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heme/themeOverride12.xml" ContentType="application/vnd.openxmlformats-officedocument.themeOverr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charts/chart3.xml" ContentType="application/vnd.openxmlformats-officedocument.drawingml.char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notesSlides/notesSlide68.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heme/themeOverride6.xml" ContentType="application/vnd.openxmlformats-officedocument.themeOverride+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harts/chart14.xml" ContentType="application/vnd.openxmlformats-officedocument.drawingml.chart+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harts/chart10.xml" ContentType="application/vnd.openxmlformats-officedocument.drawingml.char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omments/comment1.xml" ContentType="application/vnd.openxmlformats-officedocument.presentationml.comments+xml"/>
  <Override PartName="/ppt/slides/slide89.xml" ContentType="application/vnd.openxmlformats-officedocument.presentationml.slide+xml"/>
  <Override PartName="/ppt/slides/slide108.xml" ContentType="application/vnd.openxmlformats-officedocument.presentationml.slide+xml"/>
  <Override PartName="/ppt/charts/chart4.xml" ContentType="application/vnd.openxmlformats-officedocument.drawingml.chart+xml"/>
  <Override PartName="/ppt/diagrams/data3.xml" ContentType="application/vnd.openxmlformats-officedocument.drawingml.diagramData+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theme/themeOverride7.xml" ContentType="application/vnd.openxmlformats-officedocument.themeOverr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theme/themeOverride10.xml" ContentType="application/vnd.openxmlformats-officedocument.themeOverr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harts/chart15.xml" ContentType="application/vnd.openxmlformats-officedocument.drawingml.chart+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theme/themeOverride8.xml" ContentType="application/vnd.openxmlformats-officedocument.themeOverride+xml"/>
  <Override PartName="/ppt/theme/themeOverride11.xml" ContentType="application/vnd.openxmlformats-officedocument.themeOverr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Override PartName="/ppt/theme/themeOverride4.xml" ContentType="application/vnd.openxmlformats-officedocument.themeOverride+xml"/>
  <Override PartName="/ppt/notesSlides/notesSlide37.xml" ContentType="application/vnd.openxmlformats-officedocument.presentationml.notesSlide+xml"/>
  <Override PartName="/ppt/charts/chart16.xml" ContentType="application/vnd.openxmlformats-officedocument.drawingml.chart+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harts/chart12.xml" ContentType="application/vnd.openxmlformats-officedocument.drawingml.chart+xml"/>
  <Override PartName="/ppt/notesSlides/notesSlide51.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charts/chart2.xml" ContentType="application/vnd.openxmlformats-officedocument.drawingml.chart+xml"/>
  <Override PartName="/ppt/diagrams/data1.xml" ContentType="application/vnd.openxmlformats-officedocument.drawingml.diagramData+xml"/>
  <Override PartName="/ppt/diagrams/colors3.xml" ContentType="application/vnd.openxmlformats-officedocument.drawingml.diagramColors+xml"/>
  <Override PartName="/ppt/theme/themeOverride9.xml" ContentType="application/vnd.openxmlformats-officedocument.themeOverride+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111"/>
  </p:notesMasterIdLst>
  <p:handoutMasterIdLst>
    <p:handoutMasterId r:id="rId112"/>
  </p:handoutMasterIdLst>
  <p:sldIdLst>
    <p:sldId id="256" r:id="rId2"/>
    <p:sldId id="694" r:id="rId3"/>
    <p:sldId id="819" r:id="rId4"/>
    <p:sldId id="839" r:id="rId5"/>
    <p:sldId id="840" r:id="rId6"/>
    <p:sldId id="841" r:id="rId7"/>
    <p:sldId id="421" r:id="rId8"/>
    <p:sldId id="701" r:id="rId9"/>
    <p:sldId id="423" r:id="rId10"/>
    <p:sldId id="884" r:id="rId11"/>
    <p:sldId id="836" r:id="rId12"/>
    <p:sldId id="834" r:id="rId13"/>
    <p:sldId id="874" r:id="rId14"/>
    <p:sldId id="875" r:id="rId15"/>
    <p:sldId id="876" r:id="rId16"/>
    <p:sldId id="877" r:id="rId17"/>
    <p:sldId id="878" r:id="rId18"/>
    <p:sldId id="882" r:id="rId19"/>
    <p:sldId id="879" r:id="rId20"/>
    <p:sldId id="880" r:id="rId21"/>
    <p:sldId id="881" r:id="rId22"/>
    <p:sldId id="883" r:id="rId23"/>
    <p:sldId id="887" r:id="rId24"/>
    <p:sldId id="885" r:id="rId25"/>
    <p:sldId id="886" r:id="rId26"/>
    <p:sldId id="420" r:id="rId27"/>
    <p:sldId id="667" r:id="rId28"/>
    <p:sldId id="425" r:id="rId29"/>
    <p:sldId id="426" r:id="rId30"/>
    <p:sldId id="605" r:id="rId31"/>
    <p:sldId id="653" r:id="rId32"/>
    <p:sldId id="655" r:id="rId33"/>
    <p:sldId id="654" r:id="rId34"/>
    <p:sldId id="649" r:id="rId35"/>
    <p:sldId id="650" r:id="rId36"/>
    <p:sldId id="651" r:id="rId37"/>
    <p:sldId id="652" r:id="rId38"/>
    <p:sldId id="656" r:id="rId39"/>
    <p:sldId id="659" r:id="rId40"/>
    <p:sldId id="657" r:id="rId41"/>
    <p:sldId id="658" r:id="rId42"/>
    <p:sldId id="660" r:id="rId43"/>
    <p:sldId id="646" r:id="rId44"/>
    <p:sldId id="647" r:id="rId45"/>
    <p:sldId id="648" r:id="rId46"/>
    <p:sldId id="433" r:id="rId47"/>
    <p:sldId id="662" r:id="rId48"/>
    <p:sldId id="434" r:id="rId49"/>
    <p:sldId id="838" r:id="rId50"/>
    <p:sldId id="670" r:id="rId51"/>
    <p:sldId id="674" r:id="rId52"/>
    <p:sldId id="671" r:id="rId53"/>
    <p:sldId id="676" r:id="rId54"/>
    <p:sldId id="673" r:id="rId55"/>
    <p:sldId id="672" r:id="rId56"/>
    <p:sldId id="540" r:id="rId57"/>
    <p:sldId id="543" r:id="rId58"/>
    <p:sldId id="547" r:id="rId59"/>
    <p:sldId id="415" r:id="rId60"/>
    <p:sldId id="723" r:id="rId61"/>
    <p:sldId id="702" r:id="rId62"/>
    <p:sldId id="703" r:id="rId63"/>
    <p:sldId id="704" r:id="rId64"/>
    <p:sldId id="775" r:id="rId65"/>
    <p:sldId id="776" r:id="rId66"/>
    <p:sldId id="777" r:id="rId67"/>
    <p:sldId id="778" r:id="rId68"/>
    <p:sldId id="709" r:id="rId69"/>
    <p:sldId id="782" r:id="rId70"/>
    <p:sldId id="783" r:id="rId71"/>
    <p:sldId id="784" r:id="rId72"/>
    <p:sldId id="815" r:id="rId73"/>
    <p:sldId id="744" r:id="rId74"/>
    <p:sldId id="748" r:id="rId75"/>
    <p:sldId id="888" r:id="rId76"/>
    <p:sldId id="889" r:id="rId77"/>
    <p:sldId id="813" r:id="rId78"/>
    <p:sldId id="814" r:id="rId79"/>
    <p:sldId id="812" r:id="rId80"/>
    <p:sldId id="844" r:id="rId81"/>
    <p:sldId id="845" r:id="rId82"/>
    <p:sldId id="846" r:id="rId83"/>
    <p:sldId id="847" r:id="rId84"/>
    <p:sldId id="848" r:id="rId85"/>
    <p:sldId id="849" r:id="rId86"/>
    <p:sldId id="850" r:id="rId87"/>
    <p:sldId id="851" r:id="rId88"/>
    <p:sldId id="852" r:id="rId89"/>
    <p:sldId id="853" r:id="rId90"/>
    <p:sldId id="854" r:id="rId91"/>
    <p:sldId id="855" r:id="rId92"/>
    <p:sldId id="856" r:id="rId93"/>
    <p:sldId id="857" r:id="rId94"/>
    <p:sldId id="858" r:id="rId95"/>
    <p:sldId id="859" r:id="rId96"/>
    <p:sldId id="860" r:id="rId97"/>
    <p:sldId id="861" r:id="rId98"/>
    <p:sldId id="862" r:id="rId99"/>
    <p:sldId id="863" r:id="rId100"/>
    <p:sldId id="864" r:id="rId101"/>
    <p:sldId id="865" r:id="rId102"/>
    <p:sldId id="866" r:id="rId103"/>
    <p:sldId id="867" r:id="rId104"/>
    <p:sldId id="868" r:id="rId105"/>
    <p:sldId id="869" r:id="rId106"/>
    <p:sldId id="870" r:id="rId107"/>
    <p:sldId id="871" r:id="rId108"/>
    <p:sldId id="872" r:id="rId109"/>
    <p:sldId id="873" r:id="rId110"/>
  </p:sldIdLst>
  <p:sldSz cx="9144000" cy="6858000" type="screen4x3"/>
  <p:notesSz cx="6951663" cy="10082213"/>
  <p:defaultTextStyle>
    <a:defPPr>
      <a:defRPr lang="fa-IR"/>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sseini" initials="H"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EDCE5D"/>
    <a:srgbClr val="FFFFD9"/>
    <a:srgbClr val="FFFF89"/>
    <a:srgbClr val="F6E6A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107" autoAdjust="0"/>
    <p:restoredTop sz="86420" autoAdjust="0"/>
  </p:normalViewPr>
  <p:slideViewPr>
    <p:cSldViewPr>
      <p:cViewPr varScale="1">
        <p:scale>
          <a:sx n="60" d="100"/>
          <a:sy n="60" d="100"/>
        </p:scale>
        <p:origin x="-1614" y="-84"/>
      </p:cViewPr>
      <p:guideLst>
        <p:guide orient="horz" pos="2160"/>
        <p:guide pos="2880"/>
      </p:guideLst>
    </p:cSldViewPr>
  </p:slideViewPr>
  <p:outlineViewPr>
    <p:cViewPr>
      <p:scale>
        <a:sx n="33" d="100"/>
        <a:sy n="33" d="100"/>
      </p:scale>
      <p:origin x="0" y="2034"/>
    </p:cViewPr>
  </p:outlineViewPr>
  <p:notesTextViewPr>
    <p:cViewPr>
      <p:scale>
        <a:sx n="100" d="100"/>
        <a:sy n="100" d="100"/>
      </p:scale>
      <p:origin x="0" y="0"/>
    </p:cViewPr>
  </p:notesTextViewPr>
  <p:sorterViewPr>
    <p:cViewPr>
      <p:scale>
        <a:sx n="100" d="100"/>
        <a:sy n="100" d="100"/>
      </p:scale>
      <p:origin x="-72" y="3252"/>
    </p:cViewPr>
  </p:sorterViewPr>
  <p:notesViewPr>
    <p:cSldViewPr>
      <p:cViewPr varScale="1">
        <p:scale>
          <a:sx n="49" d="100"/>
          <a:sy n="49" d="100"/>
        </p:scale>
        <p:origin x="-2976" y="-114"/>
      </p:cViewPr>
      <p:guideLst>
        <p:guide orient="horz" pos="3175"/>
        <p:guide pos="218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1605;&#1606;&#1575;&#1576;&#1593;%20&#1608;%20&#1575;&#1591;&#1604;&#1575;&#1593;&#1575;&#1578;%20&#1607;&#1575;\&#1601;&#1575;&#1740;&#1604;%20&#1607;&#1575;&#1740;%20&#1575;&#1589;&#1604;&#1740;%20&#1575;&#1591;&#1604;&#1575;&#1593;&#1575;&#1578;\&#1580;&#1583;&#1575;&#1608;&#1604;%20&#1587;&#1607;&#1605;%20&#1605;&#1589;&#1575;&#1585;&#1601;%20&#1608;%20&#1740;&#1575;&#1585;&#1575;&#1606;&#1607;%20&#1583;&#1608;&#1585;&#1607;%20&#1575;&#1740;.xls"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1578;&#1602;&#1575;&#1590;&#1575;\&#1607;&#1586;&#1740;&#1606;&#1607;%20&#1588;&#1607;&#1585;&#1740;-&#1578;&#1581;&#1604;&#1740;&#1604;&#1740;87.xlsx" TargetMode="External"/><Relationship Id="rId1" Type="http://schemas.openxmlformats.org/officeDocument/2006/relationships/themeOverride" Target="../theme/themeOverride6.xml"/></Relationships>
</file>

<file path=ppt/charts/_rels/chart11.xml.rels><?xml version="1.0" encoding="UTF-8" standalone="yes"?>
<Relationships xmlns="http://schemas.openxmlformats.org/package/2006/relationships"><Relationship Id="rId2" Type="http://schemas.openxmlformats.org/officeDocument/2006/relationships/oleObject" Target="file:///F:\&#1662;&#1575;&#1705;%20&#1588;&#1608;&#1583;\&#1607;&#1586;&#1740;&#1606;&#1607;%20&#1588;&#1607;&#1585;&#1740;-&#1578;&#1581;&#1604;&#1740;&#1604;&#1740;.xlsx" TargetMode="External"/><Relationship Id="rId1" Type="http://schemas.openxmlformats.org/officeDocument/2006/relationships/themeOverride" Target="../theme/themeOverride7.xml"/></Relationships>
</file>

<file path=ppt/charts/_rels/chart12.xml.rels><?xml version="1.0" encoding="UTF-8" standalone="yes"?>
<Relationships xmlns="http://schemas.openxmlformats.org/package/2006/relationships"><Relationship Id="rId2" Type="http://schemas.openxmlformats.org/officeDocument/2006/relationships/oleObject" Target="file:///H:\&#1589;&#1606;&#1575;&#1610;&#1593;%20&#1608;%20&#1605;&#1593;&#1575;&#1583;&#1606;\Energy%20intensity\&#1580;&#1583;&#1608;&#1604;%20&#1605;&#1589;&#1585;&#1601;%20&#1575;&#1606;&#1585;&#1688;&#1740;%20&#1589;&#1606;&#1575;&#1740;&#1593;.xlsx" TargetMode="External"/><Relationship Id="rId1" Type="http://schemas.openxmlformats.org/officeDocument/2006/relationships/themeOverride" Target="../theme/themeOverride8.xml"/></Relationships>
</file>

<file path=ppt/charts/_rels/chart13.xml.rels><?xml version="1.0" encoding="UTF-8" standalone="yes"?>
<Relationships xmlns="http://schemas.openxmlformats.org/package/2006/relationships"><Relationship Id="rId2" Type="http://schemas.openxmlformats.org/officeDocument/2006/relationships/oleObject" Target="file:///I:\&#1578;&#1581;&#1608;&#1604;%20&#1575;&#1602;&#1578;&#1589;&#1575;&#1583;&#1740;\&#1711;&#1586;&#1575;&#1585;&#1588;%20&#1580;&#1583;&#1740;&#1583;%20&#1602;&#1740;&#1605;&#1578;%20&#1591;&#1585;&#1581;%20&#1578;&#1581;&#1608;&#1604;%20&#1575;&#1602;&#1578;&#1589;&#1575;&#1583;&#1740;\&#1601;&#1575;&#1740;&#1604;%20&#1607;&#1575;&#1740;%20&#1575;&#1589;&#1604;&#1740;%20&#1575;&#1591;&#1604;&#1575;&#1593;&#1575;&#1578;\country%20energy%20indicator\Australia.xlsx" TargetMode="External"/><Relationship Id="rId1" Type="http://schemas.openxmlformats.org/officeDocument/2006/relationships/themeOverride" Target="../theme/themeOverride9.xml"/></Relationships>
</file>

<file path=ppt/charts/_rels/chart14.xml.rels><?xml version="1.0" encoding="UTF-8" standalone="yes"?>
<Relationships xmlns="http://schemas.openxmlformats.org/package/2006/relationships"><Relationship Id="rId2" Type="http://schemas.openxmlformats.org/officeDocument/2006/relationships/oleObject" Target="file:///I:\&#1578;&#1581;&#1608;&#1604;%20&#1575;&#1602;&#1578;&#1589;&#1575;&#1583;&#1740;\&#1711;&#1586;&#1575;&#1585;&#1588;%20&#1580;&#1583;&#1740;&#1583;%20&#1602;&#1740;&#1605;&#1578;%20&#1591;&#1585;&#1581;%20&#1578;&#1581;&#1608;&#1604;%20&#1575;&#1602;&#1578;&#1589;&#1575;&#1583;&#1740;\&#1601;&#1575;&#1740;&#1604;%20&#1607;&#1575;&#1740;%20&#1575;&#1589;&#1604;&#1740;%20&#1575;&#1591;&#1604;&#1575;&#1593;&#1575;&#1578;\country%20energy%20indicator\Australia.xlsx" TargetMode="External"/><Relationship Id="rId1" Type="http://schemas.openxmlformats.org/officeDocument/2006/relationships/themeOverride" Target="../theme/themeOverride10.xml"/></Relationships>
</file>

<file path=ppt/charts/_rels/chart15.xml.rels><?xml version="1.0" encoding="UTF-8" standalone="yes"?>
<Relationships xmlns="http://schemas.openxmlformats.org/package/2006/relationships"><Relationship Id="rId2" Type="http://schemas.openxmlformats.org/officeDocument/2006/relationships/oleObject" Target="file:///I:\&#1578;&#1581;&#1608;&#1604;%20&#1575;&#1602;&#1578;&#1589;&#1575;&#1583;&#1740;\&#1711;&#1586;&#1575;&#1585;&#1588;%20&#1580;&#1583;&#1740;&#1583;%20&#1602;&#1740;&#1605;&#1578;%20&#1591;&#1585;&#1581;%20&#1578;&#1581;&#1608;&#1604;%20&#1575;&#1602;&#1578;&#1589;&#1575;&#1583;&#1740;\&#1601;&#1575;&#1740;&#1604;%20&#1607;&#1575;&#1740;%20&#1575;&#1589;&#1604;&#1740;%20&#1575;&#1591;&#1604;&#1575;&#1593;&#1575;&#1578;\country%20energy%20indicator\Australia.xlsx" TargetMode="External"/><Relationship Id="rId1" Type="http://schemas.openxmlformats.org/officeDocument/2006/relationships/themeOverride" Target="../theme/themeOverride11.xml"/></Relationships>
</file>

<file path=ppt/charts/_rels/chart16.xml.rels><?xml version="1.0" encoding="UTF-8" standalone="yes"?>
<Relationships xmlns="http://schemas.openxmlformats.org/package/2006/relationships"><Relationship Id="rId2" Type="http://schemas.openxmlformats.org/officeDocument/2006/relationships/oleObject" Target="file:///I:\&#1578;&#1581;&#1608;&#1604;%20&#1575;&#1602;&#1578;&#1589;&#1575;&#1583;&#1740;\&#1711;&#1586;&#1575;&#1585;&#1588;%20&#1580;&#1583;&#1740;&#1583;%20&#1602;&#1740;&#1605;&#1578;%20&#1591;&#1585;&#1581;%20&#1578;&#1581;&#1608;&#1604;%20&#1575;&#1602;&#1578;&#1589;&#1575;&#1583;&#1740;\&#1601;&#1575;&#1740;&#1604;%20&#1607;&#1575;&#1740;%20&#1575;&#1589;&#1604;&#1740;%20&#1575;&#1591;&#1604;&#1575;&#1593;&#1575;&#1578;\country%20energy%20indicator\Australia.xlsx" TargetMode="External"/><Relationship Id="rId1" Type="http://schemas.openxmlformats.org/officeDocument/2006/relationships/themeOverride" Target="../theme/themeOverride12.xml"/></Relationships>
</file>

<file path=ppt/charts/_rels/chart17.xml.rels><?xml version="1.0" encoding="UTF-8" standalone="yes"?>
<Relationships xmlns="http://schemas.openxmlformats.org/package/2006/relationships"><Relationship Id="rId2" Type="http://schemas.openxmlformats.org/officeDocument/2006/relationships/oleObject" Target="file:///I:\&#1578;&#1581;&#1608;&#1604;%20&#1575;&#1602;&#1578;&#1589;&#1575;&#1583;&#1740;\&#1711;&#1586;&#1575;&#1585;&#1588;%20&#1580;&#1583;&#1740;&#1583;%20&#1602;&#1740;&#1605;&#1578;%20&#1591;&#1585;&#1581;%20&#1578;&#1581;&#1608;&#1604;%20&#1575;&#1602;&#1578;&#1589;&#1575;&#1583;&#1740;\&#1601;&#1575;&#1740;&#1604;%20&#1607;&#1575;&#1740;%20&#1575;&#1589;&#1604;&#1740;%20&#1575;&#1591;&#1604;&#1575;&#1593;&#1575;&#1578;\country%20energy%20indicator\Australia.xlsx" TargetMode="External"/><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1605;&#1606;&#1575;&#1576;&#1593;%20&#1608;%20&#1575;&#1591;&#1604;&#1575;&#1593;&#1575;&#1578;%20&#1607;&#1575;\&#1601;&#1575;&#1740;&#1604;%20&#1607;&#1575;&#1740;%20&#1575;&#1589;&#1604;&#1740;%20&#1575;&#1591;&#1604;&#1575;&#1593;&#1575;&#1578;\&#1580;&#1583;&#1575;&#1608;&#1604;%20&#1587;&#1607;&#1605;%20&#1605;&#1589;&#1575;&#1585;&#1601;%20&#1608;%20&#1740;&#1575;&#1585;&#1575;&#1606;&#1607;%20&#1583;&#1608;&#1585;&#1607;%20&#1575;&#1740;.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oleObject" Target="file:///L:\&#1578;&#1581;&#1608;&#1604;%20&#1575;&#1602;&#1578;&#1589;&#1575;&#1583;&#1740;\&#1711;&#1586;&#1575;&#1585;&#1588;%20&#1580;&#1583;&#1740;&#1583;%20&#1602;&#1740;&#1605;&#1578;%20&#1591;&#1585;&#1581;%20&#1578;&#1581;&#1608;&#1604;%20&#1575;&#1602;&#1578;&#1589;&#1575;&#1583;&#1740;\&#1580;&#1583;&#1575;&#1608;&#1604;%20&#1575;&#1606;&#1585;&#1688;&#1740;%20&#1705;&#1575;&#1585;&#1711;&#1575;&#1607;&#1607;&#1575;&#1740;%2010%20&#1606;&#1601;&#1585;86.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L:\&#1578;&#1581;&#1608;&#1604;%20&#1575;&#1602;&#1578;&#1589;&#1575;&#1583;&#1740;\&#1711;&#1586;&#1575;&#1585;&#1588;%20&#1580;&#1583;&#1740;&#1583;%20&#1602;&#1740;&#1605;&#1578;%20&#1591;&#1585;&#1581;%20&#1578;&#1581;&#1608;&#1604;%20&#1575;&#1602;&#1578;&#1589;&#1575;&#1583;&#1740;\&#1580;&#1583;&#1575;&#1608;&#1604;%20&#1575;&#1606;&#1585;&#1688;&#1740;%20&#1705;&#1575;&#1585;&#1711;&#1575;&#1607;&#1607;&#1575;&#1740;%2010%20&#1606;&#1601;&#1585;86.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L:\&#1578;&#1581;&#1608;&#1604;%20&#1575;&#1602;&#1578;&#1589;&#1575;&#1583;&#1740;\&#1711;&#1586;&#1575;&#1585;&#1588;%20&#1580;&#1583;&#1740;&#1583;%20&#1602;&#1740;&#1605;&#1578;%20&#1591;&#1585;&#1581;%20&#1578;&#1581;&#1608;&#1604;%20&#1575;&#1602;&#1578;&#1589;&#1575;&#1583;&#1740;\&#1580;&#1583;&#1575;&#1608;&#1604;%20&#1575;&#1606;&#1585;&#1688;&#1740;%20&#1705;&#1575;&#1585;&#1711;&#1575;&#1607;&#1607;&#1575;&#1740;%2010%20&#1606;&#1601;&#1585;86.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L:\&#1578;&#1581;&#1608;&#1604;%20&#1575;&#1602;&#1578;&#1589;&#1575;&#1583;&#1740;\&#1711;&#1586;&#1575;&#1585;&#1588;%20&#1580;&#1583;&#1740;&#1583;%20&#1602;&#1740;&#1605;&#1578;%20&#1591;&#1585;&#1581;%20&#1578;&#1581;&#1608;&#1604;%20&#1575;&#1602;&#1578;&#1589;&#1575;&#1583;&#1740;\&#1580;&#1583;&#1575;&#1608;&#1604;%20&#1575;&#1606;&#1585;&#1688;&#1740;%20&#1705;&#1575;&#1585;&#1711;&#1575;&#1607;&#1607;&#1575;&#1740;%2010%20&#1606;&#1601;&#1585;86.xls" TargetMode="External"/></Relationships>
</file>

<file path=ppt/charts/_rels/chart7.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price\&#1605;&#1606;&#1575;&#1576;&#1593;%20&#1608;%20&#1575;&#1591;&#1604;&#1575;&#1593;&#1575;&#1578;%20&#1607;&#1575;\hmlonaghl\&#1578;&#1575;&#1579;&#1740;&#1585;%20&#1581;&#1605;&#1604;%20&#1608;%20&#1606;&#1602;&#1604;.xlsx" TargetMode="External"/><Relationship Id="rId1" Type="http://schemas.openxmlformats.org/officeDocument/2006/relationships/themeOverride" Target="../theme/themeOverride3.xml"/></Relationships>
</file>

<file path=ppt/charts/_rels/chart8.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price\&#1605;&#1606;&#1575;&#1576;&#1593;%20&#1608;%20&#1575;&#1591;&#1604;&#1575;&#1593;&#1575;&#1578;%20&#1607;&#1575;\hmlonaghl\&#1587;&#1607;&#1605;%20&#1581;&#1605;&#1604;%20&#1608;%20&#1606;&#1602;&#1604;%20&#1583;&#1585;%20&#1602;&#1740;&#1605;&#1578;%20&#1578;&#1605;&#1575;&#1605;%20&#1588;&#1583;&#1607;.xlsx" TargetMode="External"/><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oleObject" Target="file:///\\gateway\rahbordi\&#1607;&#1583;&#1601;&#1605;&#1606;&#1583;%20&#1587;&#1575;&#1586;&#1740;%20&#1740;&#1575;&#1585;&#1575;&#1606;&#1607;%20&#1607;&#1575;\&#1605;&#1606;&#1575;&#1576;&#1593;%20&#1608;%20&#1575;&#1591;&#1604;&#1575;&#1593;&#1575;&#1578;%20&#1607;&#1575;\hmlonaghl\&#1570;&#1605;&#1575;&#1585;%20&#1581;&#1605;&#1604;%20&#1608;%20&#1606;&#1602;&#1604;.xlsx"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manualLayout>
          <c:layoutTarget val="inner"/>
          <c:xMode val="edge"/>
          <c:yMode val="edge"/>
          <c:x val="5.992902270233675E-2"/>
          <c:y val="4.8611111111111133E-2"/>
          <c:w val="0.94007097729766342"/>
          <c:h val="0.80374283277534264"/>
        </c:manualLayout>
      </c:layout>
      <c:barChart>
        <c:barDir val="col"/>
        <c:grouping val="clustered"/>
        <c:ser>
          <c:idx val="0"/>
          <c:order val="0"/>
          <c:tx>
            <c:v>سهم مصرف 84</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ها'!$C$29:$F$29</c:f>
              <c:numCache>
                <c:formatCode>0.0%</c:formatCode>
                <c:ptCount val="4"/>
                <c:pt idx="0">
                  <c:v>0.44092150575941214</c:v>
                </c:pt>
                <c:pt idx="1">
                  <c:v>0.21743260895380598</c:v>
                </c:pt>
                <c:pt idx="2">
                  <c:v>3.9662747892174423E-2</c:v>
                </c:pt>
                <c:pt idx="3">
                  <c:v>0.30198313739460991</c:v>
                </c:pt>
              </c:numCache>
            </c:numRef>
          </c:val>
        </c:ser>
        <c:ser>
          <c:idx val="1"/>
          <c:order val="1"/>
          <c:tx>
            <c:v>سهم مصرف 85</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ها'!$C$21:$F$21</c:f>
              <c:numCache>
                <c:formatCode>0.0%</c:formatCode>
                <c:ptCount val="4"/>
                <c:pt idx="0">
                  <c:v>0.45064892572799681</c:v>
                </c:pt>
                <c:pt idx="1">
                  <c:v>0.21430908496019238</c:v>
                </c:pt>
                <c:pt idx="2">
                  <c:v>4.0135238302977425E-2</c:v>
                </c:pt>
                <c:pt idx="3">
                  <c:v>0.29490675100883468</c:v>
                </c:pt>
              </c:numCache>
            </c:numRef>
          </c:val>
        </c:ser>
        <c:ser>
          <c:idx val="2"/>
          <c:order val="2"/>
          <c:tx>
            <c:v>سهم مصرف 86</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ها'!$C$16:$F$16</c:f>
              <c:numCache>
                <c:formatCode>0.0%</c:formatCode>
                <c:ptCount val="4"/>
                <c:pt idx="0">
                  <c:v>0.44595980311730993</c:v>
                </c:pt>
                <c:pt idx="1">
                  <c:v>0.24353978671041873</c:v>
                </c:pt>
                <c:pt idx="2">
                  <c:v>3.8556193601312551E-2</c:v>
                </c:pt>
                <c:pt idx="3">
                  <c:v>0.2719442165709598</c:v>
                </c:pt>
              </c:numCache>
            </c:numRef>
          </c:val>
        </c:ser>
        <c:ser>
          <c:idx val="3"/>
          <c:order val="3"/>
          <c:tx>
            <c:v>سهم مصرف 87</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ها'!$C$5:$F$5</c:f>
              <c:numCache>
                <c:formatCode>0.0%</c:formatCode>
                <c:ptCount val="4"/>
                <c:pt idx="0">
                  <c:v>0.41920257105553882</c:v>
                </c:pt>
                <c:pt idx="1">
                  <c:v>0.25590037159787166</c:v>
                </c:pt>
                <c:pt idx="2">
                  <c:v>4.2080948076729921E-2</c:v>
                </c:pt>
                <c:pt idx="3">
                  <c:v>0.28281610926986195</c:v>
                </c:pt>
              </c:numCache>
            </c:numRef>
          </c:val>
        </c:ser>
        <c:axId val="58471936"/>
        <c:axId val="58473472"/>
      </c:barChart>
      <c:catAx>
        <c:axId val="58471936"/>
        <c:scaling>
          <c:orientation val="minMax"/>
        </c:scaling>
        <c:axPos val="b"/>
        <c:numFmt formatCode="General" sourceLinked="1"/>
        <c:tickLblPos val="nextTo"/>
        <c:txPr>
          <a:bodyPr/>
          <a:lstStyle/>
          <a:p>
            <a:pPr>
              <a:defRPr sz="1200" b="1">
                <a:cs typeface="B Titr" pitchFamily="2" charset="-78"/>
              </a:defRPr>
            </a:pPr>
            <a:endParaRPr lang="fa-IR"/>
          </a:p>
        </c:txPr>
        <c:crossAx val="58473472"/>
        <c:crosses val="autoZero"/>
        <c:auto val="1"/>
        <c:lblAlgn val="ctr"/>
        <c:lblOffset val="100"/>
      </c:catAx>
      <c:valAx>
        <c:axId val="58473472"/>
        <c:scaling>
          <c:orientation val="minMax"/>
        </c:scaling>
        <c:axPos val="l"/>
        <c:majorGridlines/>
        <c:numFmt formatCode="0%" sourceLinked="0"/>
        <c:tickLblPos val="nextTo"/>
        <c:txPr>
          <a:bodyPr/>
          <a:lstStyle/>
          <a:p>
            <a:pPr>
              <a:defRPr sz="1100" b="1"/>
            </a:pPr>
            <a:endParaRPr lang="fa-IR"/>
          </a:p>
        </c:txPr>
        <c:crossAx val="58471936"/>
        <c:crosses val="autoZero"/>
        <c:crossBetween val="between"/>
      </c:valAx>
    </c:plotArea>
    <c:legend>
      <c:legendPos val="r"/>
      <c:layout>
        <c:manualLayout>
          <c:xMode val="edge"/>
          <c:yMode val="edge"/>
          <c:x val="0.29363710656859898"/>
          <c:y val="7.3619696834164444E-2"/>
          <c:w val="0.62847984066103391"/>
          <c:h val="0.15777568642990436"/>
        </c:manualLayout>
      </c:layout>
      <c:txPr>
        <a:bodyPr/>
        <a:lstStyle/>
        <a:p>
          <a:pPr>
            <a:defRPr sz="1400" b="1">
              <a:cs typeface="B Titr" pitchFamily="2" charset="-78"/>
            </a:defRPr>
          </a:pPr>
          <a:endParaRPr lang="fa-IR"/>
        </a:p>
      </c:txPr>
    </c:legend>
    <c:plotVisOnly val="1"/>
    <c:dispBlanksAs val="gap"/>
  </c:chart>
  <c:externalData r:id="rId2"/>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percentStacked"/>
        <c:ser>
          <c:idx val="2"/>
          <c:order val="0"/>
          <c:tx>
            <c:strRef>
              <c:f>'جمع داخل و خارج متوسط'!$A$5</c:f>
              <c:strCache>
                <c:ptCount val="1"/>
                <c:pt idx="0">
                  <c:v>مسكن</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متوسط'!$C$5:$L$5</c:f>
              <c:numCache>
                <c:formatCode>0.0%</c:formatCode>
                <c:ptCount val="10"/>
                <c:pt idx="0">
                  <c:v>0.46464590353512925</c:v>
                </c:pt>
                <c:pt idx="1">
                  <c:v>0.37040147013752134</c:v>
                </c:pt>
                <c:pt idx="2">
                  <c:v>0.37142595512895005</c:v>
                </c:pt>
                <c:pt idx="3">
                  <c:v>0.34077488987311538</c:v>
                </c:pt>
                <c:pt idx="4">
                  <c:v>0.33672908876663782</c:v>
                </c:pt>
                <c:pt idx="5">
                  <c:v>0.33646944314399846</c:v>
                </c:pt>
                <c:pt idx="6">
                  <c:v>0.31738364166192262</c:v>
                </c:pt>
                <c:pt idx="7">
                  <c:v>0.32645358717212697</c:v>
                </c:pt>
                <c:pt idx="8">
                  <c:v>0.28883449635663178</c:v>
                </c:pt>
                <c:pt idx="9">
                  <c:v>0.25767094103608584</c:v>
                </c:pt>
              </c:numCache>
            </c:numRef>
          </c:val>
        </c:ser>
        <c:ser>
          <c:idx val="0"/>
          <c:order val="1"/>
          <c:tx>
            <c:strRef>
              <c:f>'جمع داخل و خارج متوسط'!$A$3</c:f>
              <c:strCache>
                <c:ptCount val="1"/>
                <c:pt idx="0">
                  <c:v>خوراكي</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متوسط'!$C$3:$L$3</c:f>
              <c:numCache>
                <c:formatCode>0.0%</c:formatCode>
                <c:ptCount val="10"/>
                <c:pt idx="0">
                  <c:v>0.35650117733733988</c:v>
                </c:pt>
                <c:pt idx="1">
                  <c:v>0.31160851826326535</c:v>
                </c:pt>
                <c:pt idx="2">
                  <c:v>0.29072141230784926</c:v>
                </c:pt>
                <c:pt idx="3">
                  <c:v>0.28417461870807936</c:v>
                </c:pt>
                <c:pt idx="4">
                  <c:v>0.26921726569035231</c:v>
                </c:pt>
                <c:pt idx="5">
                  <c:v>0.25649027680517417</c:v>
                </c:pt>
                <c:pt idx="6">
                  <c:v>0.24643269792758341</c:v>
                </c:pt>
                <c:pt idx="7">
                  <c:v>0.22699984275903726</c:v>
                </c:pt>
                <c:pt idx="8">
                  <c:v>0.20735521834062495</c:v>
                </c:pt>
                <c:pt idx="9">
                  <c:v>0.16382711706578637</c:v>
                </c:pt>
              </c:numCache>
            </c:numRef>
          </c:val>
        </c:ser>
        <c:ser>
          <c:idx val="13"/>
          <c:order val="2"/>
          <c:tx>
            <c:strRef>
              <c:f>'جمع داخل و خارج متوسط'!$A$16</c:f>
              <c:strCache>
                <c:ptCount val="1"/>
                <c:pt idx="0">
                  <c:v>بیمه، كالاها و خدمات متفرقه</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متوسط'!$C$16:$L$16</c:f>
              <c:numCache>
                <c:formatCode>0.0%</c:formatCode>
                <c:ptCount val="10"/>
                <c:pt idx="0">
                  <c:v>3.7546587888593642E-2</c:v>
                </c:pt>
                <c:pt idx="1">
                  <c:v>6.4502603508559714E-2</c:v>
                </c:pt>
                <c:pt idx="2">
                  <c:v>8.6016009447316202E-2</c:v>
                </c:pt>
                <c:pt idx="3">
                  <c:v>8.8585826024627126E-2</c:v>
                </c:pt>
                <c:pt idx="4">
                  <c:v>0.10194107186573292</c:v>
                </c:pt>
                <c:pt idx="5">
                  <c:v>0.1074363974609148</c:v>
                </c:pt>
                <c:pt idx="6">
                  <c:v>0.10761018606924012</c:v>
                </c:pt>
                <c:pt idx="7">
                  <c:v>0.10217057975315511</c:v>
                </c:pt>
                <c:pt idx="8">
                  <c:v>0.10115799312572051</c:v>
                </c:pt>
                <c:pt idx="9">
                  <c:v>8.7163313856382055E-2</c:v>
                </c:pt>
              </c:numCache>
            </c:numRef>
          </c:val>
        </c:ser>
        <c:ser>
          <c:idx val="1"/>
          <c:order val="3"/>
          <c:tx>
            <c:strRef>
              <c:f>'جمع داخل و خارج متوسط'!$A$4</c:f>
              <c:strCache>
                <c:ptCount val="1"/>
                <c:pt idx="0">
                  <c:v>پوشاك و كفش</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متوسط'!$C$4:$L$4</c:f>
              <c:numCache>
                <c:formatCode>0.0%</c:formatCode>
                <c:ptCount val="10"/>
                <c:pt idx="0">
                  <c:v>3.3139128428230011E-2</c:v>
                </c:pt>
                <c:pt idx="1">
                  <c:v>3.4626273553082051E-2</c:v>
                </c:pt>
                <c:pt idx="2">
                  <c:v>3.7363028966713251E-2</c:v>
                </c:pt>
                <c:pt idx="3">
                  <c:v>4.4747691036525976E-2</c:v>
                </c:pt>
                <c:pt idx="4">
                  <c:v>4.7260580131548331E-2</c:v>
                </c:pt>
                <c:pt idx="5">
                  <c:v>4.9960511200459509E-2</c:v>
                </c:pt>
                <c:pt idx="6">
                  <c:v>5.3343588078289275E-2</c:v>
                </c:pt>
                <c:pt idx="7">
                  <c:v>4.8696556703870297E-2</c:v>
                </c:pt>
                <c:pt idx="8">
                  <c:v>5.8090883243532003E-2</c:v>
                </c:pt>
                <c:pt idx="9">
                  <c:v>6.4563624027397279E-2</c:v>
                </c:pt>
              </c:numCache>
            </c:numRef>
          </c:val>
        </c:ser>
        <c:ser>
          <c:idx val="3"/>
          <c:order val="4"/>
          <c:tx>
            <c:strRef>
              <c:f>'جمع داخل و خارج متوسط'!$A$6</c:f>
              <c:strCache>
                <c:ptCount val="1"/>
                <c:pt idx="0">
                  <c:v>آب و ساير خدمات مواحد مسكوني</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متوسط'!$C$6:$L$6</c:f>
              <c:numCache>
                <c:formatCode>0.0%</c:formatCode>
                <c:ptCount val="10"/>
                <c:pt idx="0">
                  <c:v>1.3208170120493653E-2</c:v>
                </c:pt>
                <c:pt idx="1">
                  <c:v>1.0696588286580407E-2</c:v>
                </c:pt>
                <c:pt idx="2">
                  <c:v>9.7006275731601095E-3</c:v>
                </c:pt>
                <c:pt idx="3">
                  <c:v>9.5751589884371224E-3</c:v>
                </c:pt>
                <c:pt idx="4">
                  <c:v>8.540987640759435E-3</c:v>
                </c:pt>
                <c:pt idx="5">
                  <c:v>8.0598705278811748E-3</c:v>
                </c:pt>
                <c:pt idx="6">
                  <c:v>7.6869361023216712E-3</c:v>
                </c:pt>
                <c:pt idx="7">
                  <c:v>6.6401755561606695E-3</c:v>
                </c:pt>
                <c:pt idx="8">
                  <c:v>6.7890343286597914E-3</c:v>
                </c:pt>
                <c:pt idx="9">
                  <c:v>5.4554160832027583E-3</c:v>
                </c:pt>
              </c:numCache>
            </c:numRef>
          </c:val>
        </c:ser>
        <c:ser>
          <c:idx val="4"/>
          <c:order val="5"/>
          <c:tx>
            <c:strRef>
              <c:f>'جمع داخل و خارج متوسط'!$A$7</c:f>
              <c:strCache>
                <c:ptCount val="1"/>
                <c:pt idx="0">
                  <c:v>روشنايي و سوخت</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متوسط'!$C$7:$L$7</c:f>
              <c:numCache>
                <c:formatCode>0.0%</c:formatCode>
                <c:ptCount val="10"/>
                <c:pt idx="0">
                  <c:v>3.3904046056433122E-2</c:v>
                </c:pt>
                <c:pt idx="1">
                  <c:v>2.6350299369062909E-2</c:v>
                </c:pt>
                <c:pt idx="2">
                  <c:v>2.1938026708983611E-2</c:v>
                </c:pt>
                <c:pt idx="3">
                  <c:v>2.2202444688094469E-2</c:v>
                </c:pt>
                <c:pt idx="4">
                  <c:v>1.85356999456615E-2</c:v>
                </c:pt>
                <c:pt idx="5">
                  <c:v>1.7042502832571423E-2</c:v>
                </c:pt>
                <c:pt idx="6">
                  <c:v>1.5182056682325881E-2</c:v>
                </c:pt>
                <c:pt idx="7">
                  <c:v>1.3009119873088833E-2</c:v>
                </c:pt>
                <c:pt idx="8">
                  <c:v>1.1254691620542654E-2</c:v>
                </c:pt>
                <c:pt idx="9">
                  <c:v>8.3676398022677241E-3</c:v>
                </c:pt>
              </c:numCache>
            </c:numRef>
          </c:val>
        </c:ser>
        <c:ser>
          <c:idx val="5"/>
          <c:order val="6"/>
          <c:tx>
            <c:strRef>
              <c:f>'جمع داخل و خارج متوسط'!$A$8</c:f>
              <c:strCache>
                <c:ptCount val="1"/>
                <c:pt idx="0">
                  <c:v>مبلمان، لوازم خانگي</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متوسط'!$C$8:$L$8</c:f>
              <c:numCache>
                <c:formatCode>0.0%</c:formatCode>
                <c:ptCount val="10"/>
                <c:pt idx="0">
                  <c:v>3.6665580693036187E-2</c:v>
                </c:pt>
                <c:pt idx="1">
                  <c:v>3.4572283369538194E-2</c:v>
                </c:pt>
                <c:pt idx="2">
                  <c:v>3.5107779892466481E-2</c:v>
                </c:pt>
                <c:pt idx="3">
                  <c:v>4.0299847244672657E-2</c:v>
                </c:pt>
                <c:pt idx="4">
                  <c:v>4.2473351426062428E-2</c:v>
                </c:pt>
                <c:pt idx="5">
                  <c:v>4.2200003147301594E-2</c:v>
                </c:pt>
                <c:pt idx="6">
                  <c:v>4.7325337221849832E-2</c:v>
                </c:pt>
                <c:pt idx="7">
                  <c:v>4.3888971638273724E-2</c:v>
                </c:pt>
                <c:pt idx="8">
                  <c:v>4.5069523436353995E-2</c:v>
                </c:pt>
                <c:pt idx="9">
                  <c:v>4.4974547357016434E-2</c:v>
                </c:pt>
              </c:numCache>
            </c:numRef>
          </c:val>
        </c:ser>
        <c:ser>
          <c:idx val="6"/>
          <c:order val="7"/>
          <c:tx>
            <c:strRef>
              <c:f>'جمع داخل و خارج متوسط'!$A$9</c:f>
              <c:strCache>
                <c:ptCount val="1"/>
                <c:pt idx="0">
                  <c:v>بهداشت و درمان</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متوسط'!$C$9:$L$9</c:f>
              <c:numCache>
                <c:formatCode>0.0%</c:formatCode>
                <c:ptCount val="10"/>
                <c:pt idx="0">
                  <c:v>4.5854381200313904E-2</c:v>
                </c:pt>
                <c:pt idx="1">
                  <c:v>4.0988604710437533E-2</c:v>
                </c:pt>
                <c:pt idx="2">
                  <c:v>3.8553592447259602E-2</c:v>
                </c:pt>
                <c:pt idx="3">
                  <c:v>4.7742942504934167E-2</c:v>
                </c:pt>
                <c:pt idx="4">
                  <c:v>3.9899681688526895E-2</c:v>
                </c:pt>
                <c:pt idx="5">
                  <c:v>4.1828572384002255E-2</c:v>
                </c:pt>
                <c:pt idx="6">
                  <c:v>4.6502937751367504E-2</c:v>
                </c:pt>
                <c:pt idx="7">
                  <c:v>5.1373259448926123E-2</c:v>
                </c:pt>
                <c:pt idx="8">
                  <c:v>5.4417554205092533E-2</c:v>
                </c:pt>
                <c:pt idx="9">
                  <c:v>0.10373863635370249</c:v>
                </c:pt>
              </c:numCache>
            </c:numRef>
          </c:val>
        </c:ser>
        <c:ser>
          <c:idx val="7"/>
          <c:order val="8"/>
          <c:tx>
            <c:strRef>
              <c:f>'جمع داخل و خارج متوسط'!$A$10</c:f>
              <c:strCache>
                <c:ptCount val="1"/>
                <c:pt idx="0">
                  <c:v>خريد وسايل نقليه</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متوسط'!$C$10:$L$10</c:f>
              <c:numCache>
                <c:formatCode>0.0%</c:formatCode>
                <c:ptCount val="10"/>
                <c:pt idx="0">
                  <c:v>-0.12942119252829942</c:v>
                </c:pt>
                <c:pt idx="1">
                  <c:v>-1.2831992197659578E-2</c:v>
                </c:pt>
                <c:pt idx="2">
                  <c:v>-3.874360751392629E-3</c:v>
                </c:pt>
                <c:pt idx="3">
                  <c:v>-5.0090863453858504E-3</c:v>
                </c:pt>
                <c:pt idx="4">
                  <c:v>1.682107041809808E-3</c:v>
                </c:pt>
                <c:pt idx="5">
                  <c:v>1.2742760222829001E-3</c:v>
                </c:pt>
                <c:pt idx="6">
                  <c:v>1.0769771394285475E-2</c:v>
                </c:pt>
                <c:pt idx="7">
                  <c:v>2.9876613985632856E-2</c:v>
                </c:pt>
                <c:pt idx="8">
                  <c:v>6.7085020828582934E-2</c:v>
                </c:pt>
                <c:pt idx="9">
                  <c:v>0.11212620835251871</c:v>
                </c:pt>
              </c:numCache>
            </c:numRef>
          </c:val>
        </c:ser>
        <c:ser>
          <c:idx val="8"/>
          <c:order val="9"/>
          <c:tx>
            <c:strRef>
              <c:f>'جمع داخل و خارج متوسط'!$A$11</c:f>
              <c:strCache>
                <c:ptCount val="1"/>
                <c:pt idx="0">
                  <c:v>تجهيزان حمل و نقل شخصي</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متوسط'!$C$11:$L$11</c:f>
              <c:numCache>
                <c:formatCode>0.0%</c:formatCode>
                <c:ptCount val="10"/>
                <c:pt idx="0">
                  <c:v>1.097291135718066E-2</c:v>
                </c:pt>
                <c:pt idx="1">
                  <c:v>1.1668465797381433E-2</c:v>
                </c:pt>
                <c:pt idx="2">
                  <c:v>1.297645873299072E-2</c:v>
                </c:pt>
                <c:pt idx="3">
                  <c:v>1.9049141363829441E-2</c:v>
                </c:pt>
                <c:pt idx="4">
                  <c:v>1.9936211269315475E-2</c:v>
                </c:pt>
                <c:pt idx="5">
                  <c:v>2.1936532204763496E-2</c:v>
                </c:pt>
                <c:pt idx="6">
                  <c:v>2.5476929801868491E-2</c:v>
                </c:pt>
                <c:pt idx="7">
                  <c:v>2.4149337180854397E-2</c:v>
                </c:pt>
                <c:pt idx="8">
                  <c:v>2.8516630533275394E-2</c:v>
                </c:pt>
                <c:pt idx="9">
                  <c:v>2.4827569754087973E-2</c:v>
                </c:pt>
              </c:numCache>
            </c:numRef>
          </c:val>
        </c:ser>
        <c:ser>
          <c:idx val="9"/>
          <c:order val="10"/>
          <c:tx>
            <c:strRef>
              <c:f>'جمع داخل و خارج متوسط'!$A$12</c:f>
              <c:strCache>
                <c:ptCount val="1"/>
                <c:pt idx="0">
                  <c:v>خدمات حمل و نقل</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متوسط'!$C$12:$L$12</c:f>
              <c:numCache>
                <c:formatCode>0.0%</c:formatCode>
                <c:ptCount val="10"/>
                <c:pt idx="0">
                  <c:v>2.9379831758988371E-2</c:v>
                </c:pt>
                <c:pt idx="1">
                  <c:v>2.8146773940174341E-2</c:v>
                </c:pt>
                <c:pt idx="2">
                  <c:v>2.475287320270847E-2</c:v>
                </c:pt>
                <c:pt idx="3">
                  <c:v>2.4355039999986183E-2</c:v>
                </c:pt>
                <c:pt idx="4">
                  <c:v>2.3154690397825237E-2</c:v>
                </c:pt>
                <c:pt idx="5">
                  <c:v>2.2456697556120495E-2</c:v>
                </c:pt>
                <c:pt idx="6">
                  <c:v>2.0247486357434313E-2</c:v>
                </c:pt>
                <c:pt idx="7">
                  <c:v>1.9849521528666016E-2</c:v>
                </c:pt>
                <c:pt idx="8">
                  <c:v>1.7718791278560391E-2</c:v>
                </c:pt>
                <c:pt idx="9">
                  <c:v>1.6263468958540535E-2</c:v>
                </c:pt>
              </c:numCache>
            </c:numRef>
          </c:val>
        </c:ser>
        <c:ser>
          <c:idx val="10"/>
          <c:order val="11"/>
          <c:tx>
            <c:strRef>
              <c:f>'جمع داخل و خارج متوسط'!$A$13</c:f>
              <c:strCache>
                <c:ptCount val="1"/>
                <c:pt idx="0">
                  <c:v>ارتباطات</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متوسط'!$C$13:$L$13</c:f>
              <c:numCache>
                <c:formatCode>0.0%</c:formatCode>
                <c:ptCount val="10"/>
                <c:pt idx="0">
                  <c:v>3.8106982595023396E-2</c:v>
                </c:pt>
                <c:pt idx="1">
                  <c:v>4.1702158707505356E-2</c:v>
                </c:pt>
                <c:pt idx="2">
                  <c:v>3.8079784549527859E-2</c:v>
                </c:pt>
                <c:pt idx="3">
                  <c:v>4.1990619718812038E-2</c:v>
                </c:pt>
                <c:pt idx="4">
                  <c:v>4.1101520207990787E-2</c:v>
                </c:pt>
                <c:pt idx="5">
                  <c:v>4.1345793533082077E-2</c:v>
                </c:pt>
                <c:pt idx="6">
                  <c:v>4.2734660804889101E-2</c:v>
                </c:pt>
                <c:pt idx="7">
                  <c:v>4.1929798574291445E-2</c:v>
                </c:pt>
                <c:pt idx="8">
                  <c:v>4.3215111220380291E-2</c:v>
                </c:pt>
                <c:pt idx="9">
                  <c:v>3.3131692945976746E-2</c:v>
                </c:pt>
              </c:numCache>
            </c:numRef>
          </c:val>
        </c:ser>
        <c:ser>
          <c:idx val="11"/>
          <c:order val="12"/>
          <c:tx>
            <c:strRef>
              <c:f>'جمع داخل و خارج متوسط'!$A$14</c:f>
              <c:strCache>
                <c:ptCount val="1"/>
                <c:pt idx="0">
                  <c:v>خدمات فرهنگي و تفريحات</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متوسط'!$C$14:$L$14</c:f>
              <c:numCache>
                <c:formatCode>0.0%</c:formatCode>
                <c:ptCount val="10"/>
                <c:pt idx="0">
                  <c:v>1.1172682352332933E-2</c:v>
                </c:pt>
                <c:pt idx="1">
                  <c:v>1.3287602130075359E-2</c:v>
                </c:pt>
                <c:pt idx="2">
                  <c:v>1.3296471937976263E-2</c:v>
                </c:pt>
                <c:pt idx="3">
                  <c:v>1.5391591300223689E-2</c:v>
                </c:pt>
                <c:pt idx="4">
                  <c:v>1.7782448436563132E-2</c:v>
                </c:pt>
                <c:pt idx="5">
                  <c:v>1.7297311319270141E-2</c:v>
                </c:pt>
                <c:pt idx="6">
                  <c:v>2.1145014782629399E-2</c:v>
                </c:pt>
                <c:pt idx="7">
                  <c:v>2.2493124519801004E-2</c:v>
                </c:pt>
                <c:pt idx="8">
                  <c:v>2.4890584488205417E-2</c:v>
                </c:pt>
                <c:pt idx="9">
                  <c:v>2.8609699318671206E-2</c:v>
                </c:pt>
              </c:numCache>
            </c:numRef>
          </c:val>
        </c:ser>
        <c:ser>
          <c:idx val="12"/>
          <c:order val="13"/>
          <c:tx>
            <c:strRef>
              <c:f>'جمع داخل و خارج متوسط'!$A$15</c:f>
              <c:strCache>
                <c:ptCount val="1"/>
                <c:pt idx="0">
                  <c:v>آموزش و تحصيل</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متوسط'!$C$15:$L$15</c:f>
              <c:numCache>
                <c:formatCode>0.0%</c:formatCode>
                <c:ptCount val="10"/>
                <c:pt idx="0">
                  <c:v>4.5821878022225329E-3</c:v>
                </c:pt>
                <c:pt idx="1">
                  <c:v>7.8855210795348123E-3</c:v>
                </c:pt>
                <c:pt idx="2">
                  <c:v>8.2681674920903683E-3</c:v>
                </c:pt>
                <c:pt idx="3">
                  <c:v>1.1829413198897423E-2</c:v>
                </c:pt>
                <c:pt idx="4">
                  <c:v>1.6356316411916379E-2</c:v>
                </c:pt>
                <c:pt idx="5">
                  <c:v>1.6222163592802197E-2</c:v>
                </c:pt>
                <c:pt idx="6">
                  <c:v>2.0526342911938403E-2</c:v>
                </c:pt>
                <c:pt idx="7">
                  <c:v>2.4218509156245131E-2</c:v>
                </c:pt>
                <c:pt idx="8">
                  <c:v>2.690877008965371E-2</c:v>
                </c:pt>
                <c:pt idx="9">
                  <c:v>2.5530642319783216E-2</c:v>
                </c:pt>
              </c:numCache>
            </c:numRef>
          </c:val>
        </c:ser>
        <c:ser>
          <c:idx val="14"/>
          <c:order val="14"/>
          <c:tx>
            <c:strRef>
              <c:f>'جمع داخل و خارج متوسط'!$A$17</c:f>
              <c:strCache>
                <c:ptCount val="1"/>
                <c:pt idx="0">
                  <c:v>انتقالات</c:v>
                </c:pt>
              </c:strCache>
            </c:strRef>
          </c:tx>
          <c:cat>
            <c:strRef>
              <c:f>'جمع داخل و خارج متوسط'!$C$2:$L$2</c:f>
              <c:strCache>
                <c:ptCount val="10"/>
                <c:pt idx="0">
                  <c:v>دهك اول</c:v>
                </c:pt>
                <c:pt idx="1">
                  <c:v>دهك دوم</c:v>
                </c:pt>
                <c:pt idx="2">
                  <c:v>دهك سوم</c:v>
                </c:pt>
                <c:pt idx="3">
                  <c:v>دهک چهارم</c:v>
                </c:pt>
                <c:pt idx="4">
                  <c:v>دهك پنجم</c:v>
                </c:pt>
                <c:pt idx="5">
                  <c:v>دهك ششم</c:v>
                </c:pt>
                <c:pt idx="6">
                  <c:v>دهك هفتم</c:v>
                </c:pt>
                <c:pt idx="7">
                  <c:v>دهك هشتم</c:v>
                </c:pt>
                <c:pt idx="8">
                  <c:v>دهك نهم</c:v>
                </c:pt>
                <c:pt idx="9">
                  <c:v>دهك دهم</c:v>
                </c:pt>
              </c:strCache>
            </c:strRef>
          </c:cat>
          <c:val>
            <c:numRef>
              <c:f>'جمع داخل و خارج متوسط'!$C$17:$L$17</c:f>
              <c:numCache>
                <c:formatCode>0.0%</c:formatCode>
                <c:ptCount val="10"/>
                <c:pt idx="0">
                  <c:v>1.3741621402981685E-2</c:v>
                </c:pt>
                <c:pt idx="1">
                  <c:v>1.6394829344944128E-2</c:v>
                </c:pt>
                <c:pt idx="2">
                  <c:v>1.5674172363404841E-2</c:v>
                </c:pt>
                <c:pt idx="3">
                  <c:v>1.4289861695152731E-2</c:v>
                </c:pt>
                <c:pt idx="4">
                  <c:v>1.5388979079298443E-2</c:v>
                </c:pt>
                <c:pt idx="5">
                  <c:v>1.9979648269377627E-2</c:v>
                </c:pt>
                <c:pt idx="6">
                  <c:v>1.7632412452057124E-2</c:v>
                </c:pt>
                <c:pt idx="7">
                  <c:v>1.825100214987356E-2</c:v>
                </c:pt>
                <c:pt idx="8">
                  <c:v>1.8695696904185124E-2</c:v>
                </c:pt>
                <c:pt idx="9">
                  <c:v>2.3749482768582023E-2</c:v>
                </c:pt>
              </c:numCache>
            </c:numRef>
          </c:val>
        </c:ser>
        <c:overlap val="100"/>
        <c:axId val="60262272"/>
        <c:axId val="60263808"/>
      </c:barChart>
      <c:catAx>
        <c:axId val="60262272"/>
        <c:scaling>
          <c:orientation val="minMax"/>
        </c:scaling>
        <c:axPos val="b"/>
        <c:tickLblPos val="nextTo"/>
        <c:txPr>
          <a:bodyPr/>
          <a:lstStyle/>
          <a:p>
            <a:pPr>
              <a:defRPr lang="fa-IR" sz="1400" b="1">
                <a:cs typeface="B Titr" pitchFamily="2" charset="-78"/>
              </a:defRPr>
            </a:pPr>
            <a:endParaRPr lang="fa-IR"/>
          </a:p>
        </c:txPr>
        <c:crossAx val="60263808"/>
        <c:crosses val="autoZero"/>
        <c:auto val="1"/>
        <c:lblAlgn val="ctr"/>
        <c:lblOffset val="100"/>
      </c:catAx>
      <c:valAx>
        <c:axId val="60263808"/>
        <c:scaling>
          <c:orientation val="minMax"/>
        </c:scaling>
        <c:axPos val="l"/>
        <c:majorGridlines/>
        <c:numFmt formatCode="0%" sourceLinked="1"/>
        <c:tickLblPos val="nextTo"/>
        <c:txPr>
          <a:bodyPr/>
          <a:lstStyle/>
          <a:p>
            <a:pPr>
              <a:defRPr lang="fa-IR" sz="1400" b="1"/>
            </a:pPr>
            <a:endParaRPr lang="fa-IR"/>
          </a:p>
        </c:txPr>
        <c:crossAx val="60262272"/>
        <c:crosses val="autoZero"/>
        <c:crossBetween val="between"/>
      </c:valAx>
    </c:plotArea>
    <c:legend>
      <c:legendPos val="r"/>
      <c:layout>
        <c:manualLayout>
          <c:xMode val="edge"/>
          <c:yMode val="edge"/>
          <c:x val="0.75922569525170558"/>
          <c:y val="6.028816136568476E-2"/>
          <c:w val="0.23149900734842149"/>
          <c:h val="0.89534375492285756"/>
        </c:manualLayout>
      </c:layout>
      <c:txPr>
        <a:bodyPr/>
        <a:lstStyle/>
        <a:p>
          <a:pPr>
            <a:defRPr lang="fa-IR" sz="1100" b="1">
              <a:cs typeface="B Titr" pitchFamily="2" charset="-78"/>
            </a:defRPr>
          </a:pPr>
          <a:endParaRPr lang="fa-IR"/>
        </a:p>
      </c:txPr>
    </c:legend>
    <c:plotVisOnly val="1"/>
  </c:chart>
  <c:externalData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percentStacked"/>
        <c:ser>
          <c:idx val="0"/>
          <c:order val="0"/>
          <c:tx>
            <c:strRef>
              <c:f>'نمودار خوراکی متوسط'!$A$3</c:f>
              <c:strCache>
                <c:ptCount val="1"/>
                <c:pt idx="0">
                  <c:v>غلات</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متوسط'!$C$3:$L$3</c:f>
              <c:numCache>
                <c:formatCode>0.0%</c:formatCode>
                <c:ptCount val="10"/>
                <c:pt idx="0">
                  <c:v>9.1527948946861698E-2</c:v>
                </c:pt>
                <c:pt idx="1">
                  <c:v>0.10699173100742626</c:v>
                </c:pt>
                <c:pt idx="2">
                  <c:v>0.12320759634371066</c:v>
                </c:pt>
                <c:pt idx="3">
                  <c:v>0.12666496626584917</c:v>
                </c:pt>
                <c:pt idx="4">
                  <c:v>0.13454510464608754</c:v>
                </c:pt>
                <c:pt idx="5">
                  <c:v>0.13851319540649445</c:v>
                </c:pt>
                <c:pt idx="6">
                  <c:v>0.1417915511682577</c:v>
                </c:pt>
                <c:pt idx="7">
                  <c:v>0.16365119917937171</c:v>
                </c:pt>
                <c:pt idx="8">
                  <c:v>0.15739009879201107</c:v>
                </c:pt>
                <c:pt idx="9">
                  <c:v>0.18046531512918118</c:v>
                </c:pt>
              </c:numCache>
            </c:numRef>
          </c:val>
        </c:ser>
        <c:ser>
          <c:idx val="4"/>
          <c:order val="1"/>
          <c:tx>
            <c:strRef>
              <c:f>'نمودار خوراکی متوسط'!$A$7</c:f>
              <c:strCache>
                <c:ptCount val="1"/>
                <c:pt idx="0">
                  <c:v>گوشت دام</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متوسط'!$C$7:$L$7</c:f>
              <c:numCache>
                <c:formatCode>0.0%</c:formatCode>
                <c:ptCount val="10"/>
                <c:pt idx="0">
                  <c:v>8.8719651330898028E-2</c:v>
                </c:pt>
                <c:pt idx="1">
                  <c:v>0.10388864331894737</c:v>
                </c:pt>
                <c:pt idx="2">
                  <c:v>0.10951866185961202</c:v>
                </c:pt>
                <c:pt idx="3">
                  <c:v>0.11644970538277959</c:v>
                </c:pt>
                <c:pt idx="4">
                  <c:v>0.12752543304493691</c:v>
                </c:pt>
                <c:pt idx="5">
                  <c:v>0.12811843256678682</c:v>
                </c:pt>
                <c:pt idx="6">
                  <c:v>0.13956787024917711</c:v>
                </c:pt>
                <c:pt idx="7">
                  <c:v>0.13969675157050521</c:v>
                </c:pt>
                <c:pt idx="8">
                  <c:v>0.14576837593422756</c:v>
                </c:pt>
                <c:pt idx="9">
                  <c:v>0.16499053625806129</c:v>
                </c:pt>
              </c:numCache>
            </c:numRef>
          </c:val>
        </c:ser>
        <c:ser>
          <c:idx val="5"/>
          <c:order val="2"/>
          <c:tx>
            <c:strRef>
              <c:f>'نمودار خوراکی متوسط'!$A$8</c:f>
              <c:strCache>
                <c:ptCount val="1"/>
                <c:pt idx="0">
                  <c:v>سایر گوشت ها و تخم پرندگان</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متوسط'!$C$8:$L$8</c:f>
              <c:numCache>
                <c:formatCode>0.0%</c:formatCode>
                <c:ptCount val="10"/>
                <c:pt idx="0">
                  <c:v>0.13904293162902631</c:v>
                </c:pt>
                <c:pt idx="1">
                  <c:v>0.1334119295690564</c:v>
                </c:pt>
                <c:pt idx="2">
                  <c:v>0.12174795203079691</c:v>
                </c:pt>
                <c:pt idx="3">
                  <c:v>0.11589565014213662</c:v>
                </c:pt>
                <c:pt idx="4">
                  <c:v>0.11361677654874602</c:v>
                </c:pt>
                <c:pt idx="5">
                  <c:v>0.10990683145056079</c:v>
                </c:pt>
                <c:pt idx="6">
                  <c:v>0.10840744362675117</c:v>
                </c:pt>
                <c:pt idx="7">
                  <c:v>9.7092498477921924E-2</c:v>
                </c:pt>
                <c:pt idx="8">
                  <c:v>0.10075732364247961</c:v>
                </c:pt>
                <c:pt idx="9">
                  <c:v>9.0308976206220443E-2</c:v>
                </c:pt>
              </c:numCache>
            </c:numRef>
          </c:val>
        </c:ser>
        <c:ser>
          <c:idx val="10"/>
          <c:order val="3"/>
          <c:tx>
            <c:strRef>
              <c:f>'نمودار خوراکی متوسط'!$A$13</c:f>
              <c:strCache>
                <c:ptCount val="1"/>
                <c:pt idx="0">
                  <c:v>ميوه ها</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متوسط'!$C$13:$L$13</c:f>
              <c:numCache>
                <c:formatCode>0.0%</c:formatCode>
                <c:ptCount val="10"/>
                <c:pt idx="0">
                  <c:v>7.4417169553923815E-2</c:v>
                </c:pt>
                <c:pt idx="1">
                  <c:v>8.5410304324541581E-2</c:v>
                </c:pt>
                <c:pt idx="2">
                  <c:v>8.6133386435553475E-2</c:v>
                </c:pt>
                <c:pt idx="3">
                  <c:v>9.1750374586401257E-2</c:v>
                </c:pt>
                <c:pt idx="4">
                  <c:v>8.9787881745818754E-2</c:v>
                </c:pt>
                <c:pt idx="5">
                  <c:v>9.8426879561649278E-2</c:v>
                </c:pt>
                <c:pt idx="6">
                  <c:v>9.6716067108110718E-2</c:v>
                </c:pt>
                <c:pt idx="7">
                  <c:v>0.10012471207505738</c:v>
                </c:pt>
                <c:pt idx="8">
                  <c:v>0.10123659029033542</c:v>
                </c:pt>
                <c:pt idx="9">
                  <c:v>0.10194235358499618</c:v>
                </c:pt>
              </c:numCache>
            </c:numRef>
          </c:val>
        </c:ser>
        <c:ser>
          <c:idx val="12"/>
          <c:order val="4"/>
          <c:tx>
            <c:strRef>
              <c:f>'نمودار خوراکی متوسط'!$A$15</c:f>
              <c:strCache>
                <c:ptCount val="1"/>
                <c:pt idx="0">
                  <c:v>سبزي و حبوب</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متوسط'!$C$15:$L$15</c:f>
              <c:numCache>
                <c:formatCode>0.0%</c:formatCode>
                <c:ptCount val="10"/>
                <c:pt idx="0">
                  <c:v>0.1380211025835659</c:v>
                </c:pt>
                <c:pt idx="1">
                  <c:v>0.12835388149591254</c:v>
                </c:pt>
                <c:pt idx="2">
                  <c:v>0.12683837174724824</c:v>
                </c:pt>
                <c:pt idx="3">
                  <c:v>0.12305824014256909</c:v>
                </c:pt>
                <c:pt idx="4">
                  <c:v>0.11947688852018179</c:v>
                </c:pt>
                <c:pt idx="5">
                  <c:v>0.11848863662086297</c:v>
                </c:pt>
                <c:pt idx="6">
                  <c:v>0.11473539492904089</c:v>
                </c:pt>
                <c:pt idx="7">
                  <c:v>0.10677663314180426</c:v>
                </c:pt>
                <c:pt idx="8">
                  <c:v>0.10473799959490616</c:v>
                </c:pt>
                <c:pt idx="9">
                  <c:v>8.7983375821174117E-2</c:v>
                </c:pt>
              </c:numCache>
            </c:numRef>
          </c:val>
        </c:ser>
        <c:ser>
          <c:idx val="8"/>
          <c:order val="5"/>
          <c:tx>
            <c:strRef>
              <c:f>'نمودار خوراکی متوسط'!$A$11</c:f>
              <c:strCache>
                <c:ptCount val="1"/>
                <c:pt idx="0">
                  <c:v>فراورده هاي شير</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متوسط'!$C$11:$L$11</c:f>
              <c:numCache>
                <c:formatCode>0.0%</c:formatCode>
                <c:ptCount val="10"/>
                <c:pt idx="0">
                  <c:v>6.9314002318645929E-2</c:v>
                </c:pt>
                <c:pt idx="1">
                  <c:v>6.7495029546621274E-2</c:v>
                </c:pt>
                <c:pt idx="2">
                  <c:v>6.4895091259810481E-2</c:v>
                </c:pt>
                <c:pt idx="3">
                  <c:v>6.3701499649924234E-2</c:v>
                </c:pt>
                <c:pt idx="4">
                  <c:v>6.3067314270899372E-2</c:v>
                </c:pt>
                <c:pt idx="5">
                  <c:v>6.5228188128559766E-2</c:v>
                </c:pt>
                <c:pt idx="6">
                  <c:v>6.285805820130419E-2</c:v>
                </c:pt>
                <c:pt idx="7">
                  <c:v>6.3047829676298767E-2</c:v>
                </c:pt>
                <c:pt idx="8">
                  <c:v>6.3780707506586182E-2</c:v>
                </c:pt>
                <c:pt idx="9">
                  <c:v>6.0318988116433887E-2</c:v>
                </c:pt>
              </c:numCache>
            </c:numRef>
          </c:val>
        </c:ser>
        <c:ser>
          <c:idx val="1"/>
          <c:order val="6"/>
          <c:tx>
            <c:strRef>
              <c:f>'نمودار خوراکی متوسط'!$A$4</c:f>
              <c:strCache>
                <c:ptCount val="1"/>
                <c:pt idx="0">
                  <c:v>انواع نان</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متوسط'!$C$4:$L$4</c:f>
              <c:numCache>
                <c:formatCode>0.0%</c:formatCode>
                <c:ptCount val="10"/>
                <c:pt idx="0">
                  <c:v>7.6233935674903761E-2</c:v>
                </c:pt>
                <c:pt idx="1">
                  <c:v>6.1653483227286032E-2</c:v>
                </c:pt>
                <c:pt idx="2">
                  <c:v>5.3911717855340234E-2</c:v>
                </c:pt>
                <c:pt idx="3">
                  <c:v>4.8463982009617913E-2</c:v>
                </c:pt>
                <c:pt idx="4">
                  <c:v>4.4612472503539419E-2</c:v>
                </c:pt>
                <c:pt idx="5">
                  <c:v>4.0454930428083832E-2</c:v>
                </c:pt>
                <c:pt idx="6">
                  <c:v>3.7274476578678273E-2</c:v>
                </c:pt>
                <c:pt idx="7">
                  <c:v>3.4113855978094493E-2</c:v>
                </c:pt>
                <c:pt idx="8">
                  <c:v>2.9938684422918683E-2</c:v>
                </c:pt>
                <c:pt idx="9">
                  <c:v>2.3573846739317752E-2</c:v>
                </c:pt>
              </c:numCache>
            </c:numRef>
          </c:val>
        </c:ser>
        <c:ser>
          <c:idx val="2"/>
          <c:order val="7"/>
          <c:tx>
            <c:strRef>
              <c:f>'نمودار خوراکی متوسط'!$A$5</c:f>
              <c:strCache>
                <c:ptCount val="1"/>
                <c:pt idx="0">
                  <c:v>آرد و رشته و فراورده هاي آن</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متوسط'!$C$5:$L$5</c:f>
              <c:numCache>
                <c:formatCode>0.0%</c:formatCode>
                <c:ptCount val="10"/>
                <c:pt idx="0">
                  <c:v>2.0143251709739685E-2</c:v>
                </c:pt>
                <c:pt idx="1">
                  <c:v>1.9653007446038907E-2</c:v>
                </c:pt>
                <c:pt idx="2">
                  <c:v>1.8885588273773405E-2</c:v>
                </c:pt>
                <c:pt idx="3">
                  <c:v>1.6530354806916035E-2</c:v>
                </c:pt>
                <c:pt idx="4">
                  <c:v>1.624756498036535E-2</c:v>
                </c:pt>
                <c:pt idx="5">
                  <c:v>1.5734820194392943E-2</c:v>
                </c:pt>
                <c:pt idx="6">
                  <c:v>1.5218472250568767E-2</c:v>
                </c:pt>
                <c:pt idx="7">
                  <c:v>1.4364937754232025E-2</c:v>
                </c:pt>
                <c:pt idx="8">
                  <c:v>1.370996583039071E-2</c:v>
                </c:pt>
                <c:pt idx="9">
                  <c:v>1.0672323077249538E-2</c:v>
                </c:pt>
              </c:numCache>
            </c:numRef>
          </c:val>
        </c:ser>
        <c:ser>
          <c:idx val="3"/>
          <c:order val="8"/>
          <c:tx>
            <c:strRef>
              <c:f>'نمودار خوراکی متوسط'!$A$6</c:f>
              <c:strCache>
                <c:ptCount val="1"/>
                <c:pt idx="0">
                  <c:v>بيسكويت و كيك</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متوسط'!$C$6:$L$6</c:f>
              <c:numCache>
                <c:formatCode>0.0%</c:formatCode>
                <c:ptCount val="10"/>
                <c:pt idx="0">
                  <c:v>1.5642095443805494E-2</c:v>
                </c:pt>
                <c:pt idx="1">
                  <c:v>1.9040690696855704E-2</c:v>
                </c:pt>
                <c:pt idx="2">
                  <c:v>1.8953521778059142E-2</c:v>
                </c:pt>
                <c:pt idx="3">
                  <c:v>2.063309704335586E-2</c:v>
                </c:pt>
                <c:pt idx="4">
                  <c:v>1.9339297820494792E-2</c:v>
                </c:pt>
                <c:pt idx="5">
                  <c:v>2.210087626947782E-2</c:v>
                </c:pt>
                <c:pt idx="6">
                  <c:v>2.2657519779307817E-2</c:v>
                </c:pt>
                <c:pt idx="7">
                  <c:v>2.358908517753518E-2</c:v>
                </c:pt>
                <c:pt idx="8">
                  <c:v>2.4008108405039395E-2</c:v>
                </c:pt>
                <c:pt idx="9">
                  <c:v>2.7808142690953684E-2</c:v>
                </c:pt>
              </c:numCache>
            </c:numRef>
          </c:val>
        </c:ser>
        <c:ser>
          <c:idx val="6"/>
          <c:order val="9"/>
          <c:tx>
            <c:strRef>
              <c:f>'نمودار خوراکی متوسط'!$A$9</c:f>
              <c:strCache>
                <c:ptCount val="1"/>
                <c:pt idx="0">
                  <c:v>ماهي و ميگو و فراورده هاي آن</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متوسط'!$C$9:$L$9</c:f>
              <c:numCache>
                <c:formatCode>0.0%</c:formatCode>
                <c:ptCount val="10"/>
                <c:pt idx="0">
                  <c:v>1.8933931096305357E-2</c:v>
                </c:pt>
                <c:pt idx="1">
                  <c:v>2.0381374918740001E-2</c:v>
                </c:pt>
                <c:pt idx="2">
                  <c:v>2.3280078503572398E-2</c:v>
                </c:pt>
                <c:pt idx="3">
                  <c:v>2.6718405948498777E-2</c:v>
                </c:pt>
                <c:pt idx="4">
                  <c:v>2.8900884222584747E-2</c:v>
                </c:pt>
                <c:pt idx="5">
                  <c:v>2.984544786003189E-2</c:v>
                </c:pt>
                <c:pt idx="6">
                  <c:v>3.3688017313138176E-2</c:v>
                </c:pt>
                <c:pt idx="7">
                  <c:v>3.5036019926862241E-2</c:v>
                </c:pt>
                <c:pt idx="8">
                  <c:v>3.723652795777127E-2</c:v>
                </c:pt>
                <c:pt idx="9">
                  <c:v>4.0286310990311922E-2</c:v>
                </c:pt>
              </c:numCache>
            </c:numRef>
          </c:val>
        </c:ser>
        <c:ser>
          <c:idx val="7"/>
          <c:order val="10"/>
          <c:tx>
            <c:strRef>
              <c:f>'نمودار خوراکی متوسط'!$A$10</c:f>
              <c:strCache>
                <c:ptCount val="1"/>
                <c:pt idx="0">
                  <c:v>شير</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متوسط'!$C$10:$L$10</c:f>
              <c:numCache>
                <c:formatCode>0.0%</c:formatCode>
                <c:ptCount val="10"/>
                <c:pt idx="0">
                  <c:v>3.6882852143470264E-2</c:v>
                </c:pt>
                <c:pt idx="1">
                  <c:v>3.3087993969281207E-2</c:v>
                </c:pt>
                <c:pt idx="2">
                  <c:v>3.1819994141568685E-2</c:v>
                </c:pt>
                <c:pt idx="3">
                  <c:v>3.1879394942720157E-2</c:v>
                </c:pt>
                <c:pt idx="4">
                  <c:v>2.8544455826336867E-2</c:v>
                </c:pt>
                <c:pt idx="5">
                  <c:v>2.8107382054354202E-2</c:v>
                </c:pt>
                <c:pt idx="6">
                  <c:v>2.7108164998752748E-2</c:v>
                </c:pt>
                <c:pt idx="7">
                  <c:v>2.878731917684622E-2</c:v>
                </c:pt>
                <c:pt idx="8">
                  <c:v>2.7737548738570334E-2</c:v>
                </c:pt>
                <c:pt idx="9">
                  <c:v>2.6592752644588748E-2</c:v>
                </c:pt>
              </c:numCache>
            </c:numRef>
          </c:val>
        </c:ser>
        <c:ser>
          <c:idx val="9"/>
          <c:order val="11"/>
          <c:tx>
            <c:strRef>
              <c:f>'نمودار خوراکی متوسط'!$A$12</c:f>
              <c:strCache>
                <c:ptCount val="1"/>
                <c:pt idx="0">
                  <c:v>روغن</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متوسط'!$C$12:$L$12</c:f>
              <c:numCache>
                <c:formatCode>0.0%</c:formatCode>
                <c:ptCount val="10"/>
                <c:pt idx="0">
                  <c:v>5.265687100213292E-2</c:v>
                </c:pt>
                <c:pt idx="1">
                  <c:v>5.1333073681343593E-2</c:v>
                </c:pt>
                <c:pt idx="2">
                  <c:v>5.3002431234180872E-2</c:v>
                </c:pt>
                <c:pt idx="3">
                  <c:v>4.5317699631039876E-2</c:v>
                </c:pt>
                <c:pt idx="4">
                  <c:v>4.3443574138551704E-2</c:v>
                </c:pt>
                <c:pt idx="5">
                  <c:v>4.026799795870168E-2</c:v>
                </c:pt>
                <c:pt idx="6">
                  <c:v>3.6811432260823514E-2</c:v>
                </c:pt>
                <c:pt idx="7">
                  <c:v>3.6947942660789289E-2</c:v>
                </c:pt>
                <c:pt idx="8">
                  <c:v>3.3181917146208342E-2</c:v>
                </c:pt>
                <c:pt idx="9">
                  <c:v>2.9229156634086557E-2</c:v>
                </c:pt>
              </c:numCache>
            </c:numRef>
          </c:val>
        </c:ser>
        <c:ser>
          <c:idx val="11"/>
          <c:order val="12"/>
          <c:tx>
            <c:strRef>
              <c:f>'نمودار خوراکی متوسط'!$A$14</c:f>
              <c:strCache>
                <c:ptCount val="1"/>
                <c:pt idx="0">
                  <c:v>خشكبار</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متوسط'!$C$14:$L$14</c:f>
              <c:numCache>
                <c:formatCode>0.0%</c:formatCode>
                <c:ptCount val="10"/>
                <c:pt idx="0">
                  <c:v>1.5972651229951482E-2</c:v>
                </c:pt>
                <c:pt idx="1">
                  <c:v>2.0994760438976346E-2</c:v>
                </c:pt>
                <c:pt idx="2">
                  <c:v>2.1822508496132976E-2</c:v>
                </c:pt>
                <c:pt idx="3">
                  <c:v>2.5713268112747951E-2</c:v>
                </c:pt>
                <c:pt idx="4">
                  <c:v>2.8550959588401915E-2</c:v>
                </c:pt>
                <c:pt idx="5">
                  <c:v>3.0479056802358146E-2</c:v>
                </c:pt>
                <c:pt idx="6">
                  <c:v>2.9932792249609191E-2</c:v>
                </c:pt>
                <c:pt idx="7">
                  <c:v>3.2505672114407191E-2</c:v>
                </c:pt>
                <c:pt idx="8">
                  <c:v>3.7532369467291778E-2</c:v>
                </c:pt>
                <c:pt idx="9">
                  <c:v>3.9872759430970885E-2</c:v>
                </c:pt>
              </c:numCache>
            </c:numRef>
          </c:val>
        </c:ser>
        <c:ser>
          <c:idx val="13"/>
          <c:order val="13"/>
          <c:tx>
            <c:strRef>
              <c:f>'نمودار خوراکی متوسط'!$A$16</c:f>
              <c:strCache>
                <c:ptCount val="1"/>
                <c:pt idx="0">
                  <c:v>مرباها و شيريني ها</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متوسط'!$C$16:$L$16</c:f>
              <c:numCache>
                <c:formatCode>0.0%</c:formatCode>
                <c:ptCount val="10"/>
                <c:pt idx="0">
                  <c:v>2.1053129268235354E-2</c:v>
                </c:pt>
                <c:pt idx="1">
                  <c:v>2.0694079516031982E-2</c:v>
                </c:pt>
                <c:pt idx="2">
                  <c:v>1.9125615050093737E-2</c:v>
                </c:pt>
                <c:pt idx="3">
                  <c:v>1.7318813233395364E-2</c:v>
                </c:pt>
                <c:pt idx="4">
                  <c:v>1.6281362308019527E-2</c:v>
                </c:pt>
                <c:pt idx="5">
                  <c:v>1.4565922646710205E-2</c:v>
                </c:pt>
                <c:pt idx="6">
                  <c:v>1.4229298915792478E-2</c:v>
                </c:pt>
                <c:pt idx="7">
                  <c:v>1.3147912231170199E-2</c:v>
                </c:pt>
                <c:pt idx="8">
                  <c:v>1.1989389718264014E-2</c:v>
                </c:pt>
                <c:pt idx="9">
                  <c:v>1.0447424339915478E-2</c:v>
                </c:pt>
              </c:numCache>
            </c:numRef>
          </c:val>
        </c:ser>
        <c:ser>
          <c:idx val="14"/>
          <c:order val="14"/>
          <c:tx>
            <c:strRef>
              <c:f>'نمودار خوراکی متوسط'!$A$17</c:f>
              <c:strCache>
                <c:ptCount val="1"/>
                <c:pt idx="0">
                  <c:v>قند و شكر</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متوسط'!$C$17:$L$17</c:f>
              <c:numCache>
                <c:formatCode>0.0%</c:formatCode>
                <c:ptCount val="10"/>
                <c:pt idx="0">
                  <c:v>1.5741275765994763E-2</c:v>
                </c:pt>
                <c:pt idx="1">
                  <c:v>1.5192313327334558E-2</c:v>
                </c:pt>
                <c:pt idx="2">
                  <c:v>1.6214327316810353E-2</c:v>
                </c:pt>
                <c:pt idx="3">
                  <c:v>1.7745307208902768E-2</c:v>
                </c:pt>
                <c:pt idx="4">
                  <c:v>1.8079291198886824E-2</c:v>
                </c:pt>
                <c:pt idx="5">
                  <c:v>1.9482187153479647E-2</c:v>
                </c:pt>
                <c:pt idx="6">
                  <c:v>2.1157714987269746E-2</c:v>
                </c:pt>
                <c:pt idx="7">
                  <c:v>2.01148379742218E-2</c:v>
                </c:pt>
                <c:pt idx="8">
                  <c:v>2.2286817782078888E-2</c:v>
                </c:pt>
                <c:pt idx="9">
                  <c:v>2.4142416139916988E-2</c:v>
                </c:pt>
              </c:numCache>
            </c:numRef>
          </c:val>
        </c:ser>
        <c:ser>
          <c:idx val="15"/>
          <c:order val="15"/>
          <c:tx>
            <c:strRef>
              <c:f>'نمودار خوراکی متوسط'!$A$18</c:f>
              <c:strCache>
                <c:ptCount val="1"/>
                <c:pt idx="0">
                  <c:v>ادويه ها، چاشني ها</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متوسط'!$C$18:$L$18</c:f>
              <c:numCache>
                <c:formatCode>0.0%</c:formatCode>
                <c:ptCount val="10"/>
                <c:pt idx="0">
                  <c:v>3.6616967361929882E-2</c:v>
                </c:pt>
                <c:pt idx="1">
                  <c:v>3.5450601446456932E-2</c:v>
                </c:pt>
                <c:pt idx="2">
                  <c:v>3.7201187036124315E-2</c:v>
                </c:pt>
                <c:pt idx="3">
                  <c:v>3.5840783820288893E-2</c:v>
                </c:pt>
                <c:pt idx="4">
                  <c:v>3.7785912606781318E-2</c:v>
                </c:pt>
                <c:pt idx="5">
                  <c:v>3.4092490163879954E-2</c:v>
                </c:pt>
                <c:pt idx="6">
                  <c:v>3.4079440140588259E-2</c:v>
                </c:pt>
                <c:pt idx="7">
                  <c:v>3.2507145028981076E-2</c:v>
                </c:pt>
                <c:pt idx="8">
                  <c:v>3.2410585688953712E-2</c:v>
                </c:pt>
                <c:pt idx="9">
                  <c:v>2.9625865105655451E-2</c:v>
                </c:pt>
              </c:numCache>
            </c:numRef>
          </c:val>
        </c:ser>
        <c:ser>
          <c:idx val="16"/>
          <c:order val="16"/>
          <c:tx>
            <c:strRef>
              <c:f>'نمودار خوراکی متوسط'!$A$19</c:f>
              <c:strCache>
                <c:ptCount val="1"/>
                <c:pt idx="0">
                  <c:v>چاي، قهوه، كاكائو و نوشابه ها</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متوسط'!$C$19:$L$19</c:f>
              <c:numCache>
                <c:formatCode>0.0%</c:formatCode>
                <c:ptCount val="10"/>
                <c:pt idx="0">
                  <c:v>4.8874296549978533E-2</c:v>
                </c:pt>
                <c:pt idx="1">
                  <c:v>4.4916439471175823E-2</c:v>
                </c:pt>
                <c:pt idx="2">
                  <c:v>4.5410399115634797E-2</c:v>
                </c:pt>
                <c:pt idx="3">
                  <c:v>4.4554578716128321E-2</c:v>
                </c:pt>
                <c:pt idx="4">
                  <c:v>4.0802379687628308E-2</c:v>
                </c:pt>
                <c:pt idx="5">
                  <c:v>3.9929151900660889E-2</c:v>
                </c:pt>
                <c:pt idx="6">
                  <c:v>3.9292617829390863E-2</c:v>
                </c:pt>
                <c:pt idx="7">
                  <c:v>3.5855159472461012E-2</c:v>
                </c:pt>
                <c:pt idx="8">
                  <c:v>3.8240551776568245E-2</c:v>
                </c:pt>
                <c:pt idx="9">
                  <c:v>3.4938809804448426E-2</c:v>
                </c:pt>
              </c:numCache>
            </c:numRef>
          </c:val>
        </c:ser>
        <c:ser>
          <c:idx val="17"/>
          <c:order val="17"/>
          <c:tx>
            <c:strRef>
              <c:f>'نمودار خوراکی متوسط'!$A$20</c:f>
              <c:strCache>
                <c:ptCount val="1"/>
                <c:pt idx="0">
                  <c:v>دخانيات</c:v>
                </c:pt>
              </c:strCache>
            </c:strRef>
          </c:tx>
          <c:cat>
            <c:strRef>
              <c:f>'نمودار خوراکی متوسط'!$C$2:$L$2</c:f>
              <c:strCache>
                <c:ptCount val="10"/>
                <c:pt idx="0">
                  <c:v>دهك اول</c:v>
                </c:pt>
                <c:pt idx="1">
                  <c:v>دهك دوم</c:v>
                </c:pt>
                <c:pt idx="2">
                  <c:v>دهك سوم</c:v>
                </c:pt>
                <c:pt idx="3">
                  <c:v>دهك چهارم</c:v>
                </c:pt>
                <c:pt idx="4">
                  <c:v>دهک پنجم</c:v>
                </c:pt>
                <c:pt idx="5">
                  <c:v>دهك ششم</c:v>
                </c:pt>
                <c:pt idx="6">
                  <c:v>دهك هفتم</c:v>
                </c:pt>
                <c:pt idx="7">
                  <c:v>دهک هشتم</c:v>
                </c:pt>
                <c:pt idx="8">
                  <c:v>دهک نهم</c:v>
                </c:pt>
                <c:pt idx="9">
                  <c:v>دهك دهم</c:v>
                </c:pt>
              </c:strCache>
            </c:strRef>
          </c:cat>
          <c:val>
            <c:numRef>
              <c:f>'نمودار خوراکی متوسط'!$C$20:$L$20</c:f>
              <c:numCache>
                <c:formatCode>0.0%</c:formatCode>
                <c:ptCount val="10"/>
                <c:pt idx="0">
                  <c:v>4.0205936390632427E-2</c:v>
                </c:pt>
                <c:pt idx="1">
                  <c:v>3.2050662597974108E-2</c:v>
                </c:pt>
                <c:pt idx="2">
                  <c:v>2.8031571521978747E-2</c:v>
                </c:pt>
                <c:pt idx="3">
                  <c:v>3.1763878356728822E-2</c:v>
                </c:pt>
                <c:pt idx="4">
                  <c:v>2.93924463417394E-2</c:v>
                </c:pt>
                <c:pt idx="5">
                  <c:v>2.6257572832956641E-2</c:v>
                </c:pt>
                <c:pt idx="6">
                  <c:v>2.4473667413438996E-2</c:v>
                </c:pt>
                <c:pt idx="7">
                  <c:v>2.264048838344123E-2</c:v>
                </c:pt>
                <c:pt idx="8">
                  <c:v>1.8056437305399999E-2</c:v>
                </c:pt>
                <c:pt idx="9">
                  <c:v>1.6800647286518457E-2</c:v>
                </c:pt>
              </c:numCache>
            </c:numRef>
          </c:val>
        </c:ser>
        <c:overlap val="100"/>
        <c:axId val="60576512"/>
        <c:axId val="60578048"/>
      </c:barChart>
      <c:catAx>
        <c:axId val="60576512"/>
        <c:scaling>
          <c:orientation val="minMax"/>
        </c:scaling>
        <c:axPos val="b"/>
        <c:tickLblPos val="nextTo"/>
        <c:txPr>
          <a:bodyPr/>
          <a:lstStyle/>
          <a:p>
            <a:pPr>
              <a:defRPr sz="1600" b="1">
                <a:cs typeface="B Titr" pitchFamily="2" charset="-78"/>
              </a:defRPr>
            </a:pPr>
            <a:endParaRPr lang="fa-IR"/>
          </a:p>
        </c:txPr>
        <c:crossAx val="60578048"/>
        <c:crosses val="autoZero"/>
        <c:auto val="1"/>
        <c:lblAlgn val="ctr"/>
        <c:lblOffset val="100"/>
      </c:catAx>
      <c:valAx>
        <c:axId val="60578048"/>
        <c:scaling>
          <c:orientation val="minMax"/>
        </c:scaling>
        <c:axPos val="l"/>
        <c:majorGridlines/>
        <c:numFmt formatCode="0%" sourceLinked="1"/>
        <c:tickLblPos val="nextTo"/>
        <c:txPr>
          <a:bodyPr/>
          <a:lstStyle/>
          <a:p>
            <a:pPr>
              <a:defRPr sz="1200" b="1"/>
            </a:pPr>
            <a:endParaRPr lang="fa-IR"/>
          </a:p>
        </c:txPr>
        <c:crossAx val="60576512"/>
        <c:crosses val="autoZero"/>
        <c:crossBetween val="between"/>
      </c:valAx>
    </c:plotArea>
    <c:legend>
      <c:legendPos val="r"/>
      <c:layout>
        <c:manualLayout>
          <c:xMode val="edge"/>
          <c:yMode val="edge"/>
          <c:x val="0.78819429434065835"/>
          <c:y val="2.152085156022164E-2"/>
          <c:w val="0.19513903899267493"/>
          <c:h val="0.92455088947214936"/>
        </c:manualLayout>
      </c:layout>
      <c:txPr>
        <a:bodyPr/>
        <a:lstStyle/>
        <a:p>
          <a:pPr>
            <a:defRPr sz="1050" b="1">
              <a:cs typeface="B Titr" pitchFamily="2" charset="-78"/>
            </a:defRPr>
          </a:pPr>
          <a:endParaRPr lang="fa-IR"/>
        </a:p>
      </c:txPr>
    </c:legend>
    <c:plotVisOnly val="1"/>
  </c:chart>
  <c:externalData r:id="rId2"/>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fa-IR"/>
  <c:style val="29"/>
  <c:clrMapOvr bg1="lt1" tx1="dk1" bg2="lt2" tx2="dk2" accent1="accent1" accent2="accent2" accent3="accent3" accent4="accent4" accent5="accent5" accent6="accent6" hlink="hlink" folHlink="folHlink"/>
  <c:chart>
    <c:autoTitleDeleted val="1"/>
    <c:plotArea>
      <c:layout/>
      <c:barChart>
        <c:barDir val="col"/>
        <c:grouping val="clustered"/>
        <c:ser>
          <c:idx val="0"/>
          <c:order val="0"/>
          <c:tx>
            <c:v>مصرف انرژی در صنعت سیمان (Toe/t)</c:v>
          </c:tx>
          <c:cat>
            <c:strRef>
              <c:f>Sheet4!$B$4:$B$18</c:f>
              <c:strCache>
                <c:ptCount val="15"/>
                <c:pt idx="0">
                  <c:v>ایران</c:v>
                </c:pt>
                <c:pt idx="1">
                  <c:v>ژاپن</c:v>
                </c:pt>
                <c:pt idx="2">
                  <c:v>چین</c:v>
                </c:pt>
                <c:pt idx="3">
                  <c:v>هند</c:v>
                </c:pt>
                <c:pt idx="4">
                  <c:v>کره</c:v>
                </c:pt>
                <c:pt idx="5">
                  <c:v>ترکیه</c:v>
                </c:pt>
                <c:pt idx="6">
                  <c:v>آمریکا</c:v>
                </c:pt>
                <c:pt idx="7">
                  <c:v>کانادا</c:v>
                </c:pt>
                <c:pt idx="8">
                  <c:v>آنگلیس</c:v>
                </c:pt>
                <c:pt idx="9">
                  <c:v>آلمان</c:v>
                </c:pt>
                <c:pt idx="10">
                  <c:v>فرانسه</c:v>
                </c:pt>
                <c:pt idx="11">
                  <c:v>ایتالیا</c:v>
                </c:pt>
                <c:pt idx="12">
                  <c:v>بلژیک</c:v>
                </c:pt>
                <c:pt idx="13">
                  <c:v>پرتقال</c:v>
                </c:pt>
                <c:pt idx="14">
                  <c:v>جهان</c:v>
                </c:pt>
              </c:strCache>
            </c:strRef>
          </c:cat>
          <c:val>
            <c:numRef>
              <c:f>Sheet4!$D$4:$D$18</c:f>
              <c:numCache>
                <c:formatCode>0.00</c:formatCode>
                <c:ptCount val="15"/>
                <c:pt idx="0" formatCode="General">
                  <c:v>9.5000000000000265E-2</c:v>
                </c:pt>
                <c:pt idx="1">
                  <c:v>6.6855000000000012E-2</c:v>
                </c:pt>
                <c:pt idx="2">
                  <c:v>0.10028250000000002</c:v>
                </c:pt>
                <c:pt idx="3">
                  <c:v>8.9140000000000066E-2</c:v>
                </c:pt>
                <c:pt idx="4">
                  <c:v>8.9140000000000066E-2</c:v>
                </c:pt>
                <c:pt idx="5" formatCode="General">
                  <c:v>8.5000000000000048E-2</c:v>
                </c:pt>
                <c:pt idx="6">
                  <c:v>0.10028250000000002</c:v>
                </c:pt>
                <c:pt idx="7">
                  <c:v>9.5825500000001562E-2</c:v>
                </c:pt>
                <c:pt idx="8" formatCode="General">
                  <c:v>0.11600000000000019</c:v>
                </c:pt>
                <c:pt idx="9" formatCode="General">
                  <c:v>8.9000000000000246E-2</c:v>
                </c:pt>
                <c:pt idx="10" formatCode="General">
                  <c:v>9.0000000000000066E-2</c:v>
                </c:pt>
                <c:pt idx="11" formatCode="General">
                  <c:v>8.0000000000000224E-2</c:v>
                </c:pt>
                <c:pt idx="12" formatCode="General">
                  <c:v>0.18000000000000024</c:v>
                </c:pt>
                <c:pt idx="13" formatCode="General">
                  <c:v>0.19000000000000031</c:v>
                </c:pt>
                <c:pt idx="14" formatCode="0.000">
                  <c:v>9.7768366666671644E-2</c:v>
                </c:pt>
              </c:numCache>
            </c:numRef>
          </c:val>
        </c:ser>
        <c:axId val="60602240"/>
        <c:axId val="60603776"/>
      </c:barChart>
      <c:catAx>
        <c:axId val="60602240"/>
        <c:scaling>
          <c:orientation val="minMax"/>
        </c:scaling>
        <c:axPos val="b"/>
        <c:tickLblPos val="nextTo"/>
        <c:txPr>
          <a:bodyPr/>
          <a:lstStyle/>
          <a:p>
            <a:pPr>
              <a:defRPr sz="800">
                <a:cs typeface="B Titr" pitchFamily="2" charset="-78"/>
              </a:defRPr>
            </a:pPr>
            <a:endParaRPr lang="fa-IR"/>
          </a:p>
        </c:txPr>
        <c:crossAx val="60603776"/>
        <c:crosses val="autoZero"/>
        <c:auto val="1"/>
        <c:lblAlgn val="ctr"/>
        <c:lblOffset val="100"/>
      </c:catAx>
      <c:valAx>
        <c:axId val="60603776"/>
        <c:scaling>
          <c:orientation val="minMax"/>
        </c:scaling>
        <c:axPos val="l"/>
        <c:majorGridlines/>
        <c:numFmt formatCode="General" sourceLinked="1"/>
        <c:tickLblPos val="nextTo"/>
        <c:txPr>
          <a:bodyPr/>
          <a:lstStyle/>
          <a:p>
            <a:pPr>
              <a:defRPr b="1">
                <a:cs typeface="B Titr" pitchFamily="2" charset="-78"/>
              </a:defRPr>
            </a:pPr>
            <a:endParaRPr lang="fa-IR"/>
          </a:p>
        </c:txPr>
        <c:crossAx val="60602240"/>
        <c:crosses val="autoZero"/>
        <c:crossBetween val="between"/>
      </c:valAx>
    </c:plotArea>
    <c:plotVisOnly val="1"/>
    <c:dispBlanksAs val="gap"/>
  </c:chart>
  <c:externalData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clustered"/>
        <c:ser>
          <c:idx val="0"/>
          <c:order val="0"/>
          <c:tx>
            <c:strRef>
              <c:f>فولاد!$C$1</c:f>
              <c:strCache>
                <c:ptCount val="1"/>
                <c:pt idx="0">
                  <c:v>سال 1990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فولاد!$C$2:$C$22</c:f>
              <c:numCache>
                <c:formatCode>General</c:formatCode>
                <c:ptCount val="21"/>
                <c:pt idx="0">
                  <c:v>0.52</c:v>
                </c:pt>
                <c:pt idx="1">
                  <c:v>0.4</c:v>
                </c:pt>
                <c:pt idx="2">
                  <c:v>0.92</c:v>
                </c:pt>
                <c:pt idx="3">
                  <c:v>0.16</c:v>
                </c:pt>
                <c:pt idx="4">
                  <c:v>0.31000000000000238</c:v>
                </c:pt>
                <c:pt idx="5">
                  <c:v>0.45</c:v>
                </c:pt>
                <c:pt idx="6">
                  <c:v>0.43000000000000038</c:v>
                </c:pt>
                <c:pt idx="7">
                  <c:v>0.3800000000000055</c:v>
                </c:pt>
                <c:pt idx="8">
                  <c:v>0.23</c:v>
                </c:pt>
                <c:pt idx="9">
                  <c:v>0.84000000000000064</c:v>
                </c:pt>
                <c:pt idx="10">
                  <c:v>0.3800000000000055</c:v>
                </c:pt>
                <c:pt idx="11">
                  <c:v>0.29000000000000031</c:v>
                </c:pt>
                <c:pt idx="12">
                  <c:v>0.36000000000000032</c:v>
                </c:pt>
                <c:pt idx="13">
                  <c:v>0.26</c:v>
                </c:pt>
                <c:pt idx="14">
                  <c:v>0.30000000000000032</c:v>
                </c:pt>
                <c:pt idx="15">
                  <c:v>0.43000000000000038</c:v>
                </c:pt>
                <c:pt idx="16">
                  <c:v>0.41000000000000031</c:v>
                </c:pt>
                <c:pt idx="17">
                  <c:v>0.34</c:v>
                </c:pt>
                <c:pt idx="18">
                  <c:v>0.70000000000000062</c:v>
                </c:pt>
                <c:pt idx="19">
                  <c:v>0.60000000000000064</c:v>
                </c:pt>
                <c:pt idx="20">
                  <c:v>0.5</c:v>
                </c:pt>
              </c:numCache>
            </c:numRef>
          </c:val>
        </c:ser>
        <c:ser>
          <c:idx val="1"/>
          <c:order val="1"/>
          <c:tx>
            <c:strRef>
              <c:f>فولاد!$D$1</c:f>
              <c:strCache>
                <c:ptCount val="1"/>
                <c:pt idx="0">
                  <c:v>سال 2000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فولاد!$D$2:$D$22</c:f>
              <c:numCache>
                <c:formatCode>General</c:formatCode>
                <c:ptCount val="21"/>
                <c:pt idx="0">
                  <c:v>0.5</c:v>
                </c:pt>
                <c:pt idx="1">
                  <c:v>0.35000000000000031</c:v>
                </c:pt>
                <c:pt idx="2">
                  <c:v>0.74000000000000365</c:v>
                </c:pt>
                <c:pt idx="3">
                  <c:v>0.16</c:v>
                </c:pt>
                <c:pt idx="4">
                  <c:v>0.29000000000000031</c:v>
                </c:pt>
                <c:pt idx="5">
                  <c:v>0.33000000000000618</c:v>
                </c:pt>
                <c:pt idx="6">
                  <c:v>0.32000000000000584</c:v>
                </c:pt>
                <c:pt idx="7">
                  <c:v>0.31000000000000238</c:v>
                </c:pt>
                <c:pt idx="8">
                  <c:v>0.18000000000000024</c:v>
                </c:pt>
                <c:pt idx="9">
                  <c:v>0.60000000000000064</c:v>
                </c:pt>
                <c:pt idx="10">
                  <c:v>0</c:v>
                </c:pt>
                <c:pt idx="11">
                  <c:v>0.27</c:v>
                </c:pt>
                <c:pt idx="12">
                  <c:v>0.37000000000000038</c:v>
                </c:pt>
                <c:pt idx="13">
                  <c:v>0.29000000000000031</c:v>
                </c:pt>
                <c:pt idx="14">
                  <c:v>0.25</c:v>
                </c:pt>
                <c:pt idx="15">
                  <c:v>0.35000000000000031</c:v>
                </c:pt>
                <c:pt idx="16">
                  <c:v>0.3800000000000055</c:v>
                </c:pt>
                <c:pt idx="17">
                  <c:v>0.27</c:v>
                </c:pt>
                <c:pt idx="18">
                  <c:v>0.62000000000000965</c:v>
                </c:pt>
                <c:pt idx="19">
                  <c:v>0.67000000000001358</c:v>
                </c:pt>
                <c:pt idx="20">
                  <c:v>0.46</c:v>
                </c:pt>
              </c:numCache>
            </c:numRef>
          </c:val>
        </c:ser>
        <c:ser>
          <c:idx val="2"/>
          <c:order val="2"/>
          <c:tx>
            <c:strRef>
              <c:f>فولاد!$E$1</c:f>
              <c:strCache>
                <c:ptCount val="1"/>
                <c:pt idx="0">
                  <c:v>سال 2007</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فولاد!$E$2:$E$22</c:f>
              <c:numCache>
                <c:formatCode>General</c:formatCode>
                <c:ptCount val="21"/>
                <c:pt idx="0">
                  <c:v>0.35000000000000031</c:v>
                </c:pt>
                <c:pt idx="1">
                  <c:v>0.35000000000000031</c:v>
                </c:pt>
                <c:pt idx="2">
                  <c:v>0.45</c:v>
                </c:pt>
                <c:pt idx="3">
                  <c:v>0</c:v>
                </c:pt>
                <c:pt idx="4">
                  <c:v>0.12000000000000002</c:v>
                </c:pt>
                <c:pt idx="5">
                  <c:v>0.25</c:v>
                </c:pt>
                <c:pt idx="6">
                  <c:v>0.35000000000000031</c:v>
                </c:pt>
                <c:pt idx="7">
                  <c:v>0.26</c:v>
                </c:pt>
                <c:pt idx="8">
                  <c:v>9.0000000000000024E-2</c:v>
                </c:pt>
                <c:pt idx="9">
                  <c:v>0.43000000000000038</c:v>
                </c:pt>
                <c:pt idx="10" formatCode="0.00">
                  <c:v>0.42908712000000032</c:v>
                </c:pt>
                <c:pt idx="11">
                  <c:v>0.24000000000000021</c:v>
                </c:pt>
                <c:pt idx="12">
                  <c:v>0.3800000000000055</c:v>
                </c:pt>
                <c:pt idx="13">
                  <c:v>0.32000000000000584</c:v>
                </c:pt>
                <c:pt idx="14">
                  <c:v>0.15000000000000024</c:v>
                </c:pt>
                <c:pt idx="15">
                  <c:v>0.30000000000000032</c:v>
                </c:pt>
                <c:pt idx="16">
                  <c:v>0.32000000000000584</c:v>
                </c:pt>
                <c:pt idx="17">
                  <c:v>0.15000000000000024</c:v>
                </c:pt>
                <c:pt idx="18">
                  <c:v>0.51</c:v>
                </c:pt>
                <c:pt idx="19">
                  <c:v>0.74000000000000365</c:v>
                </c:pt>
                <c:pt idx="20">
                  <c:v>0</c:v>
                </c:pt>
              </c:numCache>
            </c:numRef>
          </c:val>
        </c:ser>
        <c:axId val="60802560"/>
        <c:axId val="60804096"/>
      </c:barChart>
      <c:catAx>
        <c:axId val="60802560"/>
        <c:scaling>
          <c:orientation val="minMax"/>
        </c:scaling>
        <c:axPos val="b"/>
        <c:tickLblPos val="nextTo"/>
        <c:txPr>
          <a:bodyPr/>
          <a:lstStyle/>
          <a:p>
            <a:pPr>
              <a:defRPr sz="900" b="1">
                <a:cs typeface="B Titr" pitchFamily="2" charset="-78"/>
              </a:defRPr>
            </a:pPr>
            <a:endParaRPr lang="fa-IR"/>
          </a:p>
        </c:txPr>
        <c:crossAx val="60804096"/>
        <c:crosses val="autoZero"/>
        <c:auto val="1"/>
        <c:lblAlgn val="ctr"/>
        <c:lblOffset val="100"/>
      </c:catAx>
      <c:valAx>
        <c:axId val="60804096"/>
        <c:scaling>
          <c:orientation val="minMax"/>
        </c:scaling>
        <c:axPos val="l"/>
        <c:majorGridlines/>
        <c:numFmt formatCode="General" sourceLinked="1"/>
        <c:tickLblPos val="nextTo"/>
        <c:txPr>
          <a:bodyPr/>
          <a:lstStyle/>
          <a:p>
            <a:pPr>
              <a:defRPr sz="1050" b="1"/>
            </a:pPr>
            <a:endParaRPr lang="fa-IR"/>
          </a:p>
        </c:txPr>
        <c:crossAx val="60802560"/>
        <c:crosses val="autoZero"/>
        <c:crossBetween val="between"/>
      </c:valAx>
    </c:plotArea>
    <c:legend>
      <c:legendPos val="r"/>
      <c:layout/>
      <c:txPr>
        <a:bodyPr/>
        <a:lstStyle/>
        <a:p>
          <a:pPr>
            <a:defRPr sz="1100" b="1">
              <a:cs typeface="B Titr" pitchFamily="2" charset="-78"/>
            </a:defRPr>
          </a:pPr>
          <a:endParaRPr lang="fa-IR"/>
        </a:p>
      </c:txPr>
    </c:legend>
    <c:plotVisOnly val="1"/>
  </c:chart>
  <c:externalData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clustered"/>
        <c:ser>
          <c:idx val="0"/>
          <c:order val="0"/>
          <c:tx>
            <c:strRef>
              <c:f>فولاد!$C$1</c:f>
              <c:strCache>
                <c:ptCount val="1"/>
                <c:pt idx="0">
                  <c:v>سال 1990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فولاد!$C$2:$C$22</c:f>
              <c:numCache>
                <c:formatCode>General</c:formatCode>
                <c:ptCount val="21"/>
                <c:pt idx="0">
                  <c:v>0.52</c:v>
                </c:pt>
                <c:pt idx="1">
                  <c:v>0.4</c:v>
                </c:pt>
                <c:pt idx="2">
                  <c:v>0.92</c:v>
                </c:pt>
                <c:pt idx="3">
                  <c:v>0.16</c:v>
                </c:pt>
                <c:pt idx="4">
                  <c:v>0.31000000000000238</c:v>
                </c:pt>
                <c:pt idx="5">
                  <c:v>0.45</c:v>
                </c:pt>
                <c:pt idx="6">
                  <c:v>0.43000000000000038</c:v>
                </c:pt>
                <c:pt idx="7">
                  <c:v>0.38000000000000561</c:v>
                </c:pt>
                <c:pt idx="8">
                  <c:v>0.23</c:v>
                </c:pt>
                <c:pt idx="9">
                  <c:v>0.84000000000000064</c:v>
                </c:pt>
                <c:pt idx="10">
                  <c:v>0.38000000000000561</c:v>
                </c:pt>
                <c:pt idx="11">
                  <c:v>0.29000000000000031</c:v>
                </c:pt>
                <c:pt idx="12">
                  <c:v>0.36000000000000032</c:v>
                </c:pt>
                <c:pt idx="13">
                  <c:v>0.26</c:v>
                </c:pt>
                <c:pt idx="14">
                  <c:v>0.30000000000000032</c:v>
                </c:pt>
                <c:pt idx="15">
                  <c:v>0.43000000000000038</c:v>
                </c:pt>
                <c:pt idx="16">
                  <c:v>0.41000000000000031</c:v>
                </c:pt>
                <c:pt idx="17">
                  <c:v>0.34</c:v>
                </c:pt>
                <c:pt idx="18">
                  <c:v>0.70000000000000062</c:v>
                </c:pt>
                <c:pt idx="19">
                  <c:v>0.60000000000000064</c:v>
                </c:pt>
                <c:pt idx="20">
                  <c:v>0.5</c:v>
                </c:pt>
              </c:numCache>
            </c:numRef>
          </c:val>
        </c:ser>
        <c:ser>
          <c:idx val="1"/>
          <c:order val="1"/>
          <c:tx>
            <c:strRef>
              <c:f>فولاد!$D$1</c:f>
              <c:strCache>
                <c:ptCount val="1"/>
                <c:pt idx="0">
                  <c:v>سال 2000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فولاد!$D$2:$D$22</c:f>
              <c:numCache>
                <c:formatCode>General</c:formatCode>
                <c:ptCount val="21"/>
                <c:pt idx="0">
                  <c:v>0.5</c:v>
                </c:pt>
                <c:pt idx="1">
                  <c:v>0.35000000000000031</c:v>
                </c:pt>
                <c:pt idx="2">
                  <c:v>0.74000000000000365</c:v>
                </c:pt>
                <c:pt idx="3">
                  <c:v>0.16</c:v>
                </c:pt>
                <c:pt idx="4">
                  <c:v>0.29000000000000031</c:v>
                </c:pt>
                <c:pt idx="5">
                  <c:v>0.33000000000000634</c:v>
                </c:pt>
                <c:pt idx="6">
                  <c:v>0.32000000000000595</c:v>
                </c:pt>
                <c:pt idx="7">
                  <c:v>0.31000000000000238</c:v>
                </c:pt>
                <c:pt idx="8">
                  <c:v>0.18000000000000024</c:v>
                </c:pt>
                <c:pt idx="9">
                  <c:v>0.60000000000000064</c:v>
                </c:pt>
                <c:pt idx="10">
                  <c:v>0</c:v>
                </c:pt>
                <c:pt idx="11">
                  <c:v>0.27</c:v>
                </c:pt>
                <c:pt idx="12">
                  <c:v>0.37000000000000038</c:v>
                </c:pt>
                <c:pt idx="13">
                  <c:v>0.29000000000000031</c:v>
                </c:pt>
                <c:pt idx="14">
                  <c:v>0.25</c:v>
                </c:pt>
                <c:pt idx="15">
                  <c:v>0.35000000000000031</c:v>
                </c:pt>
                <c:pt idx="16">
                  <c:v>0.38000000000000561</c:v>
                </c:pt>
                <c:pt idx="17">
                  <c:v>0.27</c:v>
                </c:pt>
                <c:pt idx="18">
                  <c:v>0.62000000000000965</c:v>
                </c:pt>
                <c:pt idx="19">
                  <c:v>0.67000000000001392</c:v>
                </c:pt>
                <c:pt idx="20">
                  <c:v>0.46</c:v>
                </c:pt>
              </c:numCache>
            </c:numRef>
          </c:val>
        </c:ser>
        <c:ser>
          <c:idx val="2"/>
          <c:order val="2"/>
          <c:tx>
            <c:strRef>
              <c:f>فولاد!$E$1</c:f>
              <c:strCache>
                <c:ptCount val="1"/>
                <c:pt idx="0">
                  <c:v>سال 2007</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فولاد!$E$2:$E$22</c:f>
              <c:numCache>
                <c:formatCode>General</c:formatCode>
                <c:ptCount val="21"/>
                <c:pt idx="0">
                  <c:v>0.35000000000000031</c:v>
                </c:pt>
                <c:pt idx="1">
                  <c:v>0.35000000000000031</c:v>
                </c:pt>
                <c:pt idx="2">
                  <c:v>0.45</c:v>
                </c:pt>
                <c:pt idx="3">
                  <c:v>0</c:v>
                </c:pt>
                <c:pt idx="4">
                  <c:v>0.12000000000000002</c:v>
                </c:pt>
                <c:pt idx="5">
                  <c:v>0.25</c:v>
                </c:pt>
                <c:pt idx="6">
                  <c:v>0.35000000000000031</c:v>
                </c:pt>
                <c:pt idx="7">
                  <c:v>0.26</c:v>
                </c:pt>
                <c:pt idx="8">
                  <c:v>9.0000000000000024E-2</c:v>
                </c:pt>
                <c:pt idx="9">
                  <c:v>0.43000000000000038</c:v>
                </c:pt>
                <c:pt idx="10" formatCode="0.00">
                  <c:v>0.42908712000000032</c:v>
                </c:pt>
                <c:pt idx="11">
                  <c:v>0.24000000000000021</c:v>
                </c:pt>
                <c:pt idx="12">
                  <c:v>0.38000000000000561</c:v>
                </c:pt>
                <c:pt idx="13">
                  <c:v>0.32000000000000595</c:v>
                </c:pt>
                <c:pt idx="14">
                  <c:v>0.15000000000000024</c:v>
                </c:pt>
                <c:pt idx="15">
                  <c:v>0.30000000000000032</c:v>
                </c:pt>
                <c:pt idx="16">
                  <c:v>0.32000000000000595</c:v>
                </c:pt>
                <c:pt idx="17">
                  <c:v>0.15000000000000024</c:v>
                </c:pt>
                <c:pt idx="18">
                  <c:v>0.51</c:v>
                </c:pt>
                <c:pt idx="19">
                  <c:v>0.74000000000000365</c:v>
                </c:pt>
                <c:pt idx="20">
                  <c:v>0</c:v>
                </c:pt>
              </c:numCache>
            </c:numRef>
          </c:val>
        </c:ser>
        <c:axId val="60867328"/>
        <c:axId val="60868864"/>
      </c:barChart>
      <c:catAx>
        <c:axId val="60867328"/>
        <c:scaling>
          <c:orientation val="minMax"/>
        </c:scaling>
        <c:axPos val="b"/>
        <c:tickLblPos val="nextTo"/>
        <c:txPr>
          <a:bodyPr/>
          <a:lstStyle/>
          <a:p>
            <a:pPr>
              <a:defRPr sz="900" b="1">
                <a:cs typeface="B Titr" pitchFamily="2" charset="-78"/>
              </a:defRPr>
            </a:pPr>
            <a:endParaRPr lang="fa-IR"/>
          </a:p>
        </c:txPr>
        <c:crossAx val="60868864"/>
        <c:crosses val="autoZero"/>
        <c:auto val="1"/>
        <c:lblAlgn val="ctr"/>
        <c:lblOffset val="100"/>
      </c:catAx>
      <c:valAx>
        <c:axId val="60868864"/>
        <c:scaling>
          <c:orientation val="minMax"/>
        </c:scaling>
        <c:axPos val="l"/>
        <c:majorGridlines/>
        <c:numFmt formatCode="General" sourceLinked="1"/>
        <c:tickLblPos val="nextTo"/>
        <c:txPr>
          <a:bodyPr/>
          <a:lstStyle/>
          <a:p>
            <a:pPr>
              <a:defRPr sz="1050" b="1"/>
            </a:pPr>
            <a:endParaRPr lang="fa-IR"/>
          </a:p>
        </c:txPr>
        <c:crossAx val="60867328"/>
        <c:crosses val="autoZero"/>
        <c:crossBetween val="between"/>
      </c:valAx>
    </c:plotArea>
    <c:legend>
      <c:legendPos val="r"/>
      <c:layout/>
      <c:txPr>
        <a:bodyPr/>
        <a:lstStyle/>
        <a:p>
          <a:pPr>
            <a:defRPr sz="1100" b="1">
              <a:cs typeface="B Titr" pitchFamily="2" charset="-78"/>
            </a:defRPr>
          </a:pPr>
          <a:endParaRPr lang="fa-IR"/>
        </a:p>
      </c:txPr>
    </c:legend>
    <c:plotVisOnly val="1"/>
  </c:chart>
  <c:externalData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clustered"/>
        <c:ser>
          <c:idx val="0"/>
          <c:order val="0"/>
          <c:tx>
            <c:strRef>
              <c:f>فولاد!$C$1</c:f>
              <c:strCache>
                <c:ptCount val="1"/>
                <c:pt idx="0">
                  <c:v>سال 1990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فولاد!$C$2:$C$22</c:f>
              <c:numCache>
                <c:formatCode>General</c:formatCode>
                <c:ptCount val="21"/>
                <c:pt idx="0">
                  <c:v>0.52</c:v>
                </c:pt>
                <c:pt idx="1">
                  <c:v>0.4</c:v>
                </c:pt>
                <c:pt idx="2">
                  <c:v>0.92</c:v>
                </c:pt>
                <c:pt idx="3">
                  <c:v>0.16</c:v>
                </c:pt>
                <c:pt idx="4">
                  <c:v>0.31000000000000238</c:v>
                </c:pt>
                <c:pt idx="5">
                  <c:v>0.45</c:v>
                </c:pt>
                <c:pt idx="6">
                  <c:v>0.43000000000000038</c:v>
                </c:pt>
                <c:pt idx="7">
                  <c:v>0.38000000000000561</c:v>
                </c:pt>
                <c:pt idx="8">
                  <c:v>0.23</c:v>
                </c:pt>
                <c:pt idx="9">
                  <c:v>0.84000000000000064</c:v>
                </c:pt>
                <c:pt idx="10">
                  <c:v>0.38000000000000561</c:v>
                </c:pt>
                <c:pt idx="11">
                  <c:v>0.29000000000000031</c:v>
                </c:pt>
                <c:pt idx="12">
                  <c:v>0.36000000000000032</c:v>
                </c:pt>
                <c:pt idx="13">
                  <c:v>0.26</c:v>
                </c:pt>
                <c:pt idx="14">
                  <c:v>0.30000000000000032</c:v>
                </c:pt>
                <c:pt idx="15">
                  <c:v>0.43000000000000038</c:v>
                </c:pt>
                <c:pt idx="16">
                  <c:v>0.41000000000000031</c:v>
                </c:pt>
                <c:pt idx="17">
                  <c:v>0.34</c:v>
                </c:pt>
                <c:pt idx="18">
                  <c:v>0.70000000000000062</c:v>
                </c:pt>
                <c:pt idx="19">
                  <c:v>0.60000000000000064</c:v>
                </c:pt>
                <c:pt idx="20">
                  <c:v>0.5</c:v>
                </c:pt>
              </c:numCache>
            </c:numRef>
          </c:val>
        </c:ser>
        <c:ser>
          <c:idx val="1"/>
          <c:order val="1"/>
          <c:tx>
            <c:strRef>
              <c:f>فولاد!$D$1</c:f>
              <c:strCache>
                <c:ptCount val="1"/>
                <c:pt idx="0">
                  <c:v>سال 2000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فولاد!$D$2:$D$22</c:f>
              <c:numCache>
                <c:formatCode>General</c:formatCode>
                <c:ptCount val="21"/>
                <c:pt idx="0">
                  <c:v>0.5</c:v>
                </c:pt>
                <c:pt idx="1">
                  <c:v>0.35000000000000031</c:v>
                </c:pt>
                <c:pt idx="2">
                  <c:v>0.74000000000000365</c:v>
                </c:pt>
                <c:pt idx="3">
                  <c:v>0.16</c:v>
                </c:pt>
                <c:pt idx="4">
                  <c:v>0.29000000000000031</c:v>
                </c:pt>
                <c:pt idx="5">
                  <c:v>0.33000000000000634</c:v>
                </c:pt>
                <c:pt idx="6">
                  <c:v>0.32000000000000595</c:v>
                </c:pt>
                <c:pt idx="7">
                  <c:v>0.31000000000000238</c:v>
                </c:pt>
                <c:pt idx="8">
                  <c:v>0.18000000000000024</c:v>
                </c:pt>
                <c:pt idx="9">
                  <c:v>0.60000000000000064</c:v>
                </c:pt>
                <c:pt idx="10">
                  <c:v>0</c:v>
                </c:pt>
                <c:pt idx="11">
                  <c:v>0.27</c:v>
                </c:pt>
                <c:pt idx="12">
                  <c:v>0.37000000000000038</c:v>
                </c:pt>
                <c:pt idx="13">
                  <c:v>0.29000000000000031</c:v>
                </c:pt>
                <c:pt idx="14">
                  <c:v>0.25</c:v>
                </c:pt>
                <c:pt idx="15">
                  <c:v>0.35000000000000031</c:v>
                </c:pt>
                <c:pt idx="16">
                  <c:v>0.38000000000000561</c:v>
                </c:pt>
                <c:pt idx="17">
                  <c:v>0.27</c:v>
                </c:pt>
                <c:pt idx="18">
                  <c:v>0.62000000000000965</c:v>
                </c:pt>
                <c:pt idx="19">
                  <c:v>0.67000000000001392</c:v>
                </c:pt>
                <c:pt idx="20">
                  <c:v>0.46</c:v>
                </c:pt>
              </c:numCache>
            </c:numRef>
          </c:val>
        </c:ser>
        <c:ser>
          <c:idx val="2"/>
          <c:order val="2"/>
          <c:tx>
            <c:strRef>
              <c:f>فولاد!$E$1</c:f>
              <c:strCache>
                <c:ptCount val="1"/>
                <c:pt idx="0">
                  <c:v>سال 2007</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فولاد!$E$2:$E$22</c:f>
              <c:numCache>
                <c:formatCode>General</c:formatCode>
                <c:ptCount val="21"/>
                <c:pt idx="0">
                  <c:v>0.35000000000000031</c:v>
                </c:pt>
                <c:pt idx="1">
                  <c:v>0.35000000000000031</c:v>
                </c:pt>
                <c:pt idx="2">
                  <c:v>0.45</c:v>
                </c:pt>
                <c:pt idx="3">
                  <c:v>0</c:v>
                </c:pt>
                <c:pt idx="4">
                  <c:v>0.12000000000000002</c:v>
                </c:pt>
                <c:pt idx="5">
                  <c:v>0.25</c:v>
                </c:pt>
                <c:pt idx="6">
                  <c:v>0.35000000000000031</c:v>
                </c:pt>
                <c:pt idx="7">
                  <c:v>0.26</c:v>
                </c:pt>
                <c:pt idx="8">
                  <c:v>9.0000000000000024E-2</c:v>
                </c:pt>
                <c:pt idx="9">
                  <c:v>0.43000000000000038</c:v>
                </c:pt>
                <c:pt idx="10" formatCode="0.00">
                  <c:v>0.42908712000000032</c:v>
                </c:pt>
                <c:pt idx="11">
                  <c:v>0.24000000000000021</c:v>
                </c:pt>
                <c:pt idx="12">
                  <c:v>0.38000000000000561</c:v>
                </c:pt>
                <c:pt idx="13">
                  <c:v>0.32000000000000595</c:v>
                </c:pt>
                <c:pt idx="14">
                  <c:v>0.15000000000000024</c:v>
                </c:pt>
                <c:pt idx="15">
                  <c:v>0.30000000000000032</c:v>
                </c:pt>
                <c:pt idx="16">
                  <c:v>0.32000000000000595</c:v>
                </c:pt>
                <c:pt idx="17">
                  <c:v>0.15000000000000024</c:v>
                </c:pt>
                <c:pt idx="18">
                  <c:v>0.51</c:v>
                </c:pt>
                <c:pt idx="19">
                  <c:v>0.74000000000000365</c:v>
                </c:pt>
                <c:pt idx="20">
                  <c:v>0</c:v>
                </c:pt>
              </c:numCache>
            </c:numRef>
          </c:val>
        </c:ser>
        <c:axId val="61694720"/>
        <c:axId val="61696256"/>
      </c:barChart>
      <c:catAx>
        <c:axId val="61694720"/>
        <c:scaling>
          <c:orientation val="minMax"/>
        </c:scaling>
        <c:axPos val="b"/>
        <c:tickLblPos val="nextTo"/>
        <c:txPr>
          <a:bodyPr/>
          <a:lstStyle/>
          <a:p>
            <a:pPr>
              <a:defRPr sz="900" b="1">
                <a:cs typeface="B Titr" pitchFamily="2" charset="-78"/>
              </a:defRPr>
            </a:pPr>
            <a:endParaRPr lang="fa-IR"/>
          </a:p>
        </c:txPr>
        <c:crossAx val="61696256"/>
        <c:crosses val="autoZero"/>
        <c:auto val="1"/>
        <c:lblAlgn val="ctr"/>
        <c:lblOffset val="100"/>
      </c:catAx>
      <c:valAx>
        <c:axId val="61696256"/>
        <c:scaling>
          <c:orientation val="minMax"/>
        </c:scaling>
        <c:axPos val="l"/>
        <c:majorGridlines/>
        <c:numFmt formatCode="General" sourceLinked="1"/>
        <c:tickLblPos val="nextTo"/>
        <c:txPr>
          <a:bodyPr/>
          <a:lstStyle/>
          <a:p>
            <a:pPr>
              <a:defRPr sz="1050" b="1"/>
            </a:pPr>
            <a:endParaRPr lang="fa-IR"/>
          </a:p>
        </c:txPr>
        <c:crossAx val="61694720"/>
        <c:crosses val="autoZero"/>
        <c:crossBetween val="between"/>
      </c:valAx>
    </c:plotArea>
    <c:legend>
      <c:legendPos val="r"/>
      <c:layout/>
      <c:txPr>
        <a:bodyPr/>
        <a:lstStyle/>
        <a:p>
          <a:pPr>
            <a:defRPr sz="1100" b="1">
              <a:cs typeface="B Titr" pitchFamily="2" charset="-78"/>
            </a:defRPr>
          </a:pPr>
          <a:endParaRPr lang="fa-IR"/>
        </a:p>
      </c:txPr>
    </c:legend>
    <c:plotVisOnly val="1"/>
  </c:chart>
  <c:externalData r:id="rId2"/>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clustered"/>
        <c:ser>
          <c:idx val="0"/>
          <c:order val="0"/>
          <c:tx>
            <c:strRef>
              <c:f>فولاد!$C$1</c:f>
              <c:strCache>
                <c:ptCount val="1"/>
                <c:pt idx="0">
                  <c:v>سال 1990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فولاد!$C$2:$C$22</c:f>
              <c:numCache>
                <c:formatCode>General</c:formatCode>
                <c:ptCount val="21"/>
                <c:pt idx="0">
                  <c:v>0.52</c:v>
                </c:pt>
                <c:pt idx="1">
                  <c:v>0.4</c:v>
                </c:pt>
                <c:pt idx="2">
                  <c:v>0.92</c:v>
                </c:pt>
                <c:pt idx="3">
                  <c:v>0.16</c:v>
                </c:pt>
                <c:pt idx="4">
                  <c:v>0.31000000000000238</c:v>
                </c:pt>
                <c:pt idx="5">
                  <c:v>0.45</c:v>
                </c:pt>
                <c:pt idx="6">
                  <c:v>0.43000000000000038</c:v>
                </c:pt>
                <c:pt idx="7">
                  <c:v>0.38000000000000561</c:v>
                </c:pt>
                <c:pt idx="8">
                  <c:v>0.23</c:v>
                </c:pt>
                <c:pt idx="9">
                  <c:v>0.84000000000000064</c:v>
                </c:pt>
                <c:pt idx="10">
                  <c:v>0.38000000000000561</c:v>
                </c:pt>
                <c:pt idx="11">
                  <c:v>0.29000000000000031</c:v>
                </c:pt>
                <c:pt idx="12">
                  <c:v>0.36000000000000032</c:v>
                </c:pt>
                <c:pt idx="13">
                  <c:v>0.26</c:v>
                </c:pt>
                <c:pt idx="14">
                  <c:v>0.30000000000000032</c:v>
                </c:pt>
                <c:pt idx="15">
                  <c:v>0.43000000000000038</c:v>
                </c:pt>
                <c:pt idx="16">
                  <c:v>0.41000000000000031</c:v>
                </c:pt>
                <c:pt idx="17">
                  <c:v>0.34</c:v>
                </c:pt>
                <c:pt idx="18">
                  <c:v>0.70000000000000062</c:v>
                </c:pt>
                <c:pt idx="19">
                  <c:v>0.60000000000000064</c:v>
                </c:pt>
                <c:pt idx="20">
                  <c:v>0.5</c:v>
                </c:pt>
              </c:numCache>
            </c:numRef>
          </c:val>
        </c:ser>
        <c:ser>
          <c:idx val="1"/>
          <c:order val="1"/>
          <c:tx>
            <c:strRef>
              <c:f>فولاد!$D$1</c:f>
              <c:strCache>
                <c:ptCount val="1"/>
                <c:pt idx="0">
                  <c:v>سال 2000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فولاد!$D$2:$D$22</c:f>
              <c:numCache>
                <c:formatCode>General</c:formatCode>
                <c:ptCount val="21"/>
                <c:pt idx="0">
                  <c:v>0.5</c:v>
                </c:pt>
                <c:pt idx="1">
                  <c:v>0.35000000000000031</c:v>
                </c:pt>
                <c:pt idx="2">
                  <c:v>0.74000000000000365</c:v>
                </c:pt>
                <c:pt idx="3">
                  <c:v>0.16</c:v>
                </c:pt>
                <c:pt idx="4">
                  <c:v>0.29000000000000031</c:v>
                </c:pt>
                <c:pt idx="5">
                  <c:v>0.33000000000000634</c:v>
                </c:pt>
                <c:pt idx="6">
                  <c:v>0.32000000000000595</c:v>
                </c:pt>
                <c:pt idx="7">
                  <c:v>0.31000000000000238</c:v>
                </c:pt>
                <c:pt idx="8">
                  <c:v>0.18000000000000024</c:v>
                </c:pt>
                <c:pt idx="9">
                  <c:v>0.60000000000000064</c:v>
                </c:pt>
                <c:pt idx="10">
                  <c:v>0</c:v>
                </c:pt>
                <c:pt idx="11">
                  <c:v>0.27</c:v>
                </c:pt>
                <c:pt idx="12">
                  <c:v>0.37000000000000038</c:v>
                </c:pt>
                <c:pt idx="13">
                  <c:v>0.29000000000000031</c:v>
                </c:pt>
                <c:pt idx="14">
                  <c:v>0.25</c:v>
                </c:pt>
                <c:pt idx="15">
                  <c:v>0.35000000000000031</c:v>
                </c:pt>
                <c:pt idx="16">
                  <c:v>0.38000000000000561</c:v>
                </c:pt>
                <c:pt idx="17">
                  <c:v>0.27</c:v>
                </c:pt>
                <c:pt idx="18">
                  <c:v>0.62000000000000965</c:v>
                </c:pt>
                <c:pt idx="19">
                  <c:v>0.67000000000001392</c:v>
                </c:pt>
                <c:pt idx="20">
                  <c:v>0.46</c:v>
                </c:pt>
              </c:numCache>
            </c:numRef>
          </c:val>
        </c:ser>
        <c:ser>
          <c:idx val="2"/>
          <c:order val="2"/>
          <c:tx>
            <c:strRef>
              <c:f>فولاد!$E$1</c:f>
              <c:strCache>
                <c:ptCount val="1"/>
                <c:pt idx="0">
                  <c:v>سال 2007</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فولاد!$E$2:$E$22</c:f>
              <c:numCache>
                <c:formatCode>General</c:formatCode>
                <c:ptCount val="21"/>
                <c:pt idx="0">
                  <c:v>0.35000000000000031</c:v>
                </c:pt>
                <c:pt idx="1">
                  <c:v>0.35000000000000031</c:v>
                </c:pt>
                <c:pt idx="2">
                  <c:v>0.45</c:v>
                </c:pt>
                <c:pt idx="3">
                  <c:v>0</c:v>
                </c:pt>
                <c:pt idx="4">
                  <c:v>0.12000000000000002</c:v>
                </c:pt>
                <c:pt idx="5">
                  <c:v>0.25</c:v>
                </c:pt>
                <c:pt idx="6">
                  <c:v>0.35000000000000031</c:v>
                </c:pt>
                <c:pt idx="7">
                  <c:v>0.26</c:v>
                </c:pt>
                <c:pt idx="8">
                  <c:v>9.0000000000000024E-2</c:v>
                </c:pt>
                <c:pt idx="9">
                  <c:v>0.43000000000000038</c:v>
                </c:pt>
                <c:pt idx="10" formatCode="0.00">
                  <c:v>0.42908712000000032</c:v>
                </c:pt>
                <c:pt idx="11">
                  <c:v>0.24000000000000021</c:v>
                </c:pt>
                <c:pt idx="12">
                  <c:v>0.38000000000000561</c:v>
                </c:pt>
                <c:pt idx="13">
                  <c:v>0.32000000000000595</c:v>
                </c:pt>
                <c:pt idx="14">
                  <c:v>0.15000000000000024</c:v>
                </c:pt>
                <c:pt idx="15">
                  <c:v>0.30000000000000032</c:v>
                </c:pt>
                <c:pt idx="16">
                  <c:v>0.32000000000000595</c:v>
                </c:pt>
                <c:pt idx="17">
                  <c:v>0.15000000000000024</c:v>
                </c:pt>
                <c:pt idx="18">
                  <c:v>0.51</c:v>
                </c:pt>
                <c:pt idx="19">
                  <c:v>0.74000000000000365</c:v>
                </c:pt>
                <c:pt idx="20">
                  <c:v>0</c:v>
                </c:pt>
              </c:numCache>
            </c:numRef>
          </c:val>
        </c:ser>
        <c:axId val="63238144"/>
        <c:axId val="63239680"/>
      </c:barChart>
      <c:catAx>
        <c:axId val="63238144"/>
        <c:scaling>
          <c:orientation val="minMax"/>
        </c:scaling>
        <c:axPos val="b"/>
        <c:tickLblPos val="nextTo"/>
        <c:txPr>
          <a:bodyPr/>
          <a:lstStyle/>
          <a:p>
            <a:pPr>
              <a:defRPr sz="900" b="1">
                <a:cs typeface="B Titr" pitchFamily="2" charset="-78"/>
              </a:defRPr>
            </a:pPr>
            <a:endParaRPr lang="fa-IR"/>
          </a:p>
        </c:txPr>
        <c:crossAx val="63239680"/>
        <c:crosses val="autoZero"/>
        <c:auto val="1"/>
        <c:lblAlgn val="ctr"/>
        <c:lblOffset val="100"/>
      </c:catAx>
      <c:valAx>
        <c:axId val="63239680"/>
        <c:scaling>
          <c:orientation val="minMax"/>
        </c:scaling>
        <c:axPos val="l"/>
        <c:majorGridlines/>
        <c:numFmt formatCode="General" sourceLinked="1"/>
        <c:tickLblPos val="nextTo"/>
        <c:txPr>
          <a:bodyPr/>
          <a:lstStyle/>
          <a:p>
            <a:pPr>
              <a:defRPr sz="1050" b="1"/>
            </a:pPr>
            <a:endParaRPr lang="fa-IR"/>
          </a:p>
        </c:txPr>
        <c:crossAx val="63238144"/>
        <c:crosses val="autoZero"/>
        <c:crossBetween val="between"/>
      </c:valAx>
    </c:plotArea>
    <c:legend>
      <c:legendPos val="r"/>
      <c:layout/>
      <c:txPr>
        <a:bodyPr/>
        <a:lstStyle/>
        <a:p>
          <a:pPr>
            <a:defRPr sz="1100" b="1">
              <a:cs typeface="B Titr" pitchFamily="2" charset="-78"/>
            </a:defRPr>
          </a:pPr>
          <a:endParaRPr lang="fa-IR"/>
        </a:p>
      </c:txPr>
    </c:legend>
    <c:plotVisOnly val="1"/>
  </c:chart>
  <c:externalData r:id="rId2"/>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barChart>
        <c:barDir val="col"/>
        <c:grouping val="clustered"/>
        <c:ser>
          <c:idx val="0"/>
          <c:order val="0"/>
          <c:tx>
            <c:strRef>
              <c:f>فولاد!$C$1</c:f>
              <c:strCache>
                <c:ptCount val="1"/>
                <c:pt idx="0">
                  <c:v>سال 1990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فولاد!$C$2:$C$22</c:f>
              <c:numCache>
                <c:formatCode>General</c:formatCode>
                <c:ptCount val="21"/>
                <c:pt idx="0">
                  <c:v>0.52</c:v>
                </c:pt>
                <c:pt idx="1">
                  <c:v>0.4</c:v>
                </c:pt>
                <c:pt idx="2">
                  <c:v>0.92</c:v>
                </c:pt>
                <c:pt idx="3">
                  <c:v>0.16</c:v>
                </c:pt>
                <c:pt idx="4">
                  <c:v>0.31000000000000238</c:v>
                </c:pt>
                <c:pt idx="5">
                  <c:v>0.45</c:v>
                </c:pt>
                <c:pt idx="6">
                  <c:v>0.43000000000000038</c:v>
                </c:pt>
                <c:pt idx="7">
                  <c:v>0.38000000000000561</c:v>
                </c:pt>
                <c:pt idx="8">
                  <c:v>0.23</c:v>
                </c:pt>
                <c:pt idx="9">
                  <c:v>0.84000000000000064</c:v>
                </c:pt>
                <c:pt idx="10">
                  <c:v>0.38000000000000561</c:v>
                </c:pt>
                <c:pt idx="11">
                  <c:v>0.29000000000000031</c:v>
                </c:pt>
                <c:pt idx="12">
                  <c:v>0.36000000000000032</c:v>
                </c:pt>
                <c:pt idx="13">
                  <c:v>0.26</c:v>
                </c:pt>
                <c:pt idx="14">
                  <c:v>0.30000000000000032</c:v>
                </c:pt>
                <c:pt idx="15">
                  <c:v>0.43000000000000038</c:v>
                </c:pt>
                <c:pt idx="16">
                  <c:v>0.41000000000000031</c:v>
                </c:pt>
                <c:pt idx="17">
                  <c:v>0.34</c:v>
                </c:pt>
                <c:pt idx="18">
                  <c:v>0.70000000000000062</c:v>
                </c:pt>
                <c:pt idx="19">
                  <c:v>0.60000000000000064</c:v>
                </c:pt>
                <c:pt idx="20">
                  <c:v>0.5</c:v>
                </c:pt>
              </c:numCache>
            </c:numRef>
          </c:val>
        </c:ser>
        <c:ser>
          <c:idx val="1"/>
          <c:order val="1"/>
          <c:tx>
            <c:strRef>
              <c:f>فولاد!$D$1</c:f>
              <c:strCache>
                <c:ptCount val="1"/>
                <c:pt idx="0">
                  <c:v>سال 2000</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فولاد!$D$2:$D$22</c:f>
              <c:numCache>
                <c:formatCode>General</c:formatCode>
                <c:ptCount val="21"/>
                <c:pt idx="0">
                  <c:v>0.5</c:v>
                </c:pt>
                <c:pt idx="1">
                  <c:v>0.35000000000000031</c:v>
                </c:pt>
                <c:pt idx="2">
                  <c:v>0.74000000000000365</c:v>
                </c:pt>
                <c:pt idx="3">
                  <c:v>0.16</c:v>
                </c:pt>
                <c:pt idx="4">
                  <c:v>0.29000000000000031</c:v>
                </c:pt>
                <c:pt idx="5">
                  <c:v>0.33000000000000634</c:v>
                </c:pt>
                <c:pt idx="6">
                  <c:v>0.32000000000000595</c:v>
                </c:pt>
                <c:pt idx="7">
                  <c:v>0.31000000000000238</c:v>
                </c:pt>
                <c:pt idx="8">
                  <c:v>0.18000000000000024</c:v>
                </c:pt>
                <c:pt idx="9">
                  <c:v>0.60000000000000064</c:v>
                </c:pt>
                <c:pt idx="10">
                  <c:v>0</c:v>
                </c:pt>
                <c:pt idx="11">
                  <c:v>0.27</c:v>
                </c:pt>
                <c:pt idx="12">
                  <c:v>0.37000000000000038</c:v>
                </c:pt>
                <c:pt idx="13">
                  <c:v>0.29000000000000031</c:v>
                </c:pt>
                <c:pt idx="14">
                  <c:v>0.25</c:v>
                </c:pt>
                <c:pt idx="15">
                  <c:v>0.35000000000000031</c:v>
                </c:pt>
                <c:pt idx="16">
                  <c:v>0.38000000000000561</c:v>
                </c:pt>
                <c:pt idx="17">
                  <c:v>0.27</c:v>
                </c:pt>
                <c:pt idx="18">
                  <c:v>0.62000000000000965</c:v>
                </c:pt>
                <c:pt idx="19">
                  <c:v>0.67000000000001392</c:v>
                </c:pt>
                <c:pt idx="20">
                  <c:v>0.46</c:v>
                </c:pt>
              </c:numCache>
            </c:numRef>
          </c:val>
        </c:ser>
        <c:ser>
          <c:idx val="2"/>
          <c:order val="2"/>
          <c:tx>
            <c:strRef>
              <c:f>فولاد!$E$1</c:f>
              <c:strCache>
                <c:ptCount val="1"/>
                <c:pt idx="0">
                  <c:v>سال 2007</c:v>
                </c:pt>
              </c:strCache>
            </c:strRef>
          </c:tx>
          <c:cat>
            <c:strRef>
              <c:f>فولاد!$A$2:$A$22</c:f>
              <c:strCache>
                <c:ptCount val="21"/>
                <c:pt idx="0">
                  <c:v>استرالیا</c:v>
                </c:pt>
                <c:pt idx="1">
                  <c:v>کانادا</c:v>
                </c:pt>
                <c:pt idx="2">
                  <c:v>چین</c:v>
                </c:pt>
                <c:pt idx="3">
                  <c:v>دانمارک</c:v>
                </c:pt>
                <c:pt idx="4">
                  <c:v>مصر</c:v>
                </c:pt>
                <c:pt idx="5">
                  <c:v>فنلاند</c:v>
                </c:pt>
                <c:pt idx="6">
                  <c:v>فرانسه</c:v>
                </c:pt>
                <c:pt idx="7">
                  <c:v>آلمان</c:v>
                </c:pt>
                <c:pt idx="8">
                  <c:v>یونان</c:v>
                </c:pt>
                <c:pt idx="9">
                  <c:v>هند</c:v>
                </c:pt>
                <c:pt idx="10">
                  <c:v>ایران</c:v>
                </c:pt>
                <c:pt idx="11">
                  <c:v>ایتالیا</c:v>
                </c:pt>
                <c:pt idx="12">
                  <c:v>ژاپن</c:v>
                </c:pt>
                <c:pt idx="13">
                  <c:v>کره جنوبی</c:v>
                </c:pt>
                <c:pt idx="14">
                  <c:v>ترکیه</c:v>
                </c:pt>
                <c:pt idx="15">
                  <c:v>آمریکا</c:v>
                </c:pt>
                <c:pt idx="16">
                  <c:v>هلند</c:v>
                </c:pt>
                <c:pt idx="17">
                  <c:v>پرتغال</c:v>
                </c:pt>
                <c:pt idx="18">
                  <c:v>رومانی</c:v>
                </c:pt>
                <c:pt idx="19">
                  <c:v>روسیه</c:v>
                </c:pt>
                <c:pt idx="20">
                  <c:v>جهان</c:v>
                </c:pt>
              </c:strCache>
            </c:strRef>
          </c:cat>
          <c:val>
            <c:numRef>
              <c:f>فولاد!$E$2:$E$22</c:f>
              <c:numCache>
                <c:formatCode>General</c:formatCode>
                <c:ptCount val="21"/>
                <c:pt idx="0">
                  <c:v>0.35000000000000031</c:v>
                </c:pt>
                <c:pt idx="1">
                  <c:v>0.35000000000000031</c:v>
                </c:pt>
                <c:pt idx="2">
                  <c:v>0.45</c:v>
                </c:pt>
                <c:pt idx="3">
                  <c:v>0</c:v>
                </c:pt>
                <c:pt idx="4">
                  <c:v>0.12000000000000002</c:v>
                </c:pt>
                <c:pt idx="5">
                  <c:v>0.25</c:v>
                </c:pt>
                <c:pt idx="6">
                  <c:v>0.35000000000000031</c:v>
                </c:pt>
                <c:pt idx="7">
                  <c:v>0.26</c:v>
                </c:pt>
                <c:pt idx="8">
                  <c:v>9.0000000000000024E-2</c:v>
                </c:pt>
                <c:pt idx="9">
                  <c:v>0.43000000000000038</c:v>
                </c:pt>
                <c:pt idx="10" formatCode="0.00">
                  <c:v>0.42908712000000032</c:v>
                </c:pt>
                <c:pt idx="11">
                  <c:v>0.24000000000000021</c:v>
                </c:pt>
                <c:pt idx="12">
                  <c:v>0.38000000000000561</c:v>
                </c:pt>
                <c:pt idx="13">
                  <c:v>0.32000000000000595</c:v>
                </c:pt>
                <c:pt idx="14">
                  <c:v>0.15000000000000024</c:v>
                </c:pt>
                <c:pt idx="15">
                  <c:v>0.30000000000000032</c:v>
                </c:pt>
                <c:pt idx="16">
                  <c:v>0.32000000000000595</c:v>
                </c:pt>
                <c:pt idx="17">
                  <c:v>0.15000000000000024</c:v>
                </c:pt>
                <c:pt idx="18">
                  <c:v>0.51</c:v>
                </c:pt>
                <c:pt idx="19">
                  <c:v>0.74000000000000365</c:v>
                </c:pt>
                <c:pt idx="20">
                  <c:v>0</c:v>
                </c:pt>
              </c:numCache>
            </c:numRef>
          </c:val>
        </c:ser>
        <c:axId val="63278080"/>
        <c:axId val="63410944"/>
      </c:barChart>
      <c:catAx>
        <c:axId val="63278080"/>
        <c:scaling>
          <c:orientation val="minMax"/>
        </c:scaling>
        <c:axPos val="b"/>
        <c:tickLblPos val="nextTo"/>
        <c:txPr>
          <a:bodyPr/>
          <a:lstStyle/>
          <a:p>
            <a:pPr>
              <a:defRPr sz="900" b="1">
                <a:cs typeface="B Titr" pitchFamily="2" charset="-78"/>
              </a:defRPr>
            </a:pPr>
            <a:endParaRPr lang="fa-IR"/>
          </a:p>
        </c:txPr>
        <c:crossAx val="63410944"/>
        <c:crosses val="autoZero"/>
        <c:auto val="1"/>
        <c:lblAlgn val="ctr"/>
        <c:lblOffset val="100"/>
      </c:catAx>
      <c:valAx>
        <c:axId val="63410944"/>
        <c:scaling>
          <c:orientation val="minMax"/>
        </c:scaling>
        <c:axPos val="l"/>
        <c:majorGridlines/>
        <c:numFmt formatCode="General" sourceLinked="1"/>
        <c:tickLblPos val="nextTo"/>
        <c:txPr>
          <a:bodyPr/>
          <a:lstStyle/>
          <a:p>
            <a:pPr>
              <a:defRPr sz="1050" b="1"/>
            </a:pPr>
            <a:endParaRPr lang="fa-IR"/>
          </a:p>
        </c:txPr>
        <c:crossAx val="63278080"/>
        <c:crosses val="autoZero"/>
        <c:crossBetween val="between"/>
      </c:valAx>
    </c:plotArea>
    <c:legend>
      <c:legendPos val="r"/>
      <c:layout/>
      <c:txPr>
        <a:bodyPr/>
        <a:lstStyle/>
        <a:p>
          <a:pPr>
            <a:defRPr sz="1100" b="1">
              <a:cs typeface="B Titr" pitchFamily="2" charset="-78"/>
            </a:defRPr>
          </a:pPr>
          <a:endParaRPr lang="fa-IR"/>
        </a:p>
      </c:txPr>
    </c:legend>
    <c:plotVisOnly val="1"/>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plotArea>
      <c:layout>
        <c:manualLayout>
          <c:layoutTarget val="inner"/>
          <c:xMode val="edge"/>
          <c:yMode val="edge"/>
          <c:x val="5.8172887216623358E-2"/>
          <c:y val="4.8611111111111112E-2"/>
          <c:w val="0.94182711278337794"/>
          <c:h val="0.81887321376494604"/>
        </c:manualLayout>
      </c:layout>
      <c:barChart>
        <c:barDir val="col"/>
        <c:grouping val="clustered"/>
        <c:ser>
          <c:idx val="0"/>
          <c:order val="0"/>
          <c:tx>
            <c:v>سهم یارانه 84</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ها'!$C$30:$F$30</c:f>
              <c:numCache>
                <c:formatCode>0.0%</c:formatCode>
                <c:ptCount val="4"/>
                <c:pt idx="0">
                  <c:v>0.42800000000000032</c:v>
                </c:pt>
                <c:pt idx="1">
                  <c:v>0.191</c:v>
                </c:pt>
                <c:pt idx="2">
                  <c:v>6.4000000000000112E-2</c:v>
                </c:pt>
                <c:pt idx="3">
                  <c:v>0.31700000000000056</c:v>
                </c:pt>
              </c:numCache>
            </c:numRef>
          </c:val>
        </c:ser>
        <c:ser>
          <c:idx val="1"/>
          <c:order val="1"/>
          <c:tx>
            <c:v>سهم یارانه 85</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ها'!$C$22:$F$22</c:f>
              <c:numCache>
                <c:formatCode>0.0%</c:formatCode>
                <c:ptCount val="4"/>
                <c:pt idx="0">
                  <c:v>0.33900000000000063</c:v>
                </c:pt>
                <c:pt idx="1">
                  <c:v>0.161</c:v>
                </c:pt>
                <c:pt idx="2">
                  <c:v>7.3000000000000009E-2</c:v>
                </c:pt>
                <c:pt idx="3">
                  <c:v>0.42700000000000032</c:v>
                </c:pt>
              </c:numCache>
            </c:numRef>
          </c:val>
        </c:ser>
        <c:ser>
          <c:idx val="2"/>
          <c:order val="2"/>
          <c:tx>
            <c:v>سهم یارانه 86</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ها'!$C$17:$F$17</c:f>
              <c:numCache>
                <c:formatCode>0.0%</c:formatCode>
                <c:ptCount val="4"/>
                <c:pt idx="0">
                  <c:v>0.33100000000000063</c:v>
                </c:pt>
                <c:pt idx="1">
                  <c:v>0.17100000000000001</c:v>
                </c:pt>
                <c:pt idx="2">
                  <c:v>7.5999999999999998E-2</c:v>
                </c:pt>
                <c:pt idx="3">
                  <c:v>0.42200000000000032</c:v>
                </c:pt>
              </c:numCache>
            </c:numRef>
          </c:val>
        </c:ser>
        <c:ser>
          <c:idx val="3"/>
          <c:order val="3"/>
          <c:tx>
            <c:v>سهم یارانه 87</c:v>
          </c:tx>
          <c:cat>
            <c:strRef>
              <c:f>'سهم یارانه و مصرف بخش ها'!$C$11:$F$11</c:f>
              <c:strCache>
                <c:ptCount val="4"/>
                <c:pt idx="0">
                  <c:v>خانگي، تجاری و عمومی</c:v>
                </c:pt>
                <c:pt idx="1">
                  <c:v>صنعت</c:v>
                </c:pt>
                <c:pt idx="2">
                  <c:v>كشاورزي</c:v>
                </c:pt>
                <c:pt idx="3">
                  <c:v>حمل و نقل</c:v>
                </c:pt>
              </c:strCache>
            </c:strRef>
          </c:cat>
          <c:val>
            <c:numRef>
              <c:f>'سهم یارانه و مصرف بخش ها'!$C$6:$F$6</c:f>
              <c:numCache>
                <c:formatCode>0.0%</c:formatCode>
                <c:ptCount val="4"/>
                <c:pt idx="0">
                  <c:v>0.3224797799738241</c:v>
                </c:pt>
                <c:pt idx="1">
                  <c:v>0.19122196504381425</c:v>
                </c:pt>
                <c:pt idx="2">
                  <c:v>8.3471233229671829E-2</c:v>
                </c:pt>
                <c:pt idx="3">
                  <c:v>0.40282702175269147</c:v>
                </c:pt>
              </c:numCache>
            </c:numRef>
          </c:val>
        </c:ser>
        <c:axId val="59466496"/>
        <c:axId val="59468032"/>
      </c:barChart>
      <c:catAx>
        <c:axId val="59466496"/>
        <c:scaling>
          <c:orientation val="minMax"/>
        </c:scaling>
        <c:axPos val="b"/>
        <c:numFmt formatCode="General" sourceLinked="1"/>
        <c:tickLblPos val="nextTo"/>
        <c:txPr>
          <a:bodyPr/>
          <a:lstStyle/>
          <a:p>
            <a:pPr>
              <a:defRPr sz="1200" b="1">
                <a:cs typeface="B Titr" pitchFamily="2" charset="-78"/>
              </a:defRPr>
            </a:pPr>
            <a:endParaRPr lang="fa-IR"/>
          </a:p>
        </c:txPr>
        <c:crossAx val="59468032"/>
        <c:crosses val="autoZero"/>
        <c:auto val="1"/>
        <c:lblAlgn val="ctr"/>
        <c:lblOffset val="100"/>
      </c:catAx>
      <c:valAx>
        <c:axId val="59468032"/>
        <c:scaling>
          <c:orientation val="minMax"/>
        </c:scaling>
        <c:axPos val="l"/>
        <c:majorGridlines/>
        <c:numFmt formatCode="0%" sourceLinked="0"/>
        <c:tickLblPos val="nextTo"/>
        <c:txPr>
          <a:bodyPr/>
          <a:lstStyle/>
          <a:p>
            <a:pPr>
              <a:defRPr sz="1100" b="1"/>
            </a:pPr>
            <a:endParaRPr lang="fa-IR"/>
          </a:p>
        </c:txPr>
        <c:crossAx val="59466496"/>
        <c:crosses val="autoZero"/>
        <c:crossBetween val="between"/>
      </c:valAx>
    </c:plotArea>
    <c:legend>
      <c:legendPos val="r"/>
      <c:layout>
        <c:manualLayout>
          <c:xMode val="edge"/>
          <c:yMode val="edge"/>
          <c:x val="0.15101779898386772"/>
          <c:y val="5.4006270049577337E-2"/>
          <c:w val="0.67590171430704604"/>
          <c:h val="0.12809857101195682"/>
        </c:manualLayout>
      </c:layout>
      <c:txPr>
        <a:bodyPr/>
        <a:lstStyle/>
        <a:p>
          <a:pPr>
            <a:defRPr sz="1400" b="1">
              <a:cs typeface="B Titr" pitchFamily="2" charset="-78"/>
            </a:defRPr>
          </a:pPr>
          <a:endParaRPr lang="fa-IR"/>
        </a:p>
      </c:txPr>
    </c:legend>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a-IR"/>
  <c:chart>
    <c:plotArea>
      <c:layout>
        <c:manualLayout>
          <c:layoutTarget val="inner"/>
          <c:xMode val="edge"/>
          <c:yMode val="edge"/>
          <c:x val="6.4920080122073523E-2"/>
          <c:y val="5.1400554097404488E-2"/>
          <c:w val="0.92897385408374322"/>
          <c:h val="0.65481388096738924"/>
        </c:manualLayout>
      </c:layout>
      <c:barChart>
        <c:barDir val="col"/>
        <c:grouping val="clustered"/>
        <c:ser>
          <c:idx val="0"/>
          <c:order val="0"/>
          <c:tx>
            <c:v>سهم انرژی در نهاده</c:v>
          </c:tx>
          <c:cat>
            <c:strRef>
              <c:f>'شدت و بهره وری انرژی'!$C$3:$C$142</c:f>
              <c:strCache>
                <c:ptCount val="140"/>
                <c:pt idx="0">
                  <c:v>عمل‌آوري و حفاظت ماهي و فراورده‌هاي ماهي و ساير حيوانات دريايي از فساد </c:v>
                </c:pt>
                <c:pt idx="1">
                  <c:v> توليد روغن و چربي حيواني و نباتي خوراكي </c:v>
                </c:pt>
                <c:pt idx="2">
                  <c:v>كشتار دام و طيور</c:v>
                </c:pt>
                <c:pt idx="3">
                  <c:v>عمل‌آوري و حفاظت گوشت و فراورده‌هاي گوشتي از فساد</c:v>
                </c:pt>
                <c:pt idx="4">
                  <c:v>پاك كردن و درجه‌بندي و بسته‌بندي خرما</c:v>
                </c:pt>
                <c:pt idx="5">
                  <c:v>پاك كردن و درجه‌بندي و بسته‌بندي پسته</c:v>
                </c:pt>
                <c:pt idx="6">
                  <c:v>عمل‌آوري و حفاظت ميوه‌ها و سبزي‌ها از فساد ـ بجز پسته و خرما</c:v>
                </c:pt>
                <c:pt idx="7">
                  <c:v> توليد فراورده‌هاي لبني</c:v>
                </c:pt>
                <c:pt idx="8">
                  <c:v>آرد كردن غلات و حبوب </c:v>
                </c:pt>
                <c:pt idx="9">
                  <c:v>توليد نشاسته و فراورده‌هاي نشاسته‌اي</c:v>
                </c:pt>
                <c:pt idx="10">
                  <c:v>توليد خوراك دام و حيوانات</c:v>
                </c:pt>
                <c:pt idx="11">
                  <c:v>توليد قند و شكر</c:v>
                </c:pt>
                <c:pt idx="12">
                  <c:v>توليد آب‌نبات و شكلات و نقل و كاكائو و آدامس</c:v>
                </c:pt>
                <c:pt idx="13">
                  <c:v> توليد رشته و ماكاروني و ورميشل و محصولات آردي مشابه</c:v>
                </c:pt>
                <c:pt idx="14">
                  <c:v>نانوايي</c:v>
                </c:pt>
                <c:pt idx="15">
                  <c:v>توليد نان شيريني و بيسكويت و كيك</c:v>
                </c:pt>
                <c:pt idx="16">
                  <c:v>چاي‌سازي</c:v>
                </c:pt>
                <c:pt idx="17">
                  <c:v>توليد ساير محصولات غذايي طبقه‌بندي نشده در جاي ديگر </c:v>
                </c:pt>
                <c:pt idx="18">
                  <c:v>توليد الكل اتيليك از مواد تخمير شده</c:v>
                </c:pt>
                <c:pt idx="19">
                  <c:v>توليد انواع شراب </c:v>
                </c:pt>
                <c:pt idx="20">
                  <c:v>توليد مالتا و ماءالشعير </c:v>
                </c:pt>
                <c:pt idx="21">
                  <c:v>توليد نوشابه‌هاي غير الكلي گازدار</c:v>
                </c:pt>
                <c:pt idx="22">
                  <c:v>توليد دوغ و آب معدني</c:v>
                </c:pt>
                <c:pt idx="23">
                  <c:v>توليد محصولات از توتون و تنباكو ـ سيگار          </c:v>
                </c:pt>
                <c:pt idx="24">
                  <c:v>آماده‌سازي و ريسندگي الياف منسوج ـ بافت منسوجات</c:v>
                </c:pt>
                <c:pt idx="25">
                  <c:v>تكميل منسوجات</c:v>
                </c:pt>
                <c:pt idx="26">
                  <c:v>توليد كالاهاي نساجي ساخته شده به استثناي پوشاك</c:v>
                </c:pt>
                <c:pt idx="27">
                  <c:v>توليد طناب و ريسمان و نخ قند و توري</c:v>
                </c:pt>
                <c:pt idx="28">
                  <c:v> توليد قالي و قاليچه‌ دستباف</c:v>
                </c:pt>
                <c:pt idx="29">
                  <c:v> توليد گليم و زيلو و جاجيم دستباف</c:v>
                </c:pt>
                <c:pt idx="30">
                  <c:v>توليد فرش ماشيني و موكت </c:v>
                </c:pt>
                <c:pt idx="31">
                  <c:v> توليد ساير منسوجات طبقه‌بندي نشده در جاي ديگر</c:v>
                </c:pt>
                <c:pt idx="32">
                  <c:v> كشبافي و تريكو‌بافي و قلاب‌بافي</c:v>
                </c:pt>
                <c:pt idx="33">
                  <c:v>جوراب‌بافي</c:v>
                </c:pt>
                <c:pt idx="34">
                  <c:v>توليد پوشاك به استثناي پوشاك از پوست خزدار</c:v>
                </c:pt>
                <c:pt idx="35">
                  <c:v>عمل‌آوردن و رنگ كردن پوست خزدار و كالاهاي ساخته شده از آن </c:v>
                </c:pt>
                <c:pt idx="36">
                  <c:v> دباغي و تكميل چرم</c:v>
                </c:pt>
                <c:pt idx="37">
                  <c:v>توليد كيف و چمدان و محصولات مشابه و زين و يراق</c:v>
                </c:pt>
                <c:pt idx="38">
                  <c:v>توليد كفش</c:v>
                </c:pt>
                <c:pt idx="39">
                  <c:v> اره‌كشي و رنده‌كاري چوب</c:v>
                </c:pt>
                <c:pt idx="40">
                  <c:v>ورقه‌هاي روكش شده و تخته چند لايي و مطبق و نئوپان و ساير انواع پانل و تخته </c:v>
                </c:pt>
                <c:pt idx="41">
                  <c:v> توليد مصنوعات نجاري و قفسه‌بندي و در و پنجره‌سازي چوبي ساختماني</c:v>
                </c:pt>
                <c:pt idx="42">
                  <c:v> توليد ظروف و محفظه‌هاي چوبي</c:v>
                </c:pt>
                <c:pt idx="43">
                  <c:v>توليد ساير محصولات چوبي و توليد كالا از چوب پنبه و ني و مواد حصيري   </c:v>
                </c:pt>
                <c:pt idx="44">
                  <c:v> توليد خمير كاغذ و كاغذ و مقوا</c:v>
                </c:pt>
                <c:pt idx="45">
                  <c:v> توليد جعبه و كارتن و ساير وسايل بسته‌بندي كاغذي و مقوايي</c:v>
                </c:pt>
                <c:pt idx="46">
                  <c:v>توليد ساير كالاهاي كاغذي و مقوايي</c:v>
                </c:pt>
                <c:pt idx="47">
                  <c:v> انتشار كتاب و بروشور و كتاب‌هاي موسيقي و ساير نشريات</c:v>
                </c:pt>
                <c:pt idx="48">
                  <c:v>انتشار روزنامه و مجله و نشريات ادواري</c:v>
                </c:pt>
                <c:pt idx="49">
                  <c:v> انتشار نوار صوتي ـ صفحه گرامافون</c:v>
                </c:pt>
                <c:pt idx="50">
                  <c:v> ساير انتشارات</c:v>
                </c:pt>
                <c:pt idx="51">
                  <c:v>چاپ </c:v>
                </c:pt>
                <c:pt idx="52">
                  <c:v>فعاليت‌هاي خدماتي مربوط به چاپ</c:v>
                </c:pt>
                <c:pt idx="53">
                  <c:v> تكثير رسانه‌هاي ضبط شده </c:v>
                </c:pt>
                <c:pt idx="54">
                  <c:v> توليد فراورده‌هاي كوره كك</c:v>
                </c:pt>
                <c:pt idx="55">
                  <c:v>توليد فراورده‌هاي نفتي تصفيه شده </c:v>
                </c:pt>
                <c:pt idx="56">
                  <c:v>عمل‌آوري سوخت‌هاي هسته‌اي </c:v>
                </c:pt>
                <c:pt idx="57">
                  <c:v> توليد مواد شيميايي اساسي بجز كود و تركيبات ازت</c:v>
                </c:pt>
                <c:pt idx="58">
                  <c:v> توليد كود شيميايي و تركيبات ازت</c:v>
                </c:pt>
                <c:pt idx="59">
                  <c:v>توليد مواد پلاستيكي به شكل اوليه و ساخت لاستيك مصنوعي</c:v>
                </c:pt>
                <c:pt idx="60">
                  <c:v>توليد سموم دفع آفات و ساير فراورده‌هاي شيميايي مورد استفاده دركشاورزي</c:v>
                </c:pt>
                <c:pt idx="61">
                  <c:v>توليد انواع رنگ و روغن جلا و پوشش‌هاي مشابه و بتانه</c:v>
                </c:pt>
                <c:pt idx="62">
                  <c:v> توليد دارو و مواد شيميايي مورد استفاده در پزشكي و محصولات دارويي‌ گياهي</c:v>
                </c:pt>
                <c:pt idx="63">
                  <c:v>توليد صابون و مواد پاك‌كننده و لوازم بهداشت و نظافت و عطرها و لوازم آرايش </c:v>
                </c:pt>
                <c:pt idx="64">
                  <c:v> توليد ساير محصولات شيميايي طبقه‌بندي نشده در جاي ديگر</c:v>
                </c:pt>
                <c:pt idx="65">
                  <c:v> توليد الياف مصنوعي</c:v>
                </c:pt>
                <c:pt idx="66">
                  <c:v> توليد لاستيك رويي و تويي و روكش كردن مجدد و بازسازي لاستيك‌هاي رويي</c:v>
                </c:pt>
                <c:pt idx="67">
                  <c:v>توليد ساير محصولات لاستيكي </c:v>
                </c:pt>
                <c:pt idx="68">
                  <c:v>توليد محصولات پلاستيكي بجز كفش</c:v>
                </c:pt>
                <c:pt idx="69">
                  <c:v>توليد شيشه جام </c:v>
                </c:pt>
                <c:pt idx="70">
                  <c:v> توليد محصولات شيشه‌اي بجز شيشه جام</c:v>
                </c:pt>
                <c:pt idx="71">
                  <c:v> توليد كالاهاي سراميكي غير نسوز غير ساختماني</c:v>
                </c:pt>
                <c:pt idx="72">
                  <c:v>2692-توليد محصولات سراميكي نسوز ـ عايق حرارت</c:v>
                </c:pt>
                <c:pt idx="73">
                  <c:v> توليد سيمان و آهك و گچ</c:v>
                </c:pt>
                <c:pt idx="74">
                  <c:v>توليد محصولات ساخته شده از بتن و سيمان و گچ</c:v>
                </c:pt>
                <c:pt idx="75">
                  <c:v> بريدن و شكل‌دادن و تكميل سنگ</c:v>
                </c:pt>
                <c:pt idx="76">
                  <c:v> توليد آجر</c:v>
                </c:pt>
                <c:pt idx="77">
                  <c:v> توليد ساير محصولات گلي و سراميكي غير نسوز ساختماني</c:v>
                </c:pt>
                <c:pt idx="78">
                  <c:v>توليد ساير محصولات كاني غير فلزي طبقه‌بندي نشده در جاي ديگر</c:v>
                </c:pt>
                <c:pt idx="79">
                  <c:v> توليد محصولات اوليه آهن و فولاد</c:v>
                </c:pt>
                <c:pt idx="80">
                  <c:v> توليد محصولات اساسي مسي</c:v>
                </c:pt>
                <c:pt idx="81">
                  <c:v> توليد محصولات اساسي آلومينيومي</c:v>
                </c:pt>
                <c:pt idx="82">
                  <c:v> توليد فلزات گرانبها و ساير محصولات اساسي ـ بجز آهن و فولاد و مس و آلومينيوم</c:v>
                </c:pt>
                <c:pt idx="83">
                  <c:v> ريخته‌گري آهن و فولاد</c:v>
                </c:pt>
                <c:pt idx="84">
                  <c:v> ريخته‌گري فلزات غيرآهني</c:v>
                </c:pt>
                <c:pt idx="85">
                  <c:v> توليد محصولات فلزي ساختماني </c:v>
                </c:pt>
                <c:pt idx="86">
                  <c:v> توليد مخازن و انباره‌ها و ظروف فلزي مشابه </c:v>
                </c:pt>
                <c:pt idx="87">
                  <c:v> توليد مولدهاي بخار بجز ديگ‌هاي آب گرم و حرارت مركزي </c:v>
                </c:pt>
                <c:pt idx="88">
                  <c:v> چكش‌كاري و پرسكاري و قالب‌زني و پتك‌كاري غلتكي فلزات و متالوژي گرده‌ها</c:v>
                </c:pt>
                <c:pt idx="89">
                  <c:v>عمل‌آوري و روكش كردن فلزات و فعاليت‌هاي مهندسي مكانيك عمومي </c:v>
                </c:pt>
                <c:pt idx="90">
                  <c:v> توليد آلات برنده و ابزار دستي و يراق آلات عمومي </c:v>
                </c:pt>
                <c:pt idx="91">
                  <c:v> توليد ساير محصولات فلزي طبقه‌بندي نشده در جاي ديگر</c:v>
                </c:pt>
                <c:pt idx="92">
                  <c:v> توليد موتور و توربين ـ بجز موتورهاي وسايل نقليه و موتورهاي دوچرخه و سه‌چرخه </c:v>
                </c:pt>
                <c:pt idx="93">
                  <c:v> توليد پمپ و كمپرسور و شير و سوپاپ</c:v>
                </c:pt>
                <c:pt idx="94">
                  <c:v> توليد ياتاقان و دنده و چرخ‌‌دنده و ديفرنسيال</c:v>
                </c:pt>
                <c:pt idx="95">
                  <c:v> توليد اجاق و كوره و مشعل‌هاي كوره </c:v>
                </c:pt>
                <c:pt idx="96">
                  <c:v> توليد تجهيزات بالابرنده و جابه جا كننده </c:v>
                </c:pt>
                <c:pt idx="97">
                  <c:v> توليد ساير ماشين‌آلات با كاربرد عام</c:v>
                </c:pt>
                <c:pt idx="98">
                  <c:v> توليد ماشين‌آلات كشاورزي و جنگلداري</c:v>
                </c:pt>
                <c:pt idx="99">
                  <c:v> توليد ماشين ابزارها</c:v>
                </c:pt>
                <c:pt idx="100">
                  <c:v>توليد ماشين‌آلات متالوژي ـ ذوب فلز</c:v>
                </c:pt>
                <c:pt idx="101">
                  <c:v>توليد ماشين‌آلات معدن و استخراج و ساختمان</c:v>
                </c:pt>
                <c:pt idx="102">
                  <c:v> توليد ماشين‌آلات عمل‌آوري مواد غذايي و نوشابه و توتون و تنباكو</c:v>
                </c:pt>
                <c:pt idx="103">
                  <c:v> توليد ماشين‌آلات براي توليد منسوجات و البسه و چرم</c:v>
                </c:pt>
                <c:pt idx="104">
                  <c:v> توليد سلاح و مهمات</c:v>
                </c:pt>
                <c:pt idx="105">
                  <c:v>توليد ساير ماشين‌آلات با كاربرد خاص</c:v>
                </c:pt>
                <c:pt idx="106">
                  <c:v> توليد وسايل خانگي طبقه‌بندي نشده در جاي ديگر</c:v>
                </c:pt>
                <c:pt idx="107">
                  <c:v> توليد ماشين‌آلات اداري و حسابگر و محاسباتي</c:v>
                </c:pt>
                <c:pt idx="108">
                  <c:v>توليد موتورهاي برق و ژنراتور و ترانسفورماتور</c:v>
                </c:pt>
                <c:pt idx="109">
                  <c:v>توليد دستگاه‌هاي توزيع و كنترل نيروي برق </c:v>
                </c:pt>
                <c:pt idx="110">
                  <c:v> توليد سيم و كابل عايق‌بندي شده </c:v>
                </c:pt>
                <c:pt idx="111">
                  <c:v> توليد انباره‌ها و پيل‌ها و باطري‌هاي اوليه</c:v>
                </c:pt>
                <c:pt idx="112">
                  <c:v> توليد لامپ‌هاي الكتريكي و تجهيزات روشنايي</c:v>
                </c:pt>
                <c:pt idx="113">
                  <c:v> توليد ساير تجهيزات الكتريكي طبقه‌بندي نشده در جاي ديگر</c:v>
                </c:pt>
                <c:pt idx="114">
                  <c:v>توليد لامپ‌ها و لامپ‌هاي لوله‌اي الكترونيكي و ساير اجزاي الكترونيكي</c:v>
                </c:pt>
                <c:pt idx="115">
                  <c:v> توليد فرستنده‌هاي تلويزيوني و راديويي </c:v>
                </c:pt>
                <c:pt idx="116">
                  <c:v> توليد گيرنده‌هاي تلويزيون و راديو، دستگاه‌هاي ضبط يا پخش صوت </c:v>
                </c:pt>
                <c:pt idx="117">
                  <c:v> توليد تجهيزات پزشكي و جراحي و وسايل ارتوپدي</c:v>
                </c:pt>
                <c:pt idx="118">
                  <c:v>توليد ابزارها و وسايل ويژه اندازه‌گيري و كنترل و آزمايش و دريانوردي </c:v>
                </c:pt>
                <c:pt idx="119">
                  <c:v> توليد تجهيزات كنترل عمليات صنعتي</c:v>
                </c:pt>
                <c:pt idx="120">
                  <c:v> توليد ابزارهاي اپتيكي و تجهيزات عكاسي</c:v>
                </c:pt>
                <c:pt idx="121">
                  <c:v> توليد ساعت‌هاي مچي و انواع ديگر ساعت ـ وسايل اندازه‌گيري زمان</c:v>
                </c:pt>
                <c:pt idx="122">
                  <c:v> توليد وسايل نقليه‌ موتوري</c:v>
                </c:pt>
                <c:pt idx="123">
                  <c:v> توليد بدنه ـ اتاق‌سازي ـ براي وسايل نقليه‌ موتوري و ساخت تريلر و نيم تريلر</c:v>
                </c:pt>
                <c:pt idx="124">
                  <c:v> توليد قطعات و ملحقات براي وسايل نقليه‌ موتوري و موتور آن‌ها</c:v>
                </c:pt>
                <c:pt idx="125">
                  <c:v> توليد و تعمير انواع كشتي</c:v>
                </c:pt>
                <c:pt idx="126">
                  <c:v> توليد و تعمير انواع قايق و ساير شناورها بجز كشتي</c:v>
                </c:pt>
                <c:pt idx="127">
                  <c:v> توليد و تعمير تجهيزات راه آهن</c:v>
                </c:pt>
                <c:pt idx="128">
                  <c:v> توليد وسايل نقليه‌ هوايي و فضايي</c:v>
                </c:pt>
                <c:pt idx="129">
                  <c:v> توليد انواع موتور سيكلت</c:v>
                </c:pt>
                <c:pt idx="130">
                  <c:v> توليد انواع دوچرخه و صندلي چرخ‌دار معلولين</c:v>
                </c:pt>
                <c:pt idx="131">
                  <c:v> توليد ساير وسايل حمل و نقل طبقه‌بندي نشده در جاي ديگر</c:v>
                </c:pt>
                <c:pt idx="132">
                  <c:v> توليد مبلمان</c:v>
                </c:pt>
                <c:pt idx="133">
                  <c:v> توليد جواهرات و كالاهاي وابسته </c:v>
                </c:pt>
                <c:pt idx="134">
                  <c:v>توليد آلات موسيقي</c:v>
                </c:pt>
                <c:pt idx="135">
                  <c:v> توليد كالاهاي ورزشي </c:v>
                </c:pt>
                <c:pt idx="136">
                  <c:v> توليد وسايل بازي و اسباب بازي </c:v>
                </c:pt>
                <c:pt idx="137">
                  <c:v> توليد ساير مصنوعات طبقه‌بندي نشده در جاي ديگر</c:v>
                </c:pt>
                <c:pt idx="138">
                  <c:v> بازيافت ضايعات و خرده‌هاي فلز</c:v>
                </c:pt>
                <c:pt idx="139">
                  <c:v> بازيافت ضايعات و خرده‌هاي غير فلزي</c:v>
                </c:pt>
              </c:strCache>
            </c:strRef>
          </c:cat>
          <c:val>
            <c:numRef>
              <c:f>'شدت و بهره وری انرژی'!$I$3:$I$142</c:f>
              <c:numCache>
                <c:formatCode>0.0%</c:formatCode>
                <c:ptCount val="140"/>
                <c:pt idx="0">
                  <c:v>8.0482221758127089E-3</c:v>
                </c:pt>
                <c:pt idx="1">
                  <c:v>1.0654608790353815E-2</c:v>
                </c:pt>
                <c:pt idx="2">
                  <c:v>8.5076935366978548E-3</c:v>
                </c:pt>
                <c:pt idx="3">
                  <c:v>1.2523391796433863E-2</c:v>
                </c:pt>
                <c:pt idx="4">
                  <c:v>1.5581419022089565E-2</c:v>
                </c:pt>
                <c:pt idx="5">
                  <c:v>2.3913049273677801E-3</c:v>
                </c:pt>
                <c:pt idx="6">
                  <c:v>1.1507203964495699E-2</c:v>
                </c:pt>
                <c:pt idx="7">
                  <c:v>8.4921414615004229E-3</c:v>
                </c:pt>
                <c:pt idx="8">
                  <c:v>2.2626264834990625E-2</c:v>
                </c:pt>
                <c:pt idx="9">
                  <c:v>3.358253149324654E-2</c:v>
                </c:pt>
                <c:pt idx="10">
                  <c:v>4.3234438868007038E-3</c:v>
                </c:pt>
                <c:pt idx="11">
                  <c:v>5.9214427326298349E-2</c:v>
                </c:pt>
                <c:pt idx="12">
                  <c:v>1.3381628714114243E-2</c:v>
                </c:pt>
                <c:pt idx="13">
                  <c:v>1.9950446399775681E-2</c:v>
                </c:pt>
                <c:pt idx="14">
                  <c:v>4.1114883761235885E-2</c:v>
                </c:pt>
                <c:pt idx="15">
                  <c:v>1.8219001981978431E-2</c:v>
                </c:pt>
                <c:pt idx="16">
                  <c:v>9.8678359713893597E-3</c:v>
                </c:pt>
                <c:pt idx="17">
                  <c:v>2.1594171476552005E-2</c:v>
                </c:pt>
                <c:pt idx="18">
                  <c:v>9.2514798548787747E-2</c:v>
                </c:pt>
                <c:pt idx="19">
                  <c:v>0</c:v>
                </c:pt>
                <c:pt idx="20">
                  <c:v>1.7034285697742773E-2</c:v>
                </c:pt>
                <c:pt idx="21">
                  <c:v>1.7546130237029941E-2</c:v>
                </c:pt>
                <c:pt idx="22">
                  <c:v>3.1809595768795169E-2</c:v>
                </c:pt>
                <c:pt idx="23">
                  <c:v>1.3952028555837423E-2</c:v>
                </c:pt>
                <c:pt idx="24">
                  <c:v>3.1349184795960376E-2</c:v>
                </c:pt>
                <c:pt idx="25">
                  <c:v>0.13948435824513974</c:v>
                </c:pt>
                <c:pt idx="26">
                  <c:v>1.5113090912995699E-2</c:v>
                </c:pt>
                <c:pt idx="27">
                  <c:v>8.2299660632146523E-3</c:v>
                </c:pt>
                <c:pt idx="28">
                  <c:v>2.8590231061713982E-2</c:v>
                </c:pt>
                <c:pt idx="29">
                  <c:v>5.4081798044194794E-2</c:v>
                </c:pt>
                <c:pt idx="30">
                  <c:v>1.2118478493941919E-2</c:v>
                </c:pt>
                <c:pt idx="31">
                  <c:v>1.9801898879726741E-2</c:v>
                </c:pt>
                <c:pt idx="32">
                  <c:v>1.7680792327176485E-2</c:v>
                </c:pt>
                <c:pt idx="33">
                  <c:v>2.4754019338191373E-2</c:v>
                </c:pt>
                <c:pt idx="34">
                  <c:v>1.5676372215537488E-2</c:v>
                </c:pt>
                <c:pt idx="35">
                  <c:v>0</c:v>
                </c:pt>
                <c:pt idx="36">
                  <c:v>7.1840876502812616E-3</c:v>
                </c:pt>
                <c:pt idx="37">
                  <c:v>1.8505050505050507E-2</c:v>
                </c:pt>
                <c:pt idx="38">
                  <c:v>1.3275184337379902E-2</c:v>
                </c:pt>
                <c:pt idx="39">
                  <c:v>3.9045901697880796E-2</c:v>
                </c:pt>
                <c:pt idx="40">
                  <c:v>1.8719990775895437E-2</c:v>
                </c:pt>
                <c:pt idx="41">
                  <c:v>2.1776893255260211E-2</c:v>
                </c:pt>
                <c:pt idx="42">
                  <c:v>1.2129770439568687E-2</c:v>
                </c:pt>
                <c:pt idx="43">
                  <c:v>1.5565548253199593E-2</c:v>
                </c:pt>
                <c:pt idx="44">
                  <c:v>8.2159915031700212E-2</c:v>
                </c:pt>
                <c:pt idx="45">
                  <c:v>1.0826256431420682E-2</c:v>
                </c:pt>
                <c:pt idx="46">
                  <c:v>9.8647597963928708E-3</c:v>
                </c:pt>
                <c:pt idx="47">
                  <c:v>1.9371893595999667E-2</c:v>
                </c:pt>
                <c:pt idx="48">
                  <c:v>2.6479501515258012E-2</c:v>
                </c:pt>
                <c:pt idx="49">
                  <c:v>0</c:v>
                </c:pt>
                <c:pt idx="50">
                  <c:v>2.1525799303577078E-2</c:v>
                </c:pt>
                <c:pt idx="51">
                  <c:v>1.2338375087902947E-2</c:v>
                </c:pt>
                <c:pt idx="52">
                  <c:v>1.7009892994144956E-2</c:v>
                </c:pt>
                <c:pt idx="53">
                  <c:v>1.0962241169305741E-2</c:v>
                </c:pt>
                <c:pt idx="54">
                  <c:v>1.0930556179018723E-2</c:v>
                </c:pt>
                <c:pt idx="55">
                  <c:v>2.4037634186857556E-2</c:v>
                </c:pt>
                <c:pt idx="56">
                  <c:v>0</c:v>
                </c:pt>
                <c:pt idx="57">
                  <c:v>3.9497804780222495E-2</c:v>
                </c:pt>
                <c:pt idx="58">
                  <c:v>8.6723468121928798E-2</c:v>
                </c:pt>
                <c:pt idx="59">
                  <c:v>1.5809606248909567E-2</c:v>
                </c:pt>
                <c:pt idx="60">
                  <c:v>9.8151302202080237E-3</c:v>
                </c:pt>
                <c:pt idx="61">
                  <c:v>9.4377073129577205E-3</c:v>
                </c:pt>
                <c:pt idx="62">
                  <c:v>6.9269046963158498E-3</c:v>
                </c:pt>
                <c:pt idx="63">
                  <c:v>7.2234938867717594E-3</c:v>
                </c:pt>
                <c:pt idx="64">
                  <c:v>1.3431087911827245E-2</c:v>
                </c:pt>
                <c:pt idx="65">
                  <c:v>1.7222911546131581E-2</c:v>
                </c:pt>
                <c:pt idx="66">
                  <c:v>2.133340576132409E-2</c:v>
                </c:pt>
                <c:pt idx="67">
                  <c:v>3.3426949807597195E-2</c:v>
                </c:pt>
                <c:pt idx="68">
                  <c:v>1.8223597755663883E-2</c:v>
                </c:pt>
                <c:pt idx="69">
                  <c:v>6.2688645050216832E-2</c:v>
                </c:pt>
                <c:pt idx="70">
                  <c:v>0.10481153372011749</c:v>
                </c:pt>
                <c:pt idx="71">
                  <c:v>9.8198931680821361E-2</c:v>
                </c:pt>
                <c:pt idx="72">
                  <c:v>3.5645937983071405E-2</c:v>
                </c:pt>
                <c:pt idx="73">
                  <c:v>0.32530257103772658</c:v>
                </c:pt>
                <c:pt idx="74">
                  <c:v>2.3681555556061652E-2</c:v>
                </c:pt>
                <c:pt idx="75">
                  <c:v>5.3434553602275357E-2</c:v>
                </c:pt>
                <c:pt idx="76">
                  <c:v>0.4414128200336388</c:v>
                </c:pt>
                <c:pt idx="77">
                  <c:v>7.3580216740005172E-2</c:v>
                </c:pt>
                <c:pt idx="78">
                  <c:v>4.7277908419992166E-2</c:v>
                </c:pt>
                <c:pt idx="79">
                  <c:v>3.8661312148147615E-2</c:v>
                </c:pt>
                <c:pt idx="80">
                  <c:v>1.2265474552007221E-2</c:v>
                </c:pt>
                <c:pt idx="81">
                  <c:v>0.11623401174048498</c:v>
                </c:pt>
                <c:pt idx="82">
                  <c:v>4.3934478299339802E-2</c:v>
                </c:pt>
                <c:pt idx="83">
                  <c:v>4.5283683986184979E-2</c:v>
                </c:pt>
                <c:pt idx="84">
                  <c:v>3.5038551958161142E-2</c:v>
                </c:pt>
                <c:pt idx="85">
                  <c:v>8.1034744715088227E-3</c:v>
                </c:pt>
                <c:pt idx="86">
                  <c:v>1.6723450538290201E-2</c:v>
                </c:pt>
                <c:pt idx="87">
                  <c:v>4.2247785808816113E-3</c:v>
                </c:pt>
                <c:pt idx="88">
                  <c:v>3.0594080070060286E-3</c:v>
                </c:pt>
                <c:pt idx="89">
                  <c:v>1.5438463622246719E-2</c:v>
                </c:pt>
                <c:pt idx="90">
                  <c:v>2.2866963791546509E-2</c:v>
                </c:pt>
                <c:pt idx="91">
                  <c:v>9.7964996841695528E-3</c:v>
                </c:pt>
                <c:pt idx="92">
                  <c:v>3.9020814033310456E-3</c:v>
                </c:pt>
                <c:pt idx="93">
                  <c:v>1.2824723357303221E-2</c:v>
                </c:pt>
                <c:pt idx="94">
                  <c:v>2.4833152258265462E-2</c:v>
                </c:pt>
                <c:pt idx="95">
                  <c:v>2.352689050586499E-2</c:v>
                </c:pt>
                <c:pt idx="96">
                  <c:v>1.4633719132212527E-2</c:v>
                </c:pt>
                <c:pt idx="97">
                  <c:v>7.4317909565669513E-3</c:v>
                </c:pt>
                <c:pt idx="98">
                  <c:v>5.1250661949750033E-3</c:v>
                </c:pt>
                <c:pt idx="99">
                  <c:v>6.8627657834909803E-2</c:v>
                </c:pt>
                <c:pt idx="100">
                  <c:v>1.5654624647706925E-2</c:v>
                </c:pt>
                <c:pt idx="101">
                  <c:v>4.4884915716300504E-3</c:v>
                </c:pt>
                <c:pt idx="102">
                  <c:v>1.1787326688137714E-2</c:v>
                </c:pt>
                <c:pt idx="103">
                  <c:v>2.5288014958682669E-2</c:v>
                </c:pt>
                <c:pt idx="104">
                  <c:v>0</c:v>
                </c:pt>
                <c:pt idx="105">
                  <c:v>2.0367143471595815E-2</c:v>
                </c:pt>
                <c:pt idx="106">
                  <c:v>6.9497588349418521E-3</c:v>
                </c:pt>
                <c:pt idx="107">
                  <c:v>7.5789417374824532E-3</c:v>
                </c:pt>
                <c:pt idx="108">
                  <c:v>3.7916483353058867E-3</c:v>
                </c:pt>
                <c:pt idx="109">
                  <c:v>6.3455523450195433E-3</c:v>
                </c:pt>
                <c:pt idx="110">
                  <c:v>7.0112346137274004E-3</c:v>
                </c:pt>
                <c:pt idx="111">
                  <c:v>1.4188244286511414E-2</c:v>
                </c:pt>
                <c:pt idx="112">
                  <c:v>1.3981668034189643E-2</c:v>
                </c:pt>
                <c:pt idx="113">
                  <c:v>3.9274922128647296E-3</c:v>
                </c:pt>
                <c:pt idx="114">
                  <c:v>9.2975679125795758E-3</c:v>
                </c:pt>
                <c:pt idx="115">
                  <c:v>5.7451476855567146E-3</c:v>
                </c:pt>
                <c:pt idx="116">
                  <c:v>5.0720017042859833E-3</c:v>
                </c:pt>
                <c:pt idx="117">
                  <c:v>1.6211119881547529E-2</c:v>
                </c:pt>
                <c:pt idx="118">
                  <c:v>9.9017964637284767E-3</c:v>
                </c:pt>
                <c:pt idx="119">
                  <c:v>3.1469962625226885E-3</c:v>
                </c:pt>
                <c:pt idx="120">
                  <c:v>1.8746375862778844E-2</c:v>
                </c:pt>
                <c:pt idx="121">
                  <c:v>1.2544741776035461E-2</c:v>
                </c:pt>
                <c:pt idx="122">
                  <c:v>2.2671327973196628E-3</c:v>
                </c:pt>
                <c:pt idx="123">
                  <c:v>4.3242577426375597E-3</c:v>
                </c:pt>
                <c:pt idx="124">
                  <c:v>7.7569172919006411E-3</c:v>
                </c:pt>
                <c:pt idx="125">
                  <c:v>3.8140197682966039E-3</c:v>
                </c:pt>
                <c:pt idx="126">
                  <c:v>6.9602874674190122E-3</c:v>
                </c:pt>
                <c:pt idx="127">
                  <c:v>2.0020380858630334E-2</c:v>
                </c:pt>
                <c:pt idx="128">
                  <c:v>2.8003765212130001E-2</c:v>
                </c:pt>
                <c:pt idx="129">
                  <c:v>4.4986312884734833E-3</c:v>
                </c:pt>
                <c:pt idx="130">
                  <c:v>1.6753230301494806E-2</c:v>
                </c:pt>
                <c:pt idx="131">
                  <c:v>8.4926022083898333E-3</c:v>
                </c:pt>
                <c:pt idx="132">
                  <c:v>1.0983067159686669E-2</c:v>
                </c:pt>
                <c:pt idx="133">
                  <c:v>3.8352691468663408E-2</c:v>
                </c:pt>
                <c:pt idx="134">
                  <c:v>4.5379537953797039E-3</c:v>
                </c:pt>
                <c:pt idx="135">
                  <c:v>4.5513010784604735E-2</c:v>
                </c:pt>
                <c:pt idx="136">
                  <c:v>4.7294117647058827E-2</c:v>
                </c:pt>
                <c:pt idx="137">
                  <c:v>1.9034264917646017E-2</c:v>
                </c:pt>
                <c:pt idx="138">
                  <c:v>1.1090573012939376E-2</c:v>
                </c:pt>
                <c:pt idx="139">
                  <c:v>2.4612951768816792E-2</c:v>
                </c:pt>
              </c:numCache>
            </c:numRef>
          </c:val>
        </c:ser>
        <c:ser>
          <c:idx val="1"/>
          <c:order val="1"/>
          <c:tx>
            <c:v>سهم انرژی در ستانده</c:v>
          </c:tx>
          <c:cat>
            <c:strRef>
              <c:f>'شدت و بهره وری انرژی'!$C$3:$C$142</c:f>
              <c:strCache>
                <c:ptCount val="140"/>
                <c:pt idx="0">
                  <c:v>عمل‌آوري و حفاظت ماهي و فراورده‌هاي ماهي و ساير حيوانات دريايي از فساد </c:v>
                </c:pt>
                <c:pt idx="1">
                  <c:v> توليد روغن و چربي حيواني و نباتي خوراكي </c:v>
                </c:pt>
                <c:pt idx="2">
                  <c:v>كشتار دام و طيور</c:v>
                </c:pt>
                <c:pt idx="3">
                  <c:v>عمل‌آوري و حفاظت گوشت و فراورده‌هاي گوشتي از فساد</c:v>
                </c:pt>
                <c:pt idx="4">
                  <c:v>پاك كردن و درجه‌بندي و بسته‌بندي خرما</c:v>
                </c:pt>
                <c:pt idx="5">
                  <c:v>پاك كردن و درجه‌بندي و بسته‌بندي پسته</c:v>
                </c:pt>
                <c:pt idx="6">
                  <c:v>عمل‌آوري و حفاظت ميوه‌ها و سبزي‌ها از فساد ـ بجز پسته و خرما</c:v>
                </c:pt>
                <c:pt idx="7">
                  <c:v> توليد فراورده‌هاي لبني</c:v>
                </c:pt>
                <c:pt idx="8">
                  <c:v>آرد كردن غلات و حبوب </c:v>
                </c:pt>
                <c:pt idx="9">
                  <c:v>توليد نشاسته و فراورده‌هاي نشاسته‌اي</c:v>
                </c:pt>
                <c:pt idx="10">
                  <c:v>توليد خوراك دام و حيوانات</c:v>
                </c:pt>
                <c:pt idx="11">
                  <c:v>توليد قند و شكر</c:v>
                </c:pt>
                <c:pt idx="12">
                  <c:v>توليد آب‌نبات و شكلات و نقل و كاكائو و آدامس</c:v>
                </c:pt>
                <c:pt idx="13">
                  <c:v> توليد رشته و ماكاروني و ورميشل و محصولات آردي مشابه</c:v>
                </c:pt>
                <c:pt idx="14">
                  <c:v>نانوايي</c:v>
                </c:pt>
                <c:pt idx="15">
                  <c:v>توليد نان شيريني و بيسكويت و كيك</c:v>
                </c:pt>
                <c:pt idx="16">
                  <c:v>چاي‌سازي</c:v>
                </c:pt>
                <c:pt idx="17">
                  <c:v>توليد ساير محصولات غذايي طبقه‌بندي نشده در جاي ديگر </c:v>
                </c:pt>
                <c:pt idx="18">
                  <c:v>توليد الكل اتيليك از مواد تخمير شده</c:v>
                </c:pt>
                <c:pt idx="19">
                  <c:v>توليد انواع شراب </c:v>
                </c:pt>
                <c:pt idx="20">
                  <c:v>توليد مالتا و ماءالشعير </c:v>
                </c:pt>
                <c:pt idx="21">
                  <c:v>توليد نوشابه‌هاي غير الكلي گازدار</c:v>
                </c:pt>
                <c:pt idx="22">
                  <c:v>توليد دوغ و آب معدني</c:v>
                </c:pt>
                <c:pt idx="23">
                  <c:v>توليد محصولات از توتون و تنباكو ـ سيگار          </c:v>
                </c:pt>
                <c:pt idx="24">
                  <c:v>آماده‌سازي و ريسندگي الياف منسوج ـ بافت منسوجات</c:v>
                </c:pt>
                <c:pt idx="25">
                  <c:v>تكميل منسوجات</c:v>
                </c:pt>
                <c:pt idx="26">
                  <c:v>توليد كالاهاي نساجي ساخته شده به استثناي پوشاك</c:v>
                </c:pt>
                <c:pt idx="27">
                  <c:v>توليد طناب و ريسمان و نخ قند و توري</c:v>
                </c:pt>
                <c:pt idx="28">
                  <c:v> توليد قالي و قاليچه‌ دستباف</c:v>
                </c:pt>
                <c:pt idx="29">
                  <c:v> توليد گليم و زيلو و جاجيم دستباف</c:v>
                </c:pt>
                <c:pt idx="30">
                  <c:v>توليد فرش ماشيني و موكت </c:v>
                </c:pt>
                <c:pt idx="31">
                  <c:v> توليد ساير منسوجات طبقه‌بندي نشده در جاي ديگر</c:v>
                </c:pt>
                <c:pt idx="32">
                  <c:v> كشبافي و تريكو‌بافي و قلاب‌بافي</c:v>
                </c:pt>
                <c:pt idx="33">
                  <c:v>جوراب‌بافي</c:v>
                </c:pt>
                <c:pt idx="34">
                  <c:v>توليد پوشاك به استثناي پوشاك از پوست خزدار</c:v>
                </c:pt>
                <c:pt idx="35">
                  <c:v>عمل‌آوردن و رنگ كردن پوست خزدار و كالاهاي ساخته شده از آن </c:v>
                </c:pt>
                <c:pt idx="36">
                  <c:v> دباغي و تكميل چرم</c:v>
                </c:pt>
                <c:pt idx="37">
                  <c:v>توليد كيف و چمدان و محصولات مشابه و زين و يراق</c:v>
                </c:pt>
                <c:pt idx="38">
                  <c:v>توليد كفش</c:v>
                </c:pt>
                <c:pt idx="39">
                  <c:v> اره‌كشي و رنده‌كاري چوب</c:v>
                </c:pt>
                <c:pt idx="40">
                  <c:v>ورقه‌هاي روكش شده و تخته چند لايي و مطبق و نئوپان و ساير انواع پانل و تخته </c:v>
                </c:pt>
                <c:pt idx="41">
                  <c:v> توليد مصنوعات نجاري و قفسه‌بندي و در و پنجره‌سازي چوبي ساختماني</c:v>
                </c:pt>
                <c:pt idx="42">
                  <c:v> توليد ظروف و محفظه‌هاي چوبي</c:v>
                </c:pt>
                <c:pt idx="43">
                  <c:v>توليد ساير محصولات چوبي و توليد كالا از چوب پنبه و ني و مواد حصيري   </c:v>
                </c:pt>
                <c:pt idx="44">
                  <c:v> توليد خمير كاغذ و كاغذ و مقوا</c:v>
                </c:pt>
                <c:pt idx="45">
                  <c:v> توليد جعبه و كارتن و ساير وسايل بسته‌بندي كاغذي و مقوايي</c:v>
                </c:pt>
                <c:pt idx="46">
                  <c:v>توليد ساير كالاهاي كاغذي و مقوايي</c:v>
                </c:pt>
                <c:pt idx="47">
                  <c:v> انتشار كتاب و بروشور و كتاب‌هاي موسيقي و ساير نشريات</c:v>
                </c:pt>
                <c:pt idx="48">
                  <c:v>انتشار روزنامه و مجله و نشريات ادواري</c:v>
                </c:pt>
                <c:pt idx="49">
                  <c:v> انتشار نوار صوتي ـ صفحه گرامافون</c:v>
                </c:pt>
                <c:pt idx="50">
                  <c:v> ساير انتشارات</c:v>
                </c:pt>
                <c:pt idx="51">
                  <c:v>چاپ </c:v>
                </c:pt>
                <c:pt idx="52">
                  <c:v>فعاليت‌هاي خدماتي مربوط به چاپ</c:v>
                </c:pt>
                <c:pt idx="53">
                  <c:v> تكثير رسانه‌هاي ضبط شده </c:v>
                </c:pt>
                <c:pt idx="54">
                  <c:v> توليد فراورده‌هاي كوره كك</c:v>
                </c:pt>
                <c:pt idx="55">
                  <c:v>توليد فراورده‌هاي نفتي تصفيه شده </c:v>
                </c:pt>
                <c:pt idx="56">
                  <c:v>عمل‌آوري سوخت‌هاي هسته‌اي </c:v>
                </c:pt>
                <c:pt idx="57">
                  <c:v> توليد مواد شيميايي اساسي بجز كود و تركيبات ازت</c:v>
                </c:pt>
                <c:pt idx="58">
                  <c:v> توليد كود شيميايي و تركيبات ازت</c:v>
                </c:pt>
                <c:pt idx="59">
                  <c:v>توليد مواد پلاستيكي به شكل اوليه و ساخت لاستيك مصنوعي</c:v>
                </c:pt>
                <c:pt idx="60">
                  <c:v>توليد سموم دفع آفات و ساير فراورده‌هاي شيميايي مورد استفاده دركشاورزي</c:v>
                </c:pt>
                <c:pt idx="61">
                  <c:v>توليد انواع رنگ و روغن جلا و پوشش‌هاي مشابه و بتانه</c:v>
                </c:pt>
                <c:pt idx="62">
                  <c:v> توليد دارو و مواد شيميايي مورد استفاده در پزشكي و محصولات دارويي‌ گياهي</c:v>
                </c:pt>
                <c:pt idx="63">
                  <c:v>توليد صابون و مواد پاك‌كننده و لوازم بهداشت و نظافت و عطرها و لوازم آرايش </c:v>
                </c:pt>
                <c:pt idx="64">
                  <c:v> توليد ساير محصولات شيميايي طبقه‌بندي نشده در جاي ديگر</c:v>
                </c:pt>
                <c:pt idx="65">
                  <c:v> توليد الياف مصنوعي</c:v>
                </c:pt>
                <c:pt idx="66">
                  <c:v> توليد لاستيك رويي و تويي و روكش كردن مجدد و بازسازي لاستيك‌هاي رويي</c:v>
                </c:pt>
                <c:pt idx="67">
                  <c:v>توليد ساير محصولات لاستيكي </c:v>
                </c:pt>
                <c:pt idx="68">
                  <c:v>توليد محصولات پلاستيكي بجز كفش</c:v>
                </c:pt>
                <c:pt idx="69">
                  <c:v>توليد شيشه جام </c:v>
                </c:pt>
                <c:pt idx="70">
                  <c:v> توليد محصولات شيشه‌اي بجز شيشه جام</c:v>
                </c:pt>
                <c:pt idx="71">
                  <c:v> توليد كالاهاي سراميكي غير نسوز غير ساختماني</c:v>
                </c:pt>
                <c:pt idx="72">
                  <c:v>2692-توليد محصولات سراميكي نسوز ـ عايق حرارت</c:v>
                </c:pt>
                <c:pt idx="73">
                  <c:v> توليد سيمان و آهك و گچ</c:v>
                </c:pt>
                <c:pt idx="74">
                  <c:v>توليد محصولات ساخته شده از بتن و سيمان و گچ</c:v>
                </c:pt>
                <c:pt idx="75">
                  <c:v> بريدن و شكل‌دادن و تكميل سنگ</c:v>
                </c:pt>
                <c:pt idx="76">
                  <c:v> توليد آجر</c:v>
                </c:pt>
                <c:pt idx="77">
                  <c:v> توليد ساير محصولات گلي و سراميكي غير نسوز ساختماني</c:v>
                </c:pt>
                <c:pt idx="78">
                  <c:v>توليد ساير محصولات كاني غير فلزي طبقه‌بندي نشده در جاي ديگر</c:v>
                </c:pt>
                <c:pt idx="79">
                  <c:v> توليد محصولات اوليه آهن و فولاد</c:v>
                </c:pt>
                <c:pt idx="80">
                  <c:v> توليد محصولات اساسي مسي</c:v>
                </c:pt>
                <c:pt idx="81">
                  <c:v> توليد محصولات اساسي آلومينيومي</c:v>
                </c:pt>
                <c:pt idx="82">
                  <c:v> توليد فلزات گرانبها و ساير محصولات اساسي ـ بجز آهن و فولاد و مس و آلومينيوم</c:v>
                </c:pt>
                <c:pt idx="83">
                  <c:v> ريخته‌گري آهن و فولاد</c:v>
                </c:pt>
                <c:pt idx="84">
                  <c:v> ريخته‌گري فلزات غيرآهني</c:v>
                </c:pt>
                <c:pt idx="85">
                  <c:v> توليد محصولات فلزي ساختماني </c:v>
                </c:pt>
                <c:pt idx="86">
                  <c:v> توليد مخازن و انباره‌ها و ظروف فلزي مشابه </c:v>
                </c:pt>
                <c:pt idx="87">
                  <c:v> توليد مولدهاي بخار بجز ديگ‌هاي آب گرم و حرارت مركزي </c:v>
                </c:pt>
                <c:pt idx="88">
                  <c:v> چكش‌كاري و پرسكاري و قالب‌زني و پتك‌كاري غلتكي فلزات و متالوژي گرده‌ها</c:v>
                </c:pt>
                <c:pt idx="89">
                  <c:v>عمل‌آوري و روكش كردن فلزات و فعاليت‌هاي مهندسي مكانيك عمومي </c:v>
                </c:pt>
                <c:pt idx="90">
                  <c:v> توليد آلات برنده و ابزار دستي و يراق آلات عمومي </c:v>
                </c:pt>
                <c:pt idx="91">
                  <c:v> توليد ساير محصولات فلزي طبقه‌بندي نشده در جاي ديگر</c:v>
                </c:pt>
                <c:pt idx="92">
                  <c:v> توليد موتور و توربين ـ بجز موتورهاي وسايل نقليه و موتورهاي دوچرخه و سه‌چرخه </c:v>
                </c:pt>
                <c:pt idx="93">
                  <c:v> توليد پمپ و كمپرسور و شير و سوپاپ</c:v>
                </c:pt>
                <c:pt idx="94">
                  <c:v> توليد ياتاقان و دنده و چرخ‌‌دنده و ديفرنسيال</c:v>
                </c:pt>
                <c:pt idx="95">
                  <c:v> توليد اجاق و كوره و مشعل‌هاي كوره </c:v>
                </c:pt>
                <c:pt idx="96">
                  <c:v> توليد تجهيزات بالابرنده و جابه جا كننده </c:v>
                </c:pt>
                <c:pt idx="97">
                  <c:v> توليد ساير ماشين‌آلات با كاربرد عام</c:v>
                </c:pt>
                <c:pt idx="98">
                  <c:v> توليد ماشين‌آلات كشاورزي و جنگلداري</c:v>
                </c:pt>
                <c:pt idx="99">
                  <c:v> توليد ماشين ابزارها</c:v>
                </c:pt>
                <c:pt idx="100">
                  <c:v>توليد ماشين‌آلات متالوژي ـ ذوب فلز</c:v>
                </c:pt>
                <c:pt idx="101">
                  <c:v>توليد ماشين‌آلات معدن و استخراج و ساختمان</c:v>
                </c:pt>
                <c:pt idx="102">
                  <c:v> توليد ماشين‌آلات عمل‌آوري مواد غذايي و نوشابه و توتون و تنباكو</c:v>
                </c:pt>
                <c:pt idx="103">
                  <c:v> توليد ماشين‌آلات براي توليد منسوجات و البسه و چرم</c:v>
                </c:pt>
                <c:pt idx="104">
                  <c:v> توليد سلاح و مهمات</c:v>
                </c:pt>
                <c:pt idx="105">
                  <c:v>توليد ساير ماشين‌آلات با كاربرد خاص</c:v>
                </c:pt>
                <c:pt idx="106">
                  <c:v> توليد وسايل خانگي طبقه‌بندي نشده در جاي ديگر</c:v>
                </c:pt>
                <c:pt idx="107">
                  <c:v> توليد ماشين‌آلات اداري و حسابگر و محاسباتي</c:v>
                </c:pt>
                <c:pt idx="108">
                  <c:v>توليد موتورهاي برق و ژنراتور و ترانسفورماتور</c:v>
                </c:pt>
                <c:pt idx="109">
                  <c:v>توليد دستگاه‌هاي توزيع و كنترل نيروي برق </c:v>
                </c:pt>
                <c:pt idx="110">
                  <c:v> توليد سيم و كابل عايق‌بندي شده </c:v>
                </c:pt>
                <c:pt idx="111">
                  <c:v> توليد انباره‌ها و پيل‌ها و باطري‌هاي اوليه</c:v>
                </c:pt>
                <c:pt idx="112">
                  <c:v> توليد لامپ‌هاي الكتريكي و تجهيزات روشنايي</c:v>
                </c:pt>
                <c:pt idx="113">
                  <c:v> توليد ساير تجهيزات الكتريكي طبقه‌بندي نشده در جاي ديگر</c:v>
                </c:pt>
                <c:pt idx="114">
                  <c:v>توليد لامپ‌ها و لامپ‌هاي لوله‌اي الكترونيكي و ساير اجزاي الكترونيكي</c:v>
                </c:pt>
                <c:pt idx="115">
                  <c:v> توليد فرستنده‌هاي تلويزيوني و راديويي </c:v>
                </c:pt>
                <c:pt idx="116">
                  <c:v> توليد گيرنده‌هاي تلويزيون و راديو، دستگاه‌هاي ضبط يا پخش صوت </c:v>
                </c:pt>
                <c:pt idx="117">
                  <c:v> توليد تجهيزات پزشكي و جراحي و وسايل ارتوپدي</c:v>
                </c:pt>
                <c:pt idx="118">
                  <c:v>توليد ابزارها و وسايل ويژه اندازه‌گيري و كنترل و آزمايش و دريانوردي </c:v>
                </c:pt>
                <c:pt idx="119">
                  <c:v> توليد تجهيزات كنترل عمليات صنعتي</c:v>
                </c:pt>
                <c:pt idx="120">
                  <c:v> توليد ابزارهاي اپتيكي و تجهيزات عكاسي</c:v>
                </c:pt>
                <c:pt idx="121">
                  <c:v> توليد ساعت‌هاي مچي و انواع ديگر ساعت ـ وسايل اندازه‌گيري زمان</c:v>
                </c:pt>
                <c:pt idx="122">
                  <c:v> توليد وسايل نقليه‌ موتوري</c:v>
                </c:pt>
                <c:pt idx="123">
                  <c:v> توليد بدنه ـ اتاق‌سازي ـ براي وسايل نقليه‌ موتوري و ساخت تريلر و نيم تريلر</c:v>
                </c:pt>
                <c:pt idx="124">
                  <c:v> توليد قطعات و ملحقات براي وسايل نقليه‌ موتوري و موتور آن‌ها</c:v>
                </c:pt>
                <c:pt idx="125">
                  <c:v> توليد و تعمير انواع كشتي</c:v>
                </c:pt>
                <c:pt idx="126">
                  <c:v> توليد و تعمير انواع قايق و ساير شناورها بجز كشتي</c:v>
                </c:pt>
                <c:pt idx="127">
                  <c:v> توليد و تعمير تجهيزات راه آهن</c:v>
                </c:pt>
                <c:pt idx="128">
                  <c:v> توليد وسايل نقليه‌ هوايي و فضايي</c:v>
                </c:pt>
                <c:pt idx="129">
                  <c:v> توليد انواع موتور سيكلت</c:v>
                </c:pt>
                <c:pt idx="130">
                  <c:v> توليد انواع دوچرخه و صندلي چرخ‌دار معلولين</c:v>
                </c:pt>
                <c:pt idx="131">
                  <c:v> توليد ساير وسايل حمل و نقل طبقه‌بندي نشده در جاي ديگر</c:v>
                </c:pt>
                <c:pt idx="132">
                  <c:v> توليد مبلمان</c:v>
                </c:pt>
                <c:pt idx="133">
                  <c:v> توليد جواهرات و كالاهاي وابسته </c:v>
                </c:pt>
                <c:pt idx="134">
                  <c:v>توليد آلات موسيقي</c:v>
                </c:pt>
                <c:pt idx="135">
                  <c:v> توليد كالاهاي ورزشي </c:v>
                </c:pt>
                <c:pt idx="136">
                  <c:v> توليد وسايل بازي و اسباب بازي </c:v>
                </c:pt>
                <c:pt idx="137">
                  <c:v> توليد ساير مصنوعات طبقه‌بندي نشده در جاي ديگر</c:v>
                </c:pt>
                <c:pt idx="138">
                  <c:v> بازيافت ضايعات و خرده‌هاي فلز</c:v>
                </c:pt>
                <c:pt idx="139">
                  <c:v> بازيافت ضايعات و خرده‌هاي غير فلزي</c:v>
                </c:pt>
              </c:strCache>
            </c:strRef>
          </c:cat>
          <c:val>
            <c:numRef>
              <c:f>'شدت و بهره وری انرژی'!$H$3:$H$142</c:f>
              <c:numCache>
                <c:formatCode>0.0%</c:formatCode>
                <c:ptCount val="140"/>
                <c:pt idx="0">
                  <c:v>5.293185488258253E-3</c:v>
                </c:pt>
                <c:pt idx="1">
                  <c:v>8.4399445663679278E-3</c:v>
                </c:pt>
                <c:pt idx="2">
                  <c:v>6.5673298039712422E-3</c:v>
                </c:pt>
                <c:pt idx="3">
                  <c:v>8.6266263716568217E-3</c:v>
                </c:pt>
                <c:pt idx="4">
                  <c:v>9.9552533906832677E-3</c:v>
                </c:pt>
                <c:pt idx="5">
                  <c:v>1.7498239446922987E-3</c:v>
                </c:pt>
                <c:pt idx="6">
                  <c:v>7.7305918800513584E-3</c:v>
                </c:pt>
                <c:pt idx="7">
                  <c:v>6.9693611994750496E-3</c:v>
                </c:pt>
                <c:pt idx="8">
                  <c:v>1.3584521719153213E-2</c:v>
                </c:pt>
                <c:pt idx="9">
                  <c:v>2.2259381378552396E-2</c:v>
                </c:pt>
                <c:pt idx="10">
                  <c:v>3.4980459604150435E-3</c:v>
                </c:pt>
                <c:pt idx="11">
                  <c:v>4.2229238491888269E-2</c:v>
                </c:pt>
                <c:pt idx="12">
                  <c:v>8.7915924604176493E-3</c:v>
                </c:pt>
                <c:pt idx="13">
                  <c:v>1.324882663808764E-2</c:v>
                </c:pt>
                <c:pt idx="14">
                  <c:v>1.9849616053125015E-2</c:v>
                </c:pt>
                <c:pt idx="15">
                  <c:v>1.104580294106176E-2</c:v>
                </c:pt>
                <c:pt idx="16">
                  <c:v>6.4121915023422132E-3</c:v>
                </c:pt>
                <c:pt idx="17">
                  <c:v>1.3962115635333481E-2</c:v>
                </c:pt>
                <c:pt idx="18">
                  <c:v>6.3236893626278004E-2</c:v>
                </c:pt>
                <c:pt idx="19">
                  <c:v>0</c:v>
                </c:pt>
                <c:pt idx="20">
                  <c:v>8.5329404274881362E-3</c:v>
                </c:pt>
                <c:pt idx="21">
                  <c:v>9.5599056721435566E-3</c:v>
                </c:pt>
                <c:pt idx="22">
                  <c:v>1.8983885325108186E-2</c:v>
                </c:pt>
                <c:pt idx="23">
                  <c:v>6.1062637304783807E-3</c:v>
                </c:pt>
                <c:pt idx="24">
                  <c:v>2.1609719324806896E-2</c:v>
                </c:pt>
                <c:pt idx="25">
                  <c:v>6.0779541603858296E-2</c:v>
                </c:pt>
                <c:pt idx="26">
                  <c:v>1.0333506282458563E-2</c:v>
                </c:pt>
                <c:pt idx="27">
                  <c:v>6.1157242651904576E-3</c:v>
                </c:pt>
                <c:pt idx="28">
                  <c:v>6.2574016579713884E-3</c:v>
                </c:pt>
                <c:pt idx="29">
                  <c:v>3.9014693845734111E-2</c:v>
                </c:pt>
                <c:pt idx="30">
                  <c:v>8.2103579780935954E-3</c:v>
                </c:pt>
                <c:pt idx="31">
                  <c:v>1.3398612901791234E-2</c:v>
                </c:pt>
                <c:pt idx="32">
                  <c:v>1.0869517673354591E-2</c:v>
                </c:pt>
                <c:pt idx="33">
                  <c:v>1.6695991432068551E-2</c:v>
                </c:pt>
                <c:pt idx="34">
                  <c:v>8.3042429687480764E-3</c:v>
                </c:pt>
                <c:pt idx="35">
                  <c:v>0</c:v>
                </c:pt>
                <c:pt idx="36">
                  <c:v>5.3589744996187837E-3</c:v>
                </c:pt>
                <c:pt idx="37">
                  <c:v>1.2629605118023387E-2</c:v>
                </c:pt>
                <c:pt idx="38">
                  <c:v>9.0799660315447825E-3</c:v>
                </c:pt>
                <c:pt idx="39">
                  <c:v>1.4458691577663394E-2</c:v>
                </c:pt>
                <c:pt idx="40">
                  <c:v>1.3479552355248182E-2</c:v>
                </c:pt>
                <c:pt idx="41">
                  <c:v>1.2421585868395812E-2</c:v>
                </c:pt>
                <c:pt idx="42">
                  <c:v>8.4130691378488266E-3</c:v>
                </c:pt>
                <c:pt idx="43">
                  <c:v>9.771350400625366E-3</c:v>
                </c:pt>
                <c:pt idx="44">
                  <c:v>5.0301433604820922E-2</c:v>
                </c:pt>
                <c:pt idx="45">
                  <c:v>7.7268003098192413E-3</c:v>
                </c:pt>
                <c:pt idx="46">
                  <c:v>6.3769806744506533E-3</c:v>
                </c:pt>
                <c:pt idx="47">
                  <c:v>9.4204333729445682E-3</c:v>
                </c:pt>
                <c:pt idx="48">
                  <c:v>1.325863094306552E-2</c:v>
                </c:pt>
                <c:pt idx="49">
                  <c:v>0</c:v>
                </c:pt>
                <c:pt idx="50">
                  <c:v>1.0494366994186936E-2</c:v>
                </c:pt>
                <c:pt idx="51">
                  <c:v>7.5500646797935934E-3</c:v>
                </c:pt>
                <c:pt idx="52">
                  <c:v>1.0729477089223423E-2</c:v>
                </c:pt>
                <c:pt idx="53">
                  <c:v>6.4215148188803495E-3</c:v>
                </c:pt>
                <c:pt idx="54">
                  <c:v>6.4270914441820932E-3</c:v>
                </c:pt>
                <c:pt idx="55">
                  <c:v>1.1618514963573573E-2</c:v>
                </c:pt>
                <c:pt idx="56">
                  <c:v>0</c:v>
                </c:pt>
                <c:pt idx="57">
                  <c:v>2.0152937029956096E-2</c:v>
                </c:pt>
                <c:pt idx="58">
                  <c:v>2.5106394220120256E-2</c:v>
                </c:pt>
                <c:pt idx="59">
                  <c:v>9.3952837538174745E-3</c:v>
                </c:pt>
                <c:pt idx="60">
                  <c:v>6.1343265599052765E-3</c:v>
                </c:pt>
                <c:pt idx="61">
                  <c:v>6.6829136589607353E-3</c:v>
                </c:pt>
                <c:pt idx="62">
                  <c:v>4.1922310897653161E-3</c:v>
                </c:pt>
                <c:pt idx="63">
                  <c:v>5.3830020013343836E-3</c:v>
                </c:pt>
                <c:pt idx="64">
                  <c:v>9.1641507065608752E-3</c:v>
                </c:pt>
                <c:pt idx="65">
                  <c:v>1.413258141722698E-2</c:v>
                </c:pt>
                <c:pt idx="66">
                  <c:v>1.338464658198796E-2</c:v>
                </c:pt>
                <c:pt idx="67">
                  <c:v>1.6231606526838419E-2</c:v>
                </c:pt>
                <c:pt idx="68">
                  <c:v>1.2698807565454179E-2</c:v>
                </c:pt>
                <c:pt idx="69">
                  <c:v>3.5986833196945699E-2</c:v>
                </c:pt>
                <c:pt idx="70">
                  <c:v>5.2942942787229365E-2</c:v>
                </c:pt>
                <c:pt idx="71">
                  <c:v>3.8583837522161317E-2</c:v>
                </c:pt>
                <c:pt idx="72">
                  <c:v>2.2431798110082855E-2</c:v>
                </c:pt>
                <c:pt idx="73">
                  <c:v>0.10254089633201215</c:v>
                </c:pt>
                <c:pt idx="74">
                  <c:v>1.2723095412815733E-2</c:v>
                </c:pt>
                <c:pt idx="75">
                  <c:v>3.1150047118031401E-2</c:v>
                </c:pt>
                <c:pt idx="76">
                  <c:v>0.11433300217717561</c:v>
                </c:pt>
                <c:pt idx="77">
                  <c:v>3.5406197892102642E-2</c:v>
                </c:pt>
                <c:pt idx="78">
                  <c:v>2.6229164528998605E-2</c:v>
                </c:pt>
                <c:pt idx="79">
                  <c:v>2.3277840846241012E-2</c:v>
                </c:pt>
                <c:pt idx="80">
                  <c:v>7.4772405717157516E-3</c:v>
                </c:pt>
                <c:pt idx="81">
                  <c:v>7.899417925760932E-2</c:v>
                </c:pt>
                <c:pt idx="82">
                  <c:v>2.5988236491864606E-2</c:v>
                </c:pt>
                <c:pt idx="83">
                  <c:v>2.5828049149376642E-2</c:v>
                </c:pt>
                <c:pt idx="84">
                  <c:v>2.4787740493206655E-2</c:v>
                </c:pt>
                <c:pt idx="85">
                  <c:v>3.8113352121899769E-3</c:v>
                </c:pt>
                <c:pt idx="86">
                  <c:v>9.940116583522526E-3</c:v>
                </c:pt>
                <c:pt idx="87">
                  <c:v>3.185324480945701E-3</c:v>
                </c:pt>
                <c:pt idx="88">
                  <c:v>2.3979646168709456E-3</c:v>
                </c:pt>
                <c:pt idx="89">
                  <c:v>9.9880868668277851E-3</c:v>
                </c:pt>
                <c:pt idx="90">
                  <c:v>1.2209522829594298E-2</c:v>
                </c:pt>
                <c:pt idx="91">
                  <c:v>6.6527873747210028E-3</c:v>
                </c:pt>
                <c:pt idx="92">
                  <c:v>2.5223877639120483E-3</c:v>
                </c:pt>
                <c:pt idx="93">
                  <c:v>7.8563109448282729E-3</c:v>
                </c:pt>
                <c:pt idx="94">
                  <c:v>1.2562485278338005E-2</c:v>
                </c:pt>
                <c:pt idx="95">
                  <c:v>1.08170689838329E-2</c:v>
                </c:pt>
                <c:pt idx="96">
                  <c:v>9.0174260451326722E-3</c:v>
                </c:pt>
                <c:pt idx="97">
                  <c:v>4.7664277164307023E-3</c:v>
                </c:pt>
                <c:pt idx="98">
                  <c:v>3.5552834383573862E-3</c:v>
                </c:pt>
                <c:pt idx="99">
                  <c:v>3.9673869540192655E-2</c:v>
                </c:pt>
                <c:pt idx="100">
                  <c:v>9.1554783025654726E-3</c:v>
                </c:pt>
                <c:pt idx="101">
                  <c:v>2.8049162157690816E-3</c:v>
                </c:pt>
                <c:pt idx="102">
                  <c:v>7.175014700139596E-3</c:v>
                </c:pt>
                <c:pt idx="103">
                  <c:v>1.3400241316212548E-2</c:v>
                </c:pt>
                <c:pt idx="104">
                  <c:v>0</c:v>
                </c:pt>
                <c:pt idx="105">
                  <c:v>1.0628486415479289E-2</c:v>
                </c:pt>
                <c:pt idx="106">
                  <c:v>4.6464234018687824E-3</c:v>
                </c:pt>
                <c:pt idx="107">
                  <c:v>4.4292992506926995E-3</c:v>
                </c:pt>
                <c:pt idx="108">
                  <c:v>2.60390365684145E-3</c:v>
                </c:pt>
                <c:pt idx="109">
                  <c:v>3.7885816892394434E-3</c:v>
                </c:pt>
                <c:pt idx="110">
                  <c:v>5.279283675869299E-3</c:v>
                </c:pt>
                <c:pt idx="111">
                  <c:v>9.1266357779295221E-3</c:v>
                </c:pt>
                <c:pt idx="112">
                  <c:v>7.5444581380703932E-3</c:v>
                </c:pt>
                <c:pt idx="113">
                  <c:v>2.95776671191729E-3</c:v>
                </c:pt>
                <c:pt idx="114">
                  <c:v>6.3083116802509923E-3</c:v>
                </c:pt>
                <c:pt idx="115">
                  <c:v>2.9556196425238831E-3</c:v>
                </c:pt>
                <c:pt idx="116">
                  <c:v>3.6897020056121266E-3</c:v>
                </c:pt>
                <c:pt idx="117">
                  <c:v>8.8446130472995751E-3</c:v>
                </c:pt>
                <c:pt idx="118">
                  <c:v>6.3104035529023923E-3</c:v>
                </c:pt>
                <c:pt idx="119">
                  <c:v>1.9003318489945584E-3</c:v>
                </c:pt>
                <c:pt idx="120">
                  <c:v>1.0712758679664801E-2</c:v>
                </c:pt>
                <c:pt idx="121">
                  <c:v>7.8582105487935098E-3</c:v>
                </c:pt>
                <c:pt idx="122">
                  <c:v>1.6864243359644899E-3</c:v>
                </c:pt>
                <c:pt idx="123">
                  <c:v>2.7628563293019882E-3</c:v>
                </c:pt>
                <c:pt idx="124">
                  <c:v>5.2994993901351803E-3</c:v>
                </c:pt>
                <c:pt idx="125">
                  <c:v>2.6873568897824579E-3</c:v>
                </c:pt>
                <c:pt idx="126">
                  <c:v>4.1272245361605375E-3</c:v>
                </c:pt>
                <c:pt idx="127">
                  <c:v>8.2381768754831511E-3</c:v>
                </c:pt>
                <c:pt idx="128">
                  <c:v>4.2596058458360189E-3</c:v>
                </c:pt>
                <c:pt idx="129">
                  <c:v>3.3101804439993679E-3</c:v>
                </c:pt>
                <c:pt idx="130">
                  <c:v>9.5221809214375095E-3</c:v>
                </c:pt>
                <c:pt idx="131">
                  <c:v>4.2704122560045313E-3</c:v>
                </c:pt>
                <c:pt idx="132">
                  <c:v>6.8513893497222523E-3</c:v>
                </c:pt>
                <c:pt idx="133">
                  <c:v>1.8648853977036545E-2</c:v>
                </c:pt>
                <c:pt idx="134">
                  <c:v>2.3706896551724216E-3</c:v>
                </c:pt>
                <c:pt idx="135">
                  <c:v>2.0799421233495527E-2</c:v>
                </c:pt>
                <c:pt idx="136">
                  <c:v>1.8139157115783781E-2</c:v>
                </c:pt>
                <c:pt idx="137">
                  <c:v>1.2495071467270321E-2</c:v>
                </c:pt>
                <c:pt idx="138">
                  <c:v>6.5454545454545522E-3</c:v>
                </c:pt>
                <c:pt idx="139">
                  <c:v>1.4579682117604378E-2</c:v>
                </c:pt>
              </c:numCache>
            </c:numRef>
          </c:val>
        </c:ser>
        <c:axId val="59488896"/>
        <c:axId val="59376000"/>
      </c:barChart>
      <c:catAx>
        <c:axId val="59488896"/>
        <c:scaling>
          <c:orientation val="minMax"/>
        </c:scaling>
        <c:axPos val="b"/>
        <c:tickLblPos val="nextTo"/>
        <c:txPr>
          <a:bodyPr/>
          <a:lstStyle/>
          <a:p>
            <a:pPr>
              <a:defRPr lang="fa-IR" sz="500"/>
            </a:pPr>
            <a:endParaRPr lang="fa-IR"/>
          </a:p>
        </c:txPr>
        <c:crossAx val="59376000"/>
        <c:crosses val="autoZero"/>
        <c:auto val="1"/>
        <c:lblAlgn val="ctr"/>
        <c:lblOffset val="100"/>
      </c:catAx>
      <c:valAx>
        <c:axId val="59376000"/>
        <c:scaling>
          <c:orientation val="minMax"/>
        </c:scaling>
        <c:axPos val="l"/>
        <c:majorGridlines/>
        <c:numFmt formatCode="0.0%" sourceLinked="1"/>
        <c:tickLblPos val="nextTo"/>
        <c:txPr>
          <a:bodyPr/>
          <a:lstStyle/>
          <a:p>
            <a:pPr>
              <a:defRPr lang="fa-IR"/>
            </a:pPr>
            <a:endParaRPr lang="fa-IR"/>
          </a:p>
        </c:txPr>
        <c:crossAx val="59488896"/>
        <c:crosses val="autoZero"/>
        <c:crossBetween val="between"/>
      </c:valAx>
    </c:plotArea>
    <c:legend>
      <c:legendPos val="r"/>
      <c:layout>
        <c:manualLayout>
          <c:xMode val="edge"/>
          <c:yMode val="edge"/>
          <c:x val="0.17064041994750659"/>
          <c:y val="5.5171697287839029E-2"/>
          <c:w val="0.22505115127654488"/>
          <c:h val="0.13916485313707649"/>
        </c:manualLayout>
      </c:layout>
      <c:txPr>
        <a:bodyPr/>
        <a:lstStyle/>
        <a:p>
          <a:pPr>
            <a:defRPr lang="fa-IR"/>
          </a:pPr>
          <a:endParaRPr lang="fa-IR"/>
        </a:p>
      </c:txPr>
    </c:legend>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a-IR"/>
  <c:style val="26"/>
  <c:chart>
    <c:autoTitleDeleted val="1"/>
    <c:plotArea>
      <c:layout/>
      <c:pieChart>
        <c:varyColors val="1"/>
        <c:ser>
          <c:idx val="0"/>
          <c:order val="0"/>
          <c:tx>
            <c:v>مصرف سوخت 86</c:v>
          </c:tx>
          <c:dLbls>
            <c:dLbl>
              <c:idx val="0"/>
              <c:layout>
                <c:manualLayout>
                  <c:x val="8.2113083824750119E-2"/>
                  <c:y val="-5.8259165429990845E-3"/>
                </c:manualLayout>
              </c:layout>
              <c:showVal val="1"/>
              <c:showCatName val="1"/>
            </c:dLbl>
            <c:dLbl>
              <c:idx val="1"/>
              <c:layout>
                <c:manualLayout>
                  <c:x val="0.14576327449043269"/>
                  <c:y val="4.0481383301551752E-2"/>
                </c:manualLayout>
              </c:layout>
              <c:showVal val="1"/>
              <c:showCatName val="1"/>
            </c:dLbl>
            <c:dLbl>
              <c:idx val="2"/>
              <c:layout>
                <c:manualLayout>
                  <c:x val="1.9994460511675461E-2"/>
                  <c:y val="5.8231511537301918E-2"/>
                </c:manualLayout>
              </c:layout>
              <c:showVal val="1"/>
              <c:showCatName val="1"/>
            </c:dLbl>
            <c:dLbl>
              <c:idx val="3"/>
              <c:layout>
                <c:manualLayout>
                  <c:x val="2.2665135258385091E-2"/>
                  <c:y val="-1.564451679594658E-2"/>
                </c:manualLayout>
              </c:layout>
              <c:showVal val="1"/>
              <c:showCatName val="1"/>
            </c:dLbl>
            <c:dLbl>
              <c:idx val="4"/>
              <c:layout>
                <c:manualLayout>
                  <c:x val="-2.5774464180488788E-2"/>
                  <c:y val="1.7913849069459097E-3"/>
                </c:manualLayout>
              </c:layout>
              <c:showVal val="1"/>
              <c:showCatName val="1"/>
            </c:dLbl>
            <c:dLbl>
              <c:idx val="5"/>
              <c:layout>
                <c:manualLayout>
                  <c:x val="-1.3332185477034507E-2"/>
                  <c:y val="-8.093535743512837E-3"/>
                </c:manualLayout>
              </c:layout>
              <c:showVal val="1"/>
              <c:showCatName val="1"/>
            </c:dLbl>
            <c:dLbl>
              <c:idx val="6"/>
              <c:layout>
                <c:manualLayout>
                  <c:x val="-4.3657257235550986E-2"/>
                  <c:y val="-5.2407797516731136E-3"/>
                </c:manualLayout>
              </c:layout>
              <c:showVal val="1"/>
              <c:showCatName val="1"/>
            </c:dLbl>
            <c:txPr>
              <a:bodyPr/>
              <a:lstStyle/>
              <a:p>
                <a:pPr>
                  <a:defRPr b="1"/>
                </a:pPr>
                <a:endParaRPr lang="fa-IR"/>
              </a:p>
            </c:txPr>
            <c:showVal val="1"/>
            <c:showCatName val="1"/>
            <c:showLeaderLines val="1"/>
          </c:dLbls>
          <c:cat>
            <c:strRef>
              <c:f>'پرمصرف های دورقمی 85 و 86'!$B$3:$B$9</c:f>
              <c:strCache>
                <c:ptCount val="7"/>
                <c:pt idx="0">
                  <c:v>محصولات غذايي و آشاميدني ها</c:v>
                </c:pt>
                <c:pt idx="1">
                  <c:v>ساخت منسوجات</c:v>
                </c:pt>
                <c:pt idx="2">
                  <c:v>كك و فرآورده هاي حاصل از نفت</c:v>
                </c:pt>
                <c:pt idx="3">
                  <c:v>ساخت مواد و محصولات شيميايي</c:v>
                </c:pt>
                <c:pt idx="4">
                  <c:v>ساير محصولات كاني غير فلزي</c:v>
                </c:pt>
                <c:pt idx="5">
                  <c:v>ساخت فلزات اساسي</c:v>
                </c:pt>
                <c:pt idx="6">
                  <c:v>سایر</c:v>
                </c:pt>
              </c:strCache>
            </c:strRef>
          </c:cat>
          <c:val>
            <c:numRef>
              <c:f>'پرمصرف های دورقمی 85 و 86'!$J$3:$J$9</c:f>
              <c:numCache>
                <c:formatCode>0.0%</c:formatCode>
                <c:ptCount val="7"/>
                <c:pt idx="0">
                  <c:v>8.2868755593524426E-2</c:v>
                </c:pt>
                <c:pt idx="1">
                  <c:v>1.5665133209919753E-2</c:v>
                </c:pt>
                <c:pt idx="2">
                  <c:v>0.21494822325974089</c:v>
                </c:pt>
                <c:pt idx="3">
                  <c:v>0.15921686529623849</c:v>
                </c:pt>
                <c:pt idx="4">
                  <c:v>0.28813428307493888</c:v>
                </c:pt>
                <c:pt idx="5">
                  <c:v>0.17912491077328418</c:v>
                </c:pt>
                <c:pt idx="6">
                  <c:v>6.0041828792360655E-2</c:v>
                </c:pt>
              </c:numCache>
            </c:numRef>
          </c:val>
        </c:ser>
        <c:firstSliceAng val="0"/>
      </c:pieChart>
    </c:plotArea>
    <c:plotVisOnly val="1"/>
  </c:chart>
  <c:txPr>
    <a:bodyPr/>
    <a:lstStyle/>
    <a:p>
      <a:pPr>
        <a:defRPr sz="1600">
          <a:cs typeface="B Mitra" pitchFamily="2" charset="-78"/>
        </a:defRPr>
      </a:pPr>
      <a:endParaRPr lang="fa-I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a-IR"/>
  <c:style val="26"/>
  <c:chart>
    <c:title>
      <c:tx>
        <c:rich>
          <a:bodyPr/>
          <a:lstStyle/>
          <a:p>
            <a:pPr>
              <a:defRPr/>
            </a:pPr>
            <a:r>
              <a:rPr lang="fa-IR" dirty="0"/>
              <a:t>مصرف </a:t>
            </a:r>
            <a:r>
              <a:rPr lang="fa-IR" dirty="0" smtClean="0"/>
              <a:t>سوخت</a:t>
            </a:r>
            <a:endParaRPr lang="fa-IR" dirty="0"/>
          </a:p>
        </c:rich>
      </c:tx>
      <c:layout>
        <c:manualLayout>
          <c:xMode val="edge"/>
          <c:yMode val="edge"/>
          <c:x val="0.33525818270145991"/>
          <c:y val="6.2992125984252594E-4"/>
        </c:manualLayout>
      </c:layout>
    </c:title>
    <c:plotArea>
      <c:layout/>
      <c:pieChart>
        <c:varyColors val="1"/>
        <c:firstSliceAng val="0"/>
      </c:pieChart>
    </c:plotArea>
    <c:plotVisOnly val="1"/>
  </c:chart>
  <c:txPr>
    <a:bodyPr/>
    <a:lstStyle/>
    <a:p>
      <a:pPr>
        <a:defRPr sz="1600">
          <a:cs typeface="B Mitra" pitchFamily="2" charset="-78"/>
        </a:defRPr>
      </a:pPr>
      <a:endParaRPr lang="fa-I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fa-IR"/>
  <c:style val="26"/>
  <c:chart>
    <c:autoTitleDeleted val="1"/>
    <c:plotArea>
      <c:layout/>
      <c:pieChart>
        <c:varyColors val="1"/>
        <c:ser>
          <c:idx val="0"/>
          <c:order val="0"/>
          <c:tx>
            <c:v>مصرف برق</c:v>
          </c:tx>
          <c:dLbls>
            <c:dLbl>
              <c:idx val="0"/>
              <c:layout>
                <c:manualLayout>
                  <c:x val="-1.4458846001781538E-2"/>
                  <c:y val="-2.9138718771265491E-3"/>
                </c:manualLayout>
              </c:layout>
              <c:showVal val="1"/>
              <c:showCatName val="1"/>
            </c:dLbl>
            <c:dLbl>
              <c:idx val="2"/>
              <c:layout>
                <c:manualLayout>
                  <c:x val="4.7468834998167113E-2"/>
                  <c:y val="2.0910858364926607E-2"/>
                </c:manualLayout>
              </c:layout>
              <c:showVal val="1"/>
              <c:showCatName val="1"/>
            </c:dLbl>
            <c:dLbl>
              <c:idx val="3"/>
              <c:layout>
                <c:manualLayout>
                  <c:x val="4.1864422119649004E-2"/>
                  <c:y val="7.2599154272382616E-2"/>
                </c:manualLayout>
              </c:layout>
              <c:showVal val="1"/>
              <c:showCatName val="1"/>
            </c:dLbl>
            <c:dLbl>
              <c:idx val="4"/>
              <c:layout>
                <c:manualLayout>
                  <c:x val="-9.0524982017904578E-4"/>
                  <c:y val="9.2471323029065813E-2"/>
                </c:manualLayout>
              </c:layout>
              <c:showVal val="1"/>
              <c:showCatName val="1"/>
            </c:dLbl>
            <c:dLbl>
              <c:idx val="5"/>
              <c:layout>
                <c:manualLayout>
                  <c:x val="-9.0224502336485962E-2"/>
                  <c:y val="-9.3151064450278764E-2"/>
                </c:manualLayout>
              </c:layout>
              <c:showVal val="1"/>
              <c:showCatName val="1"/>
            </c:dLbl>
            <c:dLbl>
              <c:idx val="6"/>
              <c:layout>
                <c:manualLayout>
                  <c:x val="-7.6011737189838932E-2"/>
                  <c:y val="-3.9532905609022057E-3"/>
                </c:manualLayout>
              </c:layout>
              <c:showVal val="1"/>
              <c:showCatName val="1"/>
            </c:dLbl>
            <c:txPr>
              <a:bodyPr/>
              <a:lstStyle/>
              <a:p>
                <a:pPr>
                  <a:defRPr b="1"/>
                </a:pPr>
                <a:endParaRPr lang="fa-IR"/>
              </a:p>
            </c:txPr>
            <c:showVal val="1"/>
            <c:showCatName val="1"/>
            <c:showLeaderLines val="1"/>
          </c:dLbls>
          <c:cat>
            <c:strRef>
              <c:f>'پرمصرف های دورقمی 85 و 86'!$B$3:$B$9</c:f>
              <c:strCache>
                <c:ptCount val="7"/>
                <c:pt idx="0">
                  <c:v>محصولات غذايي و آشاميدني ها</c:v>
                </c:pt>
                <c:pt idx="1">
                  <c:v>ساخت منسوجات</c:v>
                </c:pt>
                <c:pt idx="2">
                  <c:v>كك و فرآورده هاي حاصل از نفت</c:v>
                </c:pt>
                <c:pt idx="3">
                  <c:v>ساخت مواد و محصولات شيميايي</c:v>
                </c:pt>
                <c:pt idx="4">
                  <c:v>ساير محصولات كاني غير فلزي</c:v>
                </c:pt>
                <c:pt idx="5">
                  <c:v>ساخت فلزات اساسي</c:v>
                </c:pt>
                <c:pt idx="6">
                  <c:v>سایر</c:v>
                </c:pt>
              </c:strCache>
            </c:strRef>
          </c:cat>
          <c:val>
            <c:numRef>
              <c:f>'پرمصرف های دورقمی 85 و 86'!$H$3:$H$9</c:f>
              <c:numCache>
                <c:formatCode>0.0%</c:formatCode>
                <c:ptCount val="7"/>
                <c:pt idx="0">
                  <c:v>5.6300864491373143E-2</c:v>
                </c:pt>
                <c:pt idx="1">
                  <c:v>4.7961723247607523E-2</c:v>
                </c:pt>
                <c:pt idx="2">
                  <c:v>1.5870453439728465E-2</c:v>
                </c:pt>
                <c:pt idx="3">
                  <c:v>0.10524241795209821</c:v>
                </c:pt>
                <c:pt idx="4">
                  <c:v>0.18177823232494394</c:v>
                </c:pt>
                <c:pt idx="5">
                  <c:v>0.46032994540951222</c:v>
                </c:pt>
                <c:pt idx="6">
                  <c:v>0.13251636313474391</c:v>
                </c:pt>
              </c:numCache>
            </c:numRef>
          </c:val>
        </c:ser>
        <c:firstSliceAng val="0"/>
      </c:pieChart>
    </c:plotArea>
    <c:plotVisOnly val="1"/>
  </c:chart>
  <c:txPr>
    <a:bodyPr/>
    <a:lstStyle/>
    <a:p>
      <a:pPr>
        <a:defRPr sz="1600">
          <a:cs typeface="B Mitra" pitchFamily="2" charset="-78"/>
        </a:defRPr>
      </a:pPr>
      <a:endParaRPr lang="fa-I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title>
      <c:tx>
        <c:rich>
          <a:bodyPr/>
          <a:lstStyle/>
          <a:p>
            <a:pPr>
              <a:defRPr sz="1600">
                <a:cs typeface="B Titr" pitchFamily="2" charset="-78"/>
              </a:defRPr>
            </a:pPr>
            <a:r>
              <a:rPr lang="fa-IR" sz="1600">
                <a:cs typeface="B Titr" pitchFamily="2" charset="-78"/>
              </a:rPr>
              <a:t>متوسط کرایه هر</a:t>
            </a:r>
            <a:r>
              <a:rPr lang="fa-IR" sz="1600" baseline="0">
                <a:cs typeface="B Titr" pitchFamily="2" charset="-78"/>
              </a:rPr>
              <a:t> تن کیلومتر به تفکیک  محصول (ریال)</a:t>
            </a:r>
            <a:endParaRPr lang="en-US" sz="1600">
              <a:cs typeface="B Titr" pitchFamily="2" charset="-78"/>
            </a:endParaRPr>
          </a:p>
        </c:rich>
      </c:tx>
      <c:layout>
        <c:manualLayout>
          <c:xMode val="edge"/>
          <c:yMode val="edge"/>
          <c:x val="0.27776262945055957"/>
          <c:y val="0"/>
        </c:manualLayout>
      </c:layout>
      <c:overlay val="1"/>
    </c:title>
    <c:plotArea>
      <c:layout>
        <c:manualLayout>
          <c:layoutTarget val="inner"/>
          <c:xMode val="edge"/>
          <c:yMode val="edge"/>
          <c:x val="6.84821021303961E-2"/>
          <c:y val="5.1400554097404488E-2"/>
          <c:w val="0.91960248558673752"/>
          <c:h val="0.67963058933759446"/>
        </c:manualLayout>
      </c:layout>
      <c:barChart>
        <c:barDir val="col"/>
        <c:grouping val="clustered"/>
        <c:ser>
          <c:idx val="0"/>
          <c:order val="0"/>
          <c:tx>
            <c:v>سال 1384</c:v>
          </c:tx>
          <c:cat>
            <c:strRef>
              <c:f>'میانگین کرایه محصولات'!$A$3:$A$33</c:f>
              <c:strCache>
                <c:ptCount val="31"/>
                <c:pt idx="0">
                  <c:v>لوازم خانگی</c:v>
                </c:pt>
                <c:pt idx="1">
                  <c:v>وسایل نقلیه باری ومسافری</c:v>
                </c:pt>
                <c:pt idx="2">
                  <c:v>انوع ماشین آلات سنگین</c:v>
                </c:pt>
                <c:pt idx="3">
                  <c:v>دخانیات</c:v>
                </c:pt>
                <c:pt idx="4">
                  <c:v>انواع فرش و گلیم و موکت</c:v>
                </c:pt>
                <c:pt idx="5">
                  <c:v>مصنوعات سفالی </c:v>
                </c:pt>
                <c:pt idx="6">
                  <c:v>انواع سیمان</c:v>
                </c:pt>
                <c:pt idx="7">
                  <c:v>انواع چرم و مصنوعات آن</c:v>
                </c:pt>
                <c:pt idx="8">
                  <c:v>لوازم یدکی دستگاه های سبک</c:v>
                </c:pt>
                <c:pt idx="9">
                  <c:v>لوازم آموزشی و ورزشی</c:v>
                </c:pt>
                <c:pt idx="10">
                  <c:v>محصولات پلاستیکی و کائوچو</c:v>
                </c:pt>
                <c:pt idx="11">
                  <c:v>انواع قطعات یدکی وسایل نقلیه و ماشین آلات سنگین</c:v>
                </c:pt>
                <c:pt idx="12">
                  <c:v>لوازم بهداشتی و پزشکی</c:v>
                </c:pt>
                <c:pt idx="13">
                  <c:v>انواع مقواع وکاغذ</c:v>
                </c:pt>
                <c:pt idx="14">
                  <c:v>انواع پوشاک و منسوجات آن</c:v>
                </c:pt>
                <c:pt idx="15">
                  <c:v>انواع چوب و لوازم چوبی</c:v>
                </c:pt>
                <c:pt idx="16">
                  <c:v>انواع دارو</c:v>
                </c:pt>
                <c:pt idx="17">
                  <c:v>کالاهای فلزی</c:v>
                </c:pt>
                <c:pt idx="18">
                  <c:v>محصولات کشاورزی</c:v>
                </c:pt>
                <c:pt idx="19">
                  <c:v>محصولات شیشه ای و چینی</c:v>
                </c:pt>
                <c:pt idx="20">
                  <c:v>انواع گونی و کیسه و چتایی</c:v>
                </c:pt>
                <c:pt idx="21">
                  <c:v>کالاهای دامی</c:v>
                </c:pt>
                <c:pt idx="22">
                  <c:v>مصنوعات سیمانی</c:v>
                </c:pt>
                <c:pt idx="23">
                  <c:v>مواد غذایی</c:v>
                </c:pt>
                <c:pt idx="24">
                  <c:v>انواع سموم و کود شیمیایی</c:v>
                </c:pt>
                <c:pt idx="25">
                  <c:v>انواع رنگ و مواد پاک کننده</c:v>
                </c:pt>
                <c:pt idx="26">
                  <c:v>ابزار آلات</c:v>
                </c:pt>
                <c:pt idx="27">
                  <c:v>انواع ترکیبات نفتی و شیمیایی</c:v>
                </c:pt>
                <c:pt idx="28">
                  <c:v>کالاهای ساختمانی </c:v>
                </c:pt>
                <c:pt idx="29">
                  <c:v>کالاهای معدنی</c:v>
                </c:pt>
                <c:pt idx="30">
                  <c:v>سایر</c:v>
                </c:pt>
              </c:strCache>
            </c:strRef>
          </c:cat>
          <c:val>
            <c:numRef>
              <c:f>'میانگین کرایه محصولات'!$B$3:$B$33</c:f>
              <c:numCache>
                <c:formatCode>General</c:formatCode>
                <c:ptCount val="31"/>
                <c:pt idx="0">
                  <c:v>373</c:v>
                </c:pt>
                <c:pt idx="1">
                  <c:v>368</c:v>
                </c:pt>
                <c:pt idx="2">
                  <c:v>330</c:v>
                </c:pt>
                <c:pt idx="3">
                  <c:v>328</c:v>
                </c:pt>
                <c:pt idx="4">
                  <c:v>324</c:v>
                </c:pt>
                <c:pt idx="5">
                  <c:v>323</c:v>
                </c:pt>
                <c:pt idx="6">
                  <c:v>317</c:v>
                </c:pt>
                <c:pt idx="7">
                  <c:v>309</c:v>
                </c:pt>
                <c:pt idx="8">
                  <c:v>307</c:v>
                </c:pt>
                <c:pt idx="9">
                  <c:v>301</c:v>
                </c:pt>
                <c:pt idx="10">
                  <c:v>290</c:v>
                </c:pt>
                <c:pt idx="11">
                  <c:v>283</c:v>
                </c:pt>
                <c:pt idx="12">
                  <c:v>281</c:v>
                </c:pt>
                <c:pt idx="13">
                  <c:v>279</c:v>
                </c:pt>
                <c:pt idx="14">
                  <c:v>272</c:v>
                </c:pt>
                <c:pt idx="15">
                  <c:v>255</c:v>
                </c:pt>
                <c:pt idx="16">
                  <c:v>242</c:v>
                </c:pt>
                <c:pt idx="17">
                  <c:v>234</c:v>
                </c:pt>
                <c:pt idx="18">
                  <c:v>228</c:v>
                </c:pt>
                <c:pt idx="19">
                  <c:v>227</c:v>
                </c:pt>
                <c:pt idx="20">
                  <c:v>220</c:v>
                </c:pt>
                <c:pt idx="21">
                  <c:v>207</c:v>
                </c:pt>
                <c:pt idx="22">
                  <c:v>207</c:v>
                </c:pt>
                <c:pt idx="23">
                  <c:v>205</c:v>
                </c:pt>
                <c:pt idx="24">
                  <c:v>194</c:v>
                </c:pt>
                <c:pt idx="25">
                  <c:v>187</c:v>
                </c:pt>
                <c:pt idx="26">
                  <c:v>177</c:v>
                </c:pt>
                <c:pt idx="27">
                  <c:v>173</c:v>
                </c:pt>
                <c:pt idx="28">
                  <c:v>169</c:v>
                </c:pt>
                <c:pt idx="29">
                  <c:v>156</c:v>
                </c:pt>
                <c:pt idx="30">
                  <c:v>213</c:v>
                </c:pt>
              </c:numCache>
            </c:numRef>
          </c:val>
        </c:ser>
        <c:ser>
          <c:idx val="1"/>
          <c:order val="1"/>
          <c:tx>
            <c:v>سال 1385</c:v>
          </c:tx>
          <c:cat>
            <c:strRef>
              <c:f>'میانگین کرایه محصولات'!$A$3:$A$33</c:f>
              <c:strCache>
                <c:ptCount val="31"/>
                <c:pt idx="0">
                  <c:v>لوازم خانگی</c:v>
                </c:pt>
                <c:pt idx="1">
                  <c:v>وسایل نقلیه باری ومسافری</c:v>
                </c:pt>
                <c:pt idx="2">
                  <c:v>انوع ماشین آلات سنگین</c:v>
                </c:pt>
                <c:pt idx="3">
                  <c:v>دخانیات</c:v>
                </c:pt>
                <c:pt idx="4">
                  <c:v>انواع فرش و گلیم و موکت</c:v>
                </c:pt>
                <c:pt idx="5">
                  <c:v>مصنوعات سفالی </c:v>
                </c:pt>
                <c:pt idx="6">
                  <c:v>انواع سیمان</c:v>
                </c:pt>
                <c:pt idx="7">
                  <c:v>انواع چرم و مصنوعات آن</c:v>
                </c:pt>
                <c:pt idx="8">
                  <c:v>لوازم یدکی دستگاه های سبک</c:v>
                </c:pt>
                <c:pt idx="9">
                  <c:v>لوازم آموزشی و ورزشی</c:v>
                </c:pt>
                <c:pt idx="10">
                  <c:v>محصولات پلاستیکی و کائوچو</c:v>
                </c:pt>
                <c:pt idx="11">
                  <c:v>انواع قطعات یدکی وسایل نقلیه و ماشین آلات سنگین</c:v>
                </c:pt>
                <c:pt idx="12">
                  <c:v>لوازم بهداشتی و پزشکی</c:v>
                </c:pt>
                <c:pt idx="13">
                  <c:v>انواع مقواع وکاغذ</c:v>
                </c:pt>
                <c:pt idx="14">
                  <c:v>انواع پوشاک و منسوجات آن</c:v>
                </c:pt>
                <c:pt idx="15">
                  <c:v>انواع چوب و لوازم چوبی</c:v>
                </c:pt>
                <c:pt idx="16">
                  <c:v>انواع دارو</c:v>
                </c:pt>
                <c:pt idx="17">
                  <c:v>کالاهای فلزی</c:v>
                </c:pt>
                <c:pt idx="18">
                  <c:v>محصولات کشاورزی</c:v>
                </c:pt>
                <c:pt idx="19">
                  <c:v>محصولات شیشه ای و چینی</c:v>
                </c:pt>
                <c:pt idx="20">
                  <c:v>انواع گونی و کیسه و چتایی</c:v>
                </c:pt>
                <c:pt idx="21">
                  <c:v>کالاهای دامی</c:v>
                </c:pt>
                <c:pt idx="22">
                  <c:v>مصنوعات سیمانی</c:v>
                </c:pt>
                <c:pt idx="23">
                  <c:v>مواد غذایی</c:v>
                </c:pt>
                <c:pt idx="24">
                  <c:v>انواع سموم و کود شیمیایی</c:v>
                </c:pt>
                <c:pt idx="25">
                  <c:v>انواع رنگ و مواد پاک کننده</c:v>
                </c:pt>
                <c:pt idx="26">
                  <c:v>ابزار آلات</c:v>
                </c:pt>
                <c:pt idx="27">
                  <c:v>انواع ترکیبات نفتی و شیمیایی</c:v>
                </c:pt>
                <c:pt idx="28">
                  <c:v>کالاهای ساختمانی </c:v>
                </c:pt>
                <c:pt idx="29">
                  <c:v>کالاهای معدنی</c:v>
                </c:pt>
                <c:pt idx="30">
                  <c:v>سایر</c:v>
                </c:pt>
              </c:strCache>
            </c:strRef>
          </c:cat>
          <c:val>
            <c:numRef>
              <c:f>'میانگین کرایه محصولات'!$D$3:$D$33</c:f>
              <c:numCache>
                <c:formatCode>General</c:formatCode>
                <c:ptCount val="31"/>
                <c:pt idx="0">
                  <c:v>384</c:v>
                </c:pt>
                <c:pt idx="1">
                  <c:v>374</c:v>
                </c:pt>
                <c:pt idx="2">
                  <c:v>332</c:v>
                </c:pt>
                <c:pt idx="3">
                  <c:v>301</c:v>
                </c:pt>
                <c:pt idx="4">
                  <c:v>344</c:v>
                </c:pt>
                <c:pt idx="5">
                  <c:v>341</c:v>
                </c:pt>
                <c:pt idx="6">
                  <c:v>352</c:v>
                </c:pt>
                <c:pt idx="7">
                  <c:v>298</c:v>
                </c:pt>
                <c:pt idx="8">
                  <c:v>320</c:v>
                </c:pt>
                <c:pt idx="9">
                  <c:v>299</c:v>
                </c:pt>
                <c:pt idx="10">
                  <c:v>276</c:v>
                </c:pt>
                <c:pt idx="11">
                  <c:v>279</c:v>
                </c:pt>
                <c:pt idx="12">
                  <c:v>274</c:v>
                </c:pt>
                <c:pt idx="13">
                  <c:v>251</c:v>
                </c:pt>
                <c:pt idx="14">
                  <c:v>252</c:v>
                </c:pt>
                <c:pt idx="15">
                  <c:v>255</c:v>
                </c:pt>
                <c:pt idx="16">
                  <c:v>250</c:v>
                </c:pt>
                <c:pt idx="17">
                  <c:v>237</c:v>
                </c:pt>
                <c:pt idx="18">
                  <c:v>238</c:v>
                </c:pt>
                <c:pt idx="19">
                  <c:v>236</c:v>
                </c:pt>
                <c:pt idx="20">
                  <c:v>222</c:v>
                </c:pt>
                <c:pt idx="21">
                  <c:v>218</c:v>
                </c:pt>
                <c:pt idx="22">
                  <c:v>214</c:v>
                </c:pt>
                <c:pt idx="23">
                  <c:v>212</c:v>
                </c:pt>
                <c:pt idx="24">
                  <c:v>204</c:v>
                </c:pt>
                <c:pt idx="25">
                  <c:v>196</c:v>
                </c:pt>
                <c:pt idx="26">
                  <c:v>184</c:v>
                </c:pt>
                <c:pt idx="27">
                  <c:v>177</c:v>
                </c:pt>
                <c:pt idx="28">
                  <c:v>180</c:v>
                </c:pt>
                <c:pt idx="29">
                  <c:v>154</c:v>
                </c:pt>
                <c:pt idx="30">
                  <c:v>230</c:v>
                </c:pt>
              </c:numCache>
            </c:numRef>
          </c:val>
        </c:ser>
        <c:ser>
          <c:idx val="2"/>
          <c:order val="2"/>
          <c:tx>
            <c:v>سال 1386</c:v>
          </c:tx>
          <c:cat>
            <c:strRef>
              <c:f>'میانگین کرایه محصولات'!$A$3:$A$33</c:f>
              <c:strCache>
                <c:ptCount val="31"/>
                <c:pt idx="0">
                  <c:v>لوازم خانگی</c:v>
                </c:pt>
                <c:pt idx="1">
                  <c:v>وسایل نقلیه باری ومسافری</c:v>
                </c:pt>
                <c:pt idx="2">
                  <c:v>انوع ماشین آلات سنگین</c:v>
                </c:pt>
                <c:pt idx="3">
                  <c:v>دخانیات</c:v>
                </c:pt>
                <c:pt idx="4">
                  <c:v>انواع فرش و گلیم و موکت</c:v>
                </c:pt>
                <c:pt idx="5">
                  <c:v>مصنوعات سفالی </c:v>
                </c:pt>
                <c:pt idx="6">
                  <c:v>انواع سیمان</c:v>
                </c:pt>
                <c:pt idx="7">
                  <c:v>انواع چرم و مصنوعات آن</c:v>
                </c:pt>
                <c:pt idx="8">
                  <c:v>لوازم یدکی دستگاه های سبک</c:v>
                </c:pt>
                <c:pt idx="9">
                  <c:v>لوازم آموزشی و ورزشی</c:v>
                </c:pt>
                <c:pt idx="10">
                  <c:v>محصولات پلاستیکی و کائوچو</c:v>
                </c:pt>
                <c:pt idx="11">
                  <c:v>انواع قطعات یدکی وسایل نقلیه و ماشین آلات سنگین</c:v>
                </c:pt>
                <c:pt idx="12">
                  <c:v>لوازم بهداشتی و پزشکی</c:v>
                </c:pt>
                <c:pt idx="13">
                  <c:v>انواع مقواع وکاغذ</c:v>
                </c:pt>
                <c:pt idx="14">
                  <c:v>انواع پوشاک و منسوجات آن</c:v>
                </c:pt>
                <c:pt idx="15">
                  <c:v>انواع چوب و لوازم چوبی</c:v>
                </c:pt>
                <c:pt idx="16">
                  <c:v>انواع دارو</c:v>
                </c:pt>
                <c:pt idx="17">
                  <c:v>کالاهای فلزی</c:v>
                </c:pt>
                <c:pt idx="18">
                  <c:v>محصولات کشاورزی</c:v>
                </c:pt>
                <c:pt idx="19">
                  <c:v>محصولات شیشه ای و چینی</c:v>
                </c:pt>
                <c:pt idx="20">
                  <c:v>انواع گونی و کیسه و چتایی</c:v>
                </c:pt>
                <c:pt idx="21">
                  <c:v>کالاهای دامی</c:v>
                </c:pt>
                <c:pt idx="22">
                  <c:v>مصنوعات سیمانی</c:v>
                </c:pt>
                <c:pt idx="23">
                  <c:v>مواد غذایی</c:v>
                </c:pt>
                <c:pt idx="24">
                  <c:v>انواع سموم و کود شیمیایی</c:v>
                </c:pt>
                <c:pt idx="25">
                  <c:v>انواع رنگ و مواد پاک کننده</c:v>
                </c:pt>
                <c:pt idx="26">
                  <c:v>ابزار آلات</c:v>
                </c:pt>
                <c:pt idx="27">
                  <c:v>انواع ترکیبات نفتی و شیمیایی</c:v>
                </c:pt>
                <c:pt idx="28">
                  <c:v>کالاهای ساختمانی </c:v>
                </c:pt>
                <c:pt idx="29">
                  <c:v>کالاهای معدنی</c:v>
                </c:pt>
                <c:pt idx="30">
                  <c:v>سایر</c:v>
                </c:pt>
              </c:strCache>
            </c:strRef>
          </c:cat>
          <c:val>
            <c:numRef>
              <c:f>'میانگین کرایه محصولات'!$F$3:$F$33</c:f>
              <c:numCache>
                <c:formatCode>General</c:formatCode>
                <c:ptCount val="31"/>
                <c:pt idx="0">
                  <c:v>447</c:v>
                </c:pt>
                <c:pt idx="1">
                  <c:v>397</c:v>
                </c:pt>
                <c:pt idx="2">
                  <c:v>378</c:v>
                </c:pt>
                <c:pt idx="3">
                  <c:v>325</c:v>
                </c:pt>
                <c:pt idx="4">
                  <c:v>405</c:v>
                </c:pt>
                <c:pt idx="5">
                  <c:v>440</c:v>
                </c:pt>
                <c:pt idx="6">
                  <c:v>419</c:v>
                </c:pt>
                <c:pt idx="7">
                  <c:v>349</c:v>
                </c:pt>
                <c:pt idx="8">
                  <c:v>374</c:v>
                </c:pt>
                <c:pt idx="9">
                  <c:v>359</c:v>
                </c:pt>
                <c:pt idx="10">
                  <c:v>311</c:v>
                </c:pt>
                <c:pt idx="11">
                  <c:v>347</c:v>
                </c:pt>
                <c:pt idx="12">
                  <c:v>327</c:v>
                </c:pt>
                <c:pt idx="13">
                  <c:v>289</c:v>
                </c:pt>
                <c:pt idx="14">
                  <c:v>299</c:v>
                </c:pt>
                <c:pt idx="15">
                  <c:v>291</c:v>
                </c:pt>
                <c:pt idx="16">
                  <c:v>283</c:v>
                </c:pt>
                <c:pt idx="17">
                  <c:v>274</c:v>
                </c:pt>
                <c:pt idx="18">
                  <c:v>306</c:v>
                </c:pt>
                <c:pt idx="19">
                  <c:v>286</c:v>
                </c:pt>
                <c:pt idx="20">
                  <c:v>261</c:v>
                </c:pt>
                <c:pt idx="21">
                  <c:v>262</c:v>
                </c:pt>
                <c:pt idx="22">
                  <c:v>260</c:v>
                </c:pt>
                <c:pt idx="23">
                  <c:v>261</c:v>
                </c:pt>
                <c:pt idx="24">
                  <c:v>245</c:v>
                </c:pt>
                <c:pt idx="25">
                  <c:v>232</c:v>
                </c:pt>
                <c:pt idx="26">
                  <c:v>218</c:v>
                </c:pt>
                <c:pt idx="27">
                  <c:v>200</c:v>
                </c:pt>
                <c:pt idx="28">
                  <c:v>219</c:v>
                </c:pt>
                <c:pt idx="29">
                  <c:v>183</c:v>
                </c:pt>
                <c:pt idx="30">
                  <c:v>269</c:v>
                </c:pt>
              </c:numCache>
            </c:numRef>
          </c:val>
        </c:ser>
        <c:ser>
          <c:idx val="3"/>
          <c:order val="3"/>
          <c:tx>
            <c:v>سال 1387</c:v>
          </c:tx>
          <c:cat>
            <c:strRef>
              <c:f>'میانگین کرایه محصولات'!$A$3:$A$33</c:f>
              <c:strCache>
                <c:ptCount val="31"/>
                <c:pt idx="0">
                  <c:v>لوازم خانگی</c:v>
                </c:pt>
                <c:pt idx="1">
                  <c:v>وسایل نقلیه باری ومسافری</c:v>
                </c:pt>
                <c:pt idx="2">
                  <c:v>انوع ماشین آلات سنگین</c:v>
                </c:pt>
                <c:pt idx="3">
                  <c:v>دخانیات</c:v>
                </c:pt>
                <c:pt idx="4">
                  <c:v>انواع فرش و گلیم و موکت</c:v>
                </c:pt>
                <c:pt idx="5">
                  <c:v>مصنوعات سفالی </c:v>
                </c:pt>
                <c:pt idx="6">
                  <c:v>انواع سیمان</c:v>
                </c:pt>
                <c:pt idx="7">
                  <c:v>انواع چرم و مصنوعات آن</c:v>
                </c:pt>
                <c:pt idx="8">
                  <c:v>لوازم یدکی دستگاه های سبک</c:v>
                </c:pt>
                <c:pt idx="9">
                  <c:v>لوازم آموزشی و ورزشی</c:v>
                </c:pt>
                <c:pt idx="10">
                  <c:v>محصولات پلاستیکی و کائوچو</c:v>
                </c:pt>
                <c:pt idx="11">
                  <c:v>انواع قطعات یدکی وسایل نقلیه و ماشین آلات سنگین</c:v>
                </c:pt>
                <c:pt idx="12">
                  <c:v>لوازم بهداشتی و پزشکی</c:v>
                </c:pt>
                <c:pt idx="13">
                  <c:v>انواع مقواع وکاغذ</c:v>
                </c:pt>
                <c:pt idx="14">
                  <c:v>انواع پوشاک و منسوجات آن</c:v>
                </c:pt>
                <c:pt idx="15">
                  <c:v>انواع چوب و لوازم چوبی</c:v>
                </c:pt>
                <c:pt idx="16">
                  <c:v>انواع دارو</c:v>
                </c:pt>
                <c:pt idx="17">
                  <c:v>کالاهای فلزی</c:v>
                </c:pt>
                <c:pt idx="18">
                  <c:v>محصولات کشاورزی</c:v>
                </c:pt>
                <c:pt idx="19">
                  <c:v>محصولات شیشه ای و چینی</c:v>
                </c:pt>
                <c:pt idx="20">
                  <c:v>انواع گونی و کیسه و چتایی</c:v>
                </c:pt>
                <c:pt idx="21">
                  <c:v>کالاهای دامی</c:v>
                </c:pt>
                <c:pt idx="22">
                  <c:v>مصنوعات سیمانی</c:v>
                </c:pt>
                <c:pt idx="23">
                  <c:v>مواد غذایی</c:v>
                </c:pt>
                <c:pt idx="24">
                  <c:v>انواع سموم و کود شیمیایی</c:v>
                </c:pt>
                <c:pt idx="25">
                  <c:v>انواع رنگ و مواد پاک کننده</c:v>
                </c:pt>
                <c:pt idx="26">
                  <c:v>ابزار آلات</c:v>
                </c:pt>
                <c:pt idx="27">
                  <c:v>انواع ترکیبات نفتی و شیمیایی</c:v>
                </c:pt>
                <c:pt idx="28">
                  <c:v>کالاهای ساختمانی </c:v>
                </c:pt>
                <c:pt idx="29">
                  <c:v>کالاهای معدنی</c:v>
                </c:pt>
                <c:pt idx="30">
                  <c:v>سایر</c:v>
                </c:pt>
              </c:strCache>
            </c:strRef>
          </c:cat>
          <c:val>
            <c:numRef>
              <c:f>'میانگین کرایه محصولات'!$H$3:$H$33</c:f>
              <c:numCache>
                <c:formatCode>General</c:formatCode>
                <c:ptCount val="31"/>
                <c:pt idx="0">
                  <c:v>506</c:v>
                </c:pt>
                <c:pt idx="1">
                  <c:v>452</c:v>
                </c:pt>
                <c:pt idx="2">
                  <c:v>420</c:v>
                </c:pt>
                <c:pt idx="3">
                  <c:v>357</c:v>
                </c:pt>
                <c:pt idx="4">
                  <c:v>445</c:v>
                </c:pt>
                <c:pt idx="5">
                  <c:v>425</c:v>
                </c:pt>
                <c:pt idx="6">
                  <c:v>490</c:v>
                </c:pt>
                <c:pt idx="7">
                  <c:v>386</c:v>
                </c:pt>
                <c:pt idx="8">
                  <c:v>423</c:v>
                </c:pt>
                <c:pt idx="9">
                  <c:v>407</c:v>
                </c:pt>
                <c:pt idx="10">
                  <c:v>353</c:v>
                </c:pt>
                <c:pt idx="11">
                  <c:v>406</c:v>
                </c:pt>
                <c:pt idx="12">
                  <c:v>382</c:v>
                </c:pt>
                <c:pt idx="13">
                  <c:v>332</c:v>
                </c:pt>
                <c:pt idx="14">
                  <c:v>345</c:v>
                </c:pt>
                <c:pt idx="15">
                  <c:v>326</c:v>
                </c:pt>
                <c:pt idx="16">
                  <c:v>347</c:v>
                </c:pt>
                <c:pt idx="17">
                  <c:v>312</c:v>
                </c:pt>
                <c:pt idx="18">
                  <c:v>332</c:v>
                </c:pt>
                <c:pt idx="19">
                  <c:v>345</c:v>
                </c:pt>
                <c:pt idx="20">
                  <c:v>293</c:v>
                </c:pt>
                <c:pt idx="21">
                  <c:v>303</c:v>
                </c:pt>
                <c:pt idx="22">
                  <c:v>288</c:v>
                </c:pt>
                <c:pt idx="23">
                  <c:v>304</c:v>
                </c:pt>
                <c:pt idx="24">
                  <c:v>289</c:v>
                </c:pt>
                <c:pt idx="25">
                  <c:v>282</c:v>
                </c:pt>
                <c:pt idx="26">
                  <c:v>251</c:v>
                </c:pt>
                <c:pt idx="27">
                  <c:v>231</c:v>
                </c:pt>
                <c:pt idx="28">
                  <c:v>247</c:v>
                </c:pt>
                <c:pt idx="29">
                  <c:v>221</c:v>
                </c:pt>
                <c:pt idx="30">
                  <c:v>306</c:v>
                </c:pt>
              </c:numCache>
            </c:numRef>
          </c:val>
        </c:ser>
        <c:axId val="59957632"/>
        <c:axId val="59959168"/>
      </c:barChart>
      <c:catAx>
        <c:axId val="59957632"/>
        <c:scaling>
          <c:orientation val="minMax"/>
        </c:scaling>
        <c:axPos val="b"/>
        <c:tickLblPos val="nextTo"/>
        <c:txPr>
          <a:bodyPr/>
          <a:lstStyle/>
          <a:p>
            <a:pPr>
              <a:defRPr lang="fa-IR" sz="1050" b="1">
                <a:cs typeface="B Titr" pitchFamily="2" charset="-78"/>
              </a:defRPr>
            </a:pPr>
            <a:endParaRPr lang="fa-IR"/>
          </a:p>
        </c:txPr>
        <c:crossAx val="59959168"/>
        <c:crosses val="autoZero"/>
        <c:auto val="1"/>
        <c:lblAlgn val="ctr"/>
        <c:lblOffset val="100"/>
      </c:catAx>
      <c:valAx>
        <c:axId val="59959168"/>
        <c:scaling>
          <c:orientation val="minMax"/>
        </c:scaling>
        <c:axPos val="l"/>
        <c:majorGridlines/>
        <c:numFmt formatCode="General" sourceLinked="1"/>
        <c:tickLblPos val="nextTo"/>
        <c:txPr>
          <a:bodyPr/>
          <a:lstStyle/>
          <a:p>
            <a:pPr>
              <a:defRPr lang="fa-IR" sz="1800" b="1"/>
            </a:pPr>
            <a:endParaRPr lang="fa-IR"/>
          </a:p>
        </c:txPr>
        <c:crossAx val="59957632"/>
        <c:crosses val="autoZero"/>
        <c:crossBetween val="between"/>
      </c:valAx>
    </c:plotArea>
    <c:legend>
      <c:legendPos val="r"/>
      <c:layout>
        <c:manualLayout>
          <c:xMode val="edge"/>
          <c:yMode val="edge"/>
          <c:x val="0.21018013857464934"/>
          <c:y val="9.7706902688845174E-2"/>
          <c:w val="0.59570007347265452"/>
          <c:h val="8.365415765119022E-2"/>
        </c:manualLayout>
      </c:layout>
      <c:txPr>
        <a:bodyPr/>
        <a:lstStyle/>
        <a:p>
          <a:pPr>
            <a:defRPr lang="fa-IR" sz="1400" b="1">
              <a:cs typeface="B Titr" pitchFamily="2" charset="-78"/>
            </a:defRPr>
          </a:pPr>
          <a:endParaRPr lang="fa-IR"/>
        </a:p>
      </c:txPr>
    </c:legend>
    <c:plotVisOnly val="1"/>
  </c:chart>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fa-IR"/>
  <c:style val="30"/>
  <c:clrMapOvr bg1="lt1" tx1="dk1" bg2="lt2" tx2="dk2" accent1="accent1" accent2="accent2" accent3="accent3" accent4="accent4" accent5="accent5" accent6="accent6" hlink="hlink" folHlink="folHlink"/>
  <c:chart>
    <c:title>
      <c:tx>
        <c:rich>
          <a:bodyPr/>
          <a:lstStyle/>
          <a:p>
            <a:pPr>
              <a:defRPr lang="fa-IR" sz="2000">
                <a:cs typeface="B Titr" pitchFamily="2" charset="-78"/>
              </a:defRPr>
            </a:pPr>
            <a:r>
              <a:rPr lang="fa-IR" sz="2000"/>
              <a:t>سهم هزینه حمل  در ارزش ستانده</a:t>
            </a:r>
          </a:p>
        </c:rich>
      </c:tx>
      <c:layout>
        <c:manualLayout>
          <c:xMode val="edge"/>
          <c:yMode val="edge"/>
          <c:x val="0.33064161487448612"/>
          <c:y val="2.01511635758198E-3"/>
        </c:manualLayout>
      </c:layout>
    </c:title>
    <c:plotArea>
      <c:layout>
        <c:manualLayout>
          <c:layoutTarget val="inner"/>
          <c:xMode val="edge"/>
          <c:yMode val="edge"/>
          <c:x val="5.3326679069663714E-2"/>
          <c:y val="0.11482648002333062"/>
          <c:w val="0.94667332093033629"/>
          <c:h val="0.45775954632811966"/>
        </c:manualLayout>
      </c:layout>
      <c:barChart>
        <c:barDir val="col"/>
        <c:grouping val="clustered"/>
        <c:ser>
          <c:idx val="0"/>
          <c:order val="0"/>
          <c:tx>
            <c:v>سهم حمل و نقل در قیمت تمام شده</c:v>
          </c:tx>
          <c:cat>
            <c:strRef>
              <c:f>Sheet2!$A$3:$A$45</c:f>
              <c:strCache>
                <c:ptCount val="43"/>
                <c:pt idx="0">
                  <c:v>محصولات كاني غير فلزي طبقه بندي نشده </c:v>
                </c:pt>
                <c:pt idx="1">
                  <c:v>ساختمان هاي مسكوني</c:v>
                </c:pt>
                <c:pt idx="2">
                  <c:v>ساير ساختمان‌ها</c:v>
                </c:pt>
                <c:pt idx="3">
                  <c:v>ساخت محصولات اساسي آهن و فولاد</c:v>
                </c:pt>
                <c:pt idx="4">
                  <c:v>ساخت انواع روغن ها و چربي ها </c:v>
                </c:pt>
                <c:pt idx="5">
                  <c:v>ساخت  محصولات از توتون وتنباكو</c:v>
                </c:pt>
                <c:pt idx="6">
                  <c:v>مرغداري</c:v>
                </c:pt>
                <c:pt idx="7">
                  <c:v>ساخت محصولات فلزي فابريكي بجز ماشين آلات و تجهيزات</c:v>
                </c:pt>
                <c:pt idx="8">
                  <c:v>ساخت مصنوعات طبقه بندي نشده در جاي ديگر و بازيافت</c:v>
                </c:pt>
                <c:pt idx="9">
                  <c:v>ساخت  چوب و محصولات چوبي </c:v>
                </c:pt>
                <c:pt idx="10">
                  <c:v>ساخت ساير فلزات اساسي و ريخته گري فلزات </c:v>
                </c:pt>
                <c:pt idx="11">
                  <c:v>ساخت ماشين آلات با كاربرد خاص</c:v>
                </c:pt>
                <c:pt idx="12">
                  <c:v>دامداري</c:v>
                </c:pt>
                <c:pt idx="13">
                  <c:v>ساخت محصولات اساسي آلومينيوم</c:v>
                </c:pt>
                <c:pt idx="14">
                  <c:v>ساخت محصولات لاستيكي و پلاستيكي</c:v>
                </c:pt>
                <c:pt idx="15">
                  <c:v>زنبور داري و پرورش كرم ابريشم و شكار</c:v>
                </c:pt>
                <c:pt idx="16">
                  <c:v>استخراج مواد و سنگ‌هاي ساختماني</c:v>
                </c:pt>
                <c:pt idx="17">
                  <c:v>ساخت ساير محصولات غذائي و انواع آشاميدني ها</c:v>
                </c:pt>
                <c:pt idx="18">
                  <c:v>ساخت شيشه و محصولات شيشه اي</c:v>
                </c:pt>
                <c:pt idx="19">
                  <c:v>ساخت كاغذ و محصولات كاغذي</c:v>
                </c:pt>
                <c:pt idx="20">
                  <c:v>ساخت مبلمان</c:v>
                </c:pt>
                <c:pt idx="21">
                  <c:v>خدمات كشاورزي و دامپروري</c:v>
                </c:pt>
                <c:pt idx="22">
                  <c:v>ساخت ماشين آلات با كاربرد عام</c:v>
                </c:pt>
                <c:pt idx="23">
                  <c:v>ساخت ماشين آلات و دستگاه‌هاي برقي طبقه بندي نشده</c:v>
                </c:pt>
                <c:pt idx="24">
                  <c:v>ساخت محصولات اساسي مس</c:v>
                </c:pt>
                <c:pt idx="25">
                  <c:v>زراعت</c:v>
                </c:pt>
                <c:pt idx="26">
                  <c:v>ساخت وسائل خانگي</c:v>
                </c:pt>
                <c:pt idx="27">
                  <c:v>استخراج ساير كاني هاي فلزي و غير فلزي</c:v>
                </c:pt>
                <c:pt idx="28">
                  <c:v>انتشار ، چاپ وتكثير رسانه هاي ضبط شده</c:v>
                </c:pt>
                <c:pt idx="29">
                  <c:v>ساخت ايزار اپتيكي و ابزار دقيق ، ساعت‌هاي مچي </c:v>
                </c:pt>
                <c:pt idx="30">
                  <c:v>ساخت پوشاك، عمل آوري و رنگ كردن پوست خزدار</c:v>
                </c:pt>
                <c:pt idx="31">
                  <c:v>ساخت منسوجات</c:v>
                </c:pt>
                <c:pt idx="32">
                  <c:v>استخراج ذغال سنگ و لينيت</c:v>
                </c:pt>
                <c:pt idx="33">
                  <c:v>باغداري</c:v>
                </c:pt>
                <c:pt idx="34">
                  <c:v>ساخت ابزار پزشكي</c:v>
                </c:pt>
                <c:pt idx="35">
                  <c:v>ساخت ساير تجهيزات حمل و نقل</c:v>
                </c:pt>
                <c:pt idx="36">
                  <c:v>ساخت مواد و محصولات شيميائي</c:v>
                </c:pt>
                <c:pt idx="37">
                  <c:v>استخراج سنگ مس</c:v>
                </c:pt>
                <c:pt idx="38">
                  <c:v>ساخت وسائل نقليه موتوري ، تريلر و نيم تريلر</c:v>
                </c:pt>
                <c:pt idx="39">
                  <c:v>دباغي و پرداخت چرم </c:v>
                </c:pt>
                <c:pt idx="40">
                  <c:v>ماهيگيري</c:v>
                </c:pt>
                <c:pt idx="41">
                  <c:v>ساخت راديو ، تلويزيون و دستگاه ها و  وسايل ارتباطي</c:v>
                </c:pt>
                <c:pt idx="42">
                  <c:v>استخراج سنگ آهن</c:v>
                </c:pt>
              </c:strCache>
            </c:strRef>
          </c:cat>
          <c:val>
            <c:numRef>
              <c:f>Sheet2!$B$3:$B$45</c:f>
              <c:numCache>
                <c:formatCode>0%</c:formatCode>
                <c:ptCount val="43"/>
                <c:pt idx="0">
                  <c:v>9.2378534244340532E-2</c:v>
                </c:pt>
                <c:pt idx="1">
                  <c:v>6.9977880293256814E-2</c:v>
                </c:pt>
                <c:pt idx="2">
                  <c:v>6.9314776801734326E-2</c:v>
                </c:pt>
                <c:pt idx="3">
                  <c:v>6.5818397188397493E-2</c:v>
                </c:pt>
                <c:pt idx="4">
                  <c:v>4.7789799322635829E-2</c:v>
                </c:pt>
                <c:pt idx="5">
                  <c:v>4.0324959702203053E-2</c:v>
                </c:pt>
                <c:pt idx="6">
                  <c:v>3.9402203595346796E-2</c:v>
                </c:pt>
                <c:pt idx="7">
                  <c:v>3.7957540836184689E-2</c:v>
                </c:pt>
                <c:pt idx="8">
                  <c:v>3.7686396536633852E-2</c:v>
                </c:pt>
                <c:pt idx="9">
                  <c:v>3.6904530311335636E-2</c:v>
                </c:pt>
                <c:pt idx="10">
                  <c:v>3.6871950313654887E-2</c:v>
                </c:pt>
                <c:pt idx="11">
                  <c:v>3.5971533209670212E-2</c:v>
                </c:pt>
                <c:pt idx="12">
                  <c:v>3.5826649251213059E-2</c:v>
                </c:pt>
                <c:pt idx="13">
                  <c:v>3.5026175056446035E-2</c:v>
                </c:pt>
                <c:pt idx="14">
                  <c:v>3.4628471657871855E-2</c:v>
                </c:pt>
                <c:pt idx="15">
                  <c:v>3.4614340405855905E-2</c:v>
                </c:pt>
                <c:pt idx="16">
                  <c:v>3.3517530517610479E-2</c:v>
                </c:pt>
                <c:pt idx="17">
                  <c:v>3.2605026572866902E-2</c:v>
                </c:pt>
                <c:pt idx="18">
                  <c:v>3.1483559915790452E-2</c:v>
                </c:pt>
                <c:pt idx="19">
                  <c:v>3.0623338204887982E-2</c:v>
                </c:pt>
                <c:pt idx="20">
                  <c:v>3.0566008231622963E-2</c:v>
                </c:pt>
                <c:pt idx="21">
                  <c:v>2.5955431345124239E-2</c:v>
                </c:pt>
                <c:pt idx="22">
                  <c:v>2.4980468464038633E-2</c:v>
                </c:pt>
                <c:pt idx="23">
                  <c:v>2.4707392155326652E-2</c:v>
                </c:pt>
                <c:pt idx="24">
                  <c:v>2.4269082877102409E-2</c:v>
                </c:pt>
                <c:pt idx="25">
                  <c:v>2.3580462769809608E-2</c:v>
                </c:pt>
                <c:pt idx="26">
                  <c:v>2.3113825926032561E-2</c:v>
                </c:pt>
                <c:pt idx="27">
                  <c:v>2.2020200852188018E-2</c:v>
                </c:pt>
                <c:pt idx="28">
                  <c:v>2.1277300069694662E-2</c:v>
                </c:pt>
                <c:pt idx="29">
                  <c:v>2.1266284034545627E-2</c:v>
                </c:pt>
                <c:pt idx="30">
                  <c:v>2.0558676181557919E-2</c:v>
                </c:pt>
                <c:pt idx="31">
                  <c:v>1.922868794457094E-2</c:v>
                </c:pt>
                <c:pt idx="32">
                  <c:v>1.8772317598236263E-2</c:v>
                </c:pt>
                <c:pt idx="33">
                  <c:v>1.8306020223247593E-2</c:v>
                </c:pt>
                <c:pt idx="34">
                  <c:v>1.7537600027722939E-2</c:v>
                </c:pt>
                <c:pt idx="35">
                  <c:v>1.6422659506579465E-2</c:v>
                </c:pt>
                <c:pt idx="36">
                  <c:v>1.53410780778418E-2</c:v>
                </c:pt>
                <c:pt idx="37">
                  <c:v>1.5226400569737314E-2</c:v>
                </c:pt>
                <c:pt idx="38">
                  <c:v>1.4759837795733225E-2</c:v>
                </c:pt>
                <c:pt idx="39">
                  <c:v>1.4595300334933451E-2</c:v>
                </c:pt>
                <c:pt idx="40">
                  <c:v>1.4345324952396718E-2</c:v>
                </c:pt>
                <c:pt idx="41">
                  <c:v>1.3796627590733773E-2</c:v>
                </c:pt>
                <c:pt idx="42">
                  <c:v>1.3056911347135021E-2</c:v>
                </c:pt>
              </c:numCache>
            </c:numRef>
          </c:val>
        </c:ser>
        <c:axId val="59841920"/>
        <c:axId val="59888768"/>
      </c:barChart>
      <c:catAx>
        <c:axId val="59841920"/>
        <c:scaling>
          <c:orientation val="minMax"/>
        </c:scaling>
        <c:axPos val="b"/>
        <c:tickLblPos val="nextTo"/>
        <c:txPr>
          <a:bodyPr/>
          <a:lstStyle/>
          <a:p>
            <a:pPr>
              <a:defRPr lang="fa-IR" sz="1050" b="1">
                <a:cs typeface="B Mitra" pitchFamily="2" charset="-78"/>
              </a:defRPr>
            </a:pPr>
            <a:endParaRPr lang="fa-IR"/>
          </a:p>
        </c:txPr>
        <c:crossAx val="59888768"/>
        <c:crosses val="autoZero"/>
        <c:auto val="1"/>
        <c:lblAlgn val="ctr"/>
        <c:lblOffset val="100"/>
      </c:catAx>
      <c:valAx>
        <c:axId val="59888768"/>
        <c:scaling>
          <c:orientation val="minMax"/>
        </c:scaling>
        <c:axPos val="l"/>
        <c:majorGridlines/>
        <c:numFmt formatCode="0%" sourceLinked="1"/>
        <c:tickLblPos val="nextTo"/>
        <c:txPr>
          <a:bodyPr/>
          <a:lstStyle/>
          <a:p>
            <a:pPr>
              <a:defRPr lang="fa-IR" sz="1400" b="1"/>
            </a:pPr>
            <a:endParaRPr lang="fa-IR"/>
          </a:p>
        </c:txPr>
        <c:crossAx val="59841920"/>
        <c:crosses val="autoZero"/>
        <c:crossBetween val="between"/>
        <c:majorUnit val="2.0000000000000011E-2"/>
      </c:valAx>
    </c:plotArea>
    <c:plotVisOnly val="1"/>
  </c:chart>
  <c:externalData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fa-IR"/>
  <c:style val="26"/>
  <c:clrMapOvr bg1="lt1" tx1="dk1" bg2="lt2" tx2="dk2" accent1="accent1" accent2="accent2" accent3="accent3" accent4="accent4" accent5="accent5" accent6="accent6" hlink="hlink" folHlink="folHlink"/>
  <c:chart>
    <c:title>
      <c:tx>
        <c:rich>
          <a:bodyPr/>
          <a:lstStyle/>
          <a:p>
            <a:pPr>
              <a:defRPr sz="1400">
                <a:cs typeface="B Titr" pitchFamily="2" charset="-78"/>
              </a:defRPr>
            </a:pPr>
            <a:r>
              <a:rPr lang="fa-IR" sz="1400">
                <a:cs typeface="B Titr" pitchFamily="2" charset="-78"/>
              </a:rPr>
              <a:t>میزان</a:t>
            </a:r>
            <a:r>
              <a:rPr lang="fa-IR" sz="1400" baseline="0">
                <a:cs typeface="B Titr" pitchFamily="2" charset="-78"/>
              </a:rPr>
              <a:t> </a:t>
            </a:r>
            <a:r>
              <a:rPr lang="fa-IR" sz="1400">
                <a:cs typeface="B Titr" pitchFamily="2" charset="-78"/>
              </a:rPr>
              <a:t>تن کیلومتر کالای حمل شده به تفکیک گروه محصول (میلیون تن کیلومتر)</a:t>
            </a:r>
            <a:endParaRPr lang="en-US" sz="1400">
              <a:cs typeface="B Titr" pitchFamily="2" charset="-78"/>
            </a:endParaRPr>
          </a:p>
        </c:rich>
      </c:tx>
      <c:layout>
        <c:manualLayout>
          <c:xMode val="edge"/>
          <c:yMode val="edge"/>
          <c:x val="0.21097121062372709"/>
          <c:y val="4.122354399943845E-2"/>
        </c:manualLayout>
      </c:layout>
      <c:overlay val="1"/>
    </c:title>
    <c:plotArea>
      <c:layout>
        <c:manualLayout>
          <c:layoutTarget val="inner"/>
          <c:xMode val="edge"/>
          <c:yMode val="edge"/>
          <c:x val="9.5084795361128738E-2"/>
          <c:y val="5.1400554097404488E-2"/>
          <c:w val="0.88199100112485962"/>
          <c:h val="0.58472838107108949"/>
        </c:manualLayout>
      </c:layout>
      <c:barChart>
        <c:barDir val="col"/>
        <c:grouping val="clustered"/>
        <c:ser>
          <c:idx val="0"/>
          <c:order val="0"/>
          <c:tx>
            <c:strRef>
              <c:f>'تن کییلومتر محصول'!$B$1</c:f>
              <c:strCache>
                <c:ptCount val="1"/>
                <c:pt idx="0">
                  <c:v>1384</c:v>
                </c:pt>
              </c:strCache>
            </c:strRef>
          </c:tx>
          <c:cat>
            <c:strRef>
              <c:f>'تن کییلومتر محصول'!$A$5:$A$35</c:f>
              <c:strCache>
                <c:ptCount val="31"/>
                <c:pt idx="0">
                  <c:v>انواع ترکیبات نفتی و شیمیایی</c:v>
                </c:pt>
                <c:pt idx="1">
                  <c:v>کالاهای فلزی</c:v>
                </c:pt>
                <c:pt idx="2">
                  <c:v>مواد غذایی</c:v>
                </c:pt>
                <c:pt idx="3">
                  <c:v>کالاهای ساختمانی</c:v>
                </c:pt>
                <c:pt idx="4">
                  <c:v>محصولات کشاورزی</c:v>
                </c:pt>
                <c:pt idx="5">
                  <c:v>کالاهای دامی</c:v>
                </c:pt>
                <c:pt idx="6">
                  <c:v>کالاهای معدنی</c:v>
                </c:pt>
                <c:pt idx="7">
                  <c:v>انواع سیمان</c:v>
                </c:pt>
                <c:pt idx="8">
                  <c:v>انواع سموم و کود شیمیایی</c:v>
                </c:pt>
                <c:pt idx="9">
                  <c:v>انواع قطعات یدکی وسایل نقلیه و ماشین آلات سنگین</c:v>
                </c:pt>
                <c:pt idx="10">
                  <c:v>ابزار آلات</c:v>
                </c:pt>
                <c:pt idx="11">
                  <c:v>لوازم خانگی</c:v>
                </c:pt>
                <c:pt idx="12">
                  <c:v>وسایل نقلیه باری و مسافری</c:v>
                </c:pt>
                <c:pt idx="13">
                  <c:v>انواع ماشین آلات سنگین</c:v>
                </c:pt>
                <c:pt idx="14">
                  <c:v>انواع رنگ و مواد پاک کننده</c:v>
                </c:pt>
                <c:pt idx="15">
                  <c:v>محصولات شیشه ای و چینی</c:v>
                </c:pt>
                <c:pt idx="16">
                  <c:v>مصنوعات سیمانی</c:v>
                </c:pt>
                <c:pt idx="17">
                  <c:v>انواع چوب و لوازم چوبی</c:v>
                </c:pt>
                <c:pt idx="18">
                  <c:v>انواع مقوا و کاغذ</c:v>
                </c:pt>
                <c:pt idx="19">
                  <c:v>انواع پوشاک و منسوجات آن</c:v>
                </c:pt>
                <c:pt idx="20">
                  <c:v>محصولات پلاستیکی و کائوچو</c:v>
                </c:pt>
                <c:pt idx="21">
                  <c:v>لوازم بهداشتی و پزشکی</c:v>
                </c:pt>
                <c:pt idx="22">
                  <c:v>لوازم آموزشی و ورزشی</c:v>
                </c:pt>
                <c:pt idx="23">
                  <c:v>انواع گونی و کیسه و چتایی</c:v>
                </c:pt>
                <c:pt idx="24">
                  <c:v>انواع فرش و گلیم و موکت</c:v>
                </c:pt>
                <c:pt idx="25">
                  <c:v>انواع دارو</c:v>
                </c:pt>
                <c:pt idx="26">
                  <c:v>لوازم یدکی دستگاههای سبک</c:v>
                </c:pt>
                <c:pt idx="27">
                  <c:v>انواع چرم و مصنوعات آن</c:v>
                </c:pt>
                <c:pt idx="28">
                  <c:v>دخانیات</c:v>
                </c:pt>
                <c:pt idx="29">
                  <c:v>مصنوعات سفالی</c:v>
                </c:pt>
                <c:pt idx="30">
                  <c:v>سایر </c:v>
                </c:pt>
              </c:strCache>
            </c:strRef>
          </c:cat>
          <c:val>
            <c:numRef>
              <c:f>'تن کییلومتر محصول'!$B$5:$B$35</c:f>
              <c:numCache>
                <c:formatCode>General</c:formatCode>
                <c:ptCount val="31"/>
                <c:pt idx="0">
                  <c:v>14985</c:v>
                </c:pt>
                <c:pt idx="1">
                  <c:v>14282</c:v>
                </c:pt>
                <c:pt idx="2">
                  <c:v>13003</c:v>
                </c:pt>
                <c:pt idx="3">
                  <c:v>12439</c:v>
                </c:pt>
                <c:pt idx="4">
                  <c:v>11763</c:v>
                </c:pt>
                <c:pt idx="5">
                  <c:v>8312</c:v>
                </c:pt>
                <c:pt idx="6">
                  <c:v>7309</c:v>
                </c:pt>
                <c:pt idx="7">
                  <c:v>6017</c:v>
                </c:pt>
                <c:pt idx="8">
                  <c:v>2869</c:v>
                </c:pt>
                <c:pt idx="9">
                  <c:v>2562</c:v>
                </c:pt>
                <c:pt idx="10">
                  <c:v>2046</c:v>
                </c:pt>
                <c:pt idx="11">
                  <c:v>2014</c:v>
                </c:pt>
                <c:pt idx="12">
                  <c:v>1900</c:v>
                </c:pt>
                <c:pt idx="13">
                  <c:v>1881</c:v>
                </c:pt>
                <c:pt idx="14">
                  <c:v>1836</c:v>
                </c:pt>
                <c:pt idx="15">
                  <c:v>1470</c:v>
                </c:pt>
                <c:pt idx="16">
                  <c:v>1415</c:v>
                </c:pt>
                <c:pt idx="17">
                  <c:v>1413</c:v>
                </c:pt>
                <c:pt idx="18">
                  <c:v>1412</c:v>
                </c:pt>
                <c:pt idx="19">
                  <c:v>1205</c:v>
                </c:pt>
                <c:pt idx="20">
                  <c:v>1147</c:v>
                </c:pt>
                <c:pt idx="21">
                  <c:v>465</c:v>
                </c:pt>
                <c:pt idx="22">
                  <c:v>427</c:v>
                </c:pt>
                <c:pt idx="23">
                  <c:v>387</c:v>
                </c:pt>
                <c:pt idx="24">
                  <c:v>166</c:v>
                </c:pt>
                <c:pt idx="25">
                  <c:v>140</c:v>
                </c:pt>
                <c:pt idx="26">
                  <c:v>87</c:v>
                </c:pt>
                <c:pt idx="27">
                  <c:v>87</c:v>
                </c:pt>
                <c:pt idx="28">
                  <c:v>58</c:v>
                </c:pt>
                <c:pt idx="29">
                  <c:v>9</c:v>
                </c:pt>
                <c:pt idx="30">
                  <c:v>3782</c:v>
                </c:pt>
              </c:numCache>
            </c:numRef>
          </c:val>
        </c:ser>
        <c:ser>
          <c:idx val="1"/>
          <c:order val="1"/>
          <c:tx>
            <c:strRef>
              <c:f>'تن کییلومتر محصول'!$C$1</c:f>
              <c:strCache>
                <c:ptCount val="1"/>
                <c:pt idx="0">
                  <c:v>1385</c:v>
                </c:pt>
              </c:strCache>
            </c:strRef>
          </c:tx>
          <c:cat>
            <c:strRef>
              <c:f>'تن کییلومتر محصول'!$A$5:$A$35</c:f>
              <c:strCache>
                <c:ptCount val="31"/>
                <c:pt idx="0">
                  <c:v>انواع ترکیبات نفتی و شیمیایی</c:v>
                </c:pt>
                <c:pt idx="1">
                  <c:v>کالاهای فلزی</c:v>
                </c:pt>
                <c:pt idx="2">
                  <c:v>مواد غذایی</c:v>
                </c:pt>
                <c:pt idx="3">
                  <c:v>کالاهای ساختمانی</c:v>
                </c:pt>
                <c:pt idx="4">
                  <c:v>محصولات کشاورزی</c:v>
                </c:pt>
                <c:pt idx="5">
                  <c:v>کالاهای دامی</c:v>
                </c:pt>
                <c:pt idx="6">
                  <c:v>کالاهای معدنی</c:v>
                </c:pt>
                <c:pt idx="7">
                  <c:v>انواع سیمان</c:v>
                </c:pt>
                <c:pt idx="8">
                  <c:v>انواع سموم و کود شیمیایی</c:v>
                </c:pt>
                <c:pt idx="9">
                  <c:v>انواع قطعات یدکی وسایل نقلیه و ماشین آلات سنگین</c:v>
                </c:pt>
                <c:pt idx="10">
                  <c:v>ابزار آلات</c:v>
                </c:pt>
                <c:pt idx="11">
                  <c:v>لوازم خانگی</c:v>
                </c:pt>
                <c:pt idx="12">
                  <c:v>وسایل نقلیه باری و مسافری</c:v>
                </c:pt>
                <c:pt idx="13">
                  <c:v>انواع ماشین آلات سنگین</c:v>
                </c:pt>
                <c:pt idx="14">
                  <c:v>انواع رنگ و مواد پاک کننده</c:v>
                </c:pt>
                <c:pt idx="15">
                  <c:v>محصولات شیشه ای و چینی</c:v>
                </c:pt>
                <c:pt idx="16">
                  <c:v>مصنوعات سیمانی</c:v>
                </c:pt>
                <c:pt idx="17">
                  <c:v>انواع چوب و لوازم چوبی</c:v>
                </c:pt>
                <c:pt idx="18">
                  <c:v>انواع مقوا و کاغذ</c:v>
                </c:pt>
                <c:pt idx="19">
                  <c:v>انواع پوشاک و منسوجات آن</c:v>
                </c:pt>
                <c:pt idx="20">
                  <c:v>محصولات پلاستیکی و کائوچو</c:v>
                </c:pt>
                <c:pt idx="21">
                  <c:v>لوازم بهداشتی و پزشکی</c:v>
                </c:pt>
                <c:pt idx="22">
                  <c:v>لوازم آموزشی و ورزشی</c:v>
                </c:pt>
                <c:pt idx="23">
                  <c:v>انواع گونی و کیسه و چتایی</c:v>
                </c:pt>
                <c:pt idx="24">
                  <c:v>انواع فرش و گلیم و موکت</c:v>
                </c:pt>
                <c:pt idx="25">
                  <c:v>انواع دارو</c:v>
                </c:pt>
                <c:pt idx="26">
                  <c:v>لوازم یدکی دستگاههای سبک</c:v>
                </c:pt>
                <c:pt idx="27">
                  <c:v>انواع چرم و مصنوعات آن</c:v>
                </c:pt>
                <c:pt idx="28">
                  <c:v>دخانیات</c:v>
                </c:pt>
                <c:pt idx="29">
                  <c:v>مصنوعات سفالی</c:v>
                </c:pt>
                <c:pt idx="30">
                  <c:v>سایر </c:v>
                </c:pt>
              </c:strCache>
            </c:strRef>
          </c:cat>
          <c:val>
            <c:numRef>
              <c:f>'تن کییلومتر محصول'!$D$5:$D$35</c:f>
              <c:numCache>
                <c:formatCode>General</c:formatCode>
                <c:ptCount val="31"/>
                <c:pt idx="0">
                  <c:v>17637</c:v>
                </c:pt>
                <c:pt idx="1">
                  <c:v>15749</c:v>
                </c:pt>
                <c:pt idx="2">
                  <c:v>16639</c:v>
                </c:pt>
                <c:pt idx="3">
                  <c:v>13803</c:v>
                </c:pt>
                <c:pt idx="4">
                  <c:v>13528</c:v>
                </c:pt>
                <c:pt idx="5">
                  <c:v>8384</c:v>
                </c:pt>
                <c:pt idx="6">
                  <c:v>7400</c:v>
                </c:pt>
                <c:pt idx="7">
                  <c:v>6134</c:v>
                </c:pt>
                <c:pt idx="8">
                  <c:v>3793</c:v>
                </c:pt>
                <c:pt idx="9">
                  <c:v>2692</c:v>
                </c:pt>
                <c:pt idx="10">
                  <c:v>2219</c:v>
                </c:pt>
                <c:pt idx="11">
                  <c:v>2269</c:v>
                </c:pt>
                <c:pt idx="12">
                  <c:v>2153</c:v>
                </c:pt>
                <c:pt idx="13">
                  <c:v>2085</c:v>
                </c:pt>
                <c:pt idx="14">
                  <c:v>1942</c:v>
                </c:pt>
                <c:pt idx="15">
                  <c:v>1590</c:v>
                </c:pt>
                <c:pt idx="16">
                  <c:v>1418</c:v>
                </c:pt>
                <c:pt idx="17">
                  <c:v>1647</c:v>
                </c:pt>
                <c:pt idx="18">
                  <c:v>1842</c:v>
                </c:pt>
                <c:pt idx="19">
                  <c:v>1597</c:v>
                </c:pt>
                <c:pt idx="20">
                  <c:v>1481</c:v>
                </c:pt>
                <c:pt idx="21">
                  <c:v>557</c:v>
                </c:pt>
                <c:pt idx="22">
                  <c:v>528</c:v>
                </c:pt>
                <c:pt idx="23">
                  <c:v>308</c:v>
                </c:pt>
                <c:pt idx="24">
                  <c:v>180</c:v>
                </c:pt>
                <c:pt idx="25">
                  <c:v>168</c:v>
                </c:pt>
                <c:pt idx="26">
                  <c:v>106</c:v>
                </c:pt>
                <c:pt idx="27">
                  <c:v>87</c:v>
                </c:pt>
                <c:pt idx="28">
                  <c:v>74</c:v>
                </c:pt>
                <c:pt idx="29">
                  <c:v>9</c:v>
                </c:pt>
                <c:pt idx="30">
                  <c:v>4044</c:v>
                </c:pt>
              </c:numCache>
            </c:numRef>
          </c:val>
        </c:ser>
        <c:ser>
          <c:idx val="2"/>
          <c:order val="2"/>
          <c:tx>
            <c:strRef>
              <c:f>'تن کییلومتر محصول'!$D$1</c:f>
              <c:strCache>
                <c:ptCount val="1"/>
                <c:pt idx="0">
                  <c:v>1386</c:v>
                </c:pt>
              </c:strCache>
            </c:strRef>
          </c:tx>
          <c:cat>
            <c:strRef>
              <c:f>'تن کییلومتر محصول'!$A$5:$A$35</c:f>
              <c:strCache>
                <c:ptCount val="31"/>
                <c:pt idx="0">
                  <c:v>انواع ترکیبات نفتی و شیمیایی</c:v>
                </c:pt>
                <c:pt idx="1">
                  <c:v>کالاهای فلزی</c:v>
                </c:pt>
                <c:pt idx="2">
                  <c:v>مواد غذایی</c:v>
                </c:pt>
                <c:pt idx="3">
                  <c:v>کالاهای ساختمانی</c:v>
                </c:pt>
                <c:pt idx="4">
                  <c:v>محصولات کشاورزی</c:v>
                </c:pt>
                <c:pt idx="5">
                  <c:v>کالاهای دامی</c:v>
                </c:pt>
                <c:pt idx="6">
                  <c:v>کالاهای معدنی</c:v>
                </c:pt>
                <c:pt idx="7">
                  <c:v>انواع سیمان</c:v>
                </c:pt>
                <c:pt idx="8">
                  <c:v>انواع سموم و کود شیمیایی</c:v>
                </c:pt>
                <c:pt idx="9">
                  <c:v>انواع قطعات یدکی وسایل نقلیه و ماشین آلات سنگین</c:v>
                </c:pt>
                <c:pt idx="10">
                  <c:v>ابزار آلات</c:v>
                </c:pt>
                <c:pt idx="11">
                  <c:v>لوازم خانگی</c:v>
                </c:pt>
                <c:pt idx="12">
                  <c:v>وسایل نقلیه باری و مسافری</c:v>
                </c:pt>
                <c:pt idx="13">
                  <c:v>انواع ماشین آلات سنگین</c:v>
                </c:pt>
                <c:pt idx="14">
                  <c:v>انواع رنگ و مواد پاک کننده</c:v>
                </c:pt>
                <c:pt idx="15">
                  <c:v>محصولات شیشه ای و چینی</c:v>
                </c:pt>
                <c:pt idx="16">
                  <c:v>مصنوعات سیمانی</c:v>
                </c:pt>
                <c:pt idx="17">
                  <c:v>انواع چوب و لوازم چوبی</c:v>
                </c:pt>
                <c:pt idx="18">
                  <c:v>انواع مقوا و کاغذ</c:v>
                </c:pt>
                <c:pt idx="19">
                  <c:v>انواع پوشاک و منسوجات آن</c:v>
                </c:pt>
                <c:pt idx="20">
                  <c:v>محصولات پلاستیکی و کائوچو</c:v>
                </c:pt>
                <c:pt idx="21">
                  <c:v>لوازم بهداشتی و پزشکی</c:v>
                </c:pt>
                <c:pt idx="22">
                  <c:v>لوازم آموزشی و ورزشی</c:v>
                </c:pt>
                <c:pt idx="23">
                  <c:v>انواع گونی و کیسه و چتایی</c:v>
                </c:pt>
                <c:pt idx="24">
                  <c:v>انواع فرش و گلیم و موکت</c:v>
                </c:pt>
                <c:pt idx="25">
                  <c:v>انواع دارو</c:v>
                </c:pt>
                <c:pt idx="26">
                  <c:v>لوازم یدکی دستگاههای سبک</c:v>
                </c:pt>
                <c:pt idx="27">
                  <c:v>انواع چرم و مصنوعات آن</c:v>
                </c:pt>
                <c:pt idx="28">
                  <c:v>دخانیات</c:v>
                </c:pt>
                <c:pt idx="29">
                  <c:v>مصنوعات سفالی</c:v>
                </c:pt>
                <c:pt idx="30">
                  <c:v>سایر </c:v>
                </c:pt>
              </c:strCache>
            </c:strRef>
          </c:cat>
          <c:val>
            <c:numRef>
              <c:f>'تن کییلومتر محصول'!$F$5:$F$35</c:f>
              <c:numCache>
                <c:formatCode>General</c:formatCode>
                <c:ptCount val="31"/>
                <c:pt idx="0">
                  <c:v>17698</c:v>
                </c:pt>
                <c:pt idx="1">
                  <c:v>19165</c:v>
                </c:pt>
                <c:pt idx="2">
                  <c:v>16190</c:v>
                </c:pt>
                <c:pt idx="3">
                  <c:v>16009</c:v>
                </c:pt>
                <c:pt idx="4">
                  <c:v>13870</c:v>
                </c:pt>
                <c:pt idx="5">
                  <c:v>7837</c:v>
                </c:pt>
                <c:pt idx="6">
                  <c:v>9434</c:v>
                </c:pt>
                <c:pt idx="7">
                  <c:v>6911</c:v>
                </c:pt>
                <c:pt idx="8">
                  <c:v>3113</c:v>
                </c:pt>
                <c:pt idx="9">
                  <c:v>2747</c:v>
                </c:pt>
                <c:pt idx="10">
                  <c:v>2326</c:v>
                </c:pt>
                <c:pt idx="11">
                  <c:v>2699</c:v>
                </c:pt>
                <c:pt idx="12">
                  <c:v>2634</c:v>
                </c:pt>
                <c:pt idx="13">
                  <c:v>2552</c:v>
                </c:pt>
                <c:pt idx="14">
                  <c:v>1977</c:v>
                </c:pt>
                <c:pt idx="15">
                  <c:v>1672</c:v>
                </c:pt>
                <c:pt idx="16">
                  <c:v>1462</c:v>
                </c:pt>
                <c:pt idx="17">
                  <c:v>1975</c:v>
                </c:pt>
                <c:pt idx="18">
                  <c:v>2015</c:v>
                </c:pt>
                <c:pt idx="19">
                  <c:v>1668</c:v>
                </c:pt>
                <c:pt idx="20">
                  <c:v>1927</c:v>
                </c:pt>
                <c:pt idx="21">
                  <c:v>636</c:v>
                </c:pt>
                <c:pt idx="22">
                  <c:v>551</c:v>
                </c:pt>
                <c:pt idx="23">
                  <c:v>320</c:v>
                </c:pt>
                <c:pt idx="24">
                  <c:v>196</c:v>
                </c:pt>
                <c:pt idx="25">
                  <c:v>206</c:v>
                </c:pt>
                <c:pt idx="26">
                  <c:v>127</c:v>
                </c:pt>
                <c:pt idx="27">
                  <c:v>99</c:v>
                </c:pt>
                <c:pt idx="28">
                  <c:v>72</c:v>
                </c:pt>
                <c:pt idx="29">
                  <c:v>10</c:v>
                </c:pt>
                <c:pt idx="30">
                  <c:v>4846</c:v>
                </c:pt>
              </c:numCache>
            </c:numRef>
          </c:val>
        </c:ser>
        <c:ser>
          <c:idx val="3"/>
          <c:order val="3"/>
          <c:tx>
            <c:strRef>
              <c:f>'تن کییلومتر محصول'!$E$1</c:f>
              <c:strCache>
                <c:ptCount val="1"/>
                <c:pt idx="0">
                  <c:v>1387</c:v>
                </c:pt>
              </c:strCache>
            </c:strRef>
          </c:tx>
          <c:cat>
            <c:strRef>
              <c:f>'تن کییلومتر محصول'!$A$5:$A$35</c:f>
              <c:strCache>
                <c:ptCount val="31"/>
                <c:pt idx="0">
                  <c:v>انواع ترکیبات نفتی و شیمیایی</c:v>
                </c:pt>
                <c:pt idx="1">
                  <c:v>کالاهای فلزی</c:v>
                </c:pt>
                <c:pt idx="2">
                  <c:v>مواد غذایی</c:v>
                </c:pt>
                <c:pt idx="3">
                  <c:v>کالاهای ساختمانی</c:v>
                </c:pt>
                <c:pt idx="4">
                  <c:v>محصولات کشاورزی</c:v>
                </c:pt>
                <c:pt idx="5">
                  <c:v>کالاهای دامی</c:v>
                </c:pt>
                <c:pt idx="6">
                  <c:v>کالاهای معدنی</c:v>
                </c:pt>
                <c:pt idx="7">
                  <c:v>انواع سیمان</c:v>
                </c:pt>
                <c:pt idx="8">
                  <c:v>انواع سموم و کود شیمیایی</c:v>
                </c:pt>
                <c:pt idx="9">
                  <c:v>انواع قطعات یدکی وسایل نقلیه و ماشین آلات سنگین</c:v>
                </c:pt>
                <c:pt idx="10">
                  <c:v>ابزار آلات</c:v>
                </c:pt>
                <c:pt idx="11">
                  <c:v>لوازم خانگی</c:v>
                </c:pt>
                <c:pt idx="12">
                  <c:v>وسایل نقلیه باری و مسافری</c:v>
                </c:pt>
                <c:pt idx="13">
                  <c:v>انواع ماشین آلات سنگین</c:v>
                </c:pt>
                <c:pt idx="14">
                  <c:v>انواع رنگ و مواد پاک کننده</c:v>
                </c:pt>
                <c:pt idx="15">
                  <c:v>محصولات شیشه ای و چینی</c:v>
                </c:pt>
                <c:pt idx="16">
                  <c:v>مصنوعات سیمانی</c:v>
                </c:pt>
                <c:pt idx="17">
                  <c:v>انواع چوب و لوازم چوبی</c:v>
                </c:pt>
                <c:pt idx="18">
                  <c:v>انواع مقوا و کاغذ</c:v>
                </c:pt>
                <c:pt idx="19">
                  <c:v>انواع پوشاک و منسوجات آن</c:v>
                </c:pt>
                <c:pt idx="20">
                  <c:v>محصولات پلاستیکی و کائوچو</c:v>
                </c:pt>
                <c:pt idx="21">
                  <c:v>لوازم بهداشتی و پزشکی</c:v>
                </c:pt>
                <c:pt idx="22">
                  <c:v>لوازم آموزشی و ورزشی</c:v>
                </c:pt>
                <c:pt idx="23">
                  <c:v>انواع گونی و کیسه و چتایی</c:v>
                </c:pt>
                <c:pt idx="24">
                  <c:v>انواع فرش و گلیم و موکت</c:v>
                </c:pt>
                <c:pt idx="25">
                  <c:v>انواع دارو</c:v>
                </c:pt>
                <c:pt idx="26">
                  <c:v>لوازم یدکی دستگاههای سبک</c:v>
                </c:pt>
                <c:pt idx="27">
                  <c:v>انواع چرم و مصنوعات آن</c:v>
                </c:pt>
                <c:pt idx="28">
                  <c:v>دخانیات</c:v>
                </c:pt>
                <c:pt idx="29">
                  <c:v>مصنوعات سفالی</c:v>
                </c:pt>
                <c:pt idx="30">
                  <c:v>سایر </c:v>
                </c:pt>
              </c:strCache>
            </c:strRef>
          </c:cat>
          <c:val>
            <c:numRef>
              <c:f>'تن کییلومتر محصول'!$H$5:$H$35</c:f>
              <c:numCache>
                <c:formatCode>General</c:formatCode>
                <c:ptCount val="31"/>
                <c:pt idx="0">
                  <c:v>16905</c:v>
                </c:pt>
                <c:pt idx="1">
                  <c:v>18984</c:v>
                </c:pt>
                <c:pt idx="2">
                  <c:v>15127</c:v>
                </c:pt>
                <c:pt idx="3">
                  <c:v>17960</c:v>
                </c:pt>
                <c:pt idx="4">
                  <c:v>17974</c:v>
                </c:pt>
                <c:pt idx="5">
                  <c:v>9566</c:v>
                </c:pt>
                <c:pt idx="6">
                  <c:v>11915</c:v>
                </c:pt>
                <c:pt idx="7">
                  <c:v>7534</c:v>
                </c:pt>
                <c:pt idx="8">
                  <c:v>3107</c:v>
                </c:pt>
                <c:pt idx="9">
                  <c:v>2918</c:v>
                </c:pt>
                <c:pt idx="10">
                  <c:v>2666</c:v>
                </c:pt>
                <c:pt idx="11">
                  <c:v>2650</c:v>
                </c:pt>
                <c:pt idx="12">
                  <c:v>2987</c:v>
                </c:pt>
                <c:pt idx="13">
                  <c:v>2753</c:v>
                </c:pt>
                <c:pt idx="14">
                  <c:v>1705</c:v>
                </c:pt>
                <c:pt idx="15">
                  <c:v>1684</c:v>
                </c:pt>
                <c:pt idx="16">
                  <c:v>1803</c:v>
                </c:pt>
                <c:pt idx="17">
                  <c:v>2115</c:v>
                </c:pt>
                <c:pt idx="18">
                  <c:v>2049</c:v>
                </c:pt>
                <c:pt idx="19">
                  <c:v>1539</c:v>
                </c:pt>
                <c:pt idx="20">
                  <c:v>1926</c:v>
                </c:pt>
                <c:pt idx="21">
                  <c:v>669</c:v>
                </c:pt>
                <c:pt idx="22">
                  <c:v>567</c:v>
                </c:pt>
                <c:pt idx="23">
                  <c:v>414</c:v>
                </c:pt>
                <c:pt idx="24">
                  <c:v>174</c:v>
                </c:pt>
                <c:pt idx="25">
                  <c:v>207</c:v>
                </c:pt>
                <c:pt idx="26">
                  <c:v>114</c:v>
                </c:pt>
                <c:pt idx="27">
                  <c:v>112</c:v>
                </c:pt>
                <c:pt idx="28">
                  <c:v>84</c:v>
                </c:pt>
                <c:pt idx="29">
                  <c:v>15</c:v>
                </c:pt>
                <c:pt idx="30">
                  <c:v>4773</c:v>
                </c:pt>
              </c:numCache>
            </c:numRef>
          </c:val>
        </c:ser>
        <c:ser>
          <c:idx val="4"/>
          <c:order val="4"/>
          <c:tx>
            <c:strRef>
              <c:f>'تن کییلومتر محصول'!$F$1</c:f>
              <c:strCache>
                <c:ptCount val="1"/>
                <c:pt idx="0">
                  <c:v>1388</c:v>
                </c:pt>
              </c:strCache>
            </c:strRef>
          </c:tx>
          <c:cat>
            <c:strRef>
              <c:f>'تن کییلومتر محصول'!$A$5:$A$35</c:f>
              <c:strCache>
                <c:ptCount val="31"/>
                <c:pt idx="0">
                  <c:v>انواع ترکیبات نفتی و شیمیایی</c:v>
                </c:pt>
                <c:pt idx="1">
                  <c:v>کالاهای فلزی</c:v>
                </c:pt>
                <c:pt idx="2">
                  <c:v>مواد غذایی</c:v>
                </c:pt>
                <c:pt idx="3">
                  <c:v>کالاهای ساختمانی</c:v>
                </c:pt>
                <c:pt idx="4">
                  <c:v>محصولات کشاورزی</c:v>
                </c:pt>
                <c:pt idx="5">
                  <c:v>کالاهای دامی</c:v>
                </c:pt>
                <c:pt idx="6">
                  <c:v>کالاهای معدنی</c:v>
                </c:pt>
                <c:pt idx="7">
                  <c:v>انواع سیمان</c:v>
                </c:pt>
                <c:pt idx="8">
                  <c:v>انواع سموم و کود شیمیایی</c:v>
                </c:pt>
                <c:pt idx="9">
                  <c:v>انواع قطعات یدکی وسایل نقلیه و ماشین آلات سنگین</c:v>
                </c:pt>
                <c:pt idx="10">
                  <c:v>ابزار آلات</c:v>
                </c:pt>
                <c:pt idx="11">
                  <c:v>لوازم خانگی</c:v>
                </c:pt>
                <c:pt idx="12">
                  <c:v>وسایل نقلیه باری و مسافری</c:v>
                </c:pt>
                <c:pt idx="13">
                  <c:v>انواع ماشین آلات سنگین</c:v>
                </c:pt>
                <c:pt idx="14">
                  <c:v>انواع رنگ و مواد پاک کننده</c:v>
                </c:pt>
                <c:pt idx="15">
                  <c:v>محصولات شیشه ای و چینی</c:v>
                </c:pt>
                <c:pt idx="16">
                  <c:v>مصنوعات سیمانی</c:v>
                </c:pt>
                <c:pt idx="17">
                  <c:v>انواع چوب و لوازم چوبی</c:v>
                </c:pt>
                <c:pt idx="18">
                  <c:v>انواع مقوا و کاغذ</c:v>
                </c:pt>
                <c:pt idx="19">
                  <c:v>انواع پوشاک و منسوجات آن</c:v>
                </c:pt>
                <c:pt idx="20">
                  <c:v>محصولات پلاستیکی و کائوچو</c:v>
                </c:pt>
                <c:pt idx="21">
                  <c:v>لوازم بهداشتی و پزشکی</c:v>
                </c:pt>
                <c:pt idx="22">
                  <c:v>لوازم آموزشی و ورزشی</c:v>
                </c:pt>
                <c:pt idx="23">
                  <c:v>انواع گونی و کیسه و چتایی</c:v>
                </c:pt>
                <c:pt idx="24">
                  <c:v>انواع فرش و گلیم و موکت</c:v>
                </c:pt>
                <c:pt idx="25">
                  <c:v>انواع دارو</c:v>
                </c:pt>
                <c:pt idx="26">
                  <c:v>لوازم یدکی دستگاههای سبک</c:v>
                </c:pt>
                <c:pt idx="27">
                  <c:v>انواع چرم و مصنوعات آن</c:v>
                </c:pt>
                <c:pt idx="28">
                  <c:v>دخانیات</c:v>
                </c:pt>
                <c:pt idx="29">
                  <c:v>مصنوعات سفالی</c:v>
                </c:pt>
                <c:pt idx="30">
                  <c:v>سایر </c:v>
                </c:pt>
              </c:strCache>
            </c:strRef>
          </c:cat>
          <c:val>
            <c:numRef>
              <c:f>'تن کییلومتر محصول'!$J$5:$J$35</c:f>
              <c:numCache>
                <c:formatCode>General</c:formatCode>
                <c:ptCount val="31"/>
                <c:pt idx="0">
                  <c:v>17233</c:v>
                </c:pt>
                <c:pt idx="1">
                  <c:v>21777</c:v>
                </c:pt>
                <c:pt idx="2">
                  <c:v>15800</c:v>
                </c:pt>
                <c:pt idx="3">
                  <c:v>18455</c:v>
                </c:pt>
                <c:pt idx="4">
                  <c:v>17066</c:v>
                </c:pt>
                <c:pt idx="5">
                  <c:v>9218</c:v>
                </c:pt>
                <c:pt idx="6">
                  <c:v>12370</c:v>
                </c:pt>
                <c:pt idx="7">
                  <c:v>9588</c:v>
                </c:pt>
                <c:pt idx="8">
                  <c:v>2593</c:v>
                </c:pt>
                <c:pt idx="9">
                  <c:v>3092</c:v>
                </c:pt>
                <c:pt idx="10">
                  <c:v>2451</c:v>
                </c:pt>
                <c:pt idx="11">
                  <c:v>2921</c:v>
                </c:pt>
                <c:pt idx="12">
                  <c:v>3090</c:v>
                </c:pt>
                <c:pt idx="13">
                  <c:v>2813</c:v>
                </c:pt>
                <c:pt idx="14">
                  <c:v>1825</c:v>
                </c:pt>
                <c:pt idx="15">
                  <c:v>1736</c:v>
                </c:pt>
                <c:pt idx="16">
                  <c:v>1549</c:v>
                </c:pt>
                <c:pt idx="17">
                  <c:v>2290</c:v>
                </c:pt>
                <c:pt idx="18">
                  <c:v>2351</c:v>
                </c:pt>
                <c:pt idx="19">
                  <c:v>1550</c:v>
                </c:pt>
                <c:pt idx="20">
                  <c:v>2499</c:v>
                </c:pt>
                <c:pt idx="21">
                  <c:v>726</c:v>
                </c:pt>
                <c:pt idx="22">
                  <c:v>575</c:v>
                </c:pt>
                <c:pt idx="23">
                  <c:v>445</c:v>
                </c:pt>
                <c:pt idx="24">
                  <c:v>200</c:v>
                </c:pt>
                <c:pt idx="25">
                  <c:v>264</c:v>
                </c:pt>
                <c:pt idx="26">
                  <c:v>124</c:v>
                </c:pt>
                <c:pt idx="27">
                  <c:v>114</c:v>
                </c:pt>
                <c:pt idx="28">
                  <c:v>83</c:v>
                </c:pt>
                <c:pt idx="29">
                  <c:v>15</c:v>
                </c:pt>
                <c:pt idx="30">
                  <c:v>5002</c:v>
                </c:pt>
              </c:numCache>
            </c:numRef>
          </c:val>
        </c:ser>
        <c:axId val="60206080"/>
        <c:axId val="60216064"/>
      </c:barChart>
      <c:catAx>
        <c:axId val="60206080"/>
        <c:scaling>
          <c:orientation val="minMax"/>
        </c:scaling>
        <c:axPos val="b"/>
        <c:tickLblPos val="nextTo"/>
        <c:txPr>
          <a:bodyPr/>
          <a:lstStyle/>
          <a:p>
            <a:pPr>
              <a:defRPr sz="1200" b="1">
                <a:cs typeface="B Mitra" pitchFamily="2" charset="-78"/>
              </a:defRPr>
            </a:pPr>
            <a:endParaRPr lang="fa-IR"/>
          </a:p>
        </c:txPr>
        <c:crossAx val="60216064"/>
        <c:crosses val="autoZero"/>
        <c:auto val="1"/>
        <c:lblAlgn val="ctr"/>
        <c:lblOffset val="100"/>
      </c:catAx>
      <c:valAx>
        <c:axId val="60216064"/>
        <c:scaling>
          <c:orientation val="minMax"/>
        </c:scaling>
        <c:axPos val="l"/>
        <c:majorGridlines/>
        <c:numFmt formatCode="General" sourceLinked="1"/>
        <c:tickLblPos val="nextTo"/>
        <c:txPr>
          <a:bodyPr/>
          <a:lstStyle/>
          <a:p>
            <a:pPr>
              <a:defRPr sz="1400" b="1"/>
            </a:pPr>
            <a:endParaRPr lang="fa-IR"/>
          </a:p>
        </c:txPr>
        <c:crossAx val="60206080"/>
        <c:crosses val="autoZero"/>
        <c:crossBetween val="between"/>
      </c:valAx>
    </c:plotArea>
    <c:legend>
      <c:legendPos val="r"/>
      <c:layout>
        <c:manualLayout>
          <c:xMode val="edge"/>
          <c:yMode val="edge"/>
          <c:x val="0.23524647687681718"/>
          <c:y val="0.12901670892485667"/>
          <c:w val="0.54202892277042969"/>
          <c:h val="0.11791624662834103"/>
        </c:manualLayout>
      </c:layout>
      <c:txPr>
        <a:bodyPr/>
        <a:lstStyle/>
        <a:p>
          <a:pPr>
            <a:defRPr sz="1400" b="1">
              <a:cs typeface="B Titr" pitchFamily="2" charset="-78"/>
            </a:defRPr>
          </a:pPr>
          <a:endParaRPr lang="fa-IR"/>
        </a:p>
      </c:txPr>
    </c:legend>
    <c:plotVisOnly val="1"/>
  </c:chart>
  <c:externalData r:id="rId2"/>
</c:chartSpace>
</file>

<file path=ppt/comments/comment1.xml><?xml version="1.0" encoding="utf-8"?>
<p:cmLst xmlns:a="http://schemas.openxmlformats.org/drawingml/2006/main" xmlns:r="http://schemas.openxmlformats.org/officeDocument/2006/relationships" xmlns:p="http://schemas.openxmlformats.org/presentationml/2006/main">
  <p:cm authorId="0" dt="2010-05-18T11:45:32.714" idx="3">
    <p:pos x="5750" y="10"/>
    <p:text>یک بررسی کلی شود.</p:text>
  </p:cm>
</p:cmLst>
</file>

<file path=ppt/diagrams/_rels/data2.xml.rels><?xml version="1.0" encoding="UTF-8" standalone="yes"?>
<Relationships xmlns="http://schemas.openxmlformats.org/package/2006/relationships"><Relationship Id="rId1"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9A4432-574F-4CB1-8153-2DA555BA40CA}" type="doc">
      <dgm:prSet loTypeId="urn:microsoft.com/office/officeart/2005/8/layout/gear1" loCatId="process" qsTypeId="urn:microsoft.com/office/officeart/2005/8/quickstyle/simple1" qsCatId="simple" csTypeId="urn:microsoft.com/office/officeart/2005/8/colors/accent1_2" csCatId="accent1" phldr="1"/>
      <dgm:spPr/>
    </dgm:pt>
    <dgm:pt modelId="{FCF4FBA1-5C9E-45E8-9CD1-B019B7B70F7C}">
      <dgm:prSet phldrT="[Text]" custT="1"/>
      <dgm:spPr/>
      <dgm:t>
        <a:bodyPr/>
        <a:lstStyle/>
        <a:p>
          <a:pPr rtl="1"/>
          <a:r>
            <a:rPr lang="fa-IR" sz="2800" b="1" dirty="0" smtClean="0">
              <a:cs typeface="B Mitra" pitchFamily="2" charset="-78"/>
            </a:rPr>
            <a:t>بنگاهها</a:t>
          </a:r>
          <a:endParaRPr lang="fa-IR" sz="2800" b="1" dirty="0">
            <a:cs typeface="B Mitra" pitchFamily="2" charset="-78"/>
          </a:endParaRPr>
        </a:p>
      </dgm:t>
    </dgm:pt>
    <dgm:pt modelId="{16CA67FF-14B2-477D-8540-FDDC7F33393D}" type="parTrans" cxnId="{4E496D0B-CE47-4D96-8B7C-E3E7E4B298ED}">
      <dgm:prSet/>
      <dgm:spPr/>
      <dgm:t>
        <a:bodyPr/>
        <a:lstStyle/>
        <a:p>
          <a:pPr rtl="1"/>
          <a:endParaRPr lang="fa-IR"/>
        </a:p>
      </dgm:t>
    </dgm:pt>
    <dgm:pt modelId="{78C4F868-4431-4596-A4E2-5B9FC13859F7}" type="sibTrans" cxnId="{4E496D0B-CE47-4D96-8B7C-E3E7E4B298ED}">
      <dgm:prSet/>
      <dgm:spPr/>
      <dgm:t>
        <a:bodyPr/>
        <a:lstStyle/>
        <a:p>
          <a:pPr rtl="1"/>
          <a:endParaRPr lang="fa-IR"/>
        </a:p>
      </dgm:t>
    </dgm:pt>
    <dgm:pt modelId="{C678D713-3971-4477-990A-C73A168461B4}">
      <dgm:prSet phldrT="[Text]" custT="1"/>
      <dgm:spPr/>
      <dgm:t>
        <a:bodyPr/>
        <a:lstStyle/>
        <a:p>
          <a:pPr rtl="1"/>
          <a:r>
            <a:rPr lang="fa-IR" sz="1200" b="1" dirty="0" smtClean="0">
              <a:ea typeface="Calibri"/>
              <a:cs typeface="B Mitra" pitchFamily="2" charset="-78"/>
            </a:rPr>
            <a:t>وزارت صنایع و معادن و سایر دستگاهها</a:t>
          </a:r>
        </a:p>
      </dgm:t>
    </dgm:pt>
    <dgm:pt modelId="{A5F46C00-AD47-438E-B2BC-25DE29887C9D}" type="sibTrans" cxnId="{6BD1F903-17B9-42C6-98F3-B9C9CFF12002}">
      <dgm:prSet/>
      <dgm:spPr/>
      <dgm:t>
        <a:bodyPr/>
        <a:lstStyle/>
        <a:p>
          <a:pPr rtl="1"/>
          <a:endParaRPr lang="fa-IR"/>
        </a:p>
      </dgm:t>
    </dgm:pt>
    <dgm:pt modelId="{93CD0D50-04E4-4A21-A22F-09E0510B0986}" type="parTrans" cxnId="{6BD1F903-17B9-42C6-98F3-B9C9CFF12002}">
      <dgm:prSet/>
      <dgm:spPr/>
      <dgm:t>
        <a:bodyPr/>
        <a:lstStyle/>
        <a:p>
          <a:pPr rtl="1"/>
          <a:endParaRPr lang="fa-IR"/>
        </a:p>
      </dgm:t>
    </dgm:pt>
    <dgm:pt modelId="{366F9671-D02E-4693-B30F-EED2A16DE658}" type="pres">
      <dgm:prSet presAssocID="{2B9A4432-574F-4CB1-8153-2DA555BA40CA}" presName="composite" presStyleCnt="0">
        <dgm:presLayoutVars>
          <dgm:chMax val="3"/>
          <dgm:animLvl val="lvl"/>
          <dgm:resizeHandles val="exact"/>
        </dgm:presLayoutVars>
      </dgm:prSet>
      <dgm:spPr/>
    </dgm:pt>
    <dgm:pt modelId="{E9AFAC6F-34C9-4A5F-AF01-E8D299FC1FCC}" type="pres">
      <dgm:prSet presAssocID="{FCF4FBA1-5C9E-45E8-9CD1-B019B7B70F7C}" presName="gear1" presStyleLbl="node1" presStyleIdx="0" presStyleCnt="2">
        <dgm:presLayoutVars>
          <dgm:chMax val="1"/>
          <dgm:bulletEnabled val="1"/>
        </dgm:presLayoutVars>
      </dgm:prSet>
      <dgm:spPr/>
      <dgm:t>
        <a:bodyPr/>
        <a:lstStyle/>
        <a:p>
          <a:pPr rtl="1"/>
          <a:endParaRPr lang="fa-IR"/>
        </a:p>
      </dgm:t>
    </dgm:pt>
    <dgm:pt modelId="{F24F80FB-82B6-437A-BB73-7EAE8AC736CD}" type="pres">
      <dgm:prSet presAssocID="{FCF4FBA1-5C9E-45E8-9CD1-B019B7B70F7C}" presName="gear1srcNode" presStyleLbl="node1" presStyleIdx="0" presStyleCnt="2"/>
      <dgm:spPr/>
      <dgm:t>
        <a:bodyPr/>
        <a:lstStyle/>
        <a:p>
          <a:pPr rtl="1"/>
          <a:endParaRPr lang="fa-IR"/>
        </a:p>
      </dgm:t>
    </dgm:pt>
    <dgm:pt modelId="{EA51CBDD-9A8C-4C4B-8743-43D89B9B07B5}" type="pres">
      <dgm:prSet presAssocID="{FCF4FBA1-5C9E-45E8-9CD1-B019B7B70F7C}" presName="gear1dstNode" presStyleLbl="node1" presStyleIdx="0" presStyleCnt="2"/>
      <dgm:spPr/>
      <dgm:t>
        <a:bodyPr/>
        <a:lstStyle/>
        <a:p>
          <a:pPr rtl="1"/>
          <a:endParaRPr lang="fa-IR"/>
        </a:p>
      </dgm:t>
    </dgm:pt>
    <dgm:pt modelId="{1D8A1A55-2B03-4C04-927A-AD04F03B31C5}" type="pres">
      <dgm:prSet presAssocID="{C678D713-3971-4477-990A-C73A168461B4}" presName="gear2" presStyleLbl="node1" presStyleIdx="1" presStyleCnt="2">
        <dgm:presLayoutVars>
          <dgm:chMax val="1"/>
          <dgm:bulletEnabled val="1"/>
        </dgm:presLayoutVars>
      </dgm:prSet>
      <dgm:spPr/>
      <dgm:t>
        <a:bodyPr/>
        <a:lstStyle/>
        <a:p>
          <a:pPr rtl="1"/>
          <a:endParaRPr lang="fa-IR"/>
        </a:p>
      </dgm:t>
    </dgm:pt>
    <dgm:pt modelId="{F3171FAA-6850-4422-A018-B6A332A6E5D9}" type="pres">
      <dgm:prSet presAssocID="{C678D713-3971-4477-990A-C73A168461B4}" presName="gear2srcNode" presStyleLbl="node1" presStyleIdx="1" presStyleCnt="2"/>
      <dgm:spPr/>
      <dgm:t>
        <a:bodyPr/>
        <a:lstStyle/>
        <a:p>
          <a:pPr rtl="1"/>
          <a:endParaRPr lang="fa-IR"/>
        </a:p>
      </dgm:t>
    </dgm:pt>
    <dgm:pt modelId="{A52EB025-A3F7-48EE-B386-087A14CEE9AF}" type="pres">
      <dgm:prSet presAssocID="{C678D713-3971-4477-990A-C73A168461B4}" presName="gear2dstNode" presStyleLbl="node1" presStyleIdx="1" presStyleCnt="2"/>
      <dgm:spPr/>
      <dgm:t>
        <a:bodyPr/>
        <a:lstStyle/>
        <a:p>
          <a:pPr rtl="1"/>
          <a:endParaRPr lang="fa-IR"/>
        </a:p>
      </dgm:t>
    </dgm:pt>
    <dgm:pt modelId="{B113D4A1-AD8A-40B0-99D5-960C5B1E780F}" type="pres">
      <dgm:prSet presAssocID="{78C4F868-4431-4596-A4E2-5B9FC13859F7}" presName="connector1" presStyleLbl="sibTrans2D1" presStyleIdx="0" presStyleCnt="2"/>
      <dgm:spPr/>
      <dgm:t>
        <a:bodyPr/>
        <a:lstStyle/>
        <a:p>
          <a:pPr rtl="1"/>
          <a:endParaRPr lang="fa-IR"/>
        </a:p>
      </dgm:t>
    </dgm:pt>
    <dgm:pt modelId="{5A5758E2-72A5-4FA0-8D3E-A460EB8A0894}" type="pres">
      <dgm:prSet presAssocID="{A5F46C00-AD47-438E-B2BC-25DE29887C9D}" presName="connector2" presStyleLbl="sibTrans2D1" presStyleIdx="1" presStyleCnt="2"/>
      <dgm:spPr/>
      <dgm:t>
        <a:bodyPr/>
        <a:lstStyle/>
        <a:p>
          <a:pPr rtl="1"/>
          <a:endParaRPr lang="fa-IR"/>
        </a:p>
      </dgm:t>
    </dgm:pt>
  </dgm:ptLst>
  <dgm:cxnLst>
    <dgm:cxn modelId="{6BD1F903-17B9-42C6-98F3-B9C9CFF12002}" srcId="{2B9A4432-574F-4CB1-8153-2DA555BA40CA}" destId="{C678D713-3971-4477-990A-C73A168461B4}" srcOrd="1" destOrd="0" parTransId="{93CD0D50-04E4-4A21-A22F-09E0510B0986}" sibTransId="{A5F46C00-AD47-438E-B2BC-25DE29887C9D}"/>
    <dgm:cxn modelId="{0A5A62A8-DA96-4CCB-9468-9C4EED24BBD5}" type="presOf" srcId="{C678D713-3971-4477-990A-C73A168461B4}" destId="{1D8A1A55-2B03-4C04-927A-AD04F03B31C5}" srcOrd="0" destOrd="0" presId="urn:microsoft.com/office/officeart/2005/8/layout/gear1"/>
    <dgm:cxn modelId="{85B0CF01-CB90-42C6-AF31-148BFAA6158F}" type="presOf" srcId="{C678D713-3971-4477-990A-C73A168461B4}" destId="{A52EB025-A3F7-48EE-B386-087A14CEE9AF}" srcOrd="2" destOrd="0" presId="urn:microsoft.com/office/officeart/2005/8/layout/gear1"/>
    <dgm:cxn modelId="{0E0E3E31-7778-474A-8B84-CFC67408A5E6}" type="presOf" srcId="{C678D713-3971-4477-990A-C73A168461B4}" destId="{F3171FAA-6850-4422-A018-B6A332A6E5D9}" srcOrd="1" destOrd="0" presId="urn:microsoft.com/office/officeart/2005/8/layout/gear1"/>
    <dgm:cxn modelId="{02F351BB-9C61-40B8-81AB-AB2833272189}" type="presOf" srcId="{FCF4FBA1-5C9E-45E8-9CD1-B019B7B70F7C}" destId="{EA51CBDD-9A8C-4C4B-8743-43D89B9B07B5}" srcOrd="2" destOrd="0" presId="urn:microsoft.com/office/officeart/2005/8/layout/gear1"/>
    <dgm:cxn modelId="{04D96D69-D712-43E0-8940-C02DDC629151}" type="presOf" srcId="{A5F46C00-AD47-438E-B2BC-25DE29887C9D}" destId="{5A5758E2-72A5-4FA0-8D3E-A460EB8A0894}" srcOrd="0" destOrd="0" presId="urn:microsoft.com/office/officeart/2005/8/layout/gear1"/>
    <dgm:cxn modelId="{FD6669E3-828F-4E09-88DE-96FC844AFA29}" type="presOf" srcId="{FCF4FBA1-5C9E-45E8-9CD1-B019B7B70F7C}" destId="{F24F80FB-82B6-437A-BB73-7EAE8AC736CD}" srcOrd="1" destOrd="0" presId="urn:microsoft.com/office/officeart/2005/8/layout/gear1"/>
    <dgm:cxn modelId="{A798F0DE-E6D8-407B-9AF5-8038C48209B9}" type="presOf" srcId="{78C4F868-4431-4596-A4E2-5B9FC13859F7}" destId="{B113D4A1-AD8A-40B0-99D5-960C5B1E780F}" srcOrd="0" destOrd="0" presId="urn:microsoft.com/office/officeart/2005/8/layout/gear1"/>
    <dgm:cxn modelId="{46CA1D3C-89BC-41C8-874F-24ECBF693752}" type="presOf" srcId="{2B9A4432-574F-4CB1-8153-2DA555BA40CA}" destId="{366F9671-D02E-4693-B30F-EED2A16DE658}" srcOrd="0" destOrd="0" presId="urn:microsoft.com/office/officeart/2005/8/layout/gear1"/>
    <dgm:cxn modelId="{B190034A-8AA2-4C04-95FC-905023049BC9}" type="presOf" srcId="{FCF4FBA1-5C9E-45E8-9CD1-B019B7B70F7C}" destId="{E9AFAC6F-34C9-4A5F-AF01-E8D299FC1FCC}" srcOrd="0" destOrd="0" presId="urn:microsoft.com/office/officeart/2005/8/layout/gear1"/>
    <dgm:cxn modelId="{4E496D0B-CE47-4D96-8B7C-E3E7E4B298ED}" srcId="{2B9A4432-574F-4CB1-8153-2DA555BA40CA}" destId="{FCF4FBA1-5C9E-45E8-9CD1-B019B7B70F7C}" srcOrd="0" destOrd="0" parTransId="{16CA67FF-14B2-477D-8540-FDDC7F33393D}" sibTransId="{78C4F868-4431-4596-A4E2-5B9FC13859F7}"/>
    <dgm:cxn modelId="{D56CB79F-60AC-4EA0-A672-B98393C80DDB}" type="presParOf" srcId="{366F9671-D02E-4693-B30F-EED2A16DE658}" destId="{E9AFAC6F-34C9-4A5F-AF01-E8D299FC1FCC}" srcOrd="0" destOrd="0" presId="urn:microsoft.com/office/officeart/2005/8/layout/gear1"/>
    <dgm:cxn modelId="{D7C663BF-F25E-4F2B-8D33-D0C6E6420360}" type="presParOf" srcId="{366F9671-D02E-4693-B30F-EED2A16DE658}" destId="{F24F80FB-82B6-437A-BB73-7EAE8AC736CD}" srcOrd="1" destOrd="0" presId="urn:microsoft.com/office/officeart/2005/8/layout/gear1"/>
    <dgm:cxn modelId="{BDF24B24-2809-47F9-B44D-95BA3EA56277}" type="presParOf" srcId="{366F9671-D02E-4693-B30F-EED2A16DE658}" destId="{EA51CBDD-9A8C-4C4B-8743-43D89B9B07B5}" srcOrd="2" destOrd="0" presId="urn:microsoft.com/office/officeart/2005/8/layout/gear1"/>
    <dgm:cxn modelId="{9175C366-388F-4B6F-A9BE-2F7E68DBE598}" type="presParOf" srcId="{366F9671-D02E-4693-B30F-EED2A16DE658}" destId="{1D8A1A55-2B03-4C04-927A-AD04F03B31C5}" srcOrd="3" destOrd="0" presId="urn:microsoft.com/office/officeart/2005/8/layout/gear1"/>
    <dgm:cxn modelId="{0A2E6D28-3750-4C30-8F04-CBAC7E47A549}" type="presParOf" srcId="{366F9671-D02E-4693-B30F-EED2A16DE658}" destId="{F3171FAA-6850-4422-A018-B6A332A6E5D9}" srcOrd="4" destOrd="0" presId="urn:microsoft.com/office/officeart/2005/8/layout/gear1"/>
    <dgm:cxn modelId="{5DD887CB-3FA2-45F2-B8DD-D577156C074A}" type="presParOf" srcId="{366F9671-D02E-4693-B30F-EED2A16DE658}" destId="{A52EB025-A3F7-48EE-B386-087A14CEE9AF}" srcOrd="5" destOrd="0" presId="urn:microsoft.com/office/officeart/2005/8/layout/gear1"/>
    <dgm:cxn modelId="{FFD1195C-B79E-41ED-AE16-AF3D95E594B4}" type="presParOf" srcId="{366F9671-D02E-4693-B30F-EED2A16DE658}" destId="{B113D4A1-AD8A-40B0-99D5-960C5B1E780F}" srcOrd="6" destOrd="0" presId="urn:microsoft.com/office/officeart/2005/8/layout/gear1"/>
    <dgm:cxn modelId="{752868AE-F54D-400D-A8E9-22FCB0B62108}" type="presParOf" srcId="{366F9671-D02E-4693-B30F-EED2A16DE658}" destId="{5A5758E2-72A5-4FA0-8D3E-A460EB8A0894}" srcOrd="7"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579106-FB3C-4EE2-9DAC-64FDA4E86E08}" type="doc">
      <dgm:prSet loTypeId="urn:microsoft.com/office/officeart/2009/3/layout/BlockDescendingList" loCatId="list" qsTypeId="urn:microsoft.com/office/officeart/2005/8/quickstyle/simple1" qsCatId="simple" csTypeId="urn:microsoft.com/office/officeart/2005/8/colors/accent1_2" csCatId="accent1" phldr="1"/>
      <dgm:spPr/>
      <dgm:t>
        <a:bodyPr/>
        <a:lstStyle/>
        <a:p>
          <a:pPr rtl="1"/>
          <a:endParaRPr lang="fa-IR"/>
        </a:p>
      </dgm:t>
    </dgm:pt>
    <dgm:pt modelId="{9E09DC35-04FF-48E1-B765-053099ECEBA3}">
      <dgm:prSet phldrT="[Text]" custT="1"/>
      <dgm:spPr/>
      <dgm:t>
        <a:bodyPr/>
        <a:lstStyle/>
        <a:p>
          <a:pPr rtl="1"/>
          <a:endParaRPr lang="fa-IR" sz="1600" b="1" dirty="0">
            <a:cs typeface="B Mitra" pitchFamily="2" charset="-78"/>
          </a:endParaRPr>
        </a:p>
      </dgm:t>
    </dgm:pt>
    <dgm:pt modelId="{9987C6D4-70A0-49FF-AFED-353E06591206}" type="parTrans" cxnId="{AFD01B75-FD7B-4B74-8F29-F625765F5894}">
      <dgm:prSet/>
      <dgm:spPr/>
      <dgm:t>
        <a:bodyPr/>
        <a:lstStyle/>
        <a:p>
          <a:pPr rtl="1"/>
          <a:endParaRPr lang="fa-IR"/>
        </a:p>
      </dgm:t>
    </dgm:pt>
    <dgm:pt modelId="{B0ECE19C-D006-4915-98D3-1B8C98E837A8}" type="sibTrans" cxnId="{AFD01B75-FD7B-4B74-8F29-F625765F5894}">
      <dgm:prSet/>
      <dgm:spPr/>
      <dgm:t>
        <a:bodyPr/>
        <a:lstStyle/>
        <a:p>
          <a:pPr rtl="1"/>
          <a:endParaRPr lang="fa-IR"/>
        </a:p>
      </dgm:t>
    </dgm:pt>
    <dgm:pt modelId="{11BA7982-AC75-4C3D-A544-FD62F6B2A0A1}">
      <dgm:prSet phldrT="[Text]" custT="1"/>
      <dgm:spPr/>
      <dgm:t>
        <a:bodyPr/>
        <a:lstStyle/>
        <a:p>
          <a:pPr rtl="1"/>
          <a:r>
            <a:rPr lang="fa-IR" sz="1600" b="1" i="0" u="none" dirty="0" smtClean="0">
              <a:cs typeface="B Mitra" pitchFamily="2" charset="-78"/>
            </a:rPr>
            <a:t>حمایت از محصولات بهینه (پربازده)</a:t>
          </a:r>
        </a:p>
        <a:p>
          <a:pPr rtl="1"/>
          <a:r>
            <a:rPr lang="fa-IR" sz="1600" b="1" i="0" u="none" dirty="0" smtClean="0">
              <a:cs typeface="B Mitra" pitchFamily="2" charset="-78"/>
            </a:rPr>
            <a:t>محدود سازی تولید محصولات کم بازده</a:t>
          </a:r>
        </a:p>
        <a:p>
          <a:pPr rtl="1"/>
          <a:r>
            <a:rPr lang="fa-IR" sz="1600" b="1" i="0" u="none" dirty="0" smtClean="0">
              <a:cs typeface="B Mitra" pitchFamily="2" charset="-78"/>
            </a:rPr>
            <a:t>تدوین استاندارد مصرف انرژی محصولات</a:t>
          </a:r>
          <a:endParaRPr lang="fa-IR" sz="1600" b="1" dirty="0" smtClean="0">
            <a:cs typeface="B Mitra" pitchFamily="2" charset="-78"/>
          </a:endParaRPr>
        </a:p>
        <a:p>
          <a:pPr rtl="1"/>
          <a:r>
            <a:rPr lang="fa-IR" sz="1600" b="1" i="0" u="none" dirty="0" smtClean="0">
              <a:cs typeface="B Mitra" pitchFamily="2" charset="-78"/>
            </a:rPr>
            <a:t>اجرای استاندارد مصرف انرژی محصولات</a:t>
          </a:r>
        </a:p>
        <a:p>
          <a:pPr rtl="1"/>
          <a:endParaRPr lang="fa-IR" sz="1600" b="1" dirty="0">
            <a:cs typeface="B Mitra" pitchFamily="2" charset="-78"/>
          </a:endParaRPr>
        </a:p>
      </dgm:t>
    </dgm:pt>
    <dgm:pt modelId="{6A188492-300C-4B1A-97EB-65F1838E3130}" type="parTrans" cxnId="{5C0F9CF3-20B0-4B0D-A8BB-ADEE9D04716A}">
      <dgm:prSet/>
      <dgm:spPr/>
      <dgm:t>
        <a:bodyPr/>
        <a:lstStyle/>
        <a:p>
          <a:pPr rtl="1"/>
          <a:endParaRPr lang="fa-IR"/>
        </a:p>
      </dgm:t>
    </dgm:pt>
    <dgm:pt modelId="{1C4D4A75-124F-4BDD-A65D-643DA86BC96C}" type="sibTrans" cxnId="{5C0F9CF3-20B0-4B0D-A8BB-ADEE9D04716A}">
      <dgm:prSet/>
      <dgm:spPr/>
      <dgm:t>
        <a:bodyPr/>
        <a:lstStyle/>
        <a:p>
          <a:pPr rtl="1"/>
          <a:endParaRPr lang="fa-IR"/>
        </a:p>
      </dgm:t>
    </dgm:pt>
    <dgm:pt modelId="{D09D9AF7-15C2-43E6-86C8-977D805E4BE1}">
      <dgm:prSet phldrT="[Text]" custT="1"/>
      <dgm:spPr/>
      <dgm:t>
        <a:bodyPr/>
        <a:lstStyle/>
        <a:p>
          <a:pPr rtl="1"/>
          <a:r>
            <a:rPr lang="fa-IR" sz="1400" b="0" i="0" u="none" dirty="0" smtClean="0">
              <a:cs typeface="B Mitra" pitchFamily="2" charset="-78"/>
            </a:rPr>
            <a:t>تدوین استاندارد مصرف انرژی فرایندها</a:t>
          </a:r>
          <a:endParaRPr lang="fa-IR" sz="1400" dirty="0">
            <a:cs typeface="B Mitra" pitchFamily="2" charset="-78"/>
          </a:endParaRPr>
        </a:p>
      </dgm:t>
    </dgm:pt>
    <dgm:pt modelId="{F2574B3B-4330-4D81-B5D9-72635F705B62}" type="sibTrans" cxnId="{8BCFC879-51D3-484F-9EBA-8CBDC3521FA5}">
      <dgm:prSet/>
      <dgm:spPr/>
      <dgm:t>
        <a:bodyPr/>
        <a:lstStyle/>
        <a:p>
          <a:pPr rtl="1"/>
          <a:endParaRPr lang="fa-IR"/>
        </a:p>
      </dgm:t>
    </dgm:pt>
    <dgm:pt modelId="{A3B40D53-8593-4595-819C-A43CA2060973}" type="parTrans" cxnId="{8BCFC879-51D3-484F-9EBA-8CBDC3521FA5}">
      <dgm:prSet/>
      <dgm:spPr/>
      <dgm:t>
        <a:bodyPr/>
        <a:lstStyle/>
        <a:p>
          <a:pPr rtl="1"/>
          <a:endParaRPr lang="fa-IR"/>
        </a:p>
      </dgm:t>
    </dgm:pt>
    <dgm:pt modelId="{24AACD74-90E5-4005-807F-FB1DAB88FB3C}">
      <dgm:prSet custT="1"/>
      <dgm:spPr/>
      <dgm:t>
        <a:bodyPr/>
        <a:lstStyle/>
        <a:p>
          <a:pPr rtl="1"/>
          <a:r>
            <a:rPr lang="fa-IR" sz="1400" b="0" i="0" u="none" dirty="0" smtClean="0">
              <a:cs typeface="B Mitra" pitchFamily="2" charset="-78"/>
            </a:rPr>
            <a:t>اجرای استاندارد مصرف انرژی فرایندها</a:t>
          </a:r>
          <a:endParaRPr lang="fa-IR" sz="1400" dirty="0">
            <a:cs typeface="B Mitra" pitchFamily="2" charset="-78"/>
          </a:endParaRPr>
        </a:p>
      </dgm:t>
    </dgm:pt>
    <dgm:pt modelId="{4E7DFAFA-1D47-4AA9-857C-2D1B56B1A5CB}" type="parTrans" cxnId="{465E6BE3-33BB-4090-A590-DFCD5F58714E}">
      <dgm:prSet/>
      <dgm:spPr/>
      <dgm:t>
        <a:bodyPr/>
        <a:lstStyle/>
        <a:p>
          <a:pPr rtl="1"/>
          <a:endParaRPr lang="fa-IR"/>
        </a:p>
      </dgm:t>
    </dgm:pt>
    <dgm:pt modelId="{5BD3AABC-8AAC-4257-8523-D522DCC277CB}" type="sibTrans" cxnId="{465E6BE3-33BB-4090-A590-DFCD5F58714E}">
      <dgm:prSet/>
      <dgm:spPr/>
      <dgm:t>
        <a:bodyPr/>
        <a:lstStyle/>
        <a:p>
          <a:pPr rtl="1"/>
          <a:endParaRPr lang="fa-IR"/>
        </a:p>
      </dgm:t>
    </dgm:pt>
    <dgm:pt modelId="{9C02F08A-5B59-4D32-82A6-A14F63915DAE}">
      <dgm:prSet custT="1"/>
      <dgm:spPr/>
      <dgm:t>
        <a:bodyPr/>
        <a:lstStyle/>
        <a:p>
          <a:pPr rtl="1"/>
          <a:r>
            <a:rPr lang="fa-IR" sz="1400" b="0" i="0" u="none" dirty="0" smtClean="0">
              <a:cs typeface="B Mitra" pitchFamily="2" charset="-78"/>
            </a:rPr>
            <a:t>آموزش مدیریت انرژی</a:t>
          </a:r>
          <a:endParaRPr lang="fa-IR" sz="1400" dirty="0">
            <a:cs typeface="B Mitra" pitchFamily="2" charset="-78"/>
          </a:endParaRPr>
        </a:p>
      </dgm:t>
    </dgm:pt>
    <dgm:pt modelId="{EDE0FEA9-DFEA-43F6-B365-AF2AD9DDABA4}" type="parTrans" cxnId="{FEC33CCD-4839-4D50-907A-27B69D2867FF}">
      <dgm:prSet/>
      <dgm:spPr/>
      <dgm:t>
        <a:bodyPr/>
        <a:lstStyle/>
        <a:p>
          <a:pPr rtl="1"/>
          <a:endParaRPr lang="fa-IR"/>
        </a:p>
      </dgm:t>
    </dgm:pt>
    <dgm:pt modelId="{FC5428B8-0ECF-48F2-805A-3D2B3254EE73}" type="sibTrans" cxnId="{FEC33CCD-4839-4D50-907A-27B69D2867FF}">
      <dgm:prSet/>
      <dgm:spPr/>
      <dgm:t>
        <a:bodyPr/>
        <a:lstStyle/>
        <a:p>
          <a:pPr rtl="1"/>
          <a:endParaRPr lang="fa-IR"/>
        </a:p>
      </dgm:t>
    </dgm:pt>
    <dgm:pt modelId="{0CC3894F-DEA0-4BC3-AB04-D1844767F889}">
      <dgm:prSet custT="1"/>
      <dgm:spPr/>
      <dgm:t>
        <a:bodyPr/>
        <a:lstStyle/>
        <a:p>
          <a:pPr rtl="1"/>
          <a:r>
            <a:rPr lang="fa-IR" sz="1400" b="0" i="0" u="none" dirty="0" smtClean="0">
              <a:cs typeface="B Mitra" pitchFamily="2" charset="-78"/>
            </a:rPr>
            <a:t>تأیید صلاحیت شرکت های خدمات انرژی</a:t>
          </a:r>
          <a:endParaRPr lang="fa-IR" sz="1400" dirty="0">
            <a:cs typeface="B Mitra" pitchFamily="2" charset="-78"/>
          </a:endParaRPr>
        </a:p>
      </dgm:t>
    </dgm:pt>
    <dgm:pt modelId="{C4C63281-2B85-4246-AB64-2D6ED4718A6C}" type="parTrans" cxnId="{07E4A6FD-0E23-486C-9A40-45359479D378}">
      <dgm:prSet/>
      <dgm:spPr/>
      <dgm:t>
        <a:bodyPr/>
        <a:lstStyle/>
        <a:p>
          <a:pPr rtl="1"/>
          <a:endParaRPr lang="fa-IR"/>
        </a:p>
      </dgm:t>
    </dgm:pt>
    <dgm:pt modelId="{769759AF-62C0-4AC5-97A2-0C7CE9FF78CF}" type="sibTrans" cxnId="{07E4A6FD-0E23-486C-9A40-45359479D378}">
      <dgm:prSet/>
      <dgm:spPr/>
      <dgm:t>
        <a:bodyPr/>
        <a:lstStyle/>
        <a:p>
          <a:pPr rtl="1"/>
          <a:endParaRPr lang="fa-IR"/>
        </a:p>
      </dgm:t>
    </dgm:pt>
    <dgm:pt modelId="{2A721338-F610-46F5-A82C-D3F3DB5A7943}">
      <dgm:prSet custT="1"/>
      <dgm:spPr/>
      <dgm:t>
        <a:bodyPr/>
        <a:lstStyle/>
        <a:p>
          <a:pPr rtl="1"/>
          <a:r>
            <a:rPr lang="fa-IR" sz="1400" b="0" i="0" u="none" dirty="0" smtClean="0">
              <a:cs typeface="B Mitra" pitchFamily="2" charset="-78"/>
            </a:rPr>
            <a:t>تسهیل بازسازی و تکمیل فرایند تولید</a:t>
          </a:r>
          <a:endParaRPr lang="fa-IR" sz="1400" dirty="0">
            <a:cs typeface="B Mitra" pitchFamily="2" charset="-78"/>
          </a:endParaRPr>
        </a:p>
      </dgm:t>
    </dgm:pt>
    <dgm:pt modelId="{CBB903C0-9E28-4281-ABC1-4D0E1317B50E}" type="parTrans" cxnId="{272F65C3-9F38-4BA1-B992-F5E1E9E0FC2A}">
      <dgm:prSet/>
      <dgm:spPr/>
      <dgm:t>
        <a:bodyPr/>
        <a:lstStyle/>
        <a:p>
          <a:pPr rtl="1"/>
          <a:endParaRPr lang="fa-IR"/>
        </a:p>
      </dgm:t>
    </dgm:pt>
    <dgm:pt modelId="{135717B0-0E8D-4AFB-9F49-7D3B19C8403D}" type="sibTrans" cxnId="{272F65C3-9F38-4BA1-B992-F5E1E9E0FC2A}">
      <dgm:prSet/>
      <dgm:spPr/>
      <dgm:t>
        <a:bodyPr/>
        <a:lstStyle/>
        <a:p>
          <a:pPr rtl="1"/>
          <a:endParaRPr lang="fa-IR"/>
        </a:p>
      </dgm:t>
    </dgm:pt>
    <dgm:pt modelId="{2AF1F826-89A4-4FA2-A08E-A8BD62BD82E4}">
      <dgm:prSet custT="1"/>
      <dgm:spPr/>
      <dgm:t>
        <a:bodyPr/>
        <a:lstStyle/>
        <a:p>
          <a:pPr rtl="1"/>
          <a:r>
            <a:rPr lang="fa-IR" sz="1400" b="0" i="0" u="none" dirty="0" smtClean="0">
              <a:cs typeface="B Mitra" pitchFamily="2" charset="-78"/>
            </a:rPr>
            <a:t>جایگزینی خطوط تولید</a:t>
          </a:r>
          <a:endParaRPr lang="fa-IR" sz="1400" dirty="0">
            <a:cs typeface="B Mitra" pitchFamily="2" charset="-78"/>
          </a:endParaRPr>
        </a:p>
      </dgm:t>
    </dgm:pt>
    <dgm:pt modelId="{D67339F6-4974-42AF-B64D-E28D97785A0C}" type="parTrans" cxnId="{A1460196-E95F-466C-B198-22F8FC602FDA}">
      <dgm:prSet/>
      <dgm:spPr/>
      <dgm:t>
        <a:bodyPr/>
        <a:lstStyle/>
        <a:p>
          <a:pPr rtl="1"/>
          <a:endParaRPr lang="fa-IR"/>
        </a:p>
      </dgm:t>
    </dgm:pt>
    <dgm:pt modelId="{7DFF2169-290E-41E0-BCD7-A7074175FCDE}" type="sibTrans" cxnId="{A1460196-E95F-466C-B198-22F8FC602FDA}">
      <dgm:prSet/>
      <dgm:spPr/>
      <dgm:t>
        <a:bodyPr/>
        <a:lstStyle/>
        <a:p>
          <a:pPr rtl="1"/>
          <a:endParaRPr lang="fa-IR"/>
        </a:p>
      </dgm:t>
    </dgm:pt>
    <dgm:pt modelId="{84005CED-8924-4794-8D96-A51A684C31CC}">
      <dgm:prSet custT="1"/>
      <dgm:spPr/>
      <dgm:t>
        <a:bodyPr/>
        <a:lstStyle/>
        <a:p>
          <a:pPr rtl="1"/>
          <a:r>
            <a:rPr lang="fa-IR" sz="1400" b="0" i="0" u="none" dirty="0" smtClean="0">
              <a:cs typeface="B Mitra" pitchFamily="2" charset="-78"/>
            </a:rPr>
            <a:t>گسترش مولدهای برق مقیاس کوچک</a:t>
          </a:r>
          <a:endParaRPr lang="fa-IR" sz="1400" dirty="0">
            <a:cs typeface="B Mitra" pitchFamily="2" charset="-78"/>
          </a:endParaRPr>
        </a:p>
      </dgm:t>
    </dgm:pt>
    <dgm:pt modelId="{3D44D3D5-0ECC-4C04-87F2-D92FB1361B62}" type="parTrans" cxnId="{88C10145-4F6C-431A-86F9-C1302F4DD189}">
      <dgm:prSet/>
      <dgm:spPr/>
      <dgm:t>
        <a:bodyPr/>
        <a:lstStyle/>
        <a:p>
          <a:pPr rtl="1"/>
          <a:endParaRPr lang="fa-IR"/>
        </a:p>
      </dgm:t>
    </dgm:pt>
    <dgm:pt modelId="{B499FF83-1081-4BA8-B024-1E900337EFD4}" type="sibTrans" cxnId="{88C10145-4F6C-431A-86F9-C1302F4DD189}">
      <dgm:prSet/>
      <dgm:spPr/>
      <dgm:t>
        <a:bodyPr/>
        <a:lstStyle/>
        <a:p>
          <a:pPr rtl="1"/>
          <a:endParaRPr lang="fa-IR"/>
        </a:p>
      </dgm:t>
    </dgm:pt>
    <dgm:pt modelId="{0E866DEB-D969-4292-B5C0-1727EAD96BDD}">
      <dgm:prSet custT="1"/>
      <dgm:spPr/>
      <dgm:t>
        <a:bodyPr/>
        <a:lstStyle/>
        <a:p>
          <a:pPr rtl="1"/>
          <a:r>
            <a:rPr lang="fa-IR" sz="1400" b="0" i="0" u="none" dirty="0" smtClean="0">
              <a:cs typeface="B Mitra" pitchFamily="2" charset="-78"/>
            </a:rPr>
            <a:t>مشارکت در بازار برق</a:t>
          </a:r>
          <a:endParaRPr lang="fa-IR" sz="1400" dirty="0">
            <a:cs typeface="B Mitra" pitchFamily="2" charset="-78"/>
          </a:endParaRPr>
        </a:p>
      </dgm:t>
    </dgm:pt>
    <dgm:pt modelId="{5108195C-B23E-4196-B90A-49E600B4FDF7}" type="parTrans" cxnId="{ABF1346B-9297-46A6-8F05-15A18D9EBAFE}">
      <dgm:prSet/>
      <dgm:spPr/>
      <dgm:t>
        <a:bodyPr/>
        <a:lstStyle/>
        <a:p>
          <a:pPr rtl="1"/>
          <a:endParaRPr lang="fa-IR"/>
        </a:p>
      </dgm:t>
    </dgm:pt>
    <dgm:pt modelId="{13A9563A-B45E-4E1C-875D-7A8BA78EE14C}" type="sibTrans" cxnId="{ABF1346B-9297-46A6-8F05-15A18D9EBAFE}">
      <dgm:prSet/>
      <dgm:spPr/>
      <dgm:t>
        <a:bodyPr/>
        <a:lstStyle/>
        <a:p>
          <a:pPr rtl="1"/>
          <a:endParaRPr lang="fa-IR"/>
        </a:p>
      </dgm:t>
    </dgm:pt>
    <dgm:pt modelId="{19446C8C-BA75-4DA9-B381-FF6CEC92E79D}">
      <dgm:prSet phldrT="[Text]" custT="1"/>
      <dgm:spPr>
        <a:solidFill>
          <a:schemeClr val="accent1">
            <a:hueOff val="0"/>
            <a:satOff val="0"/>
            <a:lumOff val="0"/>
            <a:alpha val="83000"/>
          </a:schemeClr>
        </a:solidFill>
      </dgm:spPr>
      <dgm:t>
        <a:bodyPr/>
        <a:lstStyle/>
        <a:p>
          <a:pPr rtl="1"/>
          <a:r>
            <a:rPr lang="fa-IR" sz="2800" b="1" dirty="0" smtClean="0">
              <a:cs typeface="B Mitra" pitchFamily="2" charset="-78"/>
            </a:rPr>
            <a:t>24%     </a:t>
          </a:r>
          <a:r>
            <a:rPr lang="fa-IR" sz="2400" dirty="0" smtClean="0">
              <a:cs typeface="B Mitra" pitchFamily="2" charset="-78"/>
            </a:rPr>
            <a:t>مصرف انرژی در فرایندهای </a:t>
          </a:r>
          <a:r>
            <a:rPr lang="fa-IR" sz="2400" b="1" dirty="0" smtClean="0">
              <a:cs typeface="B Mitra" pitchFamily="2" charset="-78"/>
              <a:hlinkClick xmlns:r="http://schemas.openxmlformats.org/officeDocument/2006/relationships" r:id="rId1" action="ppaction://hlinksldjump"/>
            </a:rPr>
            <a:t>تولیدی</a:t>
          </a:r>
          <a:endParaRPr lang="fa-IR" sz="2400" b="1" dirty="0" smtClean="0">
            <a:cs typeface="B Mitra" pitchFamily="2" charset="-78"/>
          </a:endParaRPr>
        </a:p>
        <a:p>
          <a:pPr rtl="1"/>
          <a:endParaRPr lang="fa-IR" sz="4000" b="1" dirty="0">
            <a:cs typeface="B Mitra" pitchFamily="2" charset="-78"/>
          </a:endParaRPr>
        </a:p>
      </dgm:t>
    </dgm:pt>
    <dgm:pt modelId="{1EBC8891-7F2B-41FE-A6DB-B9FC674970C0}" type="sibTrans" cxnId="{9977834D-8B2D-4AF0-946C-AC0ADB4895F4}">
      <dgm:prSet/>
      <dgm:spPr/>
      <dgm:t>
        <a:bodyPr/>
        <a:lstStyle/>
        <a:p>
          <a:pPr rtl="1"/>
          <a:endParaRPr lang="fa-IR"/>
        </a:p>
      </dgm:t>
    </dgm:pt>
    <dgm:pt modelId="{F10A8CE3-0D5F-4F11-B061-4DC0FB611526}" type="parTrans" cxnId="{9977834D-8B2D-4AF0-946C-AC0ADB4895F4}">
      <dgm:prSet/>
      <dgm:spPr/>
      <dgm:t>
        <a:bodyPr/>
        <a:lstStyle/>
        <a:p>
          <a:pPr rtl="1"/>
          <a:endParaRPr lang="fa-IR"/>
        </a:p>
      </dgm:t>
    </dgm:pt>
    <dgm:pt modelId="{4AB189D6-7DA0-4129-AEE9-3BC84D1CF16A}">
      <dgm:prSet phldrT="[Text]" custT="1"/>
      <dgm:spPr>
        <a:solidFill>
          <a:schemeClr val="accent1">
            <a:hueOff val="0"/>
            <a:satOff val="0"/>
            <a:lumOff val="0"/>
            <a:alpha val="89000"/>
          </a:schemeClr>
        </a:solidFill>
      </dgm:spPr>
      <dgm:t>
        <a:bodyPr/>
        <a:lstStyle/>
        <a:p>
          <a:pPr algn="ctr" rtl="1"/>
          <a:r>
            <a:rPr lang="fa-IR" sz="4000" b="1" dirty="0" smtClean="0">
              <a:cs typeface="B Mitra" pitchFamily="2" charset="-78"/>
            </a:rPr>
            <a:t>76%    </a:t>
          </a:r>
          <a:r>
            <a:rPr lang="fa-IR" sz="2400" dirty="0" smtClean="0">
              <a:cs typeface="B Mitra" pitchFamily="2" charset="-78"/>
            </a:rPr>
            <a:t>مصارف بستگی به کیفیت </a:t>
          </a:r>
          <a:r>
            <a:rPr lang="fa-IR" sz="2400" b="1" dirty="0" smtClean="0">
              <a:cs typeface="B Mitra" pitchFamily="2" charset="-78"/>
            </a:rPr>
            <a:t>محصولات و نحوه بهره برداری </a:t>
          </a:r>
          <a:r>
            <a:rPr lang="fa-IR" sz="2400" dirty="0" smtClean="0">
              <a:cs typeface="B Mitra" pitchFamily="2" charset="-78"/>
            </a:rPr>
            <a:t>دارد.</a:t>
          </a:r>
          <a:endParaRPr lang="fa-IR" sz="2400" b="1" dirty="0">
            <a:cs typeface="B Mitra" pitchFamily="2" charset="-78"/>
          </a:endParaRPr>
        </a:p>
      </dgm:t>
    </dgm:pt>
    <dgm:pt modelId="{A903E03E-EAB7-4486-880A-14285E72691D}" type="sibTrans" cxnId="{A33105CC-0C02-4634-90E9-806C05E003D5}">
      <dgm:prSet/>
      <dgm:spPr/>
      <dgm:t>
        <a:bodyPr/>
        <a:lstStyle/>
        <a:p>
          <a:pPr rtl="1"/>
          <a:endParaRPr lang="fa-IR"/>
        </a:p>
      </dgm:t>
    </dgm:pt>
    <dgm:pt modelId="{985DCC93-EDF7-4AC6-854D-D7759A212D26}" type="parTrans" cxnId="{A33105CC-0C02-4634-90E9-806C05E003D5}">
      <dgm:prSet/>
      <dgm:spPr/>
      <dgm:t>
        <a:bodyPr/>
        <a:lstStyle/>
        <a:p>
          <a:pPr rtl="1"/>
          <a:endParaRPr lang="fa-IR"/>
        </a:p>
      </dgm:t>
    </dgm:pt>
    <dgm:pt modelId="{CEE0C748-05DD-4AC3-99EC-885A68FFC9AD}" type="pres">
      <dgm:prSet presAssocID="{90579106-FB3C-4EE2-9DAC-64FDA4E86E08}" presName="Name0" presStyleCnt="0">
        <dgm:presLayoutVars>
          <dgm:chMax val="7"/>
          <dgm:chPref val="7"/>
          <dgm:dir/>
          <dgm:animLvl val="lvl"/>
        </dgm:presLayoutVars>
      </dgm:prSet>
      <dgm:spPr/>
      <dgm:t>
        <a:bodyPr/>
        <a:lstStyle/>
        <a:p>
          <a:pPr rtl="1"/>
          <a:endParaRPr lang="fa-IR"/>
        </a:p>
      </dgm:t>
    </dgm:pt>
    <dgm:pt modelId="{E095B881-BCF5-43FC-AA25-FC478BAF488F}" type="pres">
      <dgm:prSet presAssocID="{4AB189D6-7DA0-4129-AEE9-3BC84D1CF16A}" presName="parentText_1" presStyleLbl="node1" presStyleIdx="0" presStyleCnt="2">
        <dgm:presLayoutVars>
          <dgm:chMax val="1"/>
          <dgm:chPref val="1"/>
          <dgm:bulletEnabled val="1"/>
        </dgm:presLayoutVars>
      </dgm:prSet>
      <dgm:spPr/>
      <dgm:t>
        <a:bodyPr/>
        <a:lstStyle/>
        <a:p>
          <a:pPr rtl="1"/>
          <a:endParaRPr lang="fa-IR"/>
        </a:p>
      </dgm:t>
    </dgm:pt>
    <dgm:pt modelId="{C7C9365A-66A0-483B-A186-53F0769D141A}" type="pres">
      <dgm:prSet presAssocID="{4AB189D6-7DA0-4129-AEE9-3BC84D1CF16A}" presName="childText_1" presStyleLbl="node1" presStyleIdx="0" presStyleCnt="2" custScaleX="203223" custScaleY="59463" custLinFactNeighborX="-85053" custLinFactNeighborY="-6433">
        <dgm:presLayoutVars>
          <dgm:chMax val="0"/>
          <dgm:chPref val="0"/>
          <dgm:bulletEnabled val="1"/>
        </dgm:presLayoutVars>
      </dgm:prSet>
      <dgm:spPr/>
      <dgm:t>
        <a:bodyPr/>
        <a:lstStyle/>
        <a:p>
          <a:pPr rtl="1"/>
          <a:endParaRPr lang="fa-IR"/>
        </a:p>
      </dgm:t>
    </dgm:pt>
    <dgm:pt modelId="{7975B0B4-E707-49DD-A1E1-80888B32811E}" type="pres">
      <dgm:prSet presAssocID="{4AB189D6-7DA0-4129-AEE9-3BC84D1CF16A}" presName="accentShape_1" presStyleCnt="0"/>
      <dgm:spPr/>
    </dgm:pt>
    <dgm:pt modelId="{D2AC1BC9-946B-44E1-9994-1FEBB9BD5A27}" type="pres">
      <dgm:prSet presAssocID="{4AB189D6-7DA0-4129-AEE9-3BC84D1CF16A}" presName="imageRepeatNode" presStyleLbl="node1" presStyleIdx="0" presStyleCnt="2" custScaleX="206388" custLinFactNeighborX="-48770" custLinFactNeighborY="-241"/>
      <dgm:spPr/>
      <dgm:t>
        <a:bodyPr/>
        <a:lstStyle/>
        <a:p>
          <a:pPr rtl="1"/>
          <a:endParaRPr lang="fa-IR"/>
        </a:p>
      </dgm:t>
    </dgm:pt>
    <dgm:pt modelId="{9D8414D7-269A-4E02-AAD6-B3ADA25A82A2}" type="pres">
      <dgm:prSet presAssocID="{19446C8C-BA75-4DA9-B381-FF6CEC92E79D}" presName="parentText_2" presStyleLbl="node1" presStyleIdx="0" presStyleCnt="2">
        <dgm:presLayoutVars>
          <dgm:chMax val="1"/>
          <dgm:chPref val="1"/>
          <dgm:bulletEnabled val="1"/>
        </dgm:presLayoutVars>
      </dgm:prSet>
      <dgm:spPr/>
      <dgm:t>
        <a:bodyPr/>
        <a:lstStyle/>
        <a:p>
          <a:pPr rtl="1"/>
          <a:endParaRPr lang="fa-IR"/>
        </a:p>
      </dgm:t>
    </dgm:pt>
    <dgm:pt modelId="{345A5C5D-9FDC-4ABC-9C99-377688B9BCB2}" type="pres">
      <dgm:prSet presAssocID="{19446C8C-BA75-4DA9-B381-FF6CEC92E79D}" presName="childText_2" presStyleLbl="node2" presStyleIdx="0" presStyleCnt="0" custScaleX="120282" custScaleY="70790" custLinFactNeighborX="12830" custLinFactNeighborY="-14030">
        <dgm:presLayoutVars>
          <dgm:chMax val="0"/>
          <dgm:chPref val="0"/>
          <dgm:bulletEnabled val="1"/>
        </dgm:presLayoutVars>
      </dgm:prSet>
      <dgm:spPr/>
      <dgm:t>
        <a:bodyPr/>
        <a:lstStyle/>
        <a:p>
          <a:pPr rtl="1"/>
          <a:endParaRPr lang="fa-IR"/>
        </a:p>
      </dgm:t>
    </dgm:pt>
    <dgm:pt modelId="{C35747B9-328D-4CA7-A85A-275EC6983463}" type="pres">
      <dgm:prSet presAssocID="{19446C8C-BA75-4DA9-B381-FF6CEC92E79D}" presName="accentShape_2" presStyleCnt="0"/>
      <dgm:spPr/>
    </dgm:pt>
    <dgm:pt modelId="{680A39FE-6E90-4FE7-B96B-D7A3D9B838C2}" type="pres">
      <dgm:prSet presAssocID="{19446C8C-BA75-4DA9-B381-FF6CEC92E79D}" presName="imageRepeatNode" presStyleLbl="node1" presStyleIdx="1" presStyleCnt="2" custScaleX="153918" custScaleY="91510" custLinFactNeighborX="27919" custLinFactNeighborY="-9953"/>
      <dgm:spPr/>
      <dgm:t>
        <a:bodyPr/>
        <a:lstStyle/>
        <a:p>
          <a:pPr rtl="1"/>
          <a:endParaRPr lang="fa-IR"/>
        </a:p>
      </dgm:t>
    </dgm:pt>
  </dgm:ptLst>
  <dgm:cxnLst>
    <dgm:cxn modelId="{AFD01B75-FD7B-4B74-8F29-F625765F5894}" srcId="{4AB189D6-7DA0-4129-AEE9-3BC84D1CF16A}" destId="{9E09DC35-04FF-48E1-B765-053099ECEBA3}" srcOrd="0" destOrd="0" parTransId="{9987C6D4-70A0-49FF-AFED-353E06591206}" sibTransId="{B0ECE19C-D006-4915-98D3-1B8C98E837A8}"/>
    <dgm:cxn modelId="{00DEC9BC-4B7E-4AB7-9599-8F34598698AB}" type="presOf" srcId="{19446C8C-BA75-4DA9-B381-FF6CEC92E79D}" destId="{9D8414D7-269A-4E02-AAD6-B3ADA25A82A2}" srcOrd="0" destOrd="0" presId="urn:microsoft.com/office/officeart/2009/3/layout/BlockDescendingList"/>
    <dgm:cxn modelId="{3ED497A4-FF8F-4D25-9936-CD91C3859C32}" type="presOf" srcId="{19446C8C-BA75-4DA9-B381-FF6CEC92E79D}" destId="{680A39FE-6E90-4FE7-B96B-D7A3D9B838C2}" srcOrd="1" destOrd="0" presId="urn:microsoft.com/office/officeart/2009/3/layout/BlockDescendingList"/>
    <dgm:cxn modelId="{E85FCCAA-8E6F-494D-944F-D394F939A9DD}" type="presOf" srcId="{9E09DC35-04FF-48E1-B765-053099ECEBA3}" destId="{C7C9365A-66A0-483B-A186-53F0769D141A}" srcOrd="0" destOrd="0" presId="urn:microsoft.com/office/officeart/2009/3/layout/BlockDescendingList"/>
    <dgm:cxn modelId="{8C7CE532-6740-4064-83E0-EB9506F49361}" type="presOf" srcId="{2A721338-F610-46F5-A82C-D3F3DB5A7943}" destId="{345A5C5D-9FDC-4ABC-9C99-377688B9BCB2}" srcOrd="0" destOrd="4" presId="urn:microsoft.com/office/officeart/2009/3/layout/BlockDescendingList"/>
    <dgm:cxn modelId="{B29F04A2-6280-4302-B616-7F9CF1112C98}" type="presOf" srcId="{84005CED-8924-4794-8D96-A51A684C31CC}" destId="{345A5C5D-9FDC-4ABC-9C99-377688B9BCB2}" srcOrd="0" destOrd="6" presId="urn:microsoft.com/office/officeart/2009/3/layout/BlockDescendingList"/>
    <dgm:cxn modelId="{465E6BE3-33BB-4090-A590-DFCD5F58714E}" srcId="{19446C8C-BA75-4DA9-B381-FF6CEC92E79D}" destId="{24AACD74-90E5-4005-807F-FB1DAB88FB3C}" srcOrd="1" destOrd="0" parTransId="{4E7DFAFA-1D47-4AA9-857C-2D1B56B1A5CB}" sibTransId="{5BD3AABC-8AAC-4257-8523-D522DCC277CB}"/>
    <dgm:cxn modelId="{272F65C3-9F38-4BA1-B992-F5E1E9E0FC2A}" srcId="{19446C8C-BA75-4DA9-B381-FF6CEC92E79D}" destId="{2A721338-F610-46F5-A82C-D3F3DB5A7943}" srcOrd="4" destOrd="0" parTransId="{CBB903C0-9E28-4281-ABC1-4D0E1317B50E}" sibTransId="{135717B0-0E8D-4AFB-9F49-7D3B19C8403D}"/>
    <dgm:cxn modelId="{A33105CC-0C02-4634-90E9-806C05E003D5}" srcId="{90579106-FB3C-4EE2-9DAC-64FDA4E86E08}" destId="{4AB189D6-7DA0-4129-AEE9-3BC84D1CF16A}" srcOrd="0" destOrd="0" parTransId="{985DCC93-EDF7-4AC6-854D-D7759A212D26}" sibTransId="{A903E03E-EAB7-4486-880A-14285E72691D}"/>
    <dgm:cxn modelId="{22DEC5BB-DF19-47F6-BB44-79AF36D1AF32}" type="presOf" srcId="{4AB189D6-7DA0-4129-AEE9-3BC84D1CF16A}" destId="{D2AC1BC9-946B-44E1-9994-1FEBB9BD5A27}" srcOrd="1" destOrd="0" presId="urn:microsoft.com/office/officeart/2009/3/layout/BlockDescendingList"/>
    <dgm:cxn modelId="{FEC33CCD-4839-4D50-907A-27B69D2867FF}" srcId="{19446C8C-BA75-4DA9-B381-FF6CEC92E79D}" destId="{9C02F08A-5B59-4D32-82A6-A14F63915DAE}" srcOrd="2" destOrd="0" parTransId="{EDE0FEA9-DFEA-43F6-B365-AF2AD9DDABA4}" sibTransId="{FC5428B8-0ECF-48F2-805A-3D2B3254EE73}"/>
    <dgm:cxn modelId="{A1460196-E95F-466C-B198-22F8FC602FDA}" srcId="{19446C8C-BA75-4DA9-B381-FF6CEC92E79D}" destId="{2AF1F826-89A4-4FA2-A08E-A8BD62BD82E4}" srcOrd="5" destOrd="0" parTransId="{D67339F6-4974-42AF-B64D-E28D97785A0C}" sibTransId="{7DFF2169-290E-41E0-BCD7-A7074175FCDE}"/>
    <dgm:cxn modelId="{5C0F9CF3-20B0-4B0D-A8BB-ADEE9D04716A}" srcId="{4AB189D6-7DA0-4129-AEE9-3BC84D1CF16A}" destId="{11BA7982-AC75-4C3D-A544-FD62F6B2A0A1}" srcOrd="1" destOrd="0" parTransId="{6A188492-300C-4B1A-97EB-65F1838E3130}" sibTransId="{1C4D4A75-124F-4BDD-A65D-643DA86BC96C}"/>
    <dgm:cxn modelId="{07E4A6FD-0E23-486C-9A40-45359479D378}" srcId="{19446C8C-BA75-4DA9-B381-FF6CEC92E79D}" destId="{0CC3894F-DEA0-4BC3-AB04-D1844767F889}" srcOrd="3" destOrd="0" parTransId="{C4C63281-2B85-4246-AB64-2D6ED4718A6C}" sibTransId="{769759AF-62C0-4AC5-97A2-0C7CE9FF78CF}"/>
    <dgm:cxn modelId="{F2B64893-D4F9-4B3E-BB29-78A77715F8B9}" type="presOf" srcId="{11BA7982-AC75-4C3D-A544-FD62F6B2A0A1}" destId="{C7C9365A-66A0-483B-A186-53F0769D141A}" srcOrd="0" destOrd="1" presId="urn:microsoft.com/office/officeart/2009/3/layout/BlockDescendingList"/>
    <dgm:cxn modelId="{64C874B4-456B-492C-B44F-609E3F6014C1}" type="presOf" srcId="{D09D9AF7-15C2-43E6-86C8-977D805E4BE1}" destId="{345A5C5D-9FDC-4ABC-9C99-377688B9BCB2}" srcOrd="0" destOrd="0" presId="urn:microsoft.com/office/officeart/2009/3/layout/BlockDescendingList"/>
    <dgm:cxn modelId="{B32467EC-69D8-4D45-BA04-B4B3EA0AD171}" type="presOf" srcId="{2AF1F826-89A4-4FA2-A08E-A8BD62BD82E4}" destId="{345A5C5D-9FDC-4ABC-9C99-377688B9BCB2}" srcOrd="0" destOrd="5" presId="urn:microsoft.com/office/officeart/2009/3/layout/BlockDescendingList"/>
    <dgm:cxn modelId="{78034426-F818-46EC-BF6D-C67E5DFCBAD2}" type="presOf" srcId="{9C02F08A-5B59-4D32-82A6-A14F63915DAE}" destId="{345A5C5D-9FDC-4ABC-9C99-377688B9BCB2}" srcOrd="0" destOrd="2" presId="urn:microsoft.com/office/officeart/2009/3/layout/BlockDescendingList"/>
    <dgm:cxn modelId="{F5826094-776C-4F99-AD5D-3418A20A6E05}" type="presOf" srcId="{90579106-FB3C-4EE2-9DAC-64FDA4E86E08}" destId="{CEE0C748-05DD-4AC3-99EC-885A68FFC9AD}" srcOrd="0" destOrd="0" presId="urn:microsoft.com/office/officeart/2009/3/layout/BlockDescendingList"/>
    <dgm:cxn modelId="{91EEBE35-F7A0-4F13-84D5-064476953C74}" type="presOf" srcId="{24AACD74-90E5-4005-807F-FB1DAB88FB3C}" destId="{345A5C5D-9FDC-4ABC-9C99-377688B9BCB2}" srcOrd="0" destOrd="1" presId="urn:microsoft.com/office/officeart/2009/3/layout/BlockDescendingList"/>
    <dgm:cxn modelId="{88C10145-4F6C-431A-86F9-C1302F4DD189}" srcId="{19446C8C-BA75-4DA9-B381-FF6CEC92E79D}" destId="{84005CED-8924-4794-8D96-A51A684C31CC}" srcOrd="6" destOrd="0" parTransId="{3D44D3D5-0ECC-4C04-87F2-D92FB1361B62}" sibTransId="{B499FF83-1081-4BA8-B024-1E900337EFD4}"/>
    <dgm:cxn modelId="{9977834D-8B2D-4AF0-946C-AC0ADB4895F4}" srcId="{90579106-FB3C-4EE2-9DAC-64FDA4E86E08}" destId="{19446C8C-BA75-4DA9-B381-FF6CEC92E79D}" srcOrd="1" destOrd="0" parTransId="{F10A8CE3-0D5F-4F11-B061-4DC0FB611526}" sibTransId="{1EBC8891-7F2B-41FE-A6DB-B9FC674970C0}"/>
    <dgm:cxn modelId="{F1FD95B3-8298-4D7D-9444-CA0F42311D31}" type="presOf" srcId="{0CC3894F-DEA0-4BC3-AB04-D1844767F889}" destId="{345A5C5D-9FDC-4ABC-9C99-377688B9BCB2}" srcOrd="0" destOrd="3" presId="urn:microsoft.com/office/officeart/2009/3/layout/BlockDescendingList"/>
    <dgm:cxn modelId="{ABF1346B-9297-46A6-8F05-15A18D9EBAFE}" srcId="{19446C8C-BA75-4DA9-B381-FF6CEC92E79D}" destId="{0E866DEB-D969-4292-B5C0-1727EAD96BDD}" srcOrd="7" destOrd="0" parTransId="{5108195C-B23E-4196-B90A-49E600B4FDF7}" sibTransId="{13A9563A-B45E-4E1C-875D-7A8BA78EE14C}"/>
    <dgm:cxn modelId="{8BCFC879-51D3-484F-9EBA-8CBDC3521FA5}" srcId="{19446C8C-BA75-4DA9-B381-FF6CEC92E79D}" destId="{D09D9AF7-15C2-43E6-86C8-977D805E4BE1}" srcOrd="0" destOrd="0" parTransId="{A3B40D53-8593-4595-819C-A43CA2060973}" sibTransId="{F2574B3B-4330-4D81-B5D9-72635F705B62}"/>
    <dgm:cxn modelId="{F33C600C-C810-4550-BE43-143CD8005F33}" type="presOf" srcId="{0E866DEB-D969-4292-B5C0-1727EAD96BDD}" destId="{345A5C5D-9FDC-4ABC-9C99-377688B9BCB2}" srcOrd="0" destOrd="7" presId="urn:microsoft.com/office/officeart/2009/3/layout/BlockDescendingList"/>
    <dgm:cxn modelId="{A5AA6F74-ADB8-48D1-AE67-5EA8ADE43024}" type="presOf" srcId="{4AB189D6-7DA0-4129-AEE9-3BC84D1CF16A}" destId="{E095B881-BCF5-43FC-AA25-FC478BAF488F}" srcOrd="0" destOrd="0" presId="urn:microsoft.com/office/officeart/2009/3/layout/BlockDescendingList"/>
    <dgm:cxn modelId="{74E1F25C-29B6-489B-A45B-3F73A95B6347}" type="presParOf" srcId="{CEE0C748-05DD-4AC3-99EC-885A68FFC9AD}" destId="{E095B881-BCF5-43FC-AA25-FC478BAF488F}" srcOrd="0" destOrd="0" presId="urn:microsoft.com/office/officeart/2009/3/layout/BlockDescendingList"/>
    <dgm:cxn modelId="{1C6F4738-348C-40B6-911A-D92636755957}" type="presParOf" srcId="{CEE0C748-05DD-4AC3-99EC-885A68FFC9AD}" destId="{C7C9365A-66A0-483B-A186-53F0769D141A}" srcOrd="1" destOrd="0" presId="urn:microsoft.com/office/officeart/2009/3/layout/BlockDescendingList"/>
    <dgm:cxn modelId="{50329344-7CF6-4D3A-B88D-00D2F7EA7D13}" type="presParOf" srcId="{CEE0C748-05DD-4AC3-99EC-885A68FFC9AD}" destId="{7975B0B4-E707-49DD-A1E1-80888B32811E}" srcOrd="2" destOrd="0" presId="urn:microsoft.com/office/officeart/2009/3/layout/BlockDescendingList"/>
    <dgm:cxn modelId="{74D50FDC-DE20-41E7-8B4A-E6E3DA834232}" type="presParOf" srcId="{7975B0B4-E707-49DD-A1E1-80888B32811E}" destId="{D2AC1BC9-946B-44E1-9994-1FEBB9BD5A27}" srcOrd="0" destOrd="0" presId="urn:microsoft.com/office/officeart/2009/3/layout/BlockDescendingList"/>
    <dgm:cxn modelId="{41E9904A-5296-47CC-B26F-CC972477BF22}" type="presParOf" srcId="{CEE0C748-05DD-4AC3-99EC-885A68FFC9AD}" destId="{9D8414D7-269A-4E02-AAD6-B3ADA25A82A2}" srcOrd="3" destOrd="0" presId="urn:microsoft.com/office/officeart/2009/3/layout/BlockDescendingList"/>
    <dgm:cxn modelId="{D5D7B874-00BE-4333-93F7-A4633C21683A}" type="presParOf" srcId="{CEE0C748-05DD-4AC3-99EC-885A68FFC9AD}" destId="{345A5C5D-9FDC-4ABC-9C99-377688B9BCB2}" srcOrd="4" destOrd="0" presId="urn:microsoft.com/office/officeart/2009/3/layout/BlockDescendingList"/>
    <dgm:cxn modelId="{367B9638-6B1A-41BC-846B-92996322C719}" type="presParOf" srcId="{CEE0C748-05DD-4AC3-99EC-885A68FFC9AD}" destId="{C35747B9-328D-4CA7-A85A-275EC6983463}" srcOrd="5" destOrd="0" presId="urn:microsoft.com/office/officeart/2009/3/layout/BlockDescendingList"/>
    <dgm:cxn modelId="{B3C2AFCF-B2DF-4196-AB4F-A7DC95204048}" type="presParOf" srcId="{C35747B9-328D-4CA7-A85A-275EC6983463}" destId="{680A39FE-6E90-4FE7-B96B-D7A3D9B838C2}" srcOrd="0" destOrd="0" presId="urn:microsoft.com/office/officeart/2009/3/layout/BlockDescendingList"/>
  </dgm:cxnLst>
  <dgm:bg/>
  <dgm:whole/>
  <dgm:extLst>
    <a:ext uri="http://schemas.microsoft.com/office/drawing/2008/diagram">
      <dsp:dataModelExt xmlns:dsp="http://schemas.microsoft.com/office/drawing/2008/diagram" xmlns="" relId="rId2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C011BE-22C0-46A7-AEAD-8B90308A6240}"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pPr rtl="1"/>
          <a:endParaRPr lang="fa-IR"/>
        </a:p>
      </dgm:t>
    </dgm:pt>
    <dgm:pt modelId="{8D2CEC5E-39F3-4BEA-8F2B-044D6F961F36}">
      <dgm:prSet phldrT="[Text]" custT="1"/>
      <dgm:spPr/>
      <dgm:t>
        <a:bodyPr/>
        <a:lstStyle/>
        <a:p>
          <a:pPr rtl="1"/>
          <a:r>
            <a:rPr lang="fa-IR" sz="1200" b="1" dirty="0" smtClean="0">
              <a:cs typeface="B Mitra" pitchFamily="2" charset="-78"/>
            </a:rPr>
            <a:t>مدیریت سامانه اطلاعات کار</a:t>
          </a:r>
        </a:p>
        <a:p>
          <a:pPr rtl="1"/>
          <a:r>
            <a:rPr lang="fa-IR" sz="1200" dirty="0" smtClean="0">
              <a:cs typeface="B Mitra" pitchFamily="2" charset="-78"/>
            </a:rPr>
            <a:t>تدوین مشخصه های کار، مشاغل استاندارد و طراحی آزمونها</a:t>
          </a:r>
          <a:endParaRPr lang="fa-IR" sz="1200" dirty="0" smtClean="0"/>
        </a:p>
        <a:p>
          <a:pPr rtl="1"/>
          <a:r>
            <a:rPr lang="fa-IR" sz="1200" dirty="0" smtClean="0">
              <a:cs typeface="B Mitra" pitchFamily="2" charset="-78"/>
            </a:rPr>
            <a:t>راه اندازی درگاه کار</a:t>
          </a:r>
        </a:p>
        <a:p>
          <a:pPr rtl="1"/>
          <a:r>
            <a:rPr lang="fa-IR" sz="1200" dirty="0" smtClean="0">
              <a:cs typeface="B Mitra" pitchFamily="2" charset="-78"/>
            </a:rPr>
            <a:t>تائید صلاحیت موسسات خدمات کار</a:t>
          </a:r>
          <a:endParaRPr lang="fa-IR" sz="1200" b="1" dirty="0">
            <a:cs typeface="B Mitra" pitchFamily="2" charset="-78"/>
          </a:endParaRPr>
        </a:p>
      </dgm:t>
    </dgm:pt>
    <dgm:pt modelId="{3253D7F2-F80C-4108-B01D-68A2A5EA0677}" type="parTrans" cxnId="{C966B8DC-0609-4382-AF6D-EC718EAB8211}">
      <dgm:prSet/>
      <dgm:spPr/>
      <dgm:t>
        <a:bodyPr/>
        <a:lstStyle/>
        <a:p>
          <a:pPr rtl="1"/>
          <a:endParaRPr lang="fa-IR" sz="1200"/>
        </a:p>
      </dgm:t>
    </dgm:pt>
    <dgm:pt modelId="{10EFE41A-176B-4B1A-9BCD-DC7845E6FE89}" type="sibTrans" cxnId="{C966B8DC-0609-4382-AF6D-EC718EAB8211}">
      <dgm:prSet/>
      <dgm:spPr/>
      <dgm:t>
        <a:bodyPr/>
        <a:lstStyle/>
        <a:p>
          <a:pPr rtl="1"/>
          <a:endParaRPr lang="fa-IR" sz="1200"/>
        </a:p>
      </dgm:t>
    </dgm:pt>
    <dgm:pt modelId="{40B6342F-DE56-498F-BF67-065AF05740F9}">
      <dgm:prSet phldrT="[Text]" custT="1"/>
      <dgm:spPr/>
      <dgm:t>
        <a:bodyPr/>
        <a:lstStyle/>
        <a:p>
          <a:pPr algn="ctr" rtl="1"/>
          <a:r>
            <a:rPr lang="fa-IR" sz="1400" b="1" dirty="0" smtClean="0">
              <a:cs typeface="B Mitra" pitchFamily="2" charset="-78"/>
            </a:rPr>
            <a:t>سازمانها</a:t>
          </a:r>
          <a:endParaRPr lang="fa-IR" sz="1400" b="1" dirty="0">
            <a:cs typeface="B Mitra" pitchFamily="2" charset="-78"/>
          </a:endParaRPr>
        </a:p>
      </dgm:t>
    </dgm:pt>
    <dgm:pt modelId="{0E4EAB29-F402-4743-A06D-81FEA7BC7841}" type="parTrans" cxnId="{63D29D5E-A5C6-496E-8EFF-5222302A081D}">
      <dgm:prSet/>
      <dgm:spPr/>
      <dgm:t>
        <a:bodyPr/>
        <a:lstStyle/>
        <a:p>
          <a:pPr rtl="1"/>
          <a:endParaRPr lang="fa-IR" sz="1200"/>
        </a:p>
      </dgm:t>
    </dgm:pt>
    <dgm:pt modelId="{D6A540A6-DFC1-4523-A149-E367B7A353EB}" type="sibTrans" cxnId="{63D29D5E-A5C6-496E-8EFF-5222302A081D}">
      <dgm:prSet/>
      <dgm:spPr/>
      <dgm:t>
        <a:bodyPr/>
        <a:lstStyle/>
        <a:p>
          <a:pPr rtl="1"/>
          <a:endParaRPr lang="fa-IR" sz="1200"/>
        </a:p>
      </dgm:t>
    </dgm:pt>
    <dgm:pt modelId="{7C4F2CD0-284B-4B47-9402-A1A9D0B5154B}">
      <dgm:prSet phldrT="[Text]" custT="1"/>
      <dgm:spPr/>
      <dgm:t>
        <a:bodyPr/>
        <a:lstStyle/>
        <a:p>
          <a:pPr algn="ctr" rtl="1"/>
          <a:endParaRPr lang="fa-IR" sz="1200" dirty="0" smtClean="0">
            <a:cs typeface="B Mitra" pitchFamily="2" charset="-78"/>
          </a:endParaRPr>
        </a:p>
        <a:p>
          <a:pPr algn="ctr" rtl="1"/>
          <a:r>
            <a:rPr lang="fa-IR" sz="1400" b="1" dirty="0" smtClean="0">
              <a:cs typeface="B Mitra" pitchFamily="2" charset="-78"/>
            </a:rPr>
            <a:t>موسسات خدمات کار</a:t>
          </a:r>
          <a:endParaRPr lang="fa-IR" sz="1400" b="1" dirty="0">
            <a:cs typeface="B Mitra" pitchFamily="2" charset="-78"/>
          </a:endParaRPr>
        </a:p>
      </dgm:t>
    </dgm:pt>
    <dgm:pt modelId="{E487DD3D-A976-4532-A5C7-F1C8837A4180}" type="parTrans" cxnId="{E307B158-E9CF-43A7-A804-8BA38D7C1A77}">
      <dgm:prSet/>
      <dgm:spPr/>
      <dgm:t>
        <a:bodyPr/>
        <a:lstStyle/>
        <a:p>
          <a:pPr rtl="1"/>
          <a:endParaRPr lang="fa-IR" sz="1200"/>
        </a:p>
      </dgm:t>
    </dgm:pt>
    <dgm:pt modelId="{417E93D5-467F-46DB-98B9-2AC999452C5A}" type="sibTrans" cxnId="{E307B158-E9CF-43A7-A804-8BA38D7C1A77}">
      <dgm:prSet/>
      <dgm:spPr/>
      <dgm:t>
        <a:bodyPr/>
        <a:lstStyle/>
        <a:p>
          <a:pPr rtl="1"/>
          <a:endParaRPr lang="fa-IR" sz="1200"/>
        </a:p>
      </dgm:t>
    </dgm:pt>
    <dgm:pt modelId="{F1E266C9-A4F4-4DF9-9E64-A81F8CE254D4}">
      <dgm:prSet custT="1"/>
      <dgm:spPr/>
      <dgm:t>
        <a:bodyPr/>
        <a:lstStyle/>
        <a:p>
          <a:pPr algn="r" rtl="1"/>
          <a:r>
            <a:rPr lang="fa-IR" sz="1400" dirty="0" smtClean="0">
              <a:cs typeface="B Mitra" pitchFamily="2" charset="-78"/>
            </a:rPr>
            <a:t>طراحی مشاغل و ارائه درخواست کار </a:t>
          </a:r>
        </a:p>
      </dgm:t>
    </dgm:pt>
    <dgm:pt modelId="{93BBF876-9C9A-4CA9-B8B1-152661CFB299}" type="parTrans" cxnId="{F7A2AEF7-E6E3-4BAA-9E6B-E156010A8B5D}">
      <dgm:prSet/>
      <dgm:spPr/>
      <dgm:t>
        <a:bodyPr/>
        <a:lstStyle/>
        <a:p>
          <a:pPr rtl="1"/>
          <a:endParaRPr lang="fa-IR" sz="1200"/>
        </a:p>
      </dgm:t>
    </dgm:pt>
    <dgm:pt modelId="{097A2DA6-A2EE-498A-9B32-1E2EB968FDAC}" type="sibTrans" cxnId="{F7A2AEF7-E6E3-4BAA-9E6B-E156010A8B5D}">
      <dgm:prSet/>
      <dgm:spPr/>
      <dgm:t>
        <a:bodyPr/>
        <a:lstStyle/>
        <a:p>
          <a:pPr rtl="1"/>
          <a:endParaRPr lang="fa-IR" sz="1200"/>
        </a:p>
      </dgm:t>
    </dgm:pt>
    <dgm:pt modelId="{E038A763-E148-44F0-AD04-71708021F5CD}">
      <dgm:prSet custT="1"/>
      <dgm:spPr/>
      <dgm:t>
        <a:bodyPr/>
        <a:lstStyle/>
        <a:p>
          <a:pPr algn="r" rtl="1"/>
          <a:r>
            <a:rPr lang="fa-IR" sz="1400" dirty="0" smtClean="0">
              <a:cs typeface="B Mitra" pitchFamily="2" charset="-78"/>
            </a:rPr>
            <a:t>انتخاب کارکنان پس از آزمون</a:t>
          </a:r>
        </a:p>
      </dgm:t>
    </dgm:pt>
    <dgm:pt modelId="{7F5ED1E3-FAEF-4D9F-B49F-86ADA03B4073}" type="parTrans" cxnId="{279195DF-A054-4B34-A106-27D60CC0F440}">
      <dgm:prSet/>
      <dgm:spPr/>
      <dgm:t>
        <a:bodyPr/>
        <a:lstStyle/>
        <a:p>
          <a:pPr rtl="1"/>
          <a:endParaRPr lang="fa-IR" sz="1200"/>
        </a:p>
      </dgm:t>
    </dgm:pt>
    <dgm:pt modelId="{ABCDB533-4DAC-4730-A967-5786219D1ECA}" type="sibTrans" cxnId="{279195DF-A054-4B34-A106-27D60CC0F440}">
      <dgm:prSet/>
      <dgm:spPr/>
      <dgm:t>
        <a:bodyPr/>
        <a:lstStyle/>
        <a:p>
          <a:pPr rtl="1"/>
          <a:endParaRPr lang="fa-IR" sz="1200"/>
        </a:p>
      </dgm:t>
    </dgm:pt>
    <dgm:pt modelId="{FEFDACD3-6FB4-4AC6-8F12-0B5040493255}">
      <dgm:prSet custT="1"/>
      <dgm:spPr/>
      <dgm:t>
        <a:bodyPr/>
        <a:lstStyle/>
        <a:p>
          <a:pPr algn="r" rtl="1"/>
          <a:r>
            <a:rPr lang="fa-IR" sz="1200" dirty="0" smtClean="0">
              <a:cs typeface="B Mitra" pitchFamily="2" charset="-78"/>
            </a:rPr>
            <a:t>برگزاری آزمونهای شغلی </a:t>
          </a:r>
        </a:p>
      </dgm:t>
    </dgm:pt>
    <dgm:pt modelId="{5CCFF5D9-913D-4D0E-B337-DD83794DD4C7}" type="parTrans" cxnId="{74D6F372-6C53-43A8-934F-34D667BC72DD}">
      <dgm:prSet/>
      <dgm:spPr/>
      <dgm:t>
        <a:bodyPr/>
        <a:lstStyle/>
        <a:p>
          <a:pPr rtl="1"/>
          <a:endParaRPr lang="fa-IR" sz="1200"/>
        </a:p>
      </dgm:t>
    </dgm:pt>
    <dgm:pt modelId="{6E7A52F7-FAE1-4887-82E4-96E2F6B29879}" type="sibTrans" cxnId="{74D6F372-6C53-43A8-934F-34D667BC72DD}">
      <dgm:prSet/>
      <dgm:spPr/>
      <dgm:t>
        <a:bodyPr/>
        <a:lstStyle/>
        <a:p>
          <a:pPr rtl="1"/>
          <a:endParaRPr lang="fa-IR" sz="1200"/>
        </a:p>
      </dgm:t>
    </dgm:pt>
    <dgm:pt modelId="{454AB1FA-0872-401C-8E8F-A65AA13C4527}">
      <dgm:prSet custT="1"/>
      <dgm:spPr/>
      <dgm:t>
        <a:bodyPr/>
        <a:lstStyle/>
        <a:p>
          <a:pPr algn="r" rtl="1"/>
          <a:r>
            <a:rPr lang="fa-IR" sz="1200" dirty="0" smtClean="0">
              <a:cs typeface="B Mitra" pitchFamily="2" charset="-78"/>
            </a:rPr>
            <a:t>مشاوره به کارفرمایان در طراحی مشاغل و انتخاب نیروی کار</a:t>
          </a:r>
        </a:p>
      </dgm:t>
    </dgm:pt>
    <dgm:pt modelId="{92B67359-8E1F-4033-9608-93578A03E5BC}" type="parTrans" cxnId="{274AAD0D-72C9-43AB-82D9-C955566B42B9}">
      <dgm:prSet/>
      <dgm:spPr/>
      <dgm:t>
        <a:bodyPr/>
        <a:lstStyle/>
        <a:p>
          <a:pPr rtl="1"/>
          <a:endParaRPr lang="fa-IR" sz="1200"/>
        </a:p>
      </dgm:t>
    </dgm:pt>
    <dgm:pt modelId="{FF312833-3930-4351-9214-EF6A9425F162}" type="sibTrans" cxnId="{274AAD0D-72C9-43AB-82D9-C955566B42B9}">
      <dgm:prSet/>
      <dgm:spPr/>
      <dgm:t>
        <a:bodyPr/>
        <a:lstStyle/>
        <a:p>
          <a:pPr rtl="1"/>
          <a:endParaRPr lang="fa-IR" sz="1200"/>
        </a:p>
      </dgm:t>
    </dgm:pt>
    <dgm:pt modelId="{81CF587A-D5F6-4F71-94A3-3DC786C7069C}">
      <dgm:prSet phldrT="[Text]" custT="1"/>
      <dgm:spPr/>
      <dgm:t>
        <a:bodyPr/>
        <a:lstStyle/>
        <a:p>
          <a:pPr algn="ctr" rtl="1"/>
          <a:r>
            <a:rPr lang="fa-IR" sz="1400" b="1" dirty="0" smtClean="0">
              <a:cs typeface="B Mitra" pitchFamily="2" charset="-78"/>
            </a:rPr>
            <a:t>موسسات آموزشی</a:t>
          </a:r>
          <a:endParaRPr lang="fa-IR" sz="1400" b="1" dirty="0">
            <a:cs typeface="B Mitra" pitchFamily="2" charset="-78"/>
          </a:endParaRPr>
        </a:p>
      </dgm:t>
    </dgm:pt>
    <dgm:pt modelId="{5DD65A99-6731-4FE3-93D0-51C7ECBD89AE}" type="parTrans" cxnId="{24F622BC-3042-4DD5-8397-13E3FA1CF7FE}">
      <dgm:prSet/>
      <dgm:spPr/>
      <dgm:t>
        <a:bodyPr/>
        <a:lstStyle/>
        <a:p>
          <a:pPr rtl="1"/>
          <a:endParaRPr lang="fa-IR" sz="1200"/>
        </a:p>
      </dgm:t>
    </dgm:pt>
    <dgm:pt modelId="{17E57BAE-40E2-4E6D-9455-3708E99B2117}" type="sibTrans" cxnId="{24F622BC-3042-4DD5-8397-13E3FA1CF7FE}">
      <dgm:prSet/>
      <dgm:spPr/>
      <dgm:t>
        <a:bodyPr/>
        <a:lstStyle/>
        <a:p>
          <a:pPr rtl="1"/>
          <a:endParaRPr lang="fa-IR" sz="1200"/>
        </a:p>
      </dgm:t>
    </dgm:pt>
    <dgm:pt modelId="{29CE7B68-E41B-4D44-BDA1-5D362C929368}">
      <dgm:prSet custT="1"/>
      <dgm:spPr/>
      <dgm:t>
        <a:bodyPr/>
        <a:lstStyle/>
        <a:p>
          <a:pPr rtl="1"/>
          <a:r>
            <a:rPr lang="fa-IR" sz="1400" dirty="0" smtClean="0">
              <a:cs typeface="B Mitra" pitchFamily="2" charset="-78"/>
            </a:rPr>
            <a:t>بررسی روند بازار کار برای شناسائی نیازهای  آموزشی</a:t>
          </a:r>
        </a:p>
      </dgm:t>
    </dgm:pt>
    <dgm:pt modelId="{DD5E5A17-C025-4B5E-9FE5-C771EAA5220B}" type="parTrans" cxnId="{5732D16A-0490-47D4-8054-598580E94D02}">
      <dgm:prSet/>
      <dgm:spPr/>
      <dgm:t>
        <a:bodyPr/>
        <a:lstStyle/>
        <a:p>
          <a:pPr rtl="1"/>
          <a:endParaRPr lang="fa-IR" sz="1200"/>
        </a:p>
      </dgm:t>
    </dgm:pt>
    <dgm:pt modelId="{5BBBE95C-C5DA-4F21-83E6-AA41E600FC02}" type="sibTrans" cxnId="{5732D16A-0490-47D4-8054-598580E94D02}">
      <dgm:prSet/>
      <dgm:spPr/>
      <dgm:t>
        <a:bodyPr/>
        <a:lstStyle/>
        <a:p>
          <a:pPr rtl="1"/>
          <a:endParaRPr lang="fa-IR" sz="1200"/>
        </a:p>
      </dgm:t>
    </dgm:pt>
    <dgm:pt modelId="{B1128A61-00A5-4868-9EC4-6CD6AE362C75}">
      <dgm:prSet phldrT="[Text]" custT="1"/>
      <dgm:spPr/>
      <dgm:t>
        <a:bodyPr/>
        <a:lstStyle/>
        <a:p>
          <a:pPr algn="ctr" rtl="1"/>
          <a:endParaRPr lang="fa-IR" sz="1200" dirty="0" smtClean="0">
            <a:cs typeface="B Mitra" pitchFamily="2" charset="-78"/>
          </a:endParaRPr>
        </a:p>
        <a:p>
          <a:pPr algn="ctr" rtl="1"/>
          <a:r>
            <a:rPr lang="fa-IR" sz="1400" b="1" dirty="0" smtClean="0">
              <a:cs typeface="B Mitra" pitchFamily="2" charset="-78"/>
            </a:rPr>
            <a:t>نیروی کار </a:t>
          </a:r>
          <a:endParaRPr lang="fa-IR" sz="1400" b="1" dirty="0">
            <a:cs typeface="B Mitra" pitchFamily="2" charset="-78"/>
          </a:endParaRPr>
        </a:p>
      </dgm:t>
    </dgm:pt>
    <dgm:pt modelId="{22279473-C26F-440F-BCA0-AE0336BA6766}" type="parTrans" cxnId="{E197FEF4-D841-4037-B14A-6B37D545D3DC}">
      <dgm:prSet/>
      <dgm:spPr/>
      <dgm:t>
        <a:bodyPr/>
        <a:lstStyle/>
        <a:p>
          <a:pPr rtl="1"/>
          <a:endParaRPr lang="fa-IR" sz="1200"/>
        </a:p>
      </dgm:t>
    </dgm:pt>
    <dgm:pt modelId="{59901F4E-D438-40A1-9783-4CF6A39EB045}" type="sibTrans" cxnId="{E197FEF4-D841-4037-B14A-6B37D545D3DC}">
      <dgm:prSet/>
      <dgm:spPr/>
      <dgm:t>
        <a:bodyPr/>
        <a:lstStyle/>
        <a:p>
          <a:pPr rtl="1"/>
          <a:endParaRPr lang="fa-IR" sz="1200"/>
        </a:p>
      </dgm:t>
    </dgm:pt>
    <dgm:pt modelId="{69A0D2FF-64AC-4E5D-B1AE-218B21F922C3}">
      <dgm:prSet custT="1"/>
      <dgm:spPr/>
      <dgm:t>
        <a:bodyPr/>
        <a:lstStyle/>
        <a:p>
          <a:pPr algn="r" rtl="1"/>
          <a:r>
            <a:rPr lang="fa-IR" sz="1200" dirty="0" smtClean="0">
              <a:cs typeface="B Mitra" pitchFamily="2" charset="-78"/>
            </a:rPr>
            <a:t>انتخاب مشاغل درخواست شده بر اساس ويزگی های خود، ويژگی های شغل و بازار کار</a:t>
          </a:r>
        </a:p>
      </dgm:t>
    </dgm:pt>
    <dgm:pt modelId="{0E54A6F4-181F-46BC-B16B-A890A98A6606}" type="parTrans" cxnId="{6D218920-38DC-46F2-A6C5-169E9D64CF75}">
      <dgm:prSet/>
      <dgm:spPr/>
      <dgm:t>
        <a:bodyPr/>
        <a:lstStyle/>
        <a:p>
          <a:pPr rtl="1"/>
          <a:endParaRPr lang="fa-IR" sz="1200"/>
        </a:p>
      </dgm:t>
    </dgm:pt>
    <dgm:pt modelId="{E71EE768-11A1-4975-99B6-63E11C4EE9BD}" type="sibTrans" cxnId="{6D218920-38DC-46F2-A6C5-169E9D64CF75}">
      <dgm:prSet/>
      <dgm:spPr/>
      <dgm:t>
        <a:bodyPr/>
        <a:lstStyle/>
        <a:p>
          <a:pPr rtl="1"/>
          <a:endParaRPr lang="fa-IR" sz="1200"/>
        </a:p>
      </dgm:t>
    </dgm:pt>
    <dgm:pt modelId="{687ED6CE-3F19-4047-A169-689598F68576}">
      <dgm:prSet custT="1"/>
      <dgm:spPr/>
      <dgm:t>
        <a:bodyPr/>
        <a:lstStyle/>
        <a:p>
          <a:pPr algn="r" rtl="1"/>
          <a:r>
            <a:rPr lang="fa-IR" sz="1200" dirty="0" smtClean="0">
              <a:cs typeface="B Mitra" pitchFamily="2" charset="-78"/>
            </a:rPr>
            <a:t>مشاوره به کارجویان در انتخاب شغل </a:t>
          </a:r>
        </a:p>
      </dgm:t>
    </dgm:pt>
    <dgm:pt modelId="{8AD39163-B813-4C68-B5A0-51A7492581BB}" type="parTrans" cxnId="{1C33BFAD-EDF1-4DAA-99CD-4FC323F005F1}">
      <dgm:prSet/>
      <dgm:spPr/>
      <dgm:t>
        <a:bodyPr/>
        <a:lstStyle/>
        <a:p>
          <a:pPr rtl="1"/>
          <a:endParaRPr lang="fa-IR" sz="1200"/>
        </a:p>
      </dgm:t>
    </dgm:pt>
    <dgm:pt modelId="{F32CFE94-CB2E-425B-A90E-45F37FAFFB3B}" type="sibTrans" cxnId="{1C33BFAD-EDF1-4DAA-99CD-4FC323F005F1}">
      <dgm:prSet/>
      <dgm:spPr/>
      <dgm:t>
        <a:bodyPr/>
        <a:lstStyle/>
        <a:p>
          <a:pPr rtl="1"/>
          <a:endParaRPr lang="fa-IR" sz="1200"/>
        </a:p>
      </dgm:t>
    </dgm:pt>
    <dgm:pt modelId="{1EB4D0F9-2ABB-4CE0-956B-35E5ECB9F302}">
      <dgm:prSet custT="1"/>
      <dgm:spPr/>
      <dgm:t>
        <a:bodyPr/>
        <a:lstStyle/>
        <a:p>
          <a:pPr rtl="1"/>
          <a:r>
            <a:rPr lang="fa-IR" sz="1400" dirty="0" smtClean="0">
              <a:cs typeface="B Mitra" pitchFamily="2" charset="-78"/>
            </a:rPr>
            <a:t>ارائه دوره های آموزشی </a:t>
          </a:r>
        </a:p>
      </dgm:t>
    </dgm:pt>
    <dgm:pt modelId="{05B0E577-669E-4411-BBA0-08AEA2442950}" type="parTrans" cxnId="{50146443-0DDD-481C-927D-57529876641B}">
      <dgm:prSet/>
      <dgm:spPr/>
      <dgm:t>
        <a:bodyPr/>
        <a:lstStyle/>
        <a:p>
          <a:pPr rtl="1"/>
          <a:endParaRPr lang="fa-IR" sz="1200"/>
        </a:p>
      </dgm:t>
    </dgm:pt>
    <dgm:pt modelId="{EBEA976D-2ACE-4BB8-83E2-2DD3CEE3FB2A}" type="sibTrans" cxnId="{50146443-0DDD-481C-927D-57529876641B}">
      <dgm:prSet/>
      <dgm:spPr/>
      <dgm:t>
        <a:bodyPr/>
        <a:lstStyle/>
        <a:p>
          <a:pPr rtl="1"/>
          <a:endParaRPr lang="fa-IR" sz="1200"/>
        </a:p>
      </dgm:t>
    </dgm:pt>
    <dgm:pt modelId="{31F0B506-A689-4C5C-AA7D-F63C5A51311E}">
      <dgm:prSet custT="1"/>
      <dgm:spPr/>
      <dgm:t>
        <a:bodyPr/>
        <a:lstStyle/>
        <a:p>
          <a:pPr algn="r" rtl="1"/>
          <a:r>
            <a:rPr lang="fa-IR" sz="1200" dirty="0" smtClean="0">
              <a:cs typeface="B Mitra" pitchFamily="2" charset="-78"/>
            </a:rPr>
            <a:t>گذراندن دوره های آموزشی لازم</a:t>
          </a:r>
        </a:p>
      </dgm:t>
    </dgm:pt>
    <dgm:pt modelId="{7B3899DB-03D4-4DFA-9C49-E5E993C01C66}" type="parTrans" cxnId="{12471DEE-3219-46DA-BE27-0A4D0313EC5D}">
      <dgm:prSet/>
      <dgm:spPr/>
      <dgm:t>
        <a:bodyPr/>
        <a:lstStyle/>
        <a:p>
          <a:endParaRPr lang="en-US"/>
        </a:p>
      </dgm:t>
    </dgm:pt>
    <dgm:pt modelId="{A03D2385-1088-4D7C-8224-DED4A3004950}" type="sibTrans" cxnId="{12471DEE-3219-46DA-BE27-0A4D0313EC5D}">
      <dgm:prSet/>
      <dgm:spPr/>
      <dgm:t>
        <a:bodyPr/>
        <a:lstStyle/>
        <a:p>
          <a:endParaRPr lang="en-US"/>
        </a:p>
      </dgm:t>
    </dgm:pt>
    <dgm:pt modelId="{11F36A5B-4433-46AF-A035-C7F427253D79}" type="pres">
      <dgm:prSet presAssocID="{E7C011BE-22C0-46A7-AEAD-8B90308A6240}" presName="diagram" presStyleCnt="0">
        <dgm:presLayoutVars>
          <dgm:chMax val="1"/>
          <dgm:dir/>
          <dgm:animLvl val="ctr"/>
          <dgm:resizeHandles val="exact"/>
        </dgm:presLayoutVars>
      </dgm:prSet>
      <dgm:spPr/>
      <dgm:t>
        <a:bodyPr/>
        <a:lstStyle/>
        <a:p>
          <a:pPr rtl="1"/>
          <a:endParaRPr lang="fa-IR"/>
        </a:p>
      </dgm:t>
    </dgm:pt>
    <dgm:pt modelId="{4DDD1E55-3DAD-478B-AE5F-5D06DA19629E}" type="pres">
      <dgm:prSet presAssocID="{E7C011BE-22C0-46A7-AEAD-8B90308A6240}" presName="matrix" presStyleCnt="0"/>
      <dgm:spPr/>
    </dgm:pt>
    <dgm:pt modelId="{72C0A11B-1D1D-4256-AB64-A584C491C597}" type="pres">
      <dgm:prSet presAssocID="{E7C011BE-22C0-46A7-AEAD-8B90308A6240}" presName="tile1" presStyleLbl="node1" presStyleIdx="0" presStyleCnt="4"/>
      <dgm:spPr/>
      <dgm:t>
        <a:bodyPr/>
        <a:lstStyle/>
        <a:p>
          <a:pPr rtl="1"/>
          <a:endParaRPr lang="fa-IR"/>
        </a:p>
      </dgm:t>
    </dgm:pt>
    <dgm:pt modelId="{B0025C35-8B2F-4ADD-A2F8-CA70ECD99375}" type="pres">
      <dgm:prSet presAssocID="{E7C011BE-22C0-46A7-AEAD-8B90308A6240}" presName="tile1text" presStyleLbl="node1" presStyleIdx="0" presStyleCnt="4">
        <dgm:presLayoutVars>
          <dgm:chMax val="0"/>
          <dgm:chPref val="0"/>
          <dgm:bulletEnabled val="1"/>
        </dgm:presLayoutVars>
      </dgm:prSet>
      <dgm:spPr/>
      <dgm:t>
        <a:bodyPr/>
        <a:lstStyle/>
        <a:p>
          <a:pPr rtl="1"/>
          <a:endParaRPr lang="fa-IR"/>
        </a:p>
      </dgm:t>
    </dgm:pt>
    <dgm:pt modelId="{4FA00600-58FD-4910-ACF2-0EA12AA46625}" type="pres">
      <dgm:prSet presAssocID="{E7C011BE-22C0-46A7-AEAD-8B90308A6240}" presName="tile2" presStyleLbl="node1" presStyleIdx="1" presStyleCnt="4" custLinFactNeighborX="12644" custLinFactNeighborY="-3571"/>
      <dgm:spPr/>
      <dgm:t>
        <a:bodyPr/>
        <a:lstStyle/>
        <a:p>
          <a:pPr rtl="1"/>
          <a:endParaRPr lang="fa-IR"/>
        </a:p>
      </dgm:t>
    </dgm:pt>
    <dgm:pt modelId="{C20A832E-63AE-4CBD-B929-985144E30C42}" type="pres">
      <dgm:prSet presAssocID="{E7C011BE-22C0-46A7-AEAD-8B90308A6240}" presName="tile2text" presStyleLbl="node1" presStyleIdx="1" presStyleCnt="4">
        <dgm:presLayoutVars>
          <dgm:chMax val="0"/>
          <dgm:chPref val="0"/>
          <dgm:bulletEnabled val="1"/>
        </dgm:presLayoutVars>
      </dgm:prSet>
      <dgm:spPr/>
      <dgm:t>
        <a:bodyPr/>
        <a:lstStyle/>
        <a:p>
          <a:pPr rtl="1"/>
          <a:endParaRPr lang="fa-IR"/>
        </a:p>
      </dgm:t>
    </dgm:pt>
    <dgm:pt modelId="{9B48997C-413C-4F8C-A109-5AD70CFFFD4D}" type="pres">
      <dgm:prSet presAssocID="{E7C011BE-22C0-46A7-AEAD-8B90308A6240}" presName="tile3" presStyleLbl="node1" presStyleIdx="2" presStyleCnt="4"/>
      <dgm:spPr/>
      <dgm:t>
        <a:bodyPr/>
        <a:lstStyle/>
        <a:p>
          <a:pPr rtl="1"/>
          <a:endParaRPr lang="fa-IR"/>
        </a:p>
      </dgm:t>
    </dgm:pt>
    <dgm:pt modelId="{2187A8B8-3AD1-4523-A038-8841212814B5}" type="pres">
      <dgm:prSet presAssocID="{E7C011BE-22C0-46A7-AEAD-8B90308A6240}" presName="tile3text" presStyleLbl="node1" presStyleIdx="2" presStyleCnt="4">
        <dgm:presLayoutVars>
          <dgm:chMax val="0"/>
          <dgm:chPref val="0"/>
          <dgm:bulletEnabled val="1"/>
        </dgm:presLayoutVars>
      </dgm:prSet>
      <dgm:spPr/>
      <dgm:t>
        <a:bodyPr/>
        <a:lstStyle/>
        <a:p>
          <a:pPr rtl="1"/>
          <a:endParaRPr lang="fa-IR"/>
        </a:p>
      </dgm:t>
    </dgm:pt>
    <dgm:pt modelId="{04EAF88F-B048-4C5C-96FD-38FFABB8D541}" type="pres">
      <dgm:prSet presAssocID="{E7C011BE-22C0-46A7-AEAD-8B90308A6240}" presName="tile4" presStyleLbl="node1" presStyleIdx="3" presStyleCnt="4"/>
      <dgm:spPr/>
      <dgm:t>
        <a:bodyPr/>
        <a:lstStyle/>
        <a:p>
          <a:pPr rtl="1"/>
          <a:endParaRPr lang="fa-IR"/>
        </a:p>
      </dgm:t>
    </dgm:pt>
    <dgm:pt modelId="{AD3FC27A-99F0-4AF3-AD13-08702A5D6399}" type="pres">
      <dgm:prSet presAssocID="{E7C011BE-22C0-46A7-AEAD-8B90308A6240}" presName="tile4text" presStyleLbl="node1" presStyleIdx="3" presStyleCnt="4">
        <dgm:presLayoutVars>
          <dgm:chMax val="0"/>
          <dgm:chPref val="0"/>
          <dgm:bulletEnabled val="1"/>
        </dgm:presLayoutVars>
      </dgm:prSet>
      <dgm:spPr/>
      <dgm:t>
        <a:bodyPr/>
        <a:lstStyle/>
        <a:p>
          <a:pPr rtl="1"/>
          <a:endParaRPr lang="fa-IR"/>
        </a:p>
      </dgm:t>
    </dgm:pt>
    <dgm:pt modelId="{DDBD20C7-4E11-4463-A245-E468FCDB505D}" type="pres">
      <dgm:prSet presAssocID="{E7C011BE-22C0-46A7-AEAD-8B90308A6240}" presName="centerTile" presStyleLbl="fgShp" presStyleIdx="0" presStyleCnt="1" custScaleX="178862" custScaleY="158140">
        <dgm:presLayoutVars>
          <dgm:chMax val="0"/>
          <dgm:chPref val="0"/>
        </dgm:presLayoutVars>
      </dgm:prSet>
      <dgm:spPr/>
      <dgm:t>
        <a:bodyPr/>
        <a:lstStyle/>
        <a:p>
          <a:pPr rtl="1"/>
          <a:endParaRPr lang="fa-IR"/>
        </a:p>
      </dgm:t>
    </dgm:pt>
  </dgm:ptLst>
  <dgm:cxnLst>
    <dgm:cxn modelId="{CCE35F6A-B4CB-42EA-A321-3C9AE53CF1DA}" type="presOf" srcId="{B1128A61-00A5-4868-9EC4-6CD6AE362C75}" destId="{9B48997C-413C-4F8C-A109-5AD70CFFFD4D}" srcOrd="0" destOrd="0" presId="urn:microsoft.com/office/officeart/2005/8/layout/matrix1"/>
    <dgm:cxn modelId="{F7A2AEF7-E6E3-4BAA-9E6B-E156010A8B5D}" srcId="{40B6342F-DE56-498F-BF67-065AF05740F9}" destId="{F1E266C9-A4F4-4DF9-9E64-A81F8CE254D4}" srcOrd="0" destOrd="0" parTransId="{93BBF876-9C9A-4CA9-B8B1-152661CFB299}" sibTransId="{097A2DA6-A2EE-498A-9B32-1E2EB968FDAC}"/>
    <dgm:cxn modelId="{1C33BFAD-EDF1-4DAA-99CD-4FC323F005F1}" srcId="{7C4F2CD0-284B-4B47-9402-A1A9D0B5154B}" destId="{687ED6CE-3F19-4047-A169-689598F68576}" srcOrd="1" destOrd="0" parTransId="{8AD39163-B813-4C68-B5A0-51A7492581BB}" sibTransId="{F32CFE94-CB2E-425B-A90E-45F37FAFFB3B}"/>
    <dgm:cxn modelId="{B741CA14-7629-4271-BC3F-E6913983F834}" type="presOf" srcId="{29CE7B68-E41B-4D44-BDA1-5D362C929368}" destId="{72C0A11B-1D1D-4256-AB64-A584C491C597}" srcOrd="0" destOrd="1" presId="urn:microsoft.com/office/officeart/2005/8/layout/matrix1"/>
    <dgm:cxn modelId="{8547E6E2-9D25-48DB-BC1B-6B6133D686C0}" type="presOf" srcId="{687ED6CE-3F19-4047-A169-689598F68576}" destId="{04EAF88F-B048-4C5C-96FD-38FFABB8D541}" srcOrd="0" destOrd="2" presId="urn:microsoft.com/office/officeart/2005/8/layout/matrix1"/>
    <dgm:cxn modelId="{467A2C93-AE8E-4E93-8FEC-B230D8C22DF8}" type="presOf" srcId="{40B6342F-DE56-498F-BF67-065AF05740F9}" destId="{C20A832E-63AE-4CBD-B929-985144E30C42}" srcOrd="1" destOrd="0" presId="urn:microsoft.com/office/officeart/2005/8/layout/matrix1"/>
    <dgm:cxn modelId="{50146443-0DDD-481C-927D-57529876641B}" srcId="{81CF587A-D5F6-4F71-94A3-3DC786C7069C}" destId="{1EB4D0F9-2ABB-4CE0-956B-35E5ECB9F302}" srcOrd="1" destOrd="0" parTransId="{05B0E577-669E-4411-BBA0-08AEA2442950}" sibTransId="{EBEA976D-2ACE-4BB8-83E2-2DD3CEE3FB2A}"/>
    <dgm:cxn modelId="{EE61AA9C-3961-460E-918A-465C22FF3BB4}" type="presOf" srcId="{7C4F2CD0-284B-4B47-9402-A1A9D0B5154B}" destId="{AD3FC27A-99F0-4AF3-AD13-08702A5D6399}" srcOrd="1" destOrd="0" presId="urn:microsoft.com/office/officeart/2005/8/layout/matrix1"/>
    <dgm:cxn modelId="{0CAB155D-5F2C-46BB-AD59-40CCD3BC25F3}" type="presOf" srcId="{FEFDACD3-6FB4-4AC6-8F12-0B5040493255}" destId="{AD3FC27A-99F0-4AF3-AD13-08702A5D6399}" srcOrd="1" destOrd="1" presId="urn:microsoft.com/office/officeart/2005/8/layout/matrix1"/>
    <dgm:cxn modelId="{87C3EF76-3C56-424C-92E8-5A68F2E21EA3}" type="presOf" srcId="{454AB1FA-0872-401C-8E8F-A65AA13C4527}" destId="{AD3FC27A-99F0-4AF3-AD13-08702A5D6399}" srcOrd="1" destOrd="3" presId="urn:microsoft.com/office/officeart/2005/8/layout/matrix1"/>
    <dgm:cxn modelId="{7C896896-88D0-4534-B897-94278DC638B5}" type="presOf" srcId="{31F0B506-A689-4C5C-AA7D-F63C5A51311E}" destId="{9B48997C-413C-4F8C-A109-5AD70CFFFD4D}" srcOrd="0" destOrd="2" presId="urn:microsoft.com/office/officeart/2005/8/layout/matrix1"/>
    <dgm:cxn modelId="{34A9FC46-D343-4258-ABE5-D84D65195668}" type="presOf" srcId="{1EB4D0F9-2ABB-4CE0-956B-35E5ECB9F302}" destId="{72C0A11B-1D1D-4256-AB64-A584C491C597}" srcOrd="0" destOrd="2" presId="urn:microsoft.com/office/officeart/2005/8/layout/matrix1"/>
    <dgm:cxn modelId="{5732D16A-0490-47D4-8054-598580E94D02}" srcId="{81CF587A-D5F6-4F71-94A3-3DC786C7069C}" destId="{29CE7B68-E41B-4D44-BDA1-5D362C929368}" srcOrd="0" destOrd="0" parTransId="{DD5E5A17-C025-4B5E-9FE5-C771EAA5220B}" sibTransId="{5BBBE95C-C5DA-4F21-83E6-AA41E600FC02}"/>
    <dgm:cxn modelId="{4C80DB08-5568-484A-BD58-D32CB28CB146}" type="presOf" srcId="{E038A763-E148-44F0-AD04-71708021F5CD}" destId="{4FA00600-58FD-4910-ACF2-0EA12AA46625}" srcOrd="0" destOrd="2" presId="urn:microsoft.com/office/officeart/2005/8/layout/matrix1"/>
    <dgm:cxn modelId="{63D29D5E-A5C6-496E-8EFF-5222302A081D}" srcId="{8D2CEC5E-39F3-4BEA-8F2B-044D6F961F36}" destId="{40B6342F-DE56-498F-BF67-065AF05740F9}" srcOrd="1" destOrd="0" parTransId="{0E4EAB29-F402-4743-A06D-81FEA7BC7841}" sibTransId="{D6A540A6-DFC1-4523-A149-E367B7A353EB}"/>
    <dgm:cxn modelId="{87E20C37-67F5-4894-AEC1-F5CE790659DD}" type="presOf" srcId="{69A0D2FF-64AC-4E5D-B1AE-218B21F922C3}" destId="{2187A8B8-3AD1-4523-A038-8841212814B5}" srcOrd="1" destOrd="1" presId="urn:microsoft.com/office/officeart/2005/8/layout/matrix1"/>
    <dgm:cxn modelId="{B79133C8-9494-43FE-B5F9-A6FFEC457F37}" type="presOf" srcId="{29CE7B68-E41B-4D44-BDA1-5D362C929368}" destId="{B0025C35-8B2F-4ADD-A2F8-CA70ECD99375}" srcOrd="1" destOrd="1" presId="urn:microsoft.com/office/officeart/2005/8/layout/matrix1"/>
    <dgm:cxn modelId="{11BDDA3A-0FCF-4227-B3A7-39E6FF8E5A79}" type="presOf" srcId="{454AB1FA-0872-401C-8E8F-A65AA13C4527}" destId="{04EAF88F-B048-4C5C-96FD-38FFABB8D541}" srcOrd="0" destOrd="3" presId="urn:microsoft.com/office/officeart/2005/8/layout/matrix1"/>
    <dgm:cxn modelId="{FE3ECD6B-C268-4AC4-B6F5-66D92ABA7103}" type="presOf" srcId="{8D2CEC5E-39F3-4BEA-8F2B-044D6F961F36}" destId="{DDBD20C7-4E11-4463-A245-E468FCDB505D}" srcOrd="0" destOrd="0" presId="urn:microsoft.com/office/officeart/2005/8/layout/matrix1"/>
    <dgm:cxn modelId="{78FED236-AA22-46BD-B0B5-82848B8F94BC}" type="presOf" srcId="{81CF587A-D5F6-4F71-94A3-3DC786C7069C}" destId="{B0025C35-8B2F-4ADD-A2F8-CA70ECD99375}" srcOrd="1" destOrd="0" presId="urn:microsoft.com/office/officeart/2005/8/layout/matrix1"/>
    <dgm:cxn modelId="{B95A1300-EDDF-4B35-9BE1-18CCE399B7F7}" type="presOf" srcId="{1EB4D0F9-2ABB-4CE0-956B-35E5ECB9F302}" destId="{B0025C35-8B2F-4ADD-A2F8-CA70ECD99375}" srcOrd="1" destOrd="2" presId="urn:microsoft.com/office/officeart/2005/8/layout/matrix1"/>
    <dgm:cxn modelId="{6D218920-38DC-46F2-A6C5-169E9D64CF75}" srcId="{B1128A61-00A5-4868-9EC4-6CD6AE362C75}" destId="{69A0D2FF-64AC-4E5D-B1AE-218B21F922C3}" srcOrd="0" destOrd="0" parTransId="{0E54A6F4-181F-46BC-B16B-A890A98A6606}" sibTransId="{E71EE768-11A1-4975-99B6-63E11C4EE9BD}"/>
    <dgm:cxn modelId="{74BF91CF-B0B5-4844-89B7-62BD01BBBCBA}" type="presOf" srcId="{F1E266C9-A4F4-4DF9-9E64-A81F8CE254D4}" destId="{C20A832E-63AE-4CBD-B929-985144E30C42}" srcOrd="1" destOrd="1" presId="urn:microsoft.com/office/officeart/2005/8/layout/matrix1"/>
    <dgm:cxn modelId="{B464E802-9A6F-42E6-9BF5-E40662FDF70D}" type="presOf" srcId="{687ED6CE-3F19-4047-A169-689598F68576}" destId="{AD3FC27A-99F0-4AF3-AD13-08702A5D6399}" srcOrd="1" destOrd="2" presId="urn:microsoft.com/office/officeart/2005/8/layout/matrix1"/>
    <dgm:cxn modelId="{E197FEF4-D841-4037-B14A-6B37D545D3DC}" srcId="{8D2CEC5E-39F3-4BEA-8F2B-044D6F961F36}" destId="{B1128A61-00A5-4868-9EC4-6CD6AE362C75}" srcOrd="2" destOrd="0" parTransId="{22279473-C26F-440F-BCA0-AE0336BA6766}" sibTransId="{59901F4E-D438-40A1-9783-4CF6A39EB045}"/>
    <dgm:cxn modelId="{279195DF-A054-4B34-A106-27D60CC0F440}" srcId="{40B6342F-DE56-498F-BF67-065AF05740F9}" destId="{E038A763-E148-44F0-AD04-71708021F5CD}" srcOrd="1" destOrd="0" parTransId="{7F5ED1E3-FAEF-4D9F-B49F-86ADA03B4073}" sibTransId="{ABCDB533-4DAC-4730-A967-5786219D1ECA}"/>
    <dgm:cxn modelId="{8AA718C7-E44F-4CF1-A950-236AF08B783D}" type="presOf" srcId="{31F0B506-A689-4C5C-AA7D-F63C5A51311E}" destId="{2187A8B8-3AD1-4523-A038-8841212814B5}" srcOrd="1" destOrd="2" presId="urn:microsoft.com/office/officeart/2005/8/layout/matrix1"/>
    <dgm:cxn modelId="{E307B158-E9CF-43A7-A804-8BA38D7C1A77}" srcId="{8D2CEC5E-39F3-4BEA-8F2B-044D6F961F36}" destId="{7C4F2CD0-284B-4B47-9402-A1A9D0B5154B}" srcOrd="3" destOrd="0" parTransId="{E487DD3D-A976-4532-A5C7-F1C8837A4180}" sibTransId="{417E93D5-467F-46DB-98B9-2AC999452C5A}"/>
    <dgm:cxn modelId="{C613119A-E887-4E8C-BED7-95D763B2AF71}" type="presOf" srcId="{E7C011BE-22C0-46A7-AEAD-8B90308A6240}" destId="{11F36A5B-4433-46AF-A035-C7F427253D79}" srcOrd="0" destOrd="0" presId="urn:microsoft.com/office/officeart/2005/8/layout/matrix1"/>
    <dgm:cxn modelId="{A7400116-F64F-489C-9E21-6ED1638D5188}" type="presOf" srcId="{81CF587A-D5F6-4F71-94A3-3DC786C7069C}" destId="{72C0A11B-1D1D-4256-AB64-A584C491C597}" srcOrd="0" destOrd="0" presId="urn:microsoft.com/office/officeart/2005/8/layout/matrix1"/>
    <dgm:cxn modelId="{274AAD0D-72C9-43AB-82D9-C955566B42B9}" srcId="{7C4F2CD0-284B-4B47-9402-A1A9D0B5154B}" destId="{454AB1FA-0872-401C-8E8F-A65AA13C4527}" srcOrd="2" destOrd="0" parTransId="{92B67359-8E1F-4033-9608-93578A03E5BC}" sibTransId="{FF312833-3930-4351-9214-EF6A9425F162}"/>
    <dgm:cxn modelId="{68A1BFDD-562F-4ABB-B401-897DEF6E5571}" type="presOf" srcId="{FEFDACD3-6FB4-4AC6-8F12-0B5040493255}" destId="{04EAF88F-B048-4C5C-96FD-38FFABB8D541}" srcOrd="0" destOrd="1" presId="urn:microsoft.com/office/officeart/2005/8/layout/matrix1"/>
    <dgm:cxn modelId="{29DFA826-A7D4-401E-BAB0-46CF3BB48E94}" type="presOf" srcId="{B1128A61-00A5-4868-9EC4-6CD6AE362C75}" destId="{2187A8B8-3AD1-4523-A038-8841212814B5}" srcOrd="1" destOrd="0" presId="urn:microsoft.com/office/officeart/2005/8/layout/matrix1"/>
    <dgm:cxn modelId="{A8197AC4-39B3-48EA-B9BC-6DF09E021034}" type="presOf" srcId="{40B6342F-DE56-498F-BF67-065AF05740F9}" destId="{4FA00600-58FD-4910-ACF2-0EA12AA46625}" srcOrd="0" destOrd="0" presId="urn:microsoft.com/office/officeart/2005/8/layout/matrix1"/>
    <dgm:cxn modelId="{14F0CDC7-1B36-403E-A078-5188E57E82EA}" type="presOf" srcId="{F1E266C9-A4F4-4DF9-9E64-A81F8CE254D4}" destId="{4FA00600-58FD-4910-ACF2-0EA12AA46625}" srcOrd="0" destOrd="1" presId="urn:microsoft.com/office/officeart/2005/8/layout/matrix1"/>
    <dgm:cxn modelId="{C966B8DC-0609-4382-AF6D-EC718EAB8211}" srcId="{E7C011BE-22C0-46A7-AEAD-8B90308A6240}" destId="{8D2CEC5E-39F3-4BEA-8F2B-044D6F961F36}" srcOrd="0" destOrd="0" parTransId="{3253D7F2-F80C-4108-B01D-68A2A5EA0677}" sibTransId="{10EFE41A-176B-4B1A-9BCD-DC7845E6FE89}"/>
    <dgm:cxn modelId="{24F622BC-3042-4DD5-8397-13E3FA1CF7FE}" srcId="{8D2CEC5E-39F3-4BEA-8F2B-044D6F961F36}" destId="{81CF587A-D5F6-4F71-94A3-3DC786C7069C}" srcOrd="0" destOrd="0" parTransId="{5DD65A99-6731-4FE3-93D0-51C7ECBD89AE}" sibTransId="{17E57BAE-40E2-4E6D-9455-3708E99B2117}"/>
    <dgm:cxn modelId="{6FC1B3A9-D954-4926-9E88-FD4C52F72745}" type="presOf" srcId="{7C4F2CD0-284B-4B47-9402-A1A9D0B5154B}" destId="{04EAF88F-B048-4C5C-96FD-38FFABB8D541}" srcOrd="0" destOrd="0" presId="urn:microsoft.com/office/officeart/2005/8/layout/matrix1"/>
    <dgm:cxn modelId="{12471DEE-3219-46DA-BE27-0A4D0313EC5D}" srcId="{B1128A61-00A5-4868-9EC4-6CD6AE362C75}" destId="{31F0B506-A689-4C5C-AA7D-F63C5A51311E}" srcOrd="1" destOrd="0" parTransId="{7B3899DB-03D4-4DFA-9C49-E5E993C01C66}" sibTransId="{A03D2385-1088-4D7C-8224-DED4A3004950}"/>
    <dgm:cxn modelId="{C6D3BD35-E27B-4A4F-A6D6-194065AD1319}" type="presOf" srcId="{E038A763-E148-44F0-AD04-71708021F5CD}" destId="{C20A832E-63AE-4CBD-B929-985144E30C42}" srcOrd="1" destOrd="2" presId="urn:microsoft.com/office/officeart/2005/8/layout/matrix1"/>
    <dgm:cxn modelId="{74D6F372-6C53-43A8-934F-34D667BC72DD}" srcId="{7C4F2CD0-284B-4B47-9402-A1A9D0B5154B}" destId="{FEFDACD3-6FB4-4AC6-8F12-0B5040493255}" srcOrd="0" destOrd="0" parTransId="{5CCFF5D9-913D-4D0E-B337-DD83794DD4C7}" sibTransId="{6E7A52F7-FAE1-4887-82E4-96E2F6B29879}"/>
    <dgm:cxn modelId="{09231497-5E56-4FAB-B769-3DF5AC1F7BE4}" type="presOf" srcId="{69A0D2FF-64AC-4E5D-B1AE-218B21F922C3}" destId="{9B48997C-413C-4F8C-A109-5AD70CFFFD4D}" srcOrd="0" destOrd="1" presId="urn:microsoft.com/office/officeart/2005/8/layout/matrix1"/>
    <dgm:cxn modelId="{230FC580-C576-4BE3-85EA-A60265A025F1}" type="presParOf" srcId="{11F36A5B-4433-46AF-A035-C7F427253D79}" destId="{4DDD1E55-3DAD-478B-AE5F-5D06DA19629E}" srcOrd="0" destOrd="0" presId="urn:microsoft.com/office/officeart/2005/8/layout/matrix1"/>
    <dgm:cxn modelId="{2DFE82C3-EA9B-415D-9D6D-01F5417EDBD9}" type="presParOf" srcId="{4DDD1E55-3DAD-478B-AE5F-5D06DA19629E}" destId="{72C0A11B-1D1D-4256-AB64-A584C491C597}" srcOrd="0" destOrd="0" presId="urn:microsoft.com/office/officeart/2005/8/layout/matrix1"/>
    <dgm:cxn modelId="{D71867C4-8A2C-4F31-8949-18E9CD5A4B76}" type="presParOf" srcId="{4DDD1E55-3DAD-478B-AE5F-5D06DA19629E}" destId="{B0025C35-8B2F-4ADD-A2F8-CA70ECD99375}" srcOrd="1" destOrd="0" presId="urn:microsoft.com/office/officeart/2005/8/layout/matrix1"/>
    <dgm:cxn modelId="{B820C754-856A-45AB-BA0C-883358739CC4}" type="presParOf" srcId="{4DDD1E55-3DAD-478B-AE5F-5D06DA19629E}" destId="{4FA00600-58FD-4910-ACF2-0EA12AA46625}" srcOrd="2" destOrd="0" presId="urn:microsoft.com/office/officeart/2005/8/layout/matrix1"/>
    <dgm:cxn modelId="{11D3C5C3-A555-42A2-AD18-674409DCE93C}" type="presParOf" srcId="{4DDD1E55-3DAD-478B-AE5F-5D06DA19629E}" destId="{C20A832E-63AE-4CBD-B929-985144E30C42}" srcOrd="3" destOrd="0" presId="urn:microsoft.com/office/officeart/2005/8/layout/matrix1"/>
    <dgm:cxn modelId="{E9F476AD-E211-457D-AE4C-8760806D1788}" type="presParOf" srcId="{4DDD1E55-3DAD-478B-AE5F-5D06DA19629E}" destId="{9B48997C-413C-4F8C-A109-5AD70CFFFD4D}" srcOrd="4" destOrd="0" presId="urn:microsoft.com/office/officeart/2005/8/layout/matrix1"/>
    <dgm:cxn modelId="{FD27B666-557E-481B-826B-8E002C99C6A4}" type="presParOf" srcId="{4DDD1E55-3DAD-478B-AE5F-5D06DA19629E}" destId="{2187A8B8-3AD1-4523-A038-8841212814B5}" srcOrd="5" destOrd="0" presId="urn:microsoft.com/office/officeart/2005/8/layout/matrix1"/>
    <dgm:cxn modelId="{71AE8EB6-6BB8-48E1-8EDF-1878C834489D}" type="presParOf" srcId="{4DDD1E55-3DAD-478B-AE5F-5D06DA19629E}" destId="{04EAF88F-B048-4C5C-96FD-38FFABB8D541}" srcOrd="6" destOrd="0" presId="urn:microsoft.com/office/officeart/2005/8/layout/matrix1"/>
    <dgm:cxn modelId="{9E6C9C47-50AD-4AAA-85C7-012187AA06B0}" type="presParOf" srcId="{4DDD1E55-3DAD-478B-AE5F-5D06DA19629E}" destId="{AD3FC27A-99F0-4AF3-AD13-08702A5D6399}" srcOrd="7" destOrd="0" presId="urn:microsoft.com/office/officeart/2005/8/layout/matrix1"/>
    <dgm:cxn modelId="{F4C50E6E-3F58-4E88-AFB7-0884608CF6E7}" type="presParOf" srcId="{11F36A5B-4433-46AF-A035-C7F427253D79}" destId="{DDBD20C7-4E11-4463-A245-E468FCDB505D}" srcOrd="1" destOrd="0" presId="urn:microsoft.com/office/officeart/2005/8/layout/matrix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9AFAC6F-34C9-4A5F-AF01-E8D299FC1FCC}">
      <dsp:nvSpPr>
        <dsp:cNvPr id="0" name=""/>
        <dsp:cNvSpPr/>
      </dsp:nvSpPr>
      <dsp:spPr>
        <a:xfrm>
          <a:off x="2781396" y="1270395"/>
          <a:ext cx="1996336" cy="1996336"/>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dirty="0" smtClean="0">
              <a:cs typeface="B Mitra" pitchFamily="2" charset="-78"/>
            </a:rPr>
            <a:t>بنگاهها</a:t>
          </a:r>
          <a:endParaRPr lang="fa-IR" sz="2800" b="1" kern="1200" dirty="0">
            <a:cs typeface="B Mitra" pitchFamily="2" charset="-78"/>
          </a:endParaRPr>
        </a:p>
      </dsp:txBody>
      <dsp:txXfrm>
        <a:off x="2781396" y="1270395"/>
        <a:ext cx="1996336" cy="1996336"/>
      </dsp:txXfrm>
    </dsp:sp>
    <dsp:sp modelId="{1D8A1A55-2B03-4C04-927A-AD04F03B31C5}">
      <dsp:nvSpPr>
        <dsp:cNvPr id="0" name=""/>
        <dsp:cNvSpPr/>
      </dsp:nvSpPr>
      <dsp:spPr>
        <a:xfrm>
          <a:off x="1619892" y="798534"/>
          <a:ext cx="1451880" cy="1451880"/>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fa-IR" sz="1200" b="1" kern="1200" dirty="0" smtClean="0">
              <a:ea typeface="Calibri"/>
              <a:cs typeface="B Mitra" pitchFamily="2" charset="-78"/>
            </a:rPr>
            <a:t>وزارت صنایع و معادن و سایر دستگاهها</a:t>
          </a:r>
        </a:p>
      </dsp:txBody>
      <dsp:txXfrm>
        <a:off x="1619892" y="798534"/>
        <a:ext cx="1451880" cy="1451880"/>
      </dsp:txXfrm>
    </dsp:sp>
    <dsp:sp modelId="{B113D4A1-AD8A-40B0-99D5-960C5B1E780F}">
      <dsp:nvSpPr>
        <dsp:cNvPr id="0" name=""/>
        <dsp:cNvSpPr/>
      </dsp:nvSpPr>
      <dsp:spPr>
        <a:xfrm>
          <a:off x="2858644" y="938439"/>
          <a:ext cx="2455493" cy="2455493"/>
        </a:xfrm>
        <a:prstGeom prst="circularArrow">
          <a:avLst>
            <a:gd name="adj1" fmla="val 4878"/>
            <a:gd name="adj2" fmla="val 312630"/>
            <a:gd name="adj3" fmla="val 3097121"/>
            <a:gd name="adj4" fmla="val 15284448"/>
            <a:gd name="adj5" fmla="val 569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A5758E2-72A5-4FA0-8D3E-A460EB8A0894}">
      <dsp:nvSpPr>
        <dsp:cNvPr id="0" name=""/>
        <dsp:cNvSpPr/>
      </dsp:nvSpPr>
      <dsp:spPr>
        <a:xfrm>
          <a:off x="1362766" y="479711"/>
          <a:ext cx="1856592" cy="1856592"/>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BlockDescendingList">
  <dgm:title val=""/>
  <dgm:desc val=""/>
  <dgm:catLst>
    <dgm:cat type="list" pri="185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13" srcId="10" destId="11" srcOrd="0" destOrd="0"/>
        <dgm:cxn modelId="14" srcId="10" destId="12" srcOrd="0" destOrd="0"/>
        <dgm:cxn modelId="50" srcId="0" destId="20" srcOrd="1" destOrd="0"/>
        <dgm:cxn modelId="23" srcId="20" destId="21" srcOrd="0" destOrd="0"/>
        <dgm:cxn modelId="24" srcId="20" destId="22" srcOrd="0" destOrd="0"/>
        <dgm:cxn modelId="60" srcId="0" destId="30" srcOrd="2" destOrd="0"/>
        <dgm:cxn modelId="33" srcId="30" destId="31" srcOrd="0" destOrd="0"/>
        <dgm:cxn modelId="34" srcId="30" destId="32"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70">
          <dgm:prSet phldr="1"/>
        </dgm:pt>
      </dgm:ptLst>
      <dgm:cxnLst>
        <dgm:cxn modelId="40" srcId="0" destId="10" srcOrd="0" destOrd="0"/>
        <dgm:cxn modelId="50" srcId="0" destId="20" srcOrd="1" destOrd="0"/>
        <dgm:cxn modelId="60" srcId="0" destId="30" srcOrd="2" destOrd="0"/>
        <dgm:cxn modelId="80" srcId="0" destId="7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axis="ch" ptType="node" func="cnt" op="equ" val="1">
        <dgm:alg type="composite">
          <dgm:param type="ar" val="0.5516"/>
        </dgm:alg>
        <dgm:choose name="Name3">
          <dgm:if name="Name4"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l" for="ch" forName="accentShape_1" refType="w" fact="0"/>
              <dgm:constr type="t" for="ch" forName="accentShape_1" refType="h" fact="0"/>
              <dgm:constr type="w" for="ch" forName="accentShape_1" refType="w" fact="0.7146"/>
              <dgm:constr type="h" for="ch" forName="accentShape_1" refType="h" fact="0.9952"/>
              <dgm:constr type="l" for="ch" forName="parentText_1" refType="w" fact="0.513"/>
              <dgm:constr type="t" for="ch" forName="parentText_1" refType="h" fact="0"/>
              <dgm:constr type="w" for="ch" forName="parentText_1" refType="w" refFor="ch" refForName="accentShape_1" fact="0.26"/>
              <dgm:constr type="h" for="ch" forName="parentText_1"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Lst>
          </dgm:if>
          <dgm:else name="Name5">
            <dgm:constrLst>
              <dgm:constr type="primFontSz" for="des" forName="childText_1" val="65"/>
              <dgm:constr type="primFontSz" for="des" forName="parentText_1" val="65"/>
              <dgm:constr type="primFontSz" for="des" forName="childText_1" refType="primFontSz" refFor="des" refForName="parentText_1" op="lte"/>
              <dgm:constr type="l" for="ch" forName="accentShape_1" refType="w" fact="0"/>
              <dgm:constr type="t" for="ch" forName="accentShape_1" refType="h" fact="0"/>
              <dgm:constr type="w" for="ch" forName="accentShape_1" refType="w" fact="0.7146"/>
              <dgm:constr type="h" for="ch" forName="accentShape_1" refType="h" fact="0.9952"/>
              <dgm:constr type="l" for="ch" forName="parentText_1" refType="w" fact="0.513"/>
              <dgm:constr type="t" for="ch" forName="parentText_1" refType="h" fact="0"/>
              <dgm:constr type="w" for="ch" forName="parentText_1" refType="w" refFor="ch" refForName="accentShape_1" fact="0.26"/>
              <dgm:constr type="h" for="ch" forName="parentText_1"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Lst>
          </dgm:else>
        </dgm:choose>
      </dgm:if>
      <dgm:if name="Name6" axis="ch" ptType="node" func="cnt" op="equ" val="2">
        <dgm:alg type="composite">
          <dgm:param type="ar" val="0.9804"/>
        </dgm:alg>
        <dgm:choose name="Name7">
          <dgm:if name="Name8"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parentText_2" refType="primFontSz" refFor="des" refForName="parentText_1" op="equ"/>
              <dgm:constr type="primFontSz" for="des" forName="childText_2" refType="primFontSz" refFor="des" refForName="childText_1" op="equ"/>
              <dgm:constr type="l" for="ch" forName="accentShape_2" refType="w" fact="0.4393"/>
              <dgm:constr type="t" for="ch" forName="accentShape_2" refType="h" fact="0.1192"/>
              <dgm:constr type="w" for="ch" forName="accentShape_2" refType="w" fact="0.4021"/>
              <dgm:constr type="h" for="ch" forName="accentShape_2" refType="h" fact="0.876"/>
              <dgm:constr type="l" for="ch" forName="accentShape_1" refType="w" fact="0"/>
              <dgm:constr type="t" for="ch" forName="accentShape_1" refType="h" fact="0"/>
              <dgm:constr type="w" for="ch" forName="accentShape_1" refType="w" fact="0.4021"/>
              <dgm:constr type="h" for="ch" forName="accentShape_1" refType="h" fact="0.9952"/>
              <dgm:constr type="l" for="ch" forName="parentText_1" refType="w" fact="0.2946"/>
              <dgm:constr type="t" for="ch" forName="parentText_1" refType="h" fact="0"/>
              <dgm:constr type="w" for="ch" forName="parentText_1" refType="w" refFor="ch" refForName="accentShape_1" fact="0.26"/>
              <dgm:constr type="h" for="ch" forName="parentText_1" refType="h" fact="0.78"/>
              <dgm:constr type="l" for="ch" forName="parentText_2" refType="w" fact="0.7339"/>
              <dgm:constr type="t" for="ch" forName="parentText_2" refType="h" fact="0.1192"/>
              <dgm:constr type="w" for="ch" forName="parentText_2" refType="w" refFor="ch" refForName="accentShape_1" fact="0.26"/>
              <dgm:constr type="h" for="ch" forName="parentText_2" refType="h" fact="0.78"/>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4393"/>
              <dgm:constr type="t" for="ch" forName="childText_2" refType="h" fact="0.1192"/>
              <dgm:constr type="w" for="ch" forName="childText_2" refType="w" refFor="ch" refForName="accentShape_2" fact="0.71"/>
              <dgm:constr type="h" for="ch" forName="childText_2" refType="h" fact="0.8808"/>
            </dgm:constrLst>
          </dgm:if>
          <dgm:else name="Name9">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parentText_2" refType="primFontSz" refFor="des" refForName="parentText_1" op="equ"/>
              <dgm:constr type="primFontSz" for="des" forName="childText_2" refType="primFontSz" refFor="des" refForName="childText_1" op="equ"/>
              <dgm:constr type="l" for="ch" forName="accentShape_1" refType="w" fact="0.4393"/>
              <dgm:constr type="t" for="ch" forName="accentShape_2" refType="h" fact="0.1192"/>
              <dgm:constr type="w" for="ch" forName="accentShape_2" refType="w" fact="0.4021"/>
              <dgm:constr type="h" for="ch" forName="accentShape_2" refType="h" fact="0.876"/>
              <dgm:constr type="l" for="ch" forName="accentShape_2" refType="w" fact="0"/>
              <dgm:constr type="t" for="ch" forName="accentShape_1" refType="h" fact="0"/>
              <dgm:constr type="w" for="ch" forName="accentShape_1" refType="w" fact="0.4021"/>
              <dgm:constr type="h" for="ch" forName="accentShape_1" refType="h" fact="0.9952"/>
              <dgm:constr type="l" for="ch" forName="parentText_2" refType="w" fact="0.2946"/>
              <dgm:constr type="t" for="ch" forName="parentText_1" refType="h" fact="0"/>
              <dgm:constr type="w" for="ch" forName="parentText_1" refType="w" refFor="ch" refForName="accentShape_1" fact="0.26"/>
              <dgm:constr type="h" for="ch" forName="parentText_1" refType="h" fact="0.78"/>
              <dgm:constr type="l" for="ch" forName="parentText_1" refType="w" fact="0.7339"/>
              <dgm:constr type="t" for="ch" forName="parentText_2" refType="h" fact="0.1192"/>
              <dgm:constr type="w" for="ch" forName="parentText_2" refType="w" refFor="ch" refForName="accentShape_1" fact="0.26"/>
              <dgm:constr type="h" for="ch" forName="parentText_2" refType="h" fact="0.78"/>
              <dgm:constr type="l" for="ch" forName="childText_2" refType="w" fact="0"/>
              <dgm:constr type="t" for="ch" forName="childText_1" refType="h" fact="0"/>
              <dgm:constr type="w" for="ch" forName="childText_1" refType="w" refFor="ch" refForName="accentShape_1" fact="0.71"/>
              <dgm:constr type="h" for="ch" forName="childText_1" refType="h"/>
              <dgm:constr type="l" for="ch" forName="childText_1" refType="w" fact="0.4393"/>
              <dgm:constr type="t" for="ch" forName="childText_2" refType="h" fact="0.1192"/>
              <dgm:constr type="w" for="ch" forName="childText_2" refType="w" refFor="ch" refForName="accentShape_2" fact="0.71"/>
              <dgm:constr type="h" for="ch" forName="childText_2" refType="h" fact="0.8808"/>
            </dgm:constrLst>
          </dgm:else>
        </dgm:choose>
      </dgm:if>
      <dgm:if name="Name10" axis="ch" ptType="node" func="cnt" op="equ" val="3">
        <dgm:alg type="composite">
          <dgm:param type="ar" val="1.4097"/>
        </dgm:alg>
        <dgm:choose name="Name11">
          <dgm:if name="Name12"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parentText_2" refType="primFontSz" refFor="des" refForName="parentText_1" op="equ"/>
              <dgm:constr type="primFontSz" for="des" forName="parentText_3"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l" for="ch" forName="accentShape_1" refType="w" fact="0"/>
              <dgm:constr type="t" for="ch" forName="accentShape_1" refType="h" fact="0"/>
              <dgm:constr type="w" for="ch" forName="accentShape_1" refType="w" fact="0.2796"/>
              <dgm:constr type="h" for="ch" forName="accentShape_1" refType="h" fact="0.9952"/>
              <dgm:constr type="l" for="ch" forName="accentShape_2" refType="w" fact="0.3055"/>
              <dgm:constr type="t" for="ch" forName="accentShape_2" refType="h" fact="0.1192"/>
              <dgm:constr type="w" for="ch" forName="accentShape_2" refType="w" fact="0.2796"/>
              <dgm:constr type="h" for="ch" forName="accentShape_2" refType="h" fact="0.876"/>
              <dgm:constr type="l" for="ch" forName="accentShape_3" refType="w" fact="0.6101"/>
              <dgm:constr type="t" for="ch" forName="accentShape_3" refType="h" fact="0.2457"/>
              <dgm:constr type="w" for="ch" forName="accentShape_3" refType="w" fact="0.2796"/>
              <dgm:constr type="h" for="ch" forName="accentShape_3" refType="h" fact="0.7499"/>
              <dgm:constr type="l" for="ch" forName="parentText_1" refType="w" fact="0.2"/>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5055"/>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3" refType="w" fact="0.8101"/>
              <dgm:constr type="t" for="ch" forName="parentText_3" refType="h" fact="0.2457"/>
              <dgm:constr type="w" for="ch" forName="parentText_3" refType="w" refFor="ch" refForName="accentShape_3" fact="0.26"/>
              <dgm:constr type="h" for="ch" forName="parentText_3" refType="h" refFor="ch" refForName="accentShape_3"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3055"/>
              <dgm:constr type="t" for="ch" forName="childText_2" refType="h" fact="0.1192"/>
              <dgm:constr type="w" for="ch" forName="childText_2" refType="w" refFor="ch" refForName="accentShape_2" fact="0.71"/>
              <dgm:constr type="h" for="ch" forName="childText_2" refType="h" fact="0.8808"/>
              <dgm:constr type="l" for="ch" forName="childText_3" refType="w" fact="0.6101"/>
              <dgm:constr type="t" for="ch" forName="childText_3" refType="h" fact="0.2457"/>
              <dgm:constr type="w" for="ch" forName="childText_3" refType="w" refFor="ch" refForName="accentShape_3" fact="0.71"/>
              <dgm:constr type="h" for="ch" forName="childText_3" refType="h" fact="0.7543"/>
            </dgm:constrLst>
          </dgm:if>
          <dgm:else name="Name13">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parentText_2" refType="primFontSz" refFor="des" refForName="parentText_1" op="equ"/>
              <dgm:constr type="primFontSz" for="des" forName="parentText_3"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l" for="ch" forName="accentShape_3" refType="w" fact="0"/>
              <dgm:constr type="t" for="ch" forName="accentShape_1" refType="h" fact="0"/>
              <dgm:constr type="w" for="ch" forName="accentShape_1" refType="w" fact="0.2796"/>
              <dgm:constr type="h" for="ch" forName="accentShape_1" refType="h" fact="0.9952"/>
              <dgm:constr type="l" for="ch" forName="accentShape_2" refType="w" fact="0.3055"/>
              <dgm:constr type="t" for="ch" forName="accentShape_2" refType="h" fact="0.1192"/>
              <dgm:constr type="w" for="ch" forName="accentShape_2" refType="w" fact="0.2796"/>
              <dgm:constr type="h" for="ch" forName="accentShape_2" refType="h" fact="0.876"/>
              <dgm:constr type="l" for="ch" forName="accentShape_1" refType="w" fact="0.6101"/>
              <dgm:constr type="t" for="ch" forName="accentShape_3" refType="h" fact="0.2457"/>
              <dgm:constr type="w" for="ch" forName="accentShape_3" refType="w" fact="0.2796"/>
              <dgm:constr type="h" for="ch" forName="accentShape_3" refType="h" fact="0.7499"/>
              <dgm:constr type="l" for="ch" forName="parentText_3" refType="w" fact="0.2"/>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5055"/>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1" refType="w" fact="0.8101"/>
              <dgm:constr type="t" for="ch" forName="parentText_3" refType="h" fact="0.2457"/>
              <dgm:constr type="w" for="ch" forName="parentText_3" refType="w" refFor="ch" refForName="accentShape_3" fact="0.26"/>
              <dgm:constr type="h" for="ch" forName="parentText_3" refType="h" refFor="ch" refForName="accentShape_3" fact="0.9"/>
              <dgm:constr type="l" for="ch" forName="childText_3" refType="w" fact="0"/>
              <dgm:constr type="t" for="ch" forName="childText_1" refType="h" fact="0"/>
              <dgm:constr type="w" for="ch" forName="childText_1" refType="w" refFor="ch" refForName="accentShape_1" fact="0.71"/>
              <dgm:constr type="h" for="ch" forName="childText_1" refType="h"/>
              <dgm:constr type="l" for="ch" forName="childText_2" refType="w" fact="0.3055"/>
              <dgm:constr type="t" for="ch" forName="childText_2" refType="h" fact="0.1192"/>
              <dgm:constr type="w" for="ch" forName="childText_2" refType="w" refFor="ch" refForName="accentShape_2" fact="0.71"/>
              <dgm:constr type="h" for="ch" forName="childText_2" refType="h" fact="0.8808"/>
              <dgm:constr type="l" for="ch" forName="childText_1" refType="w" fact="0.6101"/>
              <dgm:constr type="t" for="ch" forName="childText_3" refType="h" fact="0.2457"/>
              <dgm:constr type="w" for="ch" forName="childText_3" refType="w" refFor="ch" refForName="accentShape_3" fact="0.71"/>
              <dgm:constr type="h" for="ch" forName="childText_3" refType="h" fact="0.7543"/>
            </dgm:constrLst>
          </dgm:else>
        </dgm:choose>
      </dgm:if>
      <dgm:if name="Name14" axis="ch" ptType="node" func="cnt" op="equ" val="4">
        <dgm:alg type="composite">
          <dgm:param type="ar" val="1.8305"/>
        </dgm:alg>
        <dgm:choose name="Name15">
          <dgm:if name="Name16"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l" for="ch" forName="accentShape_1" refType="w" fact="0"/>
              <dgm:constr type="t" for="ch" forName="accentShape_1" refType="h" fact="0"/>
              <dgm:constr type="w" for="ch" forName="accentShape_1" refType="w" fact="0.2153"/>
              <dgm:constr type="h" for="ch" forName="accentShape_1" refType="h" fact="0.9952"/>
              <dgm:constr type="l" for="ch" forName="accentShape_2" refType="w" fact="0.2353"/>
              <dgm:constr type="t" for="ch" forName="accentShape_2" refType="h" fact="0.1192"/>
              <dgm:constr type="w" for="ch" forName="accentShape_2" refType="w" fact="0.2153"/>
              <dgm:constr type="h" for="ch" forName="accentShape_2" refType="h" fact="0.876"/>
              <dgm:constr type="l" for="ch" forName="accentShape_3" refType="w" fact="0.4699"/>
              <dgm:constr type="t" for="ch" forName="accentShape_3" refType="h" fact="0.2457"/>
              <dgm:constr type="w" for="ch" forName="accentShape_3" refType="w" fact="0.2153"/>
              <dgm:constr type="h" for="ch" forName="accentShape_3" refType="h" fact="0.7495"/>
              <dgm:constr type="l" for="ch" forName="accentShape_4" refType="w" fact="0.6997"/>
              <dgm:constr type="t" for="ch" forName="accentShape_4" refType="h" fact="0.3696"/>
              <dgm:constr type="w" for="ch" forName="accentShape_4" refType="w" fact="0.2153"/>
              <dgm:constr type="h" for="ch" forName="accentShape_4" refType="h" fact="0.6256"/>
              <dgm:constr type="l" for="ch" forName="parentText_1" refType="w" fact="0.16"/>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3953"/>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3" refType="w" fact="0.629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4" refType="w" fact="0.8597"/>
              <dgm:constr type="t" for="ch" forName="parentText_4" refType="h" fact="0.3696"/>
              <dgm:constr type="w" for="ch" forName="parentText_4" refType="w" refFor="ch" refForName="accentShape_4" fact="0.26"/>
              <dgm:constr type="h" for="ch" forName="parentText_4" refType="h" refFor="ch" refForName="accentShape_4"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2353"/>
              <dgm:constr type="t" for="ch" forName="childText_2" refType="h" fact="0.1192"/>
              <dgm:constr type="w" for="ch" forName="childText_2" refType="w" refFor="ch" refForName="accentShape_2" fact="0.71"/>
              <dgm:constr type="h" for="ch" forName="childText_2" refType="h" fact="0.8808"/>
              <dgm:constr type="l" for="ch" forName="childText_3" refType="w" fact="0.4699"/>
              <dgm:constr type="t" for="ch" forName="childText_3" refType="h" fact="0.2457"/>
              <dgm:constr type="w" for="ch" forName="childText_3" refType="w" refFor="ch" refForName="accentShape_3" fact="0.71"/>
              <dgm:constr type="h" for="ch" forName="childText_3" refType="h" fact="0.7543"/>
              <dgm:constr type="l" for="ch" forName="childText_4" refType="w" fact="0.6997"/>
              <dgm:constr type="t" for="ch" forName="childText_4" refType="h" fact="0.3696"/>
              <dgm:constr type="w" for="ch" forName="childText_4" refType="w" refFor="ch" refForName="accentShape_4" fact="0.71"/>
              <dgm:constr type="h" for="ch" forName="childText_4" refType="h" fact="0.6261"/>
            </dgm:constrLst>
          </dgm:if>
          <dgm:else name="Name17">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l" for="ch" forName="accentShape_4" refType="w" fact="0"/>
              <dgm:constr type="t" for="ch" forName="accentShape_1" refType="h" fact="0"/>
              <dgm:constr type="w" for="ch" forName="accentShape_1" refType="w" fact="0.2153"/>
              <dgm:constr type="h" for="ch" forName="accentShape_1" refType="h" fact="0.9952"/>
              <dgm:constr type="l" for="ch" forName="accentShape_3" refType="w" fact="0.2353"/>
              <dgm:constr type="t" for="ch" forName="accentShape_2" refType="h" fact="0.1192"/>
              <dgm:constr type="w" for="ch" forName="accentShape_2" refType="w" fact="0.2153"/>
              <dgm:constr type="h" for="ch" forName="accentShape_2" refType="h" fact="0.876"/>
              <dgm:constr type="l" for="ch" forName="accentShape_2" refType="w" fact="0.4699"/>
              <dgm:constr type="t" for="ch" forName="accentShape_3" refType="h" fact="0.2457"/>
              <dgm:constr type="w" for="ch" forName="accentShape_3" refType="w" fact="0.2153"/>
              <dgm:constr type="h" for="ch" forName="accentShape_3" refType="h" fact="0.7495"/>
              <dgm:constr type="l" for="ch" forName="accentShape_1" refType="w" fact="0.6997"/>
              <dgm:constr type="t" for="ch" forName="accentShape_4" refType="h" fact="0.3696"/>
              <dgm:constr type="w" for="ch" forName="accentShape_4" refType="w" fact="0.2153"/>
              <dgm:constr type="h" for="ch" forName="accentShape_4" refType="h" fact="0.6256"/>
              <dgm:constr type="l" for="ch" forName="parentText_4" refType="w" fact="0.16"/>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3" refType="w" fact="0.3953"/>
              <dgm:constr type="t" for="ch" forName="parentText_2" refType="h" fact="0.1192"/>
              <dgm:constr type="w" for="ch" forName="parentText_2" refType="w" refFor="ch" refForName="accentShape_2" fact="0.26"/>
              <dgm:constr type="h" for="ch" forName="parentText_2" refType="h" refFor="ch" refForName="accentShape_2" fact="0.9"/>
              <dgm:constr type="l" for="ch" forName="parentText_2" refType="w" fact="0.629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1" refType="w" fact="0.8597"/>
              <dgm:constr type="t" for="ch" forName="parentText_4" refType="h" fact="0.3696"/>
              <dgm:constr type="w" for="ch" forName="parentText_4" refType="w" refFor="ch" refForName="accentShape_4" fact="0.26"/>
              <dgm:constr type="h" for="ch" forName="parentText_4" refType="h" refFor="ch" refForName="accentShape_4" fact="0.9"/>
              <dgm:constr type="l" for="ch" forName="childText_4" refType="w" fact="0"/>
              <dgm:constr type="t" for="ch" forName="childText_1" refType="h" fact="0"/>
              <dgm:constr type="w" for="ch" forName="childText_1" refType="w" refFor="ch" refForName="accentShape_1" fact="0.71"/>
              <dgm:constr type="h" for="ch" forName="childText_1" refType="h"/>
              <dgm:constr type="l" for="ch" forName="childText_3" refType="w" fact="0.2353"/>
              <dgm:constr type="t" for="ch" forName="childText_2" refType="h" fact="0.1192"/>
              <dgm:constr type="w" for="ch" forName="childText_2" refType="w" refFor="ch" refForName="accentShape_2" fact="0.71"/>
              <dgm:constr type="h" for="ch" forName="childText_2" refType="h" fact="0.8808"/>
              <dgm:constr type="l" for="ch" forName="childText_2" refType="w" fact="0.4699"/>
              <dgm:constr type="t" for="ch" forName="childText_3" refType="h" fact="0.2457"/>
              <dgm:constr type="w" for="ch" forName="childText_3" refType="w" refFor="ch" refForName="accentShape_3" fact="0.71"/>
              <dgm:constr type="h" for="ch" forName="childText_3" refType="h" fact="0.7543"/>
              <dgm:constr type="l" for="ch" forName="childText_1" refType="w" fact="0.6997"/>
              <dgm:constr type="t" for="ch" forName="childText_4" refType="h" fact="0.3696"/>
              <dgm:constr type="w" for="ch" forName="childText_4" refType="w" refFor="ch" refForName="accentShape_4" fact="0.71"/>
              <dgm:constr type="h" for="ch" forName="childText_4" refType="h" fact="0.6261"/>
            </dgm:constrLst>
          </dgm:else>
        </dgm:choose>
      </dgm:if>
      <dgm:if name="Name18" axis="ch" ptType="node" func="cnt" op="equ" val="5">
        <dgm:alg type="composite">
          <dgm:param type="ar" val="2.0125"/>
        </dgm:alg>
        <dgm:choose name="Name19">
          <dgm:if name="Name20"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l" for="ch" forName="accentShape_1" refType="w" fact="0"/>
              <dgm:constr type="t" for="ch" forName="accentShape_1" refType="h" fact="0"/>
              <dgm:constr type="w" for="ch" forName="accentShape_1" refType="w" fact="0.1759"/>
              <dgm:constr type="h" for="ch" forName="accentShape_1" refType="h" fact="0.9952"/>
              <dgm:constr type="l" for="ch" forName="accentShape_2" refType="w" fact="0.192"/>
              <dgm:constr type="t" for="ch" forName="accentShape_2" refType="h" fact="0.1196"/>
              <dgm:constr type="w" for="ch" forName="accentShape_2" refType="w" fact="0.1759"/>
              <dgm:constr type="h" for="ch" forName="accentShape_2" refType="h" fact="0.876"/>
              <dgm:constr type="l" for="ch" forName="accentShape_3" refType="w" fact="0.384"/>
              <dgm:constr type="t" for="ch" forName="accentShape_3" refType="h" fact="0.2457"/>
              <dgm:constr type="w" for="ch" forName="accentShape_3" refType="w" fact="0.1759"/>
              <dgm:constr type="h" for="ch" forName="accentShape_3" refType="h" fact="0.7499"/>
              <dgm:constr type="l" for="ch" forName="accentShape_4" refType="w" fact="0.5759"/>
              <dgm:constr type="t" for="ch" forName="accentShape_4" refType="h" fact="0.3739"/>
              <dgm:constr type="w" for="ch" forName="accentShape_4" refType="w" fact="0.1759"/>
              <dgm:constr type="h" for="ch" forName="accentShape_4" refType="h" fact="0.6217"/>
              <dgm:constr type="l" for="ch" forName="accentShape_5" refType="w" fact="0.7679"/>
              <dgm:constr type="t" for="ch" forName="accentShape_5" refType="h" fact="0.5"/>
              <dgm:constr type="w" for="ch" forName="accentShape_5" refType="w" fact="0.1759"/>
              <dgm:constr type="h" for="ch" forName="accentShape_5" refType="h" fact="0.4956"/>
              <dgm:constr type="l" for="ch" forName="parentText_1" refType="w" fact="0.12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317"/>
              <dgm:constr type="t" for="ch" forName="parentText_2" refType="h" fact="0.1196"/>
              <dgm:constr type="w" for="ch" forName="parentText_2" refType="w" refFor="ch" refForName="accentShape_2" fact="0.26"/>
              <dgm:constr type="h" for="ch" forName="parentText_2" refType="h" refFor="ch" refForName="accentShape_2" fact="0.9"/>
              <dgm:constr type="l" for="ch" forName="parentText_3" refType="w" fact="0.50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4" refType="w" fact="0.7009"/>
              <dgm:constr type="t" for="ch" forName="parentText_4" refType="h" fact="0.3739"/>
              <dgm:constr type="w" for="ch" forName="parentText_4" refType="w" refFor="ch" refForName="accentShape_4" fact="0.26"/>
              <dgm:constr type="h" for="ch" forName="parentText_4" refType="h" refFor="ch" refForName="accentShape_4" fact="0.9"/>
              <dgm:constr type="l" for="ch" forName="parentText_5" refType="w" fact="0.8929"/>
              <dgm:constr type="t" for="ch" forName="parentText_5" refType="h" fact="0.5"/>
              <dgm:constr type="w" for="ch" forName="parentText_5" refType="w" refFor="ch" refForName="accentShape_5" fact="0.26"/>
              <dgm:constr type="h" for="ch" forName="parentText_5" refType="h" refFor="ch" refForName="accentShape_5" fact="0.9"/>
              <dgm:constr type="l" for="ch" forName="childText_1" refType="w" fact="0"/>
              <dgm:constr type="t" for="ch" forName="childText_1" refType="h" fact="0"/>
              <dgm:constr type="w" for="ch" forName="childText_1" refType="w" refFor="ch" refForName="accentShape_1" fact="0.71"/>
              <dgm:constr type="h" for="ch" forName="childText_1" refType="h"/>
              <dgm:constr type="l" for="ch" forName="childText_2" refType="w" fact="0.192"/>
              <dgm:constr type="t" for="ch" forName="childText_2" refType="h" fact="0.1192"/>
              <dgm:constr type="w" for="ch" forName="childText_2" refType="w" refFor="ch" refForName="accentShape_2" fact="0.71"/>
              <dgm:constr type="h" for="ch" forName="childText_2" refType="h" fact="0.876"/>
              <dgm:constr type="l" for="ch" forName="childText_3" refType="w" fact="0.384"/>
              <dgm:constr type="t" for="ch" forName="childText_3" refType="h" fact="0.2457"/>
              <dgm:constr type="w" for="ch" forName="childText_3" refType="w" refFor="ch" refForName="accentShape_3" fact="0.71"/>
              <dgm:constr type="h" for="ch" forName="childText_3" refType="h" fact="0.7499"/>
              <dgm:constr type="l" for="ch" forName="childText_4" refType="w" fact="0.5759"/>
              <dgm:constr type="t" for="ch" forName="childText_4" refType="h" fact="0.3739"/>
              <dgm:constr type="w" for="ch" forName="childText_4" refType="w" refFor="ch" refForName="accentShape_4" fact="0.71"/>
              <dgm:constr type="h" for="ch" forName="childText_4" refType="h" fact="0.6217"/>
              <dgm:constr type="l" for="ch" forName="childText_5" refType="w" fact="0.7679"/>
              <dgm:constr type="t" for="ch" forName="childText_5" refType="h" fact="0.5001"/>
              <dgm:constr type="w" for="ch" forName="childText_5" refType="w" refFor="ch" refForName="accentShape_5" fact="0.71"/>
              <dgm:constr type="h" for="ch" forName="childText_5" refType="h" fact="0.4956"/>
            </dgm:constrLst>
          </dgm:if>
          <dgm:else name="Name21">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l" for="ch" forName="accentShape_5" refType="w" fact="0"/>
              <dgm:constr type="t" for="ch" forName="accentShape_1" refType="h" fact="0"/>
              <dgm:constr type="w" for="ch" forName="accentShape_1" refType="w" fact="0.1759"/>
              <dgm:constr type="h" for="ch" forName="accentShape_1" refType="h" fact="0.9952"/>
              <dgm:constr type="l" for="ch" forName="accentShape_4" refType="w" fact="0.192"/>
              <dgm:constr type="t" for="ch" forName="accentShape_2" refType="h" fact="0.1196"/>
              <dgm:constr type="w" for="ch" forName="accentShape_2" refType="w" fact="0.1759"/>
              <dgm:constr type="h" for="ch" forName="accentShape_2" refType="h" fact="0.876"/>
              <dgm:constr type="l" for="ch" forName="accentShape_3" refType="w" fact="0.384"/>
              <dgm:constr type="t" for="ch" forName="accentShape_3" refType="h" fact="0.2457"/>
              <dgm:constr type="w" for="ch" forName="accentShape_3" refType="w" fact="0.1759"/>
              <dgm:constr type="h" for="ch" forName="accentShape_3" refType="h" fact="0.7499"/>
              <dgm:constr type="l" for="ch" forName="accentShape_2" refType="w" fact="0.5759"/>
              <dgm:constr type="t" for="ch" forName="accentShape_4" refType="h" fact="0.3739"/>
              <dgm:constr type="w" for="ch" forName="accentShape_4" refType="w" fact="0.1759"/>
              <dgm:constr type="h" for="ch" forName="accentShape_4" refType="h" fact="0.6217"/>
              <dgm:constr type="l" for="ch" forName="accentShape_1" refType="w" fact="0.7679"/>
              <dgm:constr type="t" for="ch" forName="accentShape_5" refType="h" fact="0.5"/>
              <dgm:constr type="w" for="ch" forName="accentShape_5" refType="w" fact="0.1759"/>
              <dgm:constr type="h" for="ch" forName="accentShape_5" refType="h" fact="0.4956"/>
              <dgm:constr type="l" for="ch" forName="parentText_5" refType="w" fact="0.12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4" refType="w" fact="0.317"/>
              <dgm:constr type="t" for="ch" forName="parentText_2" refType="h" fact="0.1196"/>
              <dgm:constr type="w" for="ch" forName="parentText_2" refType="w" refFor="ch" refForName="accentShape_2" fact="0.26"/>
              <dgm:constr type="h" for="ch" forName="parentText_2" refType="h" refFor="ch" refForName="accentShape_2" fact="0.9"/>
              <dgm:constr type="l" for="ch" forName="parentText_3" refType="w" fact="0.509"/>
              <dgm:constr type="t" for="ch" forName="parentText_3" refType="h" fact="0.2457"/>
              <dgm:constr type="w" for="ch" forName="parentText_3" refType="w" refFor="ch" refForName="accentShape_3" fact="0.26"/>
              <dgm:constr type="h" for="ch" forName="parentText_3" refType="h" refFor="ch" refForName="accentShape_3" fact="0.9"/>
              <dgm:constr type="l" for="ch" forName="parentText_2" refType="w" fact="0.7009"/>
              <dgm:constr type="t" for="ch" forName="parentText_4" refType="h" fact="0.3739"/>
              <dgm:constr type="w" for="ch" forName="parentText_4" refType="w" refFor="ch" refForName="accentShape_4" fact="0.26"/>
              <dgm:constr type="h" for="ch" forName="parentText_4" refType="h" refFor="ch" refForName="accentShape_4" fact="0.9"/>
              <dgm:constr type="l" for="ch" forName="parentText_1" refType="w" fact="0.8929"/>
              <dgm:constr type="t" for="ch" forName="parentText_5" refType="h" fact="0.5"/>
              <dgm:constr type="w" for="ch" forName="parentText_5" refType="w" refFor="ch" refForName="accentShape_5" fact="0.26"/>
              <dgm:constr type="h" for="ch" forName="parentText_5" refType="h" refFor="ch" refForName="accentShape_5" fact="0.9"/>
              <dgm:constr type="l" for="ch" forName="childText_5" refType="w" fact="0"/>
              <dgm:constr type="t" for="ch" forName="childText_1" refType="h" fact="0"/>
              <dgm:constr type="w" for="ch" forName="childText_1" refType="w" refFor="ch" refForName="accentShape_1" fact="0.71"/>
              <dgm:constr type="h" for="ch" forName="childText_1" refType="h"/>
              <dgm:constr type="l" for="ch" forName="childText_4" refType="w" fact="0.192"/>
              <dgm:constr type="t" for="ch" forName="childText_2" refType="h" fact="0.1192"/>
              <dgm:constr type="w" for="ch" forName="childText_2" refType="w" refFor="ch" refForName="accentShape_2" fact="0.71"/>
              <dgm:constr type="h" for="ch" forName="childText_2" refType="h" fact="0.876"/>
              <dgm:constr type="l" for="ch" forName="childText_3" refType="w" fact="0.384"/>
              <dgm:constr type="t" for="ch" forName="childText_3" refType="h" fact="0.2457"/>
              <dgm:constr type="w" for="ch" forName="childText_3" refType="w" refFor="ch" refForName="accentShape_3" fact="0.71"/>
              <dgm:constr type="h" for="ch" forName="childText_3" refType="h" fact="0.7499"/>
              <dgm:constr type="l" for="ch" forName="childText_2" refType="w" fact="0.5759"/>
              <dgm:constr type="t" for="ch" forName="childText_4" refType="h" fact="0.3739"/>
              <dgm:constr type="w" for="ch" forName="childText_4" refType="w" refFor="ch" refForName="accentShape_4" fact="0.71"/>
              <dgm:constr type="h" for="ch" forName="childText_4" refType="h" fact="0.6261"/>
              <dgm:constr type="l" for="ch" forName="childText_1" refType="w" fact="0.7679"/>
              <dgm:constr type="t" for="ch" forName="childText_5" refType="h" fact="0.5001"/>
              <dgm:constr type="w" for="ch" forName="childText_5" refType="w" refFor="ch" refForName="accentShape_5" fact="0.71"/>
              <dgm:constr type="h" for="ch" forName="childText_5" refType="h" fact="0.4999"/>
            </dgm:constrLst>
          </dgm:else>
        </dgm:choose>
      </dgm:if>
      <dgm:if name="Name22" axis="ch" ptType="node" func="cnt" op="equ" val="6">
        <dgm:alg type="composite">
          <dgm:param type="ar" val="2.4006"/>
        </dgm:alg>
        <dgm:shape xmlns:r="http://schemas.openxmlformats.org/officeDocument/2006/relationships" r:blip="">
          <dgm:adjLst/>
        </dgm:shape>
        <dgm:choose name="Name23">
          <dgm:if name="Name24"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l" for="ch" forName="accentShape_1" refType="w" fact="0"/>
              <dgm:constr type="t" for="ch" forName="accentShape_1" refType="h" fact="0"/>
              <dgm:constr type="w" for="ch" forName="accentShape_1" refType="w" fact="0.1473"/>
              <dgm:constr type="h" for="ch" forName="accentShape_1" refType="h"/>
              <dgm:constr type="l" for="ch" forName="accentShape_2" refType="w" fact="0.1608"/>
              <dgm:constr type="t" for="ch" forName="accentShape_2" refType="h" fact="0.1"/>
              <dgm:constr type="w" for="ch" forName="accentShape_2" refType="w" fact="0.1473"/>
              <dgm:constr type="h" for="ch" forName="accentShape_2" refType="h" fact="0.9"/>
              <dgm:constr type="l" for="ch" forName="accentShape_3" refType="w" fact="0.3216"/>
              <dgm:constr type="t" for="ch" forName="accentShape_3" refType="h" fact="0.2"/>
              <dgm:constr type="w" for="ch" forName="accentShape_3" refType="w" fact="0.1473"/>
              <dgm:constr type="h" for="ch" forName="accentShape_3" refType="h" fact="0.8"/>
              <dgm:constr type="l" for="ch" forName="accentShape_4" refType="w" fact="0.4824"/>
              <dgm:constr type="t" for="ch" forName="accentShape_4" refType="h" fact="0.3"/>
              <dgm:constr type="w" for="ch" forName="accentShape_4" refType="w" fact="0.1473"/>
              <dgm:constr type="h" for="ch" forName="accentShape_4" refType="h" fact="0.7"/>
              <dgm:constr type="l" for="ch" forName="accentShape_5" refType="w" fact="0.6432"/>
              <dgm:constr type="t" for="ch" forName="accentShape_5" refType="h" fact="0.4"/>
              <dgm:constr type="w" for="ch" forName="accentShape_5" refType="w" fact="0.1473"/>
              <dgm:constr type="h" for="ch" forName="accentShape_5" refType="h" fact="0.6"/>
              <dgm:constr type="l" for="ch" forName="accentShape_6" refType="w" fact="0.8056"/>
              <dgm:constr type="t" for="ch" forName="accentShape_6" refType="h" fact="0.5"/>
              <dgm:constr type="w" for="ch" forName="accentShape_6" refType="w" fact="0.1473"/>
              <dgm:constr type="h" for="ch" forName="accentShape_6" refType="h" fact="0.5"/>
              <dgm:constr type="l" for="ch" forName="childText_1"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2" refType="w" fact="0.1608"/>
              <dgm:constr type="t" for="ch" forName="childText_2" refType="h" fact="0.1"/>
              <dgm:constr type="w" for="ch" forName="childText_2" refType="w" refFor="ch" refForName="accentShape_2" fact="0.7"/>
              <dgm:constr type="h" for="ch" forName="childText_2" refType="h" refFor="ch" refForName="accentShape_2"/>
              <dgm:constr type="l" for="ch" forName="childText_3" refType="w" fact="0.3216"/>
              <dgm:constr type="t" for="ch" forName="childText_3" refType="h" fact="0.2"/>
              <dgm:constr type="w" for="ch" forName="childText_3" refType="w" refFor="ch" refForName="accentShape_3" fact="0.7"/>
              <dgm:constr type="h" for="ch" forName="childText_3" refType="h" refFor="ch" refForName="accentShape_3"/>
              <dgm:constr type="l" for="ch" forName="childText_4" refType="w" fact="0.4824"/>
              <dgm:constr type="t" for="ch" forName="childText_4" refType="h" fact="0.3"/>
              <dgm:constr type="w" for="ch" forName="childText_4" refType="w" refFor="ch" refForName="accentShape_4" fact="0.7"/>
              <dgm:constr type="h" for="ch" forName="childText_4" refType="h" refFor="ch" refForName="accentShape_4"/>
              <dgm:constr type="l" for="ch" forName="childText_5" refType="w" fact="0.6432"/>
              <dgm:constr type="t" for="ch" forName="childText_5" refType="h" fact="0.4"/>
              <dgm:constr type="w" for="ch" forName="childText_5" refType="w" refFor="ch" refForName="accentShape_5" fact="0.7"/>
              <dgm:constr type="h" for="ch" forName="childText_5" refType="h" refFor="ch" refForName="accentShape_5"/>
              <dgm:constr type="l" for="ch" forName="childText_6" refType="w" fact="0.8056"/>
              <dgm:constr type="t" for="ch" forName="childText_6" refType="h" fact="0.5"/>
              <dgm:constr type="w" for="ch" forName="childText_6" refType="w" refFor="ch" refForName="accentShape_6" fact="0.7"/>
              <dgm:constr type="h" for="ch" forName="childText_6" refType="h" refFor="ch" refForName="accentShape_6"/>
              <dgm:constr type="l" for="ch" forName="parentText_1" refType="w" fact="0.104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2653"/>
              <dgm:constr type="t" for="ch" forName="parentText_2" refType="h" fact="0.1"/>
              <dgm:constr type="w" for="ch" forName="parentText_2" refType="w" refFor="ch" refForName="accentShape_2" fact="0.26"/>
              <dgm:constr type="h" for="ch" forName="parentText_2" refType="h" refFor="ch" refForName="accentShape_2" fact="0.9"/>
              <dgm:constr type="l" for="ch" forName="parentText_3" refType="w" fact="0.4261"/>
              <dgm:constr type="t" for="ch" forName="parentText_3" refType="h" fact="0.2"/>
              <dgm:constr type="w" for="ch" forName="parentText_3" refType="w" refFor="ch" refForName="accentShape_3" fact="0.26"/>
              <dgm:constr type="h" for="ch" forName="parentText_3" refType="h" refFor="ch" refForName="accentShape_3" fact="0.9"/>
              <dgm:constr type="l" for="ch" forName="parentText_4" refType="w" fact="0.5869"/>
              <dgm:constr type="t" for="ch" forName="parentText_4" refType="h" fact="0.3"/>
              <dgm:constr type="w" for="ch" forName="parentText_4" refType="w" refFor="ch" refForName="accentShape_4" fact="0.26"/>
              <dgm:constr type="h" for="ch" forName="parentText_4" refType="h" refFor="ch" refForName="accentShape_4" fact="0.9"/>
              <dgm:constr type="l" for="ch" forName="parentText_5" refType="w" fact="0.7477"/>
              <dgm:constr type="t" for="ch" forName="parentText_5" refType="h" fact="0.4"/>
              <dgm:constr type="w" for="ch" forName="parentText_5" refType="w" refFor="ch" refForName="accentShape_5" fact="0.26"/>
              <dgm:constr type="h" for="ch" forName="parentText_5" refType="h" refFor="ch" refForName="accentShape_5" fact="0.9"/>
              <dgm:constr type="l" for="ch" forName="parentText_6" refType="w" fact="0.9101"/>
              <dgm:constr type="t" for="ch" forName="parentText_6" refType="h" fact="0.5"/>
              <dgm:constr type="w" for="ch" forName="parentText_6" refType="w" refFor="ch" refForName="accentShape_6" fact="0.26"/>
              <dgm:constr type="h" for="ch" forName="parentText_6" refType="h" refFor="ch" refForName="accentShape_6" fact="0.9"/>
            </dgm:constrLst>
          </dgm:if>
          <dgm:else name="Name25">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l" for="ch" forName="accentShape_6" refType="w" fact="0"/>
              <dgm:constr type="t" for="ch" forName="accentShape_1" refType="h" fact="0"/>
              <dgm:constr type="w" for="ch" forName="accentShape_1" refType="w" fact="0.1473"/>
              <dgm:constr type="h" for="ch" forName="accentShape_1" refType="h"/>
              <dgm:constr type="l" for="ch" forName="accentShape_5" refType="w" fact="0.1608"/>
              <dgm:constr type="t" for="ch" forName="accentShape_2" refType="h" fact="0.1"/>
              <dgm:constr type="w" for="ch" forName="accentShape_2" refType="w" fact="0.1473"/>
              <dgm:constr type="h" for="ch" forName="accentShape_2" refType="h" fact="0.9"/>
              <dgm:constr type="l" for="ch" forName="accentShape_4" refType="w" fact="0.3216"/>
              <dgm:constr type="t" for="ch" forName="accentShape_3" refType="h" fact="0.2"/>
              <dgm:constr type="w" for="ch" forName="accentShape_3" refType="w" fact="0.1473"/>
              <dgm:constr type="h" for="ch" forName="accentShape_3" refType="h" fact="0.8"/>
              <dgm:constr type="l" for="ch" forName="accentShape_3" refType="w" fact="0.4824"/>
              <dgm:constr type="t" for="ch" forName="accentShape_4" refType="h" fact="0.3"/>
              <dgm:constr type="w" for="ch" forName="accentShape_4" refType="w" fact="0.1473"/>
              <dgm:constr type="h" for="ch" forName="accentShape_4" refType="h" fact="0.7"/>
              <dgm:constr type="l" for="ch" forName="accentShape_2" refType="w" fact="0.6432"/>
              <dgm:constr type="t" for="ch" forName="accentShape_5" refType="h" fact="0.4"/>
              <dgm:constr type="w" for="ch" forName="accentShape_5" refType="w" fact="0.1473"/>
              <dgm:constr type="h" for="ch" forName="accentShape_5" refType="h" fact="0.6"/>
              <dgm:constr type="l" for="ch" forName="accentShape_1" refType="w" fact="0.8056"/>
              <dgm:constr type="t" for="ch" forName="accentShape_6" refType="h" fact="0.5"/>
              <dgm:constr type="w" for="ch" forName="accentShape_6" refType="w" fact="0.1473"/>
              <dgm:constr type="h" for="ch" forName="accentShape_6" refType="h" fact="0.5"/>
              <dgm:constr type="l" for="ch" forName="childText_6"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5" refType="w" fact="0.1608"/>
              <dgm:constr type="t" for="ch" forName="childText_2" refType="h" fact="0.1"/>
              <dgm:constr type="w" for="ch" forName="childText_2" refType="w" refFor="ch" refForName="accentShape_2" fact="0.7"/>
              <dgm:constr type="h" for="ch" forName="childText_2" refType="h" refFor="ch" refForName="accentShape_2"/>
              <dgm:constr type="l" for="ch" forName="childText_4" refType="w" fact="0.3216"/>
              <dgm:constr type="t" for="ch" forName="childText_3" refType="h" fact="0.2"/>
              <dgm:constr type="w" for="ch" forName="childText_3" refType="w" refFor="ch" refForName="accentShape_3" fact="0.7"/>
              <dgm:constr type="h" for="ch" forName="childText_3" refType="h" refFor="ch" refForName="accentShape_3"/>
              <dgm:constr type="l" for="ch" forName="childText_3" refType="w" fact="0.4824"/>
              <dgm:constr type="t" for="ch" forName="childText_4" refType="h" fact="0.3"/>
              <dgm:constr type="w" for="ch" forName="childText_4" refType="w" refFor="ch" refForName="accentShape_4" fact="0.7"/>
              <dgm:constr type="h" for="ch" forName="childText_4" refType="h" refFor="ch" refForName="accentShape_4"/>
              <dgm:constr type="l" for="ch" forName="childText_2" refType="w" fact="0.6432"/>
              <dgm:constr type="t" for="ch" forName="childText_5" refType="h" fact="0.4"/>
              <dgm:constr type="w" for="ch" forName="childText_5" refType="w" refFor="ch" refForName="accentShape_5" fact="0.7"/>
              <dgm:constr type="h" for="ch" forName="childText_5" refType="h" refFor="ch" refForName="accentShape_5"/>
              <dgm:constr type="l" for="ch" forName="childText_1" refType="w" fact="0.8056"/>
              <dgm:constr type="t" for="ch" forName="childText_6" refType="h" fact="0.5"/>
              <dgm:constr type="w" for="ch" forName="childText_6" refType="w" refFor="ch" refForName="accentShape_6" fact="0.7"/>
              <dgm:constr type="h" for="ch" forName="childText_6" refType="h" refFor="ch" refForName="accentShape_6"/>
              <dgm:constr type="l" for="ch" forName="parentText_6" refType="w" fact="0.1045"/>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5" refType="w" fact="0.2653"/>
              <dgm:constr type="t" for="ch" forName="parentText_2" refType="h" fact="0.1"/>
              <dgm:constr type="w" for="ch" forName="parentText_2" refType="w" refFor="ch" refForName="accentShape_2" fact="0.26"/>
              <dgm:constr type="h" for="ch" forName="parentText_2" refType="h" refFor="ch" refForName="accentShape_2" fact="0.9"/>
              <dgm:constr type="l" for="ch" forName="parentText_4" refType="w" fact="0.4261"/>
              <dgm:constr type="t" for="ch" forName="parentText_3" refType="h" fact="0.2"/>
              <dgm:constr type="w" for="ch" forName="parentText_3" refType="w" refFor="ch" refForName="accentShape_3" fact="0.26"/>
              <dgm:constr type="h" for="ch" forName="parentText_3" refType="h" refFor="ch" refForName="accentShape_3" fact="0.9"/>
              <dgm:constr type="l" for="ch" forName="parentText_3" refType="w" fact="0.5869"/>
              <dgm:constr type="t" for="ch" forName="parentText_4" refType="h" fact="0.3"/>
              <dgm:constr type="w" for="ch" forName="parentText_4" refType="w" refFor="ch" refForName="accentShape_4" fact="0.26"/>
              <dgm:constr type="h" for="ch" forName="parentText_4" refType="h" refFor="ch" refForName="accentShape_4" fact="0.9"/>
              <dgm:constr type="l" for="ch" forName="parentText_2" refType="w" fact="0.7477"/>
              <dgm:constr type="t" for="ch" forName="parentText_5" refType="h" fact="0.4"/>
              <dgm:constr type="w" for="ch" forName="parentText_5" refType="w" refFor="ch" refForName="accentShape_5" fact="0.26"/>
              <dgm:constr type="h" for="ch" forName="parentText_5" refType="h" refFor="ch" refForName="accentShape_5" fact="0.9"/>
              <dgm:constr type="l" for="ch" forName="parentText_1" refType="w" fact="0.9101"/>
              <dgm:constr type="t" for="ch" forName="parentText_6" refType="h" fact="0.5"/>
              <dgm:constr type="w" for="ch" forName="parentText_6" refType="w" refFor="ch" refForName="accentShape_6" fact="0.26"/>
              <dgm:constr type="h" for="ch" forName="parentText_6" refType="h" refFor="ch" refForName="accentShape_6" fact="0.9"/>
            </dgm:constrLst>
          </dgm:else>
        </dgm:choose>
      </dgm:if>
      <dgm:else name="Name26">
        <dgm:alg type="composite">
          <dgm:param type="ar" val="2.7874"/>
        </dgm:alg>
        <dgm:shape xmlns:r="http://schemas.openxmlformats.org/officeDocument/2006/relationships" r:blip="">
          <dgm:adjLst/>
        </dgm:shape>
        <dgm:choose name="Name27">
          <dgm:if name="Name28" func="var" arg="dir" op="equ" val="norm">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7"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7"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7"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7"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7"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childText_7" refType="primFontSz" refFor="des" refForName="parentText_6" op="lte"/>
              <dgm:constr type="primFontSz" for="des" forName="childText_1" refType="primFontSz" refFor="des" refForName="parentText_7" op="lte"/>
              <dgm:constr type="primFontSz" for="des" forName="childText_2" refType="primFontSz" refFor="des" refForName="parentText_7" op="lte"/>
              <dgm:constr type="primFontSz" for="des" forName="childText_3" refType="primFontSz" refFor="des" refForName="parentText_7" op="lte"/>
              <dgm:constr type="primFontSz" for="des" forName="childText_4" refType="primFontSz" refFor="des" refForName="parentText_7" op="lte"/>
              <dgm:constr type="primFontSz" for="des" forName="childText_5" refType="primFontSz" refFor="des" refForName="parentText_7" op="lte"/>
              <dgm:constr type="primFontSz" for="des" forName="childText_6" refType="primFontSz" refFor="des" refForName="parentText_7" op="lte"/>
              <dgm:constr type="primFontSz" for="des" forName="childText_7" refType="primFontSz" refFor="des" refForName="parentText_7"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parentText_7"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primFontSz" for="des" forName="childText_7" refType="primFontSz" refFor="des" refForName="childText_1" op="equ"/>
              <dgm:constr type="l" for="ch" forName="accentShape_1" refType="w" fact="0"/>
              <dgm:constr type="t" for="ch" forName="accentShape_1" refType="h" fact="0"/>
              <dgm:constr type="w" for="ch" forName="accentShape_1" refType="w" fact="0.1269"/>
              <dgm:constr type="h" for="ch" forName="accentShape_1" refType="h"/>
              <dgm:constr type="l" for="ch" forName="accentShape_2" refType="w" fact="0.1385"/>
              <dgm:constr type="t" for="ch" forName="accentShape_2" refType="h" fact="0.0833"/>
              <dgm:constr type="w" for="ch" forName="accentShape_2" refType="w" fact="0.1269"/>
              <dgm:constr type="h" for="ch" forName="accentShape_2" refType="h" fact="0.9165"/>
              <dgm:constr type="l" for="ch" forName="accentShape_3" refType="w" fact="0.277"/>
              <dgm:constr type="t" for="ch" forName="accentShape_3" refType="h" fact="0.1666"/>
              <dgm:constr type="w" for="ch" forName="accentShape_3" refType="w" fact="0.1269"/>
              <dgm:constr type="h" for="ch" forName="accentShape_3" refType="h" fact="0.8332"/>
              <dgm:constr type="l" for="ch" forName="accentShape_4" refType="w" fact="0.4155"/>
              <dgm:constr type="t" for="ch" forName="accentShape_4" refType="h" fact="0.2499"/>
              <dgm:constr type="w" for="ch" forName="accentShape_4" refType="w" fact="0.1269"/>
              <dgm:constr type="h" for="ch" forName="accentShape_4" refType="h" fact="0.7499"/>
              <dgm:constr type="l" for="ch" forName="accentShape_5" refType="w" fact="0.5539"/>
              <dgm:constr type="t" for="ch" forName="accentShape_5" refType="h" fact="0.3332"/>
              <dgm:constr type="w" for="ch" forName="accentShape_5" refType="w" fact="0.1269"/>
              <dgm:constr type="h" for="ch" forName="accentShape_5" refType="h" fact="0.6666"/>
              <dgm:constr type="l" for="ch" forName="accentShape_6" refType="w" fact="0.6938"/>
              <dgm:constr type="t" for="ch" forName="accentShape_6" refType="h" fact="0.4165"/>
              <dgm:constr type="w" for="ch" forName="accentShape_6" refType="w" fact="0.1269"/>
              <dgm:constr type="h" for="ch" forName="accentShape_6" refType="h" fact="0.5833"/>
              <dgm:constr type="l" for="ch" forName="accentShape_7" refType="w" fact="0.8326"/>
              <dgm:constr type="t" for="ch" forName="accentShape_7" refType="h" fact="0.5"/>
              <dgm:constr type="w" for="ch" forName="accentShape_7" refType="w" fact="0.1269"/>
              <dgm:constr type="h" for="ch" forName="accentShape_7" refType="h" fact="0.5"/>
              <dgm:constr type="l" for="ch" forName="parentText_1" refType="w" fact="0.0888"/>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2" refType="w" fact="0.2273"/>
              <dgm:constr type="t" for="ch" forName="parentText_2" refType="h" fact="0.0833"/>
              <dgm:constr type="w" for="ch" forName="parentText_2" refType="w" refFor="ch" refForName="accentShape_2" fact="0.26"/>
              <dgm:constr type="h" for="ch" forName="parentText_2" refType="h" refFor="ch" refForName="accentShape_2" fact="0.9"/>
              <dgm:constr type="l" for="ch" forName="parentText_3" refType="w" fact="0.36583"/>
              <dgm:constr type="t" for="ch" forName="parentText_3" refType="h" fact="0.1666"/>
              <dgm:constr type="w" for="ch" forName="parentText_3" refType="w" refFor="ch" refForName="accentShape_3" fact="0.26"/>
              <dgm:constr type="h" for="ch" forName="parentText_3" refType="h" refFor="ch" refForName="accentShape_3" fact="0.9"/>
              <dgm:constr type="l" for="ch" forName="parentText_4" refType="w" fact="0.5043"/>
              <dgm:constr type="t" for="ch" forName="parentText_4" refType="h" fact="0.2499"/>
              <dgm:constr type="w" for="ch" forName="parentText_4" refType="w" refFor="ch" refForName="accentShape_4" fact="0.26"/>
              <dgm:constr type="h" for="ch" forName="parentText_4" refType="h" refFor="ch" refForName="accentShape_4" fact="0.9"/>
              <dgm:constr type="l" for="ch" forName="parentText_5" refType="w" fact="0.6427"/>
              <dgm:constr type="t" for="ch" forName="parentText_5" refType="h" fact="0.3332"/>
              <dgm:constr type="w" for="ch" forName="parentText_5" refType="w" refFor="ch" refForName="accentShape_5" fact="0.26"/>
              <dgm:constr type="h" for="ch" forName="parentText_5" refType="h" refFor="ch" refForName="accentShape_5" fact="0.9"/>
              <dgm:constr type="l" for="ch" forName="parentText_6" refType="w" fact="0.78263"/>
              <dgm:constr type="t" for="ch" forName="parentText_6" refType="h" fact="0.4165"/>
              <dgm:constr type="w" for="ch" forName="parentText_6" refType="w" refFor="ch" refForName="accentShape_6" fact="0.26"/>
              <dgm:constr type="h" for="ch" forName="parentText_6" refType="h" refFor="ch" refForName="accentShape_6" fact="0.9"/>
              <dgm:constr type="l" for="ch" forName="parentText_7" refType="w" fact="0.92143"/>
              <dgm:constr type="t" for="ch" forName="parentText_7" refType="h" fact="0.5"/>
              <dgm:constr type="w" for="ch" forName="parentText_7" refType="w" refFor="ch" refForName="accentShape_7" fact="0.26"/>
              <dgm:constr type="h" for="ch" forName="parentText_7" refType="h" refFor="ch" refForName="accentShape_7" fact="0.9"/>
              <dgm:constr type="l" for="ch" forName="childText_1"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2" refType="w" fact="0.1385"/>
              <dgm:constr type="t" for="ch" forName="childText_2" refType="h" fact="0.0833"/>
              <dgm:constr type="w" for="ch" forName="childText_2" refType="w" refFor="ch" refForName="accentShape_2" fact="0.7"/>
              <dgm:constr type="h" for="ch" forName="childText_2" refType="h" refFor="ch" refForName="accentShape_2"/>
              <dgm:constr type="l" for="ch" forName="childText_3" refType="w" fact="0.277"/>
              <dgm:constr type="t" for="ch" forName="childText_3" refType="h" fact="0.1666"/>
              <dgm:constr type="w" for="ch" forName="childText_3" refType="w" refFor="ch" refForName="accentShape_3" fact="0.7"/>
              <dgm:constr type="h" for="ch" forName="childText_3" refType="h" refFor="ch" refForName="accentShape_3"/>
              <dgm:constr type="l" for="ch" forName="childText_4" refType="w" fact="0.4155"/>
              <dgm:constr type="t" for="ch" forName="childText_4" refType="h" fact="0.2499"/>
              <dgm:constr type="w" for="ch" forName="childText_4" refType="w" refFor="ch" refForName="accentShape_4" fact="0.7"/>
              <dgm:constr type="h" for="ch" forName="childText_4" refType="h" refFor="ch" refForName="accentShape_4"/>
              <dgm:constr type="l" for="ch" forName="childText_5" refType="w" fact="0.5539"/>
              <dgm:constr type="t" for="ch" forName="childText_5" refType="h" fact="0.3332"/>
              <dgm:constr type="w" for="ch" forName="childText_5" refType="w" refFor="ch" refForName="accentShape_5" fact="0.7"/>
              <dgm:constr type="h" for="ch" forName="childText_5" refType="h" refFor="ch" refForName="accentShape_5"/>
              <dgm:constr type="l" for="ch" forName="childText_6" refType="w" fact="0.6938"/>
              <dgm:constr type="t" for="ch" forName="childText_6" refType="h" fact="0.4165"/>
              <dgm:constr type="w" for="ch" forName="childText_6" refType="w" refFor="ch" refForName="accentShape_6" fact="0.7"/>
              <dgm:constr type="h" for="ch" forName="childText_6" refType="h" refFor="ch" refForName="accentShape_6"/>
              <dgm:constr type="l" for="ch" forName="childText_7" refType="w" fact="0.8326"/>
              <dgm:constr type="t" for="ch" forName="childText_7" refType="h" fact="0.5"/>
              <dgm:constr type="w" for="ch" forName="childText_7" refType="w" refFor="ch" refForName="accentShape_7" fact="0.7"/>
              <dgm:constr type="h" for="ch" forName="childText_7" refType="h" refFor="ch" refForName="accentShape_7"/>
            </dgm:constrLst>
          </dgm:if>
          <dgm:else name="Name29">
            <dgm:constrLst>
              <dgm:constr type="primFontSz" for="des" forName="childText_1" val="65"/>
              <dgm:constr type="primFontSz" for="des" forName="parentText_1" val="65"/>
              <dgm:constr type="primFontSz" for="des" forName="childText_1" refType="primFontSz" refFor="des" refForName="parentText_1" op="lte"/>
              <dgm:constr type="primFontSz" for="des" forName="childText_2" refType="primFontSz" refFor="des" refForName="parentText_1" op="lte"/>
              <dgm:constr type="primFontSz" for="des" forName="childText_3" refType="primFontSz" refFor="des" refForName="parentText_1" op="lte"/>
              <dgm:constr type="primFontSz" for="des" forName="childText_4" refType="primFontSz" refFor="des" refForName="parentText_1" op="lte"/>
              <dgm:constr type="primFontSz" for="des" forName="childText_5" refType="primFontSz" refFor="des" refForName="parentText_1" op="lte"/>
              <dgm:constr type="primFontSz" for="des" forName="childText_6" refType="primFontSz" refFor="des" refForName="parentText_1" op="lte"/>
              <dgm:constr type="primFontSz" for="des" forName="childText_7" refType="primFontSz" refFor="des" refForName="parentText_1" op="lte"/>
              <dgm:constr type="primFontSz" for="des" forName="childText_1" refType="primFontSz" refFor="des" refForName="parentText_2" op="lte"/>
              <dgm:constr type="primFontSz" for="des" forName="childText_2" refType="primFontSz" refFor="des" refForName="parentText_2" op="lte"/>
              <dgm:constr type="primFontSz" for="des" forName="childText_3" refType="primFontSz" refFor="des" refForName="parentText_2" op="lte"/>
              <dgm:constr type="primFontSz" for="des" forName="childText_4" refType="primFontSz" refFor="des" refForName="parentText_2" op="lte"/>
              <dgm:constr type="primFontSz" for="des" forName="childText_5" refType="primFontSz" refFor="des" refForName="parentText_2" op="lte"/>
              <dgm:constr type="primFontSz" for="des" forName="childText_6" refType="primFontSz" refFor="des" refForName="parentText_2" op="lte"/>
              <dgm:constr type="primFontSz" for="des" forName="childText_7" refType="primFontSz" refFor="des" refForName="parentText_2" op="lte"/>
              <dgm:constr type="primFontSz" for="des" forName="childText_1" refType="primFontSz" refFor="des" refForName="parentText_3" op="lte"/>
              <dgm:constr type="primFontSz" for="des" forName="childText_2" refType="primFontSz" refFor="des" refForName="parentText_3" op="lte"/>
              <dgm:constr type="primFontSz" for="des" forName="childText_3" refType="primFontSz" refFor="des" refForName="parentText_3" op="lte"/>
              <dgm:constr type="primFontSz" for="des" forName="childText_4" refType="primFontSz" refFor="des" refForName="parentText_3" op="lte"/>
              <dgm:constr type="primFontSz" for="des" forName="childText_5" refType="primFontSz" refFor="des" refForName="parentText_3" op="lte"/>
              <dgm:constr type="primFontSz" for="des" forName="childText_6" refType="primFontSz" refFor="des" refForName="parentText_3" op="lte"/>
              <dgm:constr type="primFontSz" for="des" forName="childText_7" refType="primFontSz" refFor="des" refForName="parentText_3" op="lte"/>
              <dgm:constr type="primFontSz" for="des" forName="childText_1" refType="primFontSz" refFor="des" refForName="parentText_4" op="lte"/>
              <dgm:constr type="primFontSz" for="des" forName="childText_2" refType="primFontSz" refFor="des" refForName="parentText_4" op="lte"/>
              <dgm:constr type="primFontSz" for="des" forName="childText_3" refType="primFontSz" refFor="des" refForName="parentText_4" op="lte"/>
              <dgm:constr type="primFontSz" for="des" forName="childText_4" refType="primFontSz" refFor="des" refForName="parentText_4" op="lte"/>
              <dgm:constr type="primFontSz" for="des" forName="childText_5" refType="primFontSz" refFor="des" refForName="parentText_4" op="lte"/>
              <dgm:constr type="primFontSz" for="des" forName="childText_6" refType="primFontSz" refFor="des" refForName="parentText_4" op="lte"/>
              <dgm:constr type="primFontSz" for="des" forName="childText_7" refType="primFontSz" refFor="des" refForName="parentText_4" op="lte"/>
              <dgm:constr type="primFontSz" for="des" forName="childText_1" refType="primFontSz" refFor="des" refForName="parentText_5" op="lte"/>
              <dgm:constr type="primFontSz" for="des" forName="childText_2" refType="primFontSz" refFor="des" refForName="parentText_5" op="lte"/>
              <dgm:constr type="primFontSz" for="des" forName="childText_3" refType="primFontSz" refFor="des" refForName="parentText_5" op="lte"/>
              <dgm:constr type="primFontSz" for="des" forName="childText_4" refType="primFontSz" refFor="des" refForName="parentText_5" op="lte"/>
              <dgm:constr type="primFontSz" for="des" forName="childText_5" refType="primFontSz" refFor="des" refForName="parentText_5" op="lte"/>
              <dgm:constr type="primFontSz" for="des" forName="childText_6" refType="primFontSz" refFor="des" refForName="parentText_5" op="lte"/>
              <dgm:constr type="primFontSz" for="des" forName="childText_7" refType="primFontSz" refFor="des" refForName="parentText_5" op="lte"/>
              <dgm:constr type="primFontSz" for="des" forName="childText_1" refType="primFontSz" refFor="des" refForName="parentText_6" op="lte"/>
              <dgm:constr type="primFontSz" for="des" forName="childText_2" refType="primFontSz" refFor="des" refForName="parentText_6" op="lte"/>
              <dgm:constr type="primFontSz" for="des" forName="childText_3" refType="primFontSz" refFor="des" refForName="parentText_6" op="lte"/>
              <dgm:constr type="primFontSz" for="des" forName="childText_4" refType="primFontSz" refFor="des" refForName="parentText_6" op="lte"/>
              <dgm:constr type="primFontSz" for="des" forName="childText_5" refType="primFontSz" refFor="des" refForName="parentText_6" op="lte"/>
              <dgm:constr type="primFontSz" for="des" forName="childText_6" refType="primFontSz" refFor="des" refForName="parentText_6" op="lte"/>
              <dgm:constr type="primFontSz" for="des" forName="childText_7" refType="primFontSz" refFor="des" refForName="parentText_6" op="lte"/>
              <dgm:constr type="primFontSz" for="des" forName="childText_1" refType="primFontSz" refFor="des" refForName="parentText_7" op="lte"/>
              <dgm:constr type="primFontSz" for="des" forName="childText_2" refType="primFontSz" refFor="des" refForName="parentText_7" op="lte"/>
              <dgm:constr type="primFontSz" for="des" forName="childText_3" refType="primFontSz" refFor="des" refForName="parentText_7" op="lte"/>
              <dgm:constr type="primFontSz" for="des" forName="childText_4" refType="primFontSz" refFor="des" refForName="parentText_7" op="lte"/>
              <dgm:constr type="primFontSz" for="des" forName="childText_5" refType="primFontSz" refFor="des" refForName="parentText_7" op="lte"/>
              <dgm:constr type="primFontSz" for="des" forName="childText_6" refType="primFontSz" refFor="des" refForName="parentText_7" op="lte"/>
              <dgm:constr type="primFontSz" for="des" forName="childText_7" refType="primFontSz" refFor="des" refForName="parentText_7" op="lte"/>
              <dgm:constr type="primFontSz" for="des" forName="parentText_2" refType="primFontSz" refFor="des" refForName="parentText_1" op="equ"/>
              <dgm:constr type="primFontSz" for="des" forName="parentText_3" refType="primFontSz" refFor="des" refForName="parentText_1" op="equ"/>
              <dgm:constr type="primFontSz" for="des" forName="parentText_4" refType="primFontSz" refFor="des" refForName="parentText_1" op="equ"/>
              <dgm:constr type="primFontSz" for="des" forName="parentText_5" refType="primFontSz" refFor="des" refForName="parentText_1" op="equ"/>
              <dgm:constr type="primFontSz" for="des" forName="parentText_6" refType="primFontSz" refFor="des" refForName="parentText_1" op="equ"/>
              <dgm:constr type="primFontSz" for="des" forName="parentText_7" refType="primFontSz" refFor="des" refForName="parentText_1" op="equ"/>
              <dgm:constr type="primFontSz" for="des" forName="childText_2" refType="primFontSz" refFor="des" refForName="childText_1" op="equ"/>
              <dgm:constr type="primFontSz" for="des" forName="childText_3" refType="primFontSz" refFor="des" refForName="childText_1" op="equ"/>
              <dgm:constr type="primFontSz" for="des" forName="childText_4" refType="primFontSz" refFor="des" refForName="childText_1" op="equ"/>
              <dgm:constr type="primFontSz" for="des" forName="childText_5" refType="primFontSz" refFor="des" refForName="childText_1" op="equ"/>
              <dgm:constr type="primFontSz" for="des" forName="childText_6" refType="primFontSz" refFor="des" refForName="childText_1" op="equ"/>
              <dgm:constr type="primFontSz" for="des" forName="childText_7" refType="primFontSz" refFor="des" refForName="childText_1" op="equ"/>
              <dgm:constr type="l" for="ch" forName="accentShape_7" refType="w" fact="0"/>
              <dgm:constr type="t" for="ch" forName="accentShape_1" refType="h" fact="0"/>
              <dgm:constr type="w" for="ch" forName="accentShape_1" refType="w" fact="0.1269"/>
              <dgm:constr type="h" for="ch" forName="accentShape_1" refType="h"/>
              <dgm:constr type="l" for="ch" forName="accentShape_6" refType="w" fact="0.1385"/>
              <dgm:constr type="t" for="ch" forName="accentShape_2" refType="h" fact="0.0833"/>
              <dgm:constr type="w" for="ch" forName="accentShape_2" refType="w" fact="0.1269"/>
              <dgm:constr type="h" for="ch" forName="accentShape_2" refType="h" fact="0.9165"/>
              <dgm:constr type="l" for="ch" forName="accentShape_5" refType="w" fact="0.277"/>
              <dgm:constr type="t" for="ch" forName="accentShape_3" refType="h" fact="0.1666"/>
              <dgm:constr type="w" for="ch" forName="accentShape_3" refType="w" fact="0.1269"/>
              <dgm:constr type="h" for="ch" forName="accentShape_3" refType="h" fact="0.8332"/>
              <dgm:constr type="l" for="ch" forName="accentShape_4" refType="w" fact="0.4155"/>
              <dgm:constr type="t" for="ch" forName="accentShape_4" refType="h" fact="0.2499"/>
              <dgm:constr type="w" for="ch" forName="accentShape_4" refType="w" fact="0.1269"/>
              <dgm:constr type="h" for="ch" forName="accentShape_4" refType="h" fact="0.7499"/>
              <dgm:constr type="l" for="ch" forName="accentShape_3" refType="w" fact="0.5539"/>
              <dgm:constr type="t" for="ch" forName="accentShape_5" refType="h" fact="0.3332"/>
              <dgm:constr type="w" for="ch" forName="accentShape_5" refType="w" fact="0.1269"/>
              <dgm:constr type="h" for="ch" forName="accentShape_5" refType="h" fact="0.6666"/>
              <dgm:constr type="l" for="ch" forName="accentShape_2" refType="w" fact="0.6938"/>
              <dgm:constr type="t" for="ch" forName="accentShape_6" refType="h" fact="0.4165"/>
              <dgm:constr type="w" for="ch" forName="accentShape_6" refType="w" fact="0.1269"/>
              <dgm:constr type="h" for="ch" forName="accentShape_6" refType="h" fact="0.5833"/>
              <dgm:constr type="l" for="ch" forName="accentShape_1" refType="w" fact="0.8326"/>
              <dgm:constr type="t" for="ch" forName="accentShape_7" refType="h" fact="0.5"/>
              <dgm:constr type="w" for="ch" forName="accentShape_7" refType="w" fact="0.1269"/>
              <dgm:constr type="h" for="ch" forName="accentShape_7" refType="h" fact="0.5"/>
              <dgm:constr type="l" for="ch" forName="parentText_7" refType="w" fact="0.0888"/>
              <dgm:constr type="t" for="ch" forName="parentText_1" refType="h" fact="0"/>
              <dgm:constr type="w" for="ch" forName="parentText_1" refType="w" refFor="ch" refForName="accentShape_1" fact="0.26"/>
              <dgm:constr type="h" for="ch" forName="parentText_1" refType="h" refFor="ch" refForName="accentShape_1" fact="0.9"/>
              <dgm:constr type="l" for="ch" forName="parentText_6" refType="w" fact="0.2273"/>
              <dgm:constr type="t" for="ch" forName="parentText_2" refType="h" fact="0.0833"/>
              <dgm:constr type="w" for="ch" forName="parentText_2" refType="w" refFor="ch" refForName="accentShape_2" fact="0.26"/>
              <dgm:constr type="h" for="ch" forName="parentText_2" refType="h" refFor="ch" refForName="accentShape_2" fact="0.9"/>
              <dgm:constr type="l" for="ch" forName="parentText_5" refType="w" fact="0.36583"/>
              <dgm:constr type="t" for="ch" forName="parentText_3" refType="h" fact="0.1666"/>
              <dgm:constr type="w" for="ch" forName="parentText_3" refType="w" refFor="ch" refForName="accentShape_3" fact="0.26"/>
              <dgm:constr type="h" for="ch" forName="parentText_3" refType="h" refFor="ch" refForName="accentShape_3" fact="0.9"/>
              <dgm:constr type="l" for="ch" forName="parentText_4" refType="w" fact="0.5043"/>
              <dgm:constr type="t" for="ch" forName="parentText_4" refType="h" fact="0.2499"/>
              <dgm:constr type="w" for="ch" forName="parentText_4" refType="w" refFor="ch" refForName="accentShape_4" fact="0.26"/>
              <dgm:constr type="h" for="ch" forName="parentText_4" refType="h" refFor="ch" refForName="accentShape_4" fact="0.9"/>
              <dgm:constr type="l" for="ch" forName="parentText_3" refType="w" fact="0.6427"/>
              <dgm:constr type="t" for="ch" forName="parentText_5" refType="h" fact="0.3332"/>
              <dgm:constr type="w" for="ch" forName="parentText_5" refType="w" refFor="ch" refForName="accentShape_5" fact="0.26"/>
              <dgm:constr type="h" for="ch" forName="parentText_5" refType="h" refFor="ch" refForName="accentShape_5" fact="0.9"/>
              <dgm:constr type="l" for="ch" forName="parentText_2" refType="w" fact="0.78263"/>
              <dgm:constr type="t" for="ch" forName="parentText_6" refType="h" fact="0.4165"/>
              <dgm:constr type="w" for="ch" forName="parentText_6" refType="w" refFor="ch" refForName="accentShape_6" fact="0.26"/>
              <dgm:constr type="h" for="ch" forName="parentText_6" refType="h" refFor="ch" refForName="accentShape_6" fact="0.9"/>
              <dgm:constr type="l" for="ch" forName="parentText_1" refType="w" fact="0.92143"/>
              <dgm:constr type="t" for="ch" forName="parentText_7" refType="h" fact="0.5"/>
              <dgm:constr type="w" for="ch" forName="parentText_7" refType="w" refFor="ch" refForName="accentShape_7" fact="0.26"/>
              <dgm:constr type="h" for="ch" forName="parentText_7" refType="h" refFor="ch" refForName="accentShape_7" fact="0.9"/>
              <dgm:constr type="l" for="ch" forName="childText_7" refType="w" fact="0"/>
              <dgm:constr type="t" for="ch" forName="childText_1" refType="h" fact="0"/>
              <dgm:constr type="w" for="ch" forName="childText_1" refType="w" refFor="ch" refForName="accentShape_1" fact="0.7"/>
              <dgm:constr type="h" for="ch" forName="childText_1" refType="h" refFor="ch" refForName="accentShape_1"/>
              <dgm:constr type="l" for="ch" forName="childText_6" refType="w" fact="0.1385"/>
              <dgm:constr type="t" for="ch" forName="childText_2" refType="h" fact="0.0833"/>
              <dgm:constr type="w" for="ch" forName="childText_2" refType="w" refFor="ch" refForName="accentShape_2" fact="0.7"/>
              <dgm:constr type="h" for="ch" forName="childText_2" refType="h" refFor="ch" refForName="accentShape_2"/>
              <dgm:constr type="l" for="ch" forName="childText_5" refType="w" fact="0.277"/>
              <dgm:constr type="t" for="ch" forName="childText_3" refType="h" fact="0.1666"/>
              <dgm:constr type="w" for="ch" forName="childText_3" refType="w" refFor="ch" refForName="accentShape_3" fact="0.7"/>
              <dgm:constr type="h" for="ch" forName="childText_3" refType="h" refFor="ch" refForName="accentShape_3"/>
              <dgm:constr type="l" for="ch" forName="childText_4" refType="w" fact="0.4155"/>
              <dgm:constr type="t" for="ch" forName="childText_4" refType="h" fact="0.2499"/>
              <dgm:constr type="w" for="ch" forName="childText_4" refType="w" refFor="ch" refForName="accentShape_4" fact="0.7"/>
              <dgm:constr type="h" for="ch" forName="childText_4" refType="h" refFor="ch" refForName="accentShape_4"/>
              <dgm:constr type="l" for="ch" forName="childText_3" refType="w" fact="0.5539"/>
              <dgm:constr type="t" for="ch" forName="childText_5" refType="h" fact="0.3332"/>
              <dgm:constr type="w" for="ch" forName="childText_5" refType="w" refFor="ch" refForName="accentShape_5" fact="0.7"/>
              <dgm:constr type="h" for="ch" forName="childText_5" refType="h" refFor="ch" refForName="accentShape_5"/>
              <dgm:constr type="l" for="ch" forName="childText_2" refType="w" fact="0.6938"/>
              <dgm:constr type="t" for="ch" forName="childText_6" refType="h" fact="0.4165"/>
              <dgm:constr type="w" for="ch" forName="childText_6" refType="w" refFor="ch" refForName="accentShape_6" fact="0.7"/>
              <dgm:constr type="h" for="ch" forName="childText_6" refType="h" refFor="ch" refForName="accentShape_6"/>
              <dgm:constr type="l" for="ch" forName="childText_1" refType="w" fact="0.8326"/>
              <dgm:constr type="t" for="ch" forName="childText_7" refType="h" fact="0.5"/>
              <dgm:constr type="w" for="ch" forName="childText_7" refType="w" refFor="ch" refForName="accentShape_7" fact="0.7"/>
              <dgm:constr type="h" for="ch" forName="childText_7" refType="h" refFor="ch" refForName="accentShape_7"/>
            </dgm:constrLst>
          </dgm:else>
        </dgm:choose>
      </dgm:else>
    </dgm:choose>
    <dgm:forEach name="wrapper" axis="self" ptType="parTrans">
      <dgm:forEach name="accentRepeat" axis="self">
        <dgm:layoutNode name="imageRepeatNode" styleLbl="node1">
          <dgm:alg type="sp"/>
          <dgm:shape xmlns:r="http://schemas.openxmlformats.org/officeDocument/2006/relationships" type="rect" r:blip="" zOrderOff="-10">
            <dgm:adjLst/>
          </dgm:shape>
          <dgm:presOf axis="self"/>
        </dgm:layoutNode>
      </dgm:forEach>
    </dgm:forEach>
    <dgm:forEach name="Name30" axis="ch" ptType="node" cnt="1">
      <dgm:layoutNode name="parentText_1" styleLbl="node1">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1" styleLbl="node1">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1">
        <dgm:alg type="sp"/>
        <dgm:shape xmlns:r="http://schemas.openxmlformats.org/officeDocument/2006/relationships" r:blip="">
          <dgm:adjLst/>
        </dgm:shape>
        <dgm:presOf/>
        <dgm:constrLst/>
        <dgm:forEach name="Name31" ref="accentRepeat"/>
      </dgm:layoutNode>
    </dgm:forEach>
    <dgm:forEach name="Name32" axis="ch" ptType="node" st="2" cnt="1">
      <dgm:layoutNode name="parentText_2">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2">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2">
        <dgm:alg type="sp"/>
        <dgm:shape xmlns:r="http://schemas.openxmlformats.org/officeDocument/2006/relationships" r:blip="">
          <dgm:adjLst/>
        </dgm:shape>
        <dgm:presOf/>
        <dgm:constrLst/>
        <dgm:forEach name="Name33" ref="accentRepeat"/>
      </dgm:layoutNode>
    </dgm:forEach>
    <dgm:forEach name="Name34" axis="ch" ptType="node" st="3" cnt="1">
      <dgm:layoutNode name="parentText_3">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3">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3">
        <dgm:alg type="sp"/>
        <dgm:shape xmlns:r="http://schemas.openxmlformats.org/officeDocument/2006/relationships" r:blip="">
          <dgm:adjLst/>
        </dgm:shape>
        <dgm:presOf/>
        <dgm:constrLst/>
        <dgm:forEach name="Name35" ref="accentRepeat"/>
      </dgm:layoutNode>
    </dgm:forEach>
    <dgm:forEach name="Name36" axis="ch" ptType="node" st="4" cnt="1">
      <dgm:layoutNode name="parentText_4">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4">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4">
        <dgm:alg type="sp"/>
        <dgm:shape xmlns:r="http://schemas.openxmlformats.org/officeDocument/2006/relationships" r:blip="">
          <dgm:adjLst/>
        </dgm:shape>
        <dgm:presOf/>
        <dgm:constrLst/>
        <dgm:forEach name="Name37" ref="accentRepeat"/>
      </dgm:layoutNode>
    </dgm:forEach>
    <dgm:forEach name="Name38" axis="ch" ptType="node" st="5" cnt="1">
      <dgm:layoutNode name="parentText_5">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45"/>
          <dgm:constr type="tMarg" refType="primFontSz" fact="0"/>
          <dgm:constr type="bMarg" refType="primFontSz" fact="0.1"/>
        </dgm:constrLst>
        <dgm:ruleLst>
          <dgm:rule type="primFontSz" val="5" fact="NaN" max="NaN"/>
        </dgm:ruleLst>
      </dgm:layoutNode>
      <dgm:layoutNode name="childText_5">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5">
        <dgm:alg type="sp"/>
        <dgm:shape xmlns:r="http://schemas.openxmlformats.org/officeDocument/2006/relationships" r:blip="">
          <dgm:adjLst/>
        </dgm:shape>
        <dgm:presOf/>
        <dgm:constrLst/>
        <dgm:forEach name="Name39" ref="accentRepeat"/>
      </dgm:layoutNode>
    </dgm:forEach>
    <dgm:forEach name="Name40" axis="ch" ptType="node" st="6" cnt="1">
      <dgm:layoutNode name="parentText_6">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3"/>
          <dgm:constr type="tMarg" refType="primFontSz" fact="0"/>
          <dgm:constr type="bMarg" refType="primFontSz" fact="0.1"/>
        </dgm:constrLst>
        <dgm:ruleLst>
          <dgm:rule type="primFontSz" val="5" fact="NaN" max="NaN"/>
        </dgm:ruleLst>
      </dgm:layoutNode>
      <dgm:layoutNode name="childText_6">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6">
        <dgm:alg type="sp"/>
        <dgm:shape xmlns:r="http://schemas.openxmlformats.org/officeDocument/2006/relationships" r:blip="">
          <dgm:adjLst/>
        </dgm:shape>
        <dgm:presOf/>
        <dgm:constrLst/>
        <dgm:forEach name="Name41" ref="accentRepeat"/>
      </dgm:layoutNode>
    </dgm:forEach>
    <dgm:forEach name="Name42" axis="ch" ptType="node" st="7" cnt="1">
      <dgm:layoutNode name="parentText_7">
        <dgm:varLst>
          <dgm:chMax val="1"/>
          <dgm:chPref val="1"/>
          <dgm:bulletEnabled val="1"/>
        </dgm:varLst>
        <dgm:alg type="tx">
          <dgm:param type="parTxLTRAlign" val="r"/>
          <dgm:param type="shpTxLTRAlignCh" val="r"/>
          <dgm:param type="txAnchorVertCh" val="mid"/>
          <dgm:param type="autoTxRot" val="grav"/>
        </dgm:alg>
        <dgm:shape xmlns:r="http://schemas.openxmlformats.org/officeDocument/2006/relationships" rot="-90" type="rect" r:blip="" hideGeom="1">
          <dgm:adjLst/>
        </dgm:shape>
        <dgm:presOf axis="self" ptType="node"/>
        <dgm:constrLst>
          <dgm:constr type="lMarg" refType="primFontSz" fact="0.3"/>
          <dgm:constr type="rMarg" refType="primFontSz" fact="0.3"/>
          <dgm:constr type="tMarg" refType="primFontSz" fact="0"/>
          <dgm:constr type="bMarg" refType="primFontSz" fact="0.1"/>
        </dgm:constrLst>
        <dgm:ruleLst>
          <dgm:rule type="primFontSz" val="5" fact="NaN" max="NaN"/>
        </dgm:ruleLst>
      </dgm:layoutNode>
      <dgm:layoutNode name="childText_7">
        <dgm:varLst>
          <dgm:chMax val="0"/>
          <dgm:chPref val="0"/>
          <dgm:bulletEnabled val="1"/>
        </dgm:varLst>
        <dgm:alg type="tx">
          <dgm:param type="txAnchorVert" val="t"/>
          <dgm:param type="parTxLTRAlign" val="l"/>
        </dgm:alg>
        <dgm:shape xmlns:r="http://schemas.openxmlformats.org/officeDocument/2006/relationships" type="rect" r:blip="" hideGeom="1">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Shape_7">
        <dgm:alg type="sp"/>
        <dgm:shape xmlns:r="http://schemas.openxmlformats.org/officeDocument/2006/relationships" r:blip="">
          <dgm:adjLst/>
        </dgm:shape>
        <dgm:presOf/>
        <dgm:constrLst/>
        <dgm:forEach name="Name43"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38588" y="0"/>
            <a:ext cx="3013075" cy="504825"/>
          </a:xfrm>
          <a:prstGeom prst="rect">
            <a:avLst/>
          </a:prstGeom>
        </p:spPr>
        <p:txBody>
          <a:bodyPr vert="horz" lIns="93817" tIns="46909" rIns="93817" bIns="46909" rtlCol="1"/>
          <a:lstStyle>
            <a:lvl1pPr algn="r"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sz="quarter" idx="1"/>
          </p:nvPr>
        </p:nvSpPr>
        <p:spPr>
          <a:xfrm>
            <a:off x="1588" y="0"/>
            <a:ext cx="3013075" cy="504825"/>
          </a:xfrm>
          <a:prstGeom prst="rect">
            <a:avLst/>
          </a:prstGeom>
        </p:spPr>
        <p:txBody>
          <a:bodyPr vert="horz" lIns="93817" tIns="46909" rIns="93817" bIns="46909" rtlCol="1"/>
          <a:lstStyle>
            <a:lvl1pPr algn="l" fontAlgn="auto">
              <a:spcBef>
                <a:spcPts val="0"/>
              </a:spcBef>
              <a:spcAft>
                <a:spcPts val="0"/>
              </a:spcAft>
              <a:defRPr sz="1200">
                <a:latin typeface="+mn-lt"/>
                <a:cs typeface="+mn-cs"/>
              </a:defRPr>
            </a:lvl1pPr>
          </a:lstStyle>
          <a:p>
            <a:pPr>
              <a:defRPr/>
            </a:pPr>
            <a:fld id="{A8D1DEEE-CFEC-40B9-A7FE-BFF75B08ECC6}" type="datetimeFigureOut">
              <a:rPr lang="fa-IR"/>
              <a:pPr>
                <a:defRPr/>
              </a:pPr>
              <a:t>06/17/1431</a:t>
            </a:fld>
            <a:endParaRPr lang="fa-IR"/>
          </a:p>
        </p:txBody>
      </p:sp>
      <p:sp>
        <p:nvSpPr>
          <p:cNvPr id="4" name="Footer Placeholder 3"/>
          <p:cNvSpPr>
            <a:spLocks noGrp="1"/>
          </p:cNvSpPr>
          <p:nvPr>
            <p:ph type="ftr" sz="quarter" idx="2"/>
          </p:nvPr>
        </p:nvSpPr>
        <p:spPr>
          <a:xfrm>
            <a:off x="3938588" y="9575800"/>
            <a:ext cx="3013075" cy="504825"/>
          </a:xfrm>
          <a:prstGeom prst="rect">
            <a:avLst/>
          </a:prstGeom>
        </p:spPr>
        <p:txBody>
          <a:bodyPr vert="horz" lIns="93817" tIns="46909" rIns="93817" bIns="46909" rtlCol="1" anchor="b"/>
          <a:lstStyle>
            <a:lvl1pPr algn="r" fontAlgn="auto">
              <a:spcBef>
                <a:spcPts val="0"/>
              </a:spcBef>
              <a:spcAft>
                <a:spcPts val="0"/>
              </a:spcAft>
              <a:defRPr sz="1200">
                <a:latin typeface="+mn-lt"/>
                <a:cs typeface="+mn-cs"/>
              </a:defRPr>
            </a:lvl1pPr>
          </a:lstStyle>
          <a:p>
            <a:pPr>
              <a:defRPr/>
            </a:pPr>
            <a:endParaRPr lang="fa-IR"/>
          </a:p>
        </p:txBody>
      </p:sp>
      <p:sp>
        <p:nvSpPr>
          <p:cNvPr id="5" name="Slide Number Placeholder 4"/>
          <p:cNvSpPr>
            <a:spLocks noGrp="1"/>
          </p:cNvSpPr>
          <p:nvPr>
            <p:ph type="sldNum" sz="quarter" idx="3"/>
          </p:nvPr>
        </p:nvSpPr>
        <p:spPr>
          <a:xfrm>
            <a:off x="1588" y="9575800"/>
            <a:ext cx="3013075" cy="504825"/>
          </a:xfrm>
          <a:prstGeom prst="rect">
            <a:avLst/>
          </a:prstGeom>
        </p:spPr>
        <p:txBody>
          <a:bodyPr vert="horz" lIns="93817" tIns="46909" rIns="93817" bIns="46909" rtlCol="1" anchor="b"/>
          <a:lstStyle>
            <a:lvl1pPr algn="l" fontAlgn="auto">
              <a:spcBef>
                <a:spcPts val="0"/>
              </a:spcBef>
              <a:spcAft>
                <a:spcPts val="0"/>
              </a:spcAft>
              <a:defRPr sz="1200">
                <a:latin typeface="+mn-lt"/>
                <a:cs typeface="+mn-cs"/>
              </a:defRPr>
            </a:lvl1pPr>
          </a:lstStyle>
          <a:p>
            <a:pPr>
              <a:defRPr/>
            </a:pPr>
            <a:fld id="{DC2A54E2-B2DE-40A8-93C9-89A9994CDF7A}" type="slidenum">
              <a:rPr lang="fa-IR"/>
              <a:pPr>
                <a:defRPr/>
              </a:pPr>
              <a:t>‹#›</a:t>
            </a:fld>
            <a:endParaRPr lang="fa-I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38588" y="0"/>
            <a:ext cx="3013075" cy="504825"/>
          </a:xfrm>
          <a:prstGeom prst="rect">
            <a:avLst/>
          </a:prstGeom>
        </p:spPr>
        <p:txBody>
          <a:bodyPr vert="horz" lIns="93817" tIns="46909" rIns="93817" bIns="46909" rtlCol="1"/>
          <a:lstStyle>
            <a:lvl1pPr algn="r"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3013075" cy="504825"/>
          </a:xfrm>
          <a:prstGeom prst="rect">
            <a:avLst/>
          </a:prstGeom>
        </p:spPr>
        <p:txBody>
          <a:bodyPr vert="horz" lIns="93817" tIns="46909" rIns="93817" bIns="46909" rtlCol="1"/>
          <a:lstStyle>
            <a:lvl1pPr algn="l" fontAlgn="auto">
              <a:spcBef>
                <a:spcPts val="0"/>
              </a:spcBef>
              <a:spcAft>
                <a:spcPts val="0"/>
              </a:spcAft>
              <a:defRPr sz="1200">
                <a:latin typeface="+mn-lt"/>
                <a:cs typeface="+mn-cs"/>
              </a:defRPr>
            </a:lvl1pPr>
          </a:lstStyle>
          <a:p>
            <a:pPr>
              <a:defRPr/>
            </a:pPr>
            <a:fld id="{B609BAA1-106A-40D1-BC05-4318BE82687A}" type="datetimeFigureOut">
              <a:rPr lang="fa-IR"/>
              <a:pPr>
                <a:defRPr/>
              </a:pPr>
              <a:t>06/17/1431</a:t>
            </a:fld>
            <a:endParaRPr lang="fa-IR"/>
          </a:p>
        </p:txBody>
      </p:sp>
      <p:sp>
        <p:nvSpPr>
          <p:cNvPr id="4" name="Slide Image Placeholder 3"/>
          <p:cNvSpPr>
            <a:spLocks noGrp="1" noRot="1" noChangeAspect="1"/>
          </p:cNvSpPr>
          <p:nvPr>
            <p:ph type="sldImg" idx="2"/>
          </p:nvPr>
        </p:nvSpPr>
        <p:spPr>
          <a:xfrm>
            <a:off x="954088" y="755650"/>
            <a:ext cx="5043487" cy="3781425"/>
          </a:xfrm>
          <a:prstGeom prst="rect">
            <a:avLst/>
          </a:prstGeom>
          <a:noFill/>
          <a:ln w="12700">
            <a:solidFill>
              <a:prstClr val="black"/>
            </a:solidFill>
          </a:ln>
        </p:spPr>
        <p:txBody>
          <a:bodyPr vert="horz" lIns="93817" tIns="46909" rIns="93817" bIns="46909" rtlCol="1" anchor="ctr"/>
          <a:lstStyle/>
          <a:p>
            <a:pPr lvl="0"/>
            <a:endParaRPr lang="fa-IR" noProof="0"/>
          </a:p>
        </p:txBody>
      </p:sp>
      <p:sp>
        <p:nvSpPr>
          <p:cNvPr id="5" name="Notes Placeholder 4"/>
          <p:cNvSpPr>
            <a:spLocks noGrp="1"/>
          </p:cNvSpPr>
          <p:nvPr>
            <p:ph type="body" sz="quarter" idx="3"/>
          </p:nvPr>
        </p:nvSpPr>
        <p:spPr>
          <a:xfrm>
            <a:off x="695325" y="4789488"/>
            <a:ext cx="5561013" cy="4537075"/>
          </a:xfrm>
          <a:prstGeom prst="rect">
            <a:avLst/>
          </a:prstGeom>
        </p:spPr>
        <p:txBody>
          <a:bodyPr vert="horz" wrap="square" lIns="93817" tIns="46909" rIns="93817" bIns="46909"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3938588" y="9575800"/>
            <a:ext cx="3013075" cy="504825"/>
          </a:xfrm>
          <a:prstGeom prst="rect">
            <a:avLst/>
          </a:prstGeom>
        </p:spPr>
        <p:txBody>
          <a:bodyPr vert="horz" lIns="93817" tIns="46909" rIns="93817" bIns="46909" rtlCol="1" anchor="b"/>
          <a:lstStyle>
            <a:lvl1pPr algn="r"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9575800"/>
            <a:ext cx="3013075" cy="504825"/>
          </a:xfrm>
          <a:prstGeom prst="rect">
            <a:avLst/>
          </a:prstGeom>
        </p:spPr>
        <p:txBody>
          <a:bodyPr vert="horz" lIns="93817" tIns="46909" rIns="93817" bIns="46909" rtlCol="1" anchor="b"/>
          <a:lstStyle>
            <a:lvl1pPr algn="l" fontAlgn="auto">
              <a:spcBef>
                <a:spcPts val="0"/>
              </a:spcBef>
              <a:spcAft>
                <a:spcPts val="0"/>
              </a:spcAft>
              <a:defRPr sz="1200">
                <a:latin typeface="+mn-lt"/>
                <a:cs typeface="+mn-cs"/>
              </a:defRPr>
            </a:lvl1pPr>
          </a:lstStyle>
          <a:p>
            <a:pPr>
              <a:defRPr/>
            </a:pPr>
            <a:fld id="{6964F5A4-123D-4129-86EF-9AC249C43923}" type="slidenum">
              <a:rPr lang="fa-IR"/>
              <a:pPr>
                <a:defRPr/>
              </a:pPr>
              <a:t>‹#›</a:t>
            </a:fld>
            <a:endParaRPr lang="fa-IR"/>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mn-lt"/>
        <a:ea typeface="+mn-ea"/>
        <a:cs typeface="+mn-cs"/>
      </a:defRPr>
    </a:lvl1pPr>
    <a:lvl2pPr marL="457200" algn="r" rtl="1" eaLnBrk="0" fontAlgn="base" hangingPunct="0">
      <a:spcBef>
        <a:spcPct val="30000"/>
      </a:spcBef>
      <a:spcAft>
        <a:spcPct val="0"/>
      </a:spcAft>
      <a:defRPr sz="1200" kern="1200">
        <a:solidFill>
          <a:schemeClr val="tx1"/>
        </a:solidFill>
        <a:latin typeface="+mn-lt"/>
        <a:ea typeface="+mn-ea"/>
        <a:cs typeface="+mn-cs"/>
      </a:defRPr>
    </a:lvl2pPr>
    <a:lvl3pPr marL="914400" algn="r" rtl="1" eaLnBrk="0" fontAlgn="base" hangingPunct="0">
      <a:spcBef>
        <a:spcPct val="30000"/>
      </a:spcBef>
      <a:spcAft>
        <a:spcPct val="0"/>
      </a:spcAft>
      <a:defRPr sz="1200" kern="1200">
        <a:solidFill>
          <a:schemeClr val="tx1"/>
        </a:solidFill>
        <a:latin typeface="+mn-lt"/>
        <a:ea typeface="+mn-ea"/>
        <a:cs typeface="+mn-cs"/>
      </a:defRPr>
    </a:lvl3pPr>
    <a:lvl4pPr marL="1371600" algn="r" rtl="1" eaLnBrk="0" fontAlgn="base" hangingPunct="0">
      <a:spcBef>
        <a:spcPct val="30000"/>
      </a:spcBef>
      <a:spcAft>
        <a:spcPct val="0"/>
      </a:spcAft>
      <a:defRPr sz="1200" kern="1200">
        <a:solidFill>
          <a:schemeClr val="tx1"/>
        </a:solidFill>
        <a:latin typeface="+mn-lt"/>
        <a:ea typeface="+mn-ea"/>
        <a:cs typeface="+mn-cs"/>
      </a:defRPr>
    </a:lvl4pPr>
    <a:lvl5pPr marL="1828800" algn="r" rtl="1" eaLnBrk="0" fontAlgn="base" hangingPunct="0">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p:spPr>
      </p:sp>
      <p:sp>
        <p:nvSpPr>
          <p:cNvPr id="130051"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33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C72034-0FA6-4D09-8ACD-11E60294B1B4}" type="slidenum">
              <a:rPr lang="fa-IR" smtClean="0"/>
              <a:pPr fontAlgn="base">
                <a:spcBef>
                  <a:spcPct val="0"/>
                </a:spcBef>
                <a:spcAft>
                  <a:spcPct val="0"/>
                </a:spcAft>
                <a:defRPr/>
              </a:pPr>
              <a:t>1</a:t>
            </a:fld>
            <a:endParaRPr lang="fa-I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14848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1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13515D-017B-4E74-AEE5-E6AB0BABEDBF}" type="slidenum">
              <a:rPr lang="fa-IR" smtClean="0"/>
              <a:pPr fontAlgn="base">
                <a:spcBef>
                  <a:spcPct val="0"/>
                </a:spcBef>
                <a:spcAft>
                  <a:spcPct val="0"/>
                </a:spcAft>
                <a:defRPr/>
              </a:pPr>
              <a:t>36</a:t>
            </a:fld>
            <a:endParaRPr lang="fa-I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p:spPr>
      </p:sp>
      <p:sp>
        <p:nvSpPr>
          <p:cNvPr id="149507"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2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DE7F74-5513-408F-ACA2-FA10CE5EB07C}" type="slidenum">
              <a:rPr lang="fa-IR" smtClean="0"/>
              <a:pPr fontAlgn="base">
                <a:spcBef>
                  <a:spcPct val="0"/>
                </a:spcBef>
                <a:spcAft>
                  <a:spcPct val="0"/>
                </a:spcAft>
                <a:defRPr/>
              </a:pPr>
              <a:t>37</a:t>
            </a:fld>
            <a:endParaRPr lang="fa-I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6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50E3D6-7EFE-48F9-BB8C-F848801C5AC1}" type="slidenum">
              <a:rPr lang="fa-IR" smtClean="0"/>
              <a:pPr fontAlgn="base">
                <a:spcBef>
                  <a:spcPct val="0"/>
                </a:spcBef>
                <a:spcAft>
                  <a:spcPct val="0"/>
                </a:spcAft>
                <a:defRPr/>
              </a:pPr>
              <a:t>38</a:t>
            </a:fld>
            <a:endParaRPr lang="fa-I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9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4953A3-D680-4888-9CB5-794BD079EB6D}" type="slidenum">
              <a:rPr lang="fa-IR" smtClean="0"/>
              <a:pPr fontAlgn="base">
                <a:spcBef>
                  <a:spcPct val="0"/>
                </a:spcBef>
                <a:spcAft>
                  <a:spcPct val="0"/>
                </a:spcAft>
                <a:defRPr/>
              </a:pPr>
              <a:t>39</a:t>
            </a:fld>
            <a:endParaRPr lang="fa-I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7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DF78F0-F9F9-46A2-B742-084B0B298D83}" type="slidenum">
              <a:rPr lang="fa-IR" smtClean="0"/>
              <a:pPr fontAlgn="base">
                <a:spcBef>
                  <a:spcPct val="0"/>
                </a:spcBef>
                <a:spcAft>
                  <a:spcPct val="0"/>
                </a:spcAft>
                <a:defRPr/>
              </a:pPr>
              <a:t>40</a:t>
            </a:fld>
            <a:endParaRPr lang="fa-I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8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F96E11-343F-49D6-9FC0-2314D5E048A0}" type="slidenum">
              <a:rPr lang="fa-IR" smtClean="0"/>
              <a:pPr fontAlgn="base">
                <a:spcBef>
                  <a:spcPct val="0"/>
                </a:spcBef>
                <a:spcAft>
                  <a:spcPct val="0"/>
                </a:spcAft>
                <a:defRPr/>
              </a:pPr>
              <a:t>41</a:t>
            </a:fld>
            <a:endParaRPr lang="fa-I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0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EA85E7-E90B-4017-B381-27E8F75F24A3}" type="slidenum">
              <a:rPr lang="fa-IR" smtClean="0"/>
              <a:pPr fontAlgn="base">
                <a:spcBef>
                  <a:spcPct val="0"/>
                </a:spcBef>
                <a:spcAft>
                  <a:spcPct val="0"/>
                </a:spcAft>
                <a:defRPr/>
              </a:pPr>
              <a:t>42</a:t>
            </a:fld>
            <a:endParaRPr lang="fa-I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p:spPr>
      </p:sp>
      <p:sp>
        <p:nvSpPr>
          <p:cNvPr id="14336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46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6D0F4C-1C7C-48AB-99B3-1FDAF4B34E35}" type="slidenum">
              <a:rPr lang="fa-IR" smtClean="0"/>
              <a:pPr fontAlgn="base">
                <a:spcBef>
                  <a:spcPct val="0"/>
                </a:spcBef>
                <a:spcAft>
                  <a:spcPct val="0"/>
                </a:spcAft>
                <a:defRPr/>
              </a:pPr>
              <a:t>43</a:t>
            </a:fld>
            <a:endParaRPr lang="fa-I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p:spPr>
      </p:sp>
      <p:sp>
        <p:nvSpPr>
          <p:cNvPr id="144387"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47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F1A940-0B6D-4D77-BC81-D07427F00125}" type="slidenum">
              <a:rPr lang="fa-IR" smtClean="0"/>
              <a:pPr fontAlgn="base">
                <a:spcBef>
                  <a:spcPct val="0"/>
                </a:spcBef>
                <a:spcAft>
                  <a:spcPct val="0"/>
                </a:spcAft>
                <a:defRPr/>
              </a:pPr>
              <a:t>44</a:t>
            </a:fld>
            <a:endParaRPr lang="fa-I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p:spPr>
      </p:sp>
      <p:sp>
        <p:nvSpPr>
          <p:cNvPr id="145411"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48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BCFF54-E037-4D9E-B768-63BE6F112659}" type="slidenum">
              <a:rPr lang="fa-IR" smtClean="0"/>
              <a:pPr fontAlgn="base">
                <a:spcBef>
                  <a:spcPct val="0"/>
                </a:spcBef>
                <a:spcAft>
                  <a:spcPct val="0"/>
                </a:spcAft>
                <a:defRPr/>
              </a:pPr>
              <a:t>45</a:t>
            </a:fld>
            <a:endParaRPr 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p:spPr>
      </p:sp>
      <p:sp>
        <p:nvSpPr>
          <p:cNvPr id="131075"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341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F0C76F-CCBA-4E27-9735-0DC1F692AA7E}" type="slidenum">
              <a:rPr lang="fa-IR" smtClean="0"/>
              <a:pPr fontAlgn="base">
                <a:spcBef>
                  <a:spcPct val="0"/>
                </a:spcBef>
                <a:spcAft>
                  <a:spcPct val="0"/>
                </a:spcAft>
                <a:defRPr/>
              </a:pPr>
              <a:t>2</a:t>
            </a:fld>
            <a:endParaRPr lang="fa-I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7" name="Notes Placeholder 2"/>
          <p:cNvSpPr>
            <a:spLocks noGrp="1"/>
          </p:cNvSpPr>
          <p:nvPr>
            <p:ph type="body" idx="1"/>
          </p:nvPr>
        </p:nvSpPr>
        <p:spPr bwMode="auto">
          <a:noFill/>
        </p:spPr>
        <p:txBody>
          <a:bodyPr/>
          <a:lstStyle/>
          <a:p>
            <a:pPr eaLnBrk="1" hangingPunct="1">
              <a:spcBef>
                <a:spcPct val="0"/>
              </a:spcBef>
            </a:pPr>
            <a:r>
              <a:rPr lang="fa-IR" smtClean="0"/>
              <a:t>شبکه علی انرژی</a:t>
            </a:r>
          </a:p>
        </p:txBody>
      </p:sp>
      <p:sp>
        <p:nvSpPr>
          <p:cNvPr id="162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B04FEE-7DAC-499D-87AA-361BD4C5B6BE}" type="slidenum">
              <a:rPr lang="fa-IR" smtClean="0"/>
              <a:pPr fontAlgn="base">
                <a:spcBef>
                  <a:spcPct val="0"/>
                </a:spcBef>
                <a:spcAft>
                  <a:spcPct val="0"/>
                </a:spcAft>
                <a:defRPr/>
              </a:pPr>
              <a:t>46</a:t>
            </a:fld>
            <a:endParaRPr lang="fa-I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3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590EFA-3C6E-4635-AC97-EFF6AB3257F0}" type="slidenum">
              <a:rPr lang="fa-IR" smtClean="0"/>
              <a:pPr fontAlgn="base">
                <a:spcBef>
                  <a:spcPct val="0"/>
                </a:spcBef>
                <a:spcAft>
                  <a:spcPct val="0"/>
                </a:spcAft>
                <a:defRPr/>
              </a:pPr>
              <a:t>47</a:t>
            </a:fld>
            <a:endParaRPr lang="fa-I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2DBD51-12B8-4F39-AFD8-6311B210DEA9}" type="slidenum">
              <a:rPr lang="fa-IR" smtClean="0"/>
              <a:pPr fontAlgn="base">
                <a:spcBef>
                  <a:spcPct val="0"/>
                </a:spcBef>
                <a:spcAft>
                  <a:spcPct val="0"/>
                </a:spcAft>
                <a:defRPr/>
              </a:pPr>
              <a:t>48</a:t>
            </a:fld>
            <a:endParaRPr lang="fa-I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F2DBD51-12B8-4F39-AFD8-6311B210DEA9}" type="slidenum">
              <a:rPr lang="fa-IR" smtClean="0"/>
              <a:pPr fontAlgn="base">
                <a:spcBef>
                  <a:spcPct val="0"/>
                </a:spcBef>
                <a:spcAft>
                  <a:spcPct val="0"/>
                </a:spcAft>
                <a:defRPr/>
              </a:pPr>
              <a:t>49</a:t>
            </a:fld>
            <a:endParaRPr lang="fa-I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p:spPr>
      </p:sp>
      <p:sp>
        <p:nvSpPr>
          <p:cNvPr id="16384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6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96F5E6-9121-4C1C-81AC-79FED50E62C6}" type="slidenum">
              <a:rPr lang="fa-IR" smtClean="0"/>
              <a:pPr fontAlgn="base">
                <a:spcBef>
                  <a:spcPct val="0"/>
                </a:spcBef>
                <a:spcAft>
                  <a:spcPct val="0"/>
                </a:spcAft>
                <a:defRPr/>
              </a:pPr>
              <a:t>50</a:t>
            </a:fld>
            <a:endParaRPr lang="fa-I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p:spPr>
      </p:sp>
      <p:sp>
        <p:nvSpPr>
          <p:cNvPr id="16896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72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4EC608-1BFA-466C-B0B0-A3BB5379D2E4}" type="slidenum">
              <a:rPr lang="fa-IR" smtClean="0"/>
              <a:pPr fontAlgn="base">
                <a:spcBef>
                  <a:spcPct val="0"/>
                </a:spcBef>
                <a:spcAft>
                  <a:spcPct val="0"/>
                </a:spcAft>
                <a:defRPr/>
              </a:pPr>
              <a:t>51</a:t>
            </a:fld>
            <a:endParaRPr lang="fa-I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p:spPr>
      </p:sp>
      <p:sp>
        <p:nvSpPr>
          <p:cNvPr id="164867"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7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331D95-1192-46EA-994D-9C65AF75436C}" type="slidenum">
              <a:rPr lang="fa-IR" smtClean="0"/>
              <a:pPr fontAlgn="base">
                <a:spcBef>
                  <a:spcPct val="0"/>
                </a:spcBef>
                <a:spcAft>
                  <a:spcPct val="0"/>
                </a:spcAft>
                <a:defRPr/>
              </a:pPr>
              <a:t>52</a:t>
            </a:fld>
            <a:endParaRPr lang="fa-I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p:spPr>
      </p:sp>
      <p:sp>
        <p:nvSpPr>
          <p:cNvPr id="16691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9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9B6AB6-F5A8-4316-A731-F43D3345C949}" type="slidenum">
              <a:rPr lang="fa-IR" smtClean="0"/>
              <a:pPr fontAlgn="base">
                <a:spcBef>
                  <a:spcPct val="0"/>
                </a:spcBef>
                <a:spcAft>
                  <a:spcPct val="0"/>
                </a:spcAft>
                <a:defRPr/>
              </a:pPr>
              <a:t>53</a:t>
            </a:fld>
            <a:endParaRPr lang="fa-I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9"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71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FBA106-C9E7-4AA9-A192-1B42A964BF93}" type="slidenum">
              <a:rPr lang="fa-IR" smtClean="0"/>
              <a:pPr fontAlgn="base">
                <a:spcBef>
                  <a:spcPct val="0"/>
                </a:spcBef>
                <a:spcAft>
                  <a:spcPct val="0"/>
                </a:spcAft>
                <a:defRPr/>
              </a:pPr>
              <a:t>54</a:t>
            </a:fld>
            <a:endParaRPr lang="fa-I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p:spPr>
      </p:sp>
      <p:sp>
        <p:nvSpPr>
          <p:cNvPr id="165891"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68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B7AEFA-9FE4-48D6-9CBE-6BF3E695410E}" type="slidenum">
              <a:rPr lang="fa-IR" smtClean="0"/>
              <a:pPr fontAlgn="base">
                <a:spcBef>
                  <a:spcPct val="0"/>
                </a:spcBef>
                <a:spcAft>
                  <a:spcPct val="0"/>
                </a:spcAft>
                <a:defRPr/>
              </a:pPr>
              <a:t>55</a:t>
            </a:fld>
            <a:endParaRPr lang="fa-I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p:spPr>
      </p:sp>
      <p:sp>
        <p:nvSpPr>
          <p:cNvPr id="132099" name="Notes Placeholder 2"/>
          <p:cNvSpPr>
            <a:spLocks noGrp="1"/>
          </p:cNvSpPr>
          <p:nvPr>
            <p:ph type="body" idx="1"/>
          </p:nvPr>
        </p:nvSpPr>
        <p:spPr bwMode="auto">
          <a:noFill/>
        </p:spPr>
        <p:txBody>
          <a:bodyPr/>
          <a:lstStyle/>
          <a:p>
            <a:pPr eaLnBrk="1" hangingPunct="1">
              <a:spcBef>
                <a:spcPct val="0"/>
              </a:spcBef>
            </a:pPr>
            <a:r>
              <a:rPr lang="fa-IR" smtClean="0"/>
              <a:t>شبکه علی انرژی</a:t>
            </a:r>
          </a:p>
        </p:txBody>
      </p:sp>
      <p:sp>
        <p:nvSpPr>
          <p:cNvPr id="1351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3B046B-A10B-4BF6-830C-6FC24B77B99C}" type="slidenum">
              <a:rPr lang="fa-IR" smtClean="0"/>
              <a:pPr fontAlgn="base">
                <a:spcBef>
                  <a:spcPct val="0"/>
                </a:spcBef>
                <a:spcAft>
                  <a:spcPct val="0"/>
                </a:spcAft>
                <a:defRPr/>
              </a:pPr>
              <a:t>28</a:t>
            </a:fld>
            <a:endParaRPr lang="fa-I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a:lstStyle/>
          <a:p>
            <a:pPr eaLnBrk="1" hangingPunct="1">
              <a:spcBef>
                <a:spcPct val="0"/>
              </a:spcBef>
            </a:pPr>
            <a:r>
              <a:rPr lang="fa-IR" smtClean="0"/>
              <a:t>شبکه علی انرژی</a:t>
            </a:r>
          </a:p>
        </p:txBody>
      </p:sp>
      <p:sp>
        <p:nvSpPr>
          <p:cNvPr id="173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45A7B9-4DDA-4FA6-8B3F-EE3C272E8BF9}" type="slidenum">
              <a:rPr lang="fa-IR" smtClean="0"/>
              <a:pPr fontAlgn="base">
                <a:spcBef>
                  <a:spcPct val="0"/>
                </a:spcBef>
                <a:spcAft>
                  <a:spcPct val="0"/>
                </a:spcAft>
                <a:defRPr/>
              </a:pPr>
              <a:t>56</a:t>
            </a:fld>
            <a:endParaRPr lang="fa-I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p:spPr>
      </p:sp>
      <p:sp>
        <p:nvSpPr>
          <p:cNvPr id="171011"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78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A91A2F-DAAC-4F03-A4DA-DE176C23B1F9}" type="slidenum">
              <a:rPr lang="fa-IR" smtClean="0"/>
              <a:pPr fontAlgn="base">
                <a:spcBef>
                  <a:spcPct val="0"/>
                </a:spcBef>
                <a:spcAft>
                  <a:spcPct val="0"/>
                </a:spcAft>
                <a:defRPr/>
              </a:pPr>
              <a:t>57</a:t>
            </a:fld>
            <a:endParaRPr lang="fa-IR"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79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505B80-00B8-45BD-BF87-45E43E900C5E}" type="slidenum">
              <a:rPr lang="fa-IR" smtClean="0"/>
              <a:pPr fontAlgn="base">
                <a:spcBef>
                  <a:spcPct val="0"/>
                </a:spcBef>
                <a:spcAft>
                  <a:spcPct val="0"/>
                </a:spcAft>
                <a:defRPr/>
              </a:pPr>
              <a:t>58</a:t>
            </a:fld>
            <a:endParaRPr lang="fa-I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p:spPr>
      </p:sp>
      <p:sp>
        <p:nvSpPr>
          <p:cNvPr id="173059" name="Notes Placeholder 2"/>
          <p:cNvSpPr>
            <a:spLocks noGrp="1"/>
          </p:cNvSpPr>
          <p:nvPr>
            <p:ph type="body" idx="1"/>
          </p:nvPr>
        </p:nvSpPr>
        <p:spPr bwMode="auto">
          <a:noFill/>
        </p:spPr>
        <p:txBody>
          <a:bodyPr/>
          <a:lstStyle/>
          <a:p>
            <a:pPr eaLnBrk="1" hangingPunct="1">
              <a:spcBef>
                <a:spcPct val="0"/>
              </a:spcBef>
            </a:pPr>
            <a:r>
              <a:rPr lang="fa-IR" smtClean="0"/>
              <a:t>آثار هدفمند سازی در صنعت س</a:t>
            </a:r>
          </a:p>
        </p:txBody>
      </p:sp>
      <p:sp>
        <p:nvSpPr>
          <p:cNvPr id="180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8B5C4-9DB8-4F59-A975-41F749B1FD7F}" type="slidenum">
              <a:rPr lang="fa-IR" smtClean="0"/>
              <a:pPr fontAlgn="base">
                <a:spcBef>
                  <a:spcPct val="0"/>
                </a:spcBef>
                <a:spcAft>
                  <a:spcPct val="0"/>
                </a:spcAft>
                <a:defRPr/>
              </a:pPr>
              <a:t>61</a:t>
            </a:fld>
            <a:endParaRPr lang="fa-IR"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a:lstStyle/>
          <a:p>
            <a:pPr eaLnBrk="1" hangingPunct="1">
              <a:spcBef>
                <a:spcPct val="0"/>
              </a:spcBef>
            </a:pPr>
            <a:r>
              <a:rPr lang="fa-IR" smtClean="0"/>
              <a:t>آثار هدفمند سازی در صنعت س</a:t>
            </a:r>
          </a:p>
        </p:txBody>
      </p:sp>
      <p:sp>
        <p:nvSpPr>
          <p:cNvPr id="181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68BF48-6428-45A9-A795-03B6AE8A36FA}" type="slidenum">
              <a:rPr lang="fa-IR" smtClean="0"/>
              <a:pPr fontAlgn="base">
                <a:spcBef>
                  <a:spcPct val="0"/>
                </a:spcBef>
                <a:spcAft>
                  <a:spcPct val="0"/>
                </a:spcAft>
                <a:defRPr/>
              </a:pPr>
              <a:t>62</a:t>
            </a:fld>
            <a:endParaRPr lang="fa-IR"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p:spPr>
      </p:sp>
      <p:sp>
        <p:nvSpPr>
          <p:cNvPr id="175107" name="Notes Placeholder 2"/>
          <p:cNvSpPr>
            <a:spLocks noGrp="1"/>
          </p:cNvSpPr>
          <p:nvPr>
            <p:ph type="body" idx="1"/>
          </p:nvPr>
        </p:nvSpPr>
        <p:spPr bwMode="auto">
          <a:noFill/>
        </p:spPr>
        <p:txBody>
          <a:bodyPr/>
          <a:lstStyle/>
          <a:p>
            <a:pPr eaLnBrk="1" hangingPunct="1">
              <a:spcBef>
                <a:spcPct val="0"/>
              </a:spcBef>
            </a:pPr>
            <a:r>
              <a:rPr lang="fa-IR" smtClean="0"/>
              <a:t>برنامه</a:t>
            </a:r>
            <a:endParaRPr lang="en-US" smtClean="0">
              <a:cs typeface="Arial" charset="0"/>
            </a:endParaRPr>
          </a:p>
          <a:p>
            <a:pPr eaLnBrk="1" hangingPunct="1">
              <a:spcBef>
                <a:spcPct val="0"/>
              </a:spcBef>
            </a:pPr>
            <a:r>
              <a:rPr lang="fa-IR" smtClean="0"/>
              <a:t>عنوان پروژه</a:t>
            </a:r>
            <a:endParaRPr lang="en-US" smtClean="0">
              <a:cs typeface="Arial" charset="0"/>
            </a:endParaRPr>
          </a:p>
          <a:p>
            <a:pPr rtl="0" eaLnBrk="1" hangingPunct="1">
              <a:spcBef>
                <a:spcPct val="0"/>
              </a:spcBef>
            </a:pPr>
            <a:r>
              <a:rPr lang="en-US" smtClean="0">
                <a:cs typeface="Arial" charset="0"/>
              </a:rPr>
              <a:t>2611</a:t>
            </a:r>
          </a:p>
          <a:p>
            <a:pPr rtl="0" eaLnBrk="1" hangingPunct="1">
              <a:spcBef>
                <a:spcPct val="0"/>
              </a:spcBef>
            </a:pPr>
            <a:r>
              <a:rPr lang="en-US" smtClean="0">
                <a:cs typeface="Arial" charset="0"/>
              </a:rPr>
              <a:t>2612</a:t>
            </a:r>
          </a:p>
          <a:p>
            <a:pPr rtl="0" eaLnBrk="1" hangingPunct="1">
              <a:spcBef>
                <a:spcPct val="0"/>
              </a:spcBef>
            </a:pPr>
            <a:r>
              <a:rPr lang="en-US" smtClean="0">
                <a:cs typeface="Arial" charset="0"/>
              </a:rPr>
              <a:t>2691</a:t>
            </a:r>
          </a:p>
          <a:p>
            <a:pPr rtl="0" eaLnBrk="1" hangingPunct="1">
              <a:spcBef>
                <a:spcPct val="0"/>
              </a:spcBef>
            </a:pPr>
            <a:r>
              <a:rPr lang="en-US" smtClean="0">
                <a:cs typeface="Arial" charset="0"/>
              </a:rPr>
              <a:t>2692</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2696</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2697</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2723</a:t>
            </a:r>
          </a:p>
          <a:p>
            <a:pPr rtl="0" eaLnBrk="1" hangingPunct="1">
              <a:spcBef>
                <a:spcPct val="0"/>
              </a:spcBef>
            </a:pPr>
            <a:r>
              <a:rPr lang="en-US" smtClean="0">
                <a:cs typeface="Arial" charset="0"/>
              </a:rPr>
              <a:t>2723</a:t>
            </a: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سیمان</a:t>
            </a:r>
            <a:endParaRPr lang="en-US" smtClean="0">
              <a:cs typeface="Arial" charset="0"/>
            </a:endParaRPr>
          </a:p>
          <a:p>
            <a:pPr eaLnBrk="1" hangingPunct="1">
              <a:spcBef>
                <a:spcPct val="0"/>
              </a:spcBef>
            </a:pPr>
            <a:r>
              <a:rPr lang="fa-IR" smtClean="0"/>
              <a:t>گچ، آهک و سنگ</a:t>
            </a:r>
            <a:endParaRPr lang="en-US" smtClean="0">
              <a:cs typeface="Arial" charset="0"/>
            </a:endParaRPr>
          </a:p>
          <a:p>
            <a:pPr eaLnBrk="1" hangingPunct="1">
              <a:spcBef>
                <a:spcPct val="0"/>
              </a:spcBef>
            </a:pPr>
            <a:r>
              <a:rPr lang="fa-IR" smtClean="0"/>
              <a:t>سنگ بری</a:t>
            </a:r>
            <a:endParaRPr lang="en-US" smtClean="0">
              <a:cs typeface="Arial" charset="0"/>
            </a:endParaRPr>
          </a:p>
          <a:p>
            <a:pPr eaLnBrk="1" hangingPunct="1">
              <a:spcBef>
                <a:spcPct val="0"/>
              </a:spcBef>
            </a:pPr>
            <a:r>
              <a:rPr lang="fa-IR" smtClean="0"/>
              <a:t>آجر ماشینی</a:t>
            </a:r>
            <a:endParaRPr lang="en-US" smtClean="0">
              <a:cs typeface="Arial" charset="0"/>
            </a:endParaRPr>
          </a:p>
          <a:p>
            <a:pPr eaLnBrk="1" hangingPunct="1">
              <a:spcBef>
                <a:spcPct val="0"/>
              </a:spcBef>
            </a:pPr>
            <a:r>
              <a:rPr lang="fa-IR" smtClean="0"/>
              <a:t>آجر فشاری</a:t>
            </a:r>
            <a:endParaRPr lang="en-US" smtClean="0">
              <a:cs typeface="Arial" charset="0"/>
            </a:endParaRPr>
          </a:p>
          <a:p>
            <a:pPr eaLnBrk="1" hangingPunct="1">
              <a:spcBef>
                <a:spcPct val="0"/>
              </a:spcBef>
            </a:pPr>
            <a:r>
              <a:rPr lang="fa-IR" smtClean="0"/>
              <a:t>فروآلیاژها</a:t>
            </a:r>
            <a:endParaRPr lang="en-US" smtClean="0">
              <a:cs typeface="Arial" charset="0"/>
            </a:endParaRPr>
          </a:p>
          <a:p>
            <a:pPr eaLnBrk="1" hangingPunct="1">
              <a:spcBef>
                <a:spcPct val="0"/>
              </a:spcBef>
            </a:pPr>
            <a:r>
              <a:rPr lang="fa-IR" smtClean="0"/>
              <a:t>سرب</a:t>
            </a:r>
            <a:endParaRPr lang="en-US" smtClean="0">
              <a:cs typeface="Arial" charset="0"/>
            </a:endParaRPr>
          </a:p>
          <a:p>
            <a:pPr eaLnBrk="1" hangingPunct="1">
              <a:spcBef>
                <a:spcPct val="0"/>
              </a:spcBef>
            </a:pPr>
            <a:r>
              <a:rPr lang="fa-IR" smtClean="0"/>
              <a:t>روی</a:t>
            </a:r>
            <a:endParaRPr lang="en-US" smtClean="0">
              <a:cs typeface="Arial" charset="0"/>
            </a:endParaRPr>
          </a:p>
          <a:p>
            <a:pPr eaLnBrk="1" hangingPunct="1">
              <a:spcBef>
                <a:spcPct val="0"/>
              </a:spcBef>
            </a:pPr>
            <a:r>
              <a:rPr lang="fa-IR" smtClean="0"/>
              <a:t>توليد شيشه جام </a:t>
            </a:r>
            <a:endParaRPr lang="en-US" smtClean="0">
              <a:cs typeface="Arial" charset="0"/>
            </a:endParaRPr>
          </a:p>
          <a:p>
            <a:pPr eaLnBrk="1" hangingPunct="1">
              <a:spcBef>
                <a:spcPct val="0"/>
              </a:spcBef>
            </a:pPr>
            <a:r>
              <a:rPr lang="fa-IR" smtClean="0"/>
              <a:t> توليد محصولات شيشه‌اي بجز شيشه جام</a:t>
            </a:r>
            <a:endParaRPr lang="en-US" smtClean="0">
              <a:cs typeface="Arial" charset="0"/>
            </a:endParaRPr>
          </a:p>
          <a:p>
            <a:pPr eaLnBrk="1" hangingPunct="1">
              <a:spcBef>
                <a:spcPct val="0"/>
              </a:spcBef>
            </a:pPr>
            <a:r>
              <a:rPr lang="fa-IR" smtClean="0"/>
              <a:t> توليد كالاهاي سراميكي غير نسوز غير ساختماني</a:t>
            </a:r>
            <a:endParaRPr lang="en-US" smtClean="0">
              <a:cs typeface="Arial" charset="0"/>
            </a:endParaRPr>
          </a:p>
          <a:p>
            <a:pPr rtl="0" eaLnBrk="1" hangingPunct="1">
              <a:spcBef>
                <a:spcPct val="0"/>
              </a:spcBef>
            </a:pPr>
            <a:r>
              <a:rPr lang="en-US" smtClean="0">
                <a:cs typeface="Arial" charset="0"/>
              </a:rPr>
              <a:t>2692-</a:t>
            </a:r>
            <a:r>
              <a:rPr lang="fa-IR" smtClean="0"/>
              <a:t>توليد محصولات سراميكي نسوز ـ عايق حرارت</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بريدن و شكل‌دادن و تكميل سنگ</a:t>
            </a:r>
            <a:endParaRPr lang="en-US" smtClean="0">
              <a:cs typeface="Arial" charset="0"/>
            </a:endParaRPr>
          </a:p>
          <a:p>
            <a:pPr eaLnBrk="1" hangingPunct="1">
              <a:spcBef>
                <a:spcPct val="0"/>
              </a:spcBef>
            </a:pPr>
            <a:r>
              <a:rPr lang="fa-IR" smtClean="0"/>
              <a:t> توليد آجر</a:t>
            </a:r>
            <a:endParaRPr lang="en-US" smtClean="0">
              <a:cs typeface="Arial" charset="0"/>
            </a:endParaRPr>
          </a:p>
          <a:p>
            <a:pPr eaLnBrk="1" hangingPunct="1">
              <a:spcBef>
                <a:spcPct val="0"/>
              </a:spcBef>
            </a:pPr>
            <a:r>
              <a:rPr lang="fa-IR" smtClean="0"/>
              <a:t> توليد آجر</a:t>
            </a:r>
            <a:endParaRPr lang="en-US" smtClean="0">
              <a:cs typeface="Arial" charset="0"/>
            </a:endParaRPr>
          </a:p>
          <a:p>
            <a:pPr rtl="0" eaLnBrk="1" hangingPunct="1">
              <a:spcBef>
                <a:spcPct val="0"/>
              </a:spcBef>
            </a:pPr>
            <a:r>
              <a:rPr lang="en-US" smtClean="0">
                <a:cs typeface="Arial" charset="0"/>
              </a:rPr>
              <a:t> </a:t>
            </a: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محصولات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__</a:t>
            </a:r>
          </a:p>
          <a:p>
            <a:pPr eaLnBrk="1" hangingPunct="1">
              <a:spcBef>
                <a:spcPct val="0"/>
              </a:spcBef>
            </a:pPr>
            <a:r>
              <a:rPr lang="fa-IR" smtClean="0"/>
              <a:t>استاندارد اجباری</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فرآیندها</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بازسازی یا تکمیل</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آموزش مدیریت انرژی و آشنایی مدیران</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جایگزینی</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تامین محصولات بهینه</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مولد برق</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مشارکت در بازار برق</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یکژارچه سازی اطلاعات</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eaLnBrk="1" hangingPunct="1">
              <a:spcBef>
                <a:spcPct val="0"/>
              </a:spcBef>
            </a:pPr>
            <a:r>
              <a:rPr lang="fa-IR" smtClean="0"/>
              <a:t>آثار هدفمند سازی در صنعت س</a:t>
            </a:r>
          </a:p>
        </p:txBody>
      </p:sp>
      <p:sp>
        <p:nvSpPr>
          <p:cNvPr id="182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359D73-4F8A-4A18-BF08-44C0E01E277A}" type="slidenum">
              <a:rPr lang="fa-IR" smtClean="0"/>
              <a:pPr fontAlgn="base">
                <a:spcBef>
                  <a:spcPct val="0"/>
                </a:spcBef>
                <a:spcAft>
                  <a:spcPct val="0"/>
                </a:spcAft>
                <a:defRPr/>
              </a:pPr>
              <a:t>63</a:t>
            </a:fld>
            <a:endParaRPr lang="fa-IR"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noFill/>
          <a:ln>
            <a:solidFill>
              <a:srgbClr val="000000"/>
            </a:solidFill>
            <a:miter lim="800000"/>
            <a:headEnd/>
            <a:tailEnd/>
          </a:ln>
        </p:spPr>
      </p:sp>
      <p:sp>
        <p:nvSpPr>
          <p:cNvPr id="176131" name="Notes Placeholder 2"/>
          <p:cNvSpPr>
            <a:spLocks noGrp="1"/>
          </p:cNvSpPr>
          <p:nvPr>
            <p:ph type="body" idx="1"/>
          </p:nvPr>
        </p:nvSpPr>
        <p:spPr bwMode="auto">
          <a:noFill/>
        </p:spPr>
        <p:txBody>
          <a:bodyPr/>
          <a:lstStyle/>
          <a:p>
            <a:pPr eaLnBrk="1" hangingPunct="1">
              <a:spcBef>
                <a:spcPct val="0"/>
              </a:spcBef>
            </a:pPr>
            <a:r>
              <a:rPr lang="fa-IR" smtClean="0"/>
              <a:t>برنامه</a:t>
            </a:r>
            <a:endParaRPr lang="en-US" smtClean="0">
              <a:cs typeface="Arial" charset="0"/>
            </a:endParaRPr>
          </a:p>
          <a:p>
            <a:pPr eaLnBrk="1" hangingPunct="1">
              <a:spcBef>
                <a:spcPct val="0"/>
              </a:spcBef>
            </a:pPr>
            <a:r>
              <a:rPr lang="fa-IR" smtClean="0"/>
              <a:t>عنوان پروژه</a:t>
            </a:r>
            <a:endParaRPr lang="en-US" smtClean="0">
              <a:cs typeface="Arial" charset="0"/>
            </a:endParaRPr>
          </a:p>
          <a:p>
            <a:pPr rtl="0" eaLnBrk="1" hangingPunct="1">
              <a:spcBef>
                <a:spcPct val="0"/>
              </a:spcBef>
            </a:pPr>
            <a:r>
              <a:rPr lang="en-US" smtClean="0">
                <a:cs typeface="Arial" charset="0"/>
              </a:rPr>
              <a:t>2611</a:t>
            </a:r>
          </a:p>
          <a:p>
            <a:pPr rtl="0" eaLnBrk="1" hangingPunct="1">
              <a:spcBef>
                <a:spcPct val="0"/>
              </a:spcBef>
            </a:pPr>
            <a:r>
              <a:rPr lang="en-US" smtClean="0">
                <a:cs typeface="Arial" charset="0"/>
              </a:rPr>
              <a:t>2612</a:t>
            </a:r>
          </a:p>
          <a:p>
            <a:pPr rtl="0" eaLnBrk="1" hangingPunct="1">
              <a:spcBef>
                <a:spcPct val="0"/>
              </a:spcBef>
            </a:pPr>
            <a:r>
              <a:rPr lang="en-US" smtClean="0">
                <a:cs typeface="Arial" charset="0"/>
              </a:rPr>
              <a:t>2691</a:t>
            </a:r>
          </a:p>
          <a:p>
            <a:pPr rtl="0" eaLnBrk="1" hangingPunct="1">
              <a:spcBef>
                <a:spcPct val="0"/>
              </a:spcBef>
            </a:pPr>
            <a:r>
              <a:rPr lang="en-US" smtClean="0">
                <a:cs typeface="Arial" charset="0"/>
              </a:rPr>
              <a:t>2692</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2696</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2697</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2723</a:t>
            </a:r>
          </a:p>
          <a:p>
            <a:pPr rtl="0" eaLnBrk="1" hangingPunct="1">
              <a:spcBef>
                <a:spcPct val="0"/>
              </a:spcBef>
            </a:pPr>
            <a:r>
              <a:rPr lang="en-US" smtClean="0">
                <a:cs typeface="Arial" charset="0"/>
              </a:rPr>
              <a:t>2723</a:t>
            </a: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سیمان</a:t>
            </a:r>
            <a:endParaRPr lang="en-US" smtClean="0">
              <a:cs typeface="Arial" charset="0"/>
            </a:endParaRPr>
          </a:p>
          <a:p>
            <a:pPr eaLnBrk="1" hangingPunct="1">
              <a:spcBef>
                <a:spcPct val="0"/>
              </a:spcBef>
            </a:pPr>
            <a:r>
              <a:rPr lang="fa-IR" smtClean="0"/>
              <a:t>گچ، آهک و سنگ</a:t>
            </a:r>
            <a:endParaRPr lang="en-US" smtClean="0">
              <a:cs typeface="Arial" charset="0"/>
            </a:endParaRPr>
          </a:p>
          <a:p>
            <a:pPr eaLnBrk="1" hangingPunct="1">
              <a:spcBef>
                <a:spcPct val="0"/>
              </a:spcBef>
            </a:pPr>
            <a:r>
              <a:rPr lang="fa-IR" smtClean="0"/>
              <a:t>سنگ بری</a:t>
            </a:r>
            <a:endParaRPr lang="en-US" smtClean="0">
              <a:cs typeface="Arial" charset="0"/>
            </a:endParaRPr>
          </a:p>
          <a:p>
            <a:pPr eaLnBrk="1" hangingPunct="1">
              <a:spcBef>
                <a:spcPct val="0"/>
              </a:spcBef>
            </a:pPr>
            <a:r>
              <a:rPr lang="fa-IR" smtClean="0"/>
              <a:t>آجر ماشینی</a:t>
            </a:r>
            <a:endParaRPr lang="en-US" smtClean="0">
              <a:cs typeface="Arial" charset="0"/>
            </a:endParaRPr>
          </a:p>
          <a:p>
            <a:pPr eaLnBrk="1" hangingPunct="1">
              <a:spcBef>
                <a:spcPct val="0"/>
              </a:spcBef>
            </a:pPr>
            <a:r>
              <a:rPr lang="fa-IR" smtClean="0"/>
              <a:t>آجر فشاری</a:t>
            </a:r>
            <a:endParaRPr lang="en-US" smtClean="0">
              <a:cs typeface="Arial" charset="0"/>
            </a:endParaRPr>
          </a:p>
          <a:p>
            <a:pPr eaLnBrk="1" hangingPunct="1">
              <a:spcBef>
                <a:spcPct val="0"/>
              </a:spcBef>
            </a:pPr>
            <a:r>
              <a:rPr lang="fa-IR" smtClean="0"/>
              <a:t>فروآلیاژها</a:t>
            </a:r>
            <a:endParaRPr lang="en-US" smtClean="0">
              <a:cs typeface="Arial" charset="0"/>
            </a:endParaRPr>
          </a:p>
          <a:p>
            <a:pPr eaLnBrk="1" hangingPunct="1">
              <a:spcBef>
                <a:spcPct val="0"/>
              </a:spcBef>
            </a:pPr>
            <a:r>
              <a:rPr lang="fa-IR" smtClean="0"/>
              <a:t>سرب</a:t>
            </a:r>
            <a:endParaRPr lang="en-US" smtClean="0">
              <a:cs typeface="Arial" charset="0"/>
            </a:endParaRPr>
          </a:p>
          <a:p>
            <a:pPr eaLnBrk="1" hangingPunct="1">
              <a:spcBef>
                <a:spcPct val="0"/>
              </a:spcBef>
            </a:pPr>
            <a:r>
              <a:rPr lang="fa-IR" smtClean="0"/>
              <a:t>روی</a:t>
            </a:r>
            <a:endParaRPr lang="en-US" smtClean="0">
              <a:cs typeface="Arial" charset="0"/>
            </a:endParaRPr>
          </a:p>
          <a:p>
            <a:pPr eaLnBrk="1" hangingPunct="1">
              <a:spcBef>
                <a:spcPct val="0"/>
              </a:spcBef>
            </a:pPr>
            <a:r>
              <a:rPr lang="fa-IR" smtClean="0"/>
              <a:t>توليد شيشه جام </a:t>
            </a:r>
            <a:endParaRPr lang="en-US" smtClean="0">
              <a:cs typeface="Arial" charset="0"/>
            </a:endParaRPr>
          </a:p>
          <a:p>
            <a:pPr eaLnBrk="1" hangingPunct="1">
              <a:spcBef>
                <a:spcPct val="0"/>
              </a:spcBef>
            </a:pPr>
            <a:r>
              <a:rPr lang="fa-IR" smtClean="0"/>
              <a:t> توليد محصولات شيشه‌اي بجز شيشه جام</a:t>
            </a:r>
            <a:endParaRPr lang="en-US" smtClean="0">
              <a:cs typeface="Arial" charset="0"/>
            </a:endParaRPr>
          </a:p>
          <a:p>
            <a:pPr eaLnBrk="1" hangingPunct="1">
              <a:spcBef>
                <a:spcPct val="0"/>
              </a:spcBef>
            </a:pPr>
            <a:r>
              <a:rPr lang="fa-IR" smtClean="0"/>
              <a:t> توليد كالاهاي سراميكي غير نسوز غير ساختماني</a:t>
            </a:r>
            <a:endParaRPr lang="en-US" smtClean="0">
              <a:cs typeface="Arial" charset="0"/>
            </a:endParaRPr>
          </a:p>
          <a:p>
            <a:pPr rtl="0" eaLnBrk="1" hangingPunct="1">
              <a:spcBef>
                <a:spcPct val="0"/>
              </a:spcBef>
            </a:pPr>
            <a:r>
              <a:rPr lang="en-US" smtClean="0">
                <a:cs typeface="Arial" charset="0"/>
              </a:rPr>
              <a:t>2692-</a:t>
            </a:r>
            <a:r>
              <a:rPr lang="fa-IR" smtClean="0"/>
              <a:t>توليد محصولات سراميكي نسوز ـ عايق حرارت</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بريدن و شكل‌دادن و تكميل سنگ</a:t>
            </a:r>
            <a:endParaRPr lang="en-US" smtClean="0">
              <a:cs typeface="Arial" charset="0"/>
            </a:endParaRPr>
          </a:p>
          <a:p>
            <a:pPr eaLnBrk="1" hangingPunct="1">
              <a:spcBef>
                <a:spcPct val="0"/>
              </a:spcBef>
            </a:pPr>
            <a:r>
              <a:rPr lang="fa-IR" smtClean="0"/>
              <a:t> توليد آجر</a:t>
            </a:r>
            <a:endParaRPr lang="en-US" smtClean="0">
              <a:cs typeface="Arial" charset="0"/>
            </a:endParaRPr>
          </a:p>
          <a:p>
            <a:pPr eaLnBrk="1" hangingPunct="1">
              <a:spcBef>
                <a:spcPct val="0"/>
              </a:spcBef>
            </a:pPr>
            <a:r>
              <a:rPr lang="fa-IR" smtClean="0"/>
              <a:t> توليد آجر</a:t>
            </a:r>
            <a:endParaRPr lang="en-US" smtClean="0">
              <a:cs typeface="Arial" charset="0"/>
            </a:endParaRPr>
          </a:p>
          <a:p>
            <a:pPr rtl="0" eaLnBrk="1" hangingPunct="1">
              <a:spcBef>
                <a:spcPct val="0"/>
              </a:spcBef>
            </a:pPr>
            <a:r>
              <a:rPr lang="en-US" smtClean="0">
                <a:cs typeface="Arial" charset="0"/>
              </a:rPr>
              <a:t> </a:t>
            </a: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محصولات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__</a:t>
            </a:r>
          </a:p>
          <a:p>
            <a:pPr eaLnBrk="1" hangingPunct="1">
              <a:spcBef>
                <a:spcPct val="0"/>
              </a:spcBef>
            </a:pPr>
            <a:r>
              <a:rPr lang="fa-IR" smtClean="0"/>
              <a:t>استاندارد اجباری</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فرآیندها</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بازسازی یا تکمیل</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آموزش مدیریت انرژی و آشنایی مدیران</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جایگزینی</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تامین محصولات بهینه</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مولد برق</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مشارکت در بازار برق</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یکژارچه سازی اطلاعات</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eaLnBrk="1" hangingPunct="1">
              <a:spcBef>
                <a:spcPct val="0"/>
              </a:spcBef>
            </a:pPr>
            <a:r>
              <a:rPr lang="fa-IR" smtClean="0"/>
              <a:t>آثار هدفمند سازی در صنعت س</a:t>
            </a:r>
          </a:p>
        </p:txBody>
      </p:sp>
      <p:sp>
        <p:nvSpPr>
          <p:cNvPr id="183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5FF792-8C5C-4432-96AE-292685EEE316}" type="slidenum">
              <a:rPr lang="fa-IR" smtClean="0"/>
              <a:pPr fontAlgn="base">
                <a:spcBef>
                  <a:spcPct val="0"/>
                </a:spcBef>
                <a:spcAft>
                  <a:spcPct val="0"/>
                </a:spcAft>
                <a:defRPr/>
              </a:pPr>
              <a:t>64</a:t>
            </a:fld>
            <a:endParaRPr lang="fa-IR"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p:spPr>
      </p:sp>
      <p:sp>
        <p:nvSpPr>
          <p:cNvPr id="177155" name="Notes Placeholder 2"/>
          <p:cNvSpPr>
            <a:spLocks noGrp="1"/>
          </p:cNvSpPr>
          <p:nvPr>
            <p:ph type="body" idx="1"/>
          </p:nvPr>
        </p:nvSpPr>
        <p:spPr bwMode="auto">
          <a:noFill/>
        </p:spPr>
        <p:txBody>
          <a:bodyPr/>
          <a:lstStyle/>
          <a:p>
            <a:pPr eaLnBrk="1" hangingPunct="1">
              <a:spcBef>
                <a:spcPct val="0"/>
              </a:spcBef>
            </a:pPr>
            <a:r>
              <a:rPr lang="fa-IR" smtClean="0"/>
              <a:t>برنامه</a:t>
            </a:r>
            <a:endParaRPr lang="en-US" smtClean="0">
              <a:cs typeface="Arial" charset="0"/>
            </a:endParaRPr>
          </a:p>
          <a:p>
            <a:pPr eaLnBrk="1" hangingPunct="1">
              <a:spcBef>
                <a:spcPct val="0"/>
              </a:spcBef>
            </a:pPr>
            <a:r>
              <a:rPr lang="fa-IR" smtClean="0"/>
              <a:t>عنوان پروژه</a:t>
            </a:r>
            <a:endParaRPr lang="en-US" smtClean="0">
              <a:cs typeface="Arial" charset="0"/>
            </a:endParaRPr>
          </a:p>
          <a:p>
            <a:pPr rtl="0" eaLnBrk="1" hangingPunct="1">
              <a:spcBef>
                <a:spcPct val="0"/>
              </a:spcBef>
            </a:pPr>
            <a:r>
              <a:rPr lang="en-US" smtClean="0">
                <a:cs typeface="Arial" charset="0"/>
              </a:rPr>
              <a:t>2611</a:t>
            </a:r>
          </a:p>
          <a:p>
            <a:pPr rtl="0" eaLnBrk="1" hangingPunct="1">
              <a:spcBef>
                <a:spcPct val="0"/>
              </a:spcBef>
            </a:pPr>
            <a:r>
              <a:rPr lang="en-US" smtClean="0">
                <a:cs typeface="Arial" charset="0"/>
              </a:rPr>
              <a:t>2612</a:t>
            </a:r>
          </a:p>
          <a:p>
            <a:pPr rtl="0" eaLnBrk="1" hangingPunct="1">
              <a:spcBef>
                <a:spcPct val="0"/>
              </a:spcBef>
            </a:pPr>
            <a:r>
              <a:rPr lang="en-US" smtClean="0">
                <a:cs typeface="Arial" charset="0"/>
              </a:rPr>
              <a:t>2691</a:t>
            </a:r>
          </a:p>
          <a:p>
            <a:pPr rtl="0" eaLnBrk="1" hangingPunct="1">
              <a:spcBef>
                <a:spcPct val="0"/>
              </a:spcBef>
            </a:pPr>
            <a:r>
              <a:rPr lang="en-US" smtClean="0">
                <a:cs typeface="Arial" charset="0"/>
              </a:rPr>
              <a:t>2692</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2696</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2697</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2723</a:t>
            </a:r>
          </a:p>
          <a:p>
            <a:pPr rtl="0" eaLnBrk="1" hangingPunct="1">
              <a:spcBef>
                <a:spcPct val="0"/>
              </a:spcBef>
            </a:pPr>
            <a:r>
              <a:rPr lang="en-US" smtClean="0">
                <a:cs typeface="Arial" charset="0"/>
              </a:rPr>
              <a:t>2723</a:t>
            </a: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سیمان</a:t>
            </a:r>
            <a:endParaRPr lang="en-US" smtClean="0">
              <a:cs typeface="Arial" charset="0"/>
            </a:endParaRPr>
          </a:p>
          <a:p>
            <a:pPr eaLnBrk="1" hangingPunct="1">
              <a:spcBef>
                <a:spcPct val="0"/>
              </a:spcBef>
            </a:pPr>
            <a:r>
              <a:rPr lang="fa-IR" smtClean="0"/>
              <a:t>گچ، آهک و سنگ</a:t>
            </a:r>
            <a:endParaRPr lang="en-US" smtClean="0">
              <a:cs typeface="Arial" charset="0"/>
            </a:endParaRPr>
          </a:p>
          <a:p>
            <a:pPr eaLnBrk="1" hangingPunct="1">
              <a:spcBef>
                <a:spcPct val="0"/>
              </a:spcBef>
            </a:pPr>
            <a:r>
              <a:rPr lang="fa-IR" smtClean="0"/>
              <a:t>سنگ بری</a:t>
            </a:r>
            <a:endParaRPr lang="en-US" smtClean="0">
              <a:cs typeface="Arial" charset="0"/>
            </a:endParaRPr>
          </a:p>
          <a:p>
            <a:pPr eaLnBrk="1" hangingPunct="1">
              <a:spcBef>
                <a:spcPct val="0"/>
              </a:spcBef>
            </a:pPr>
            <a:r>
              <a:rPr lang="fa-IR" smtClean="0"/>
              <a:t>آجر ماشینی</a:t>
            </a:r>
            <a:endParaRPr lang="en-US" smtClean="0">
              <a:cs typeface="Arial" charset="0"/>
            </a:endParaRPr>
          </a:p>
          <a:p>
            <a:pPr eaLnBrk="1" hangingPunct="1">
              <a:spcBef>
                <a:spcPct val="0"/>
              </a:spcBef>
            </a:pPr>
            <a:r>
              <a:rPr lang="fa-IR" smtClean="0"/>
              <a:t>آجر فشاری</a:t>
            </a:r>
            <a:endParaRPr lang="en-US" smtClean="0">
              <a:cs typeface="Arial" charset="0"/>
            </a:endParaRPr>
          </a:p>
          <a:p>
            <a:pPr eaLnBrk="1" hangingPunct="1">
              <a:spcBef>
                <a:spcPct val="0"/>
              </a:spcBef>
            </a:pPr>
            <a:r>
              <a:rPr lang="fa-IR" smtClean="0"/>
              <a:t>فروآلیاژها</a:t>
            </a:r>
            <a:endParaRPr lang="en-US" smtClean="0">
              <a:cs typeface="Arial" charset="0"/>
            </a:endParaRPr>
          </a:p>
          <a:p>
            <a:pPr eaLnBrk="1" hangingPunct="1">
              <a:spcBef>
                <a:spcPct val="0"/>
              </a:spcBef>
            </a:pPr>
            <a:r>
              <a:rPr lang="fa-IR" smtClean="0"/>
              <a:t>سرب</a:t>
            </a:r>
            <a:endParaRPr lang="en-US" smtClean="0">
              <a:cs typeface="Arial" charset="0"/>
            </a:endParaRPr>
          </a:p>
          <a:p>
            <a:pPr eaLnBrk="1" hangingPunct="1">
              <a:spcBef>
                <a:spcPct val="0"/>
              </a:spcBef>
            </a:pPr>
            <a:r>
              <a:rPr lang="fa-IR" smtClean="0"/>
              <a:t>روی</a:t>
            </a:r>
            <a:endParaRPr lang="en-US" smtClean="0">
              <a:cs typeface="Arial" charset="0"/>
            </a:endParaRPr>
          </a:p>
          <a:p>
            <a:pPr eaLnBrk="1" hangingPunct="1">
              <a:spcBef>
                <a:spcPct val="0"/>
              </a:spcBef>
            </a:pPr>
            <a:r>
              <a:rPr lang="fa-IR" smtClean="0"/>
              <a:t>توليد شيشه جام </a:t>
            </a:r>
            <a:endParaRPr lang="en-US" smtClean="0">
              <a:cs typeface="Arial" charset="0"/>
            </a:endParaRPr>
          </a:p>
          <a:p>
            <a:pPr eaLnBrk="1" hangingPunct="1">
              <a:spcBef>
                <a:spcPct val="0"/>
              </a:spcBef>
            </a:pPr>
            <a:r>
              <a:rPr lang="fa-IR" smtClean="0"/>
              <a:t> توليد محصولات شيشه‌اي بجز شيشه جام</a:t>
            </a:r>
            <a:endParaRPr lang="en-US" smtClean="0">
              <a:cs typeface="Arial" charset="0"/>
            </a:endParaRPr>
          </a:p>
          <a:p>
            <a:pPr eaLnBrk="1" hangingPunct="1">
              <a:spcBef>
                <a:spcPct val="0"/>
              </a:spcBef>
            </a:pPr>
            <a:r>
              <a:rPr lang="fa-IR" smtClean="0"/>
              <a:t> توليد كالاهاي سراميكي غير نسوز غير ساختماني</a:t>
            </a:r>
            <a:endParaRPr lang="en-US" smtClean="0">
              <a:cs typeface="Arial" charset="0"/>
            </a:endParaRPr>
          </a:p>
          <a:p>
            <a:pPr rtl="0" eaLnBrk="1" hangingPunct="1">
              <a:spcBef>
                <a:spcPct val="0"/>
              </a:spcBef>
            </a:pPr>
            <a:r>
              <a:rPr lang="en-US" smtClean="0">
                <a:cs typeface="Arial" charset="0"/>
              </a:rPr>
              <a:t>2692-</a:t>
            </a:r>
            <a:r>
              <a:rPr lang="fa-IR" smtClean="0"/>
              <a:t>توليد محصولات سراميكي نسوز ـ عايق حرارت</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بريدن و شكل‌دادن و تكميل سنگ</a:t>
            </a:r>
            <a:endParaRPr lang="en-US" smtClean="0">
              <a:cs typeface="Arial" charset="0"/>
            </a:endParaRPr>
          </a:p>
          <a:p>
            <a:pPr eaLnBrk="1" hangingPunct="1">
              <a:spcBef>
                <a:spcPct val="0"/>
              </a:spcBef>
            </a:pPr>
            <a:r>
              <a:rPr lang="fa-IR" smtClean="0"/>
              <a:t> توليد آجر</a:t>
            </a:r>
            <a:endParaRPr lang="en-US" smtClean="0">
              <a:cs typeface="Arial" charset="0"/>
            </a:endParaRPr>
          </a:p>
          <a:p>
            <a:pPr eaLnBrk="1" hangingPunct="1">
              <a:spcBef>
                <a:spcPct val="0"/>
              </a:spcBef>
            </a:pPr>
            <a:r>
              <a:rPr lang="fa-IR" smtClean="0"/>
              <a:t> توليد آجر</a:t>
            </a:r>
            <a:endParaRPr lang="en-US" smtClean="0">
              <a:cs typeface="Arial" charset="0"/>
            </a:endParaRPr>
          </a:p>
          <a:p>
            <a:pPr rtl="0" eaLnBrk="1" hangingPunct="1">
              <a:spcBef>
                <a:spcPct val="0"/>
              </a:spcBef>
            </a:pPr>
            <a:r>
              <a:rPr lang="en-US" smtClean="0">
                <a:cs typeface="Arial" charset="0"/>
              </a:rPr>
              <a:t> </a:t>
            </a: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محصولات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__</a:t>
            </a:r>
          </a:p>
          <a:p>
            <a:pPr eaLnBrk="1" hangingPunct="1">
              <a:spcBef>
                <a:spcPct val="0"/>
              </a:spcBef>
            </a:pPr>
            <a:r>
              <a:rPr lang="fa-IR" smtClean="0"/>
              <a:t>استاندارد اجباری</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فرآیندها</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بازسازی یا تکمیل</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آموزش مدیریت انرژی و آشنایی مدیران</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جایگزینی</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تامین محصولات بهینه</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مولد برق</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مشارکت در بازار برق</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یکژارچه سازی اطلاعات</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eaLnBrk="1" hangingPunct="1">
              <a:spcBef>
                <a:spcPct val="0"/>
              </a:spcBef>
            </a:pPr>
            <a:r>
              <a:rPr lang="fa-IR" smtClean="0"/>
              <a:t>آثار هدفمند سازی در صنعت س</a:t>
            </a:r>
          </a:p>
        </p:txBody>
      </p:sp>
      <p:sp>
        <p:nvSpPr>
          <p:cNvPr id="184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B59515-A0FD-46E1-BC83-4A49D4B3A999}" type="slidenum">
              <a:rPr lang="fa-IR" smtClean="0"/>
              <a:pPr fontAlgn="base">
                <a:spcBef>
                  <a:spcPct val="0"/>
                </a:spcBef>
                <a:spcAft>
                  <a:spcPct val="0"/>
                </a:spcAft>
                <a:defRPr/>
              </a:pPr>
              <a:t>65</a:t>
            </a:fld>
            <a:endParaRPr lang="fa-I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p:spPr>
      </p:sp>
      <p:sp>
        <p:nvSpPr>
          <p:cNvPr id="178179" name="Notes Placeholder 2"/>
          <p:cNvSpPr>
            <a:spLocks noGrp="1"/>
          </p:cNvSpPr>
          <p:nvPr>
            <p:ph type="body" idx="1"/>
          </p:nvPr>
        </p:nvSpPr>
        <p:spPr bwMode="auto">
          <a:noFill/>
        </p:spPr>
        <p:txBody>
          <a:bodyPr/>
          <a:lstStyle/>
          <a:p>
            <a:pPr eaLnBrk="1" hangingPunct="1">
              <a:spcBef>
                <a:spcPct val="0"/>
              </a:spcBef>
            </a:pPr>
            <a:r>
              <a:rPr lang="fa-IR" smtClean="0"/>
              <a:t>برنامه</a:t>
            </a:r>
            <a:endParaRPr lang="en-US" smtClean="0">
              <a:cs typeface="Arial" charset="0"/>
            </a:endParaRPr>
          </a:p>
          <a:p>
            <a:pPr eaLnBrk="1" hangingPunct="1">
              <a:spcBef>
                <a:spcPct val="0"/>
              </a:spcBef>
            </a:pPr>
            <a:r>
              <a:rPr lang="fa-IR" smtClean="0"/>
              <a:t>عنوان پروژه</a:t>
            </a:r>
            <a:endParaRPr lang="en-US" smtClean="0">
              <a:cs typeface="Arial" charset="0"/>
            </a:endParaRPr>
          </a:p>
          <a:p>
            <a:pPr rtl="0" eaLnBrk="1" hangingPunct="1">
              <a:spcBef>
                <a:spcPct val="0"/>
              </a:spcBef>
            </a:pPr>
            <a:r>
              <a:rPr lang="en-US" smtClean="0">
                <a:cs typeface="Arial" charset="0"/>
              </a:rPr>
              <a:t>2611</a:t>
            </a:r>
          </a:p>
          <a:p>
            <a:pPr rtl="0" eaLnBrk="1" hangingPunct="1">
              <a:spcBef>
                <a:spcPct val="0"/>
              </a:spcBef>
            </a:pPr>
            <a:r>
              <a:rPr lang="en-US" smtClean="0">
                <a:cs typeface="Arial" charset="0"/>
              </a:rPr>
              <a:t>2612</a:t>
            </a:r>
          </a:p>
          <a:p>
            <a:pPr rtl="0" eaLnBrk="1" hangingPunct="1">
              <a:spcBef>
                <a:spcPct val="0"/>
              </a:spcBef>
            </a:pPr>
            <a:r>
              <a:rPr lang="en-US" smtClean="0">
                <a:cs typeface="Arial" charset="0"/>
              </a:rPr>
              <a:t>2691</a:t>
            </a:r>
          </a:p>
          <a:p>
            <a:pPr rtl="0" eaLnBrk="1" hangingPunct="1">
              <a:spcBef>
                <a:spcPct val="0"/>
              </a:spcBef>
            </a:pPr>
            <a:r>
              <a:rPr lang="en-US" smtClean="0">
                <a:cs typeface="Arial" charset="0"/>
              </a:rPr>
              <a:t>2692</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2696</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2697</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2723</a:t>
            </a:r>
          </a:p>
          <a:p>
            <a:pPr rtl="0" eaLnBrk="1" hangingPunct="1">
              <a:spcBef>
                <a:spcPct val="0"/>
              </a:spcBef>
            </a:pPr>
            <a:r>
              <a:rPr lang="en-US" smtClean="0">
                <a:cs typeface="Arial" charset="0"/>
              </a:rPr>
              <a:t>2723</a:t>
            </a: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سیمان</a:t>
            </a:r>
            <a:endParaRPr lang="en-US" smtClean="0">
              <a:cs typeface="Arial" charset="0"/>
            </a:endParaRPr>
          </a:p>
          <a:p>
            <a:pPr eaLnBrk="1" hangingPunct="1">
              <a:spcBef>
                <a:spcPct val="0"/>
              </a:spcBef>
            </a:pPr>
            <a:r>
              <a:rPr lang="fa-IR" smtClean="0"/>
              <a:t>گچ، آهک و سنگ</a:t>
            </a:r>
            <a:endParaRPr lang="en-US" smtClean="0">
              <a:cs typeface="Arial" charset="0"/>
            </a:endParaRPr>
          </a:p>
          <a:p>
            <a:pPr eaLnBrk="1" hangingPunct="1">
              <a:spcBef>
                <a:spcPct val="0"/>
              </a:spcBef>
            </a:pPr>
            <a:r>
              <a:rPr lang="fa-IR" smtClean="0"/>
              <a:t>سنگ بری</a:t>
            </a:r>
            <a:endParaRPr lang="en-US" smtClean="0">
              <a:cs typeface="Arial" charset="0"/>
            </a:endParaRPr>
          </a:p>
          <a:p>
            <a:pPr eaLnBrk="1" hangingPunct="1">
              <a:spcBef>
                <a:spcPct val="0"/>
              </a:spcBef>
            </a:pPr>
            <a:r>
              <a:rPr lang="fa-IR" smtClean="0"/>
              <a:t>آجر ماشینی</a:t>
            </a:r>
            <a:endParaRPr lang="en-US" smtClean="0">
              <a:cs typeface="Arial" charset="0"/>
            </a:endParaRPr>
          </a:p>
          <a:p>
            <a:pPr eaLnBrk="1" hangingPunct="1">
              <a:spcBef>
                <a:spcPct val="0"/>
              </a:spcBef>
            </a:pPr>
            <a:r>
              <a:rPr lang="fa-IR" smtClean="0"/>
              <a:t>آجر فشاری</a:t>
            </a:r>
            <a:endParaRPr lang="en-US" smtClean="0">
              <a:cs typeface="Arial" charset="0"/>
            </a:endParaRPr>
          </a:p>
          <a:p>
            <a:pPr eaLnBrk="1" hangingPunct="1">
              <a:spcBef>
                <a:spcPct val="0"/>
              </a:spcBef>
            </a:pPr>
            <a:r>
              <a:rPr lang="fa-IR" smtClean="0"/>
              <a:t>فروآلیاژها</a:t>
            </a:r>
            <a:endParaRPr lang="en-US" smtClean="0">
              <a:cs typeface="Arial" charset="0"/>
            </a:endParaRPr>
          </a:p>
          <a:p>
            <a:pPr eaLnBrk="1" hangingPunct="1">
              <a:spcBef>
                <a:spcPct val="0"/>
              </a:spcBef>
            </a:pPr>
            <a:r>
              <a:rPr lang="fa-IR" smtClean="0"/>
              <a:t>سرب</a:t>
            </a:r>
            <a:endParaRPr lang="en-US" smtClean="0">
              <a:cs typeface="Arial" charset="0"/>
            </a:endParaRPr>
          </a:p>
          <a:p>
            <a:pPr eaLnBrk="1" hangingPunct="1">
              <a:spcBef>
                <a:spcPct val="0"/>
              </a:spcBef>
            </a:pPr>
            <a:r>
              <a:rPr lang="fa-IR" smtClean="0"/>
              <a:t>روی</a:t>
            </a:r>
            <a:endParaRPr lang="en-US" smtClean="0">
              <a:cs typeface="Arial" charset="0"/>
            </a:endParaRPr>
          </a:p>
          <a:p>
            <a:pPr eaLnBrk="1" hangingPunct="1">
              <a:spcBef>
                <a:spcPct val="0"/>
              </a:spcBef>
            </a:pPr>
            <a:r>
              <a:rPr lang="fa-IR" smtClean="0"/>
              <a:t>توليد شيشه جام </a:t>
            </a:r>
            <a:endParaRPr lang="en-US" smtClean="0">
              <a:cs typeface="Arial" charset="0"/>
            </a:endParaRPr>
          </a:p>
          <a:p>
            <a:pPr eaLnBrk="1" hangingPunct="1">
              <a:spcBef>
                <a:spcPct val="0"/>
              </a:spcBef>
            </a:pPr>
            <a:r>
              <a:rPr lang="fa-IR" smtClean="0"/>
              <a:t> توليد محصولات شيشه‌اي بجز شيشه جام</a:t>
            </a:r>
            <a:endParaRPr lang="en-US" smtClean="0">
              <a:cs typeface="Arial" charset="0"/>
            </a:endParaRPr>
          </a:p>
          <a:p>
            <a:pPr eaLnBrk="1" hangingPunct="1">
              <a:spcBef>
                <a:spcPct val="0"/>
              </a:spcBef>
            </a:pPr>
            <a:r>
              <a:rPr lang="fa-IR" smtClean="0"/>
              <a:t> توليد كالاهاي سراميكي غير نسوز غير ساختماني</a:t>
            </a:r>
            <a:endParaRPr lang="en-US" smtClean="0">
              <a:cs typeface="Arial" charset="0"/>
            </a:endParaRPr>
          </a:p>
          <a:p>
            <a:pPr rtl="0" eaLnBrk="1" hangingPunct="1">
              <a:spcBef>
                <a:spcPct val="0"/>
              </a:spcBef>
            </a:pPr>
            <a:r>
              <a:rPr lang="en-US" smtClean="0">
                <a:cs typeface="Arial" charset="0"/>
              </a:rPr>
              <a:t>2692-</a:t>
            </a:r>
            <a:r>
              <a:rPr lang="fa-IR" smtClean="0"/>
              <a:t>توليد محصولات سراميكي نسوز ـ عايق حرارت</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بريدن و شكل‌دادن و تكميل سنگ</a:t>
            </a:r>
            <a:endParaRPr lang="en-US" smtClean="0">
              <a:cs typeface="Arial" charset="0"/>
            </a:endParaRPr>
          </a:p>
          <a:p>
            <a:pPr eaLnBrk="1" hangingPunct="1">
              <a:spcBef>
                <a:spcPct val="0"/>
              </a:spcBef>
            </a:pPr>
            <a:r>
              <a:rPr lang="fa-IR" smtClean="0"/>
              <a:t> توليد آجر</a:t>
            </a:r>
            <a:endParaRPr lang="en-US" smtClean="0">
              <a:cs typeface="Arial" charset="0"/>
            </a:endParaRPr>
          </a:p>
          <a:p>
            <a:pPr eaLnBrk="1" hangingPunct="1">
              <a:spcBef>
                <a:spcPct val="0"/>
              </a:spcBef>
            </a:pPr>
            <a:r>
              <a:rPr lang="fa-IR" smtClean="0"/>
              <a:t> توليد آجر</a:t>
            </a:r>
            <a:endParaRPr lang="en-US" smtClean="0">
              <a:cs typeface="Arial" charset="0"/>
            </a:endParaRPr>
          </a:p>
          <a:p>
            <a:pPr rtl="0" eaLnBrk="1" hangingPunct="1">
              <a:spcBef>
                <a:spcPct val="0"/>
              </a:spcBef>
            </a:pPr>
            <a:r>
              <a:rPr lang="en-US" smtClean="0">
                <a:cs typeface="Arial" charset="0"/>
              </a:rPr>
              <a:t> </a:t>
            </a: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محصولات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__</a:t>
            </a:r>
          </a:p>
          <a:p>
            <a:pPr eaLnBrk="1" hangingPunct="1">
              <a:spcBef>
                <a:spcPct val="0"/>
              </a:spcBef>
            </a:pPr>
            <a:r>
              <a:rPr lang="fa-IR" smtClean="0"/>
              <a:t>استاندارد اجباری</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فرآیندها</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بازسازی یا تکمیل</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آموزش مدیریت انرژی و آشنایی مدیران</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جایگزینی</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تامین محصولات بهینه</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مولد برق</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مشارکت در بازار برق</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یکژارچه سازی اطلاعات</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eaLnBrk="1" hangingPunct="1">
              <a:spcBef>
                <a:spcPct val="0"/>
              </a:spcBef>
            </a:pPr>
            <a:r>
              <a:rPr lang="fa-IR" smtClean="0"/>
              <a:t>آثار هدفمند سازی در صنعت س</a:t>
            </a:r>
          </a:p>
        </p:txBody>
      </p:sp>
      <p:sp>
        <p:nvSpPr>
          <p:cNvPr id="185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C9EB1D-A2B8-43B2-8B71-00F0903DF675}" type="slidenum">
              <a:rPr lang="fa-IR" smtClean="0"/>
              <a:pPr fontAlgn="base">
                <a:spcBef>
                  <a:spcPct val="0"/>
                </a:spcBef>
                <a:spcAft>
                  <a:spcPct val="0"/>
                </a:spcAft>
                <a:defRPr/>
              </a:pPr>
              <a:t>66</a:t>
            </a:fld>
            <a:endParaRPr lang="fa-I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p:spPr>
      </p:sp>
      <p:sp>
        <p:nvSpPr>
          <p:cNvPr id="179203" name="Notes Placeholder 2"/>
          <p:cNvSpPr>
            <a:spLocks noGrp="1"/>
          </p:cNvSpPr>
          <p:nvPr>
            <p:ph type="body" idx="1"/>
          </p:nvPr>
        </p:nvSpPr>
        <p:spPr bwMode="auto">
          <a:noFill/>
        </p:spPr>
        <p:txBody>
          <a:bodyPr/>
          <a:lstStyle/>
          <a:p>
            <a:pPr eaLnBrk="1" hangingPunct="1">
              <a:spcBef>
                <a:spcPct val="0"/>
              </a:spcBef>
            </a:pPr>
            <a:r>
              <a:rPr lang="fa-IR" smtClean="0"/>
              <a:t>برنامه</a:t>
            </a:r>
            <a:endParaRPr lang="en-US" smtClean="0">
              <a:cs typeface="Arial" charset="0"/>
            </a:endParaRPr>
          </a:p>
          <a:p>
            <a:pPr eaLnBrk="1" hangingPunct="1">
              <a:spcBef>
                <a:spcPct val="0"/>
              </a:spcBef>
            </a:pPr>
            <a:r>
              <a:rPr lang="fa-IR" smtClean="0"/>
              <a:t>عنوان پروژه</a:t>
            </a:r>
            <a:endParaRPr lang="en-US" smtClean="0">
              <a:cs typeface="Arial" charset="0"/>
            </a:endParaRPr>
          </a:p>
          <a:p>
            <a:pPr rtl="0" eaLnBrk="1" hangingPunct="1">
              <a:spcBef>
                <a:spcPct val="0"/>
              </a:spcBef>
            </a:pPr>
            <a:r>
              <a:rPr lang="en-US" smtClean="0">
                <a:cs typeface="Arial" charset="0"/>
              </a:rPr>
              <a:t>2611</a:t>
            </a:r>
          </a:p>
          <a:p>
            <a:pPr rtl="0" eaLnBrk="1" hangingPunct="1">
              <a:spcBef>
                <a:spcPct val="0"/>
              </a:spcBef>
            </a:pPr>
            <a:r>
              <a:rPr lang="en-US" smtClean="0">
                <a:cs typeface="Arial" charset="0"/>
              </a:rPr>
              <a:t>2612</a:t>
            </a:r>
          </a:p>
          <a:p>
            <a:pPr rtl="0" eaLnBrk="1" hangingPunct="1">
              <a:spcBef>
                <a:spcPct val="0"/>
              </a:spcBef>
            </a:pPr>
            <a:r>
              <a:rPr lang="en-US" smtClean="0">
                <a:cs typeface="Arial" charset="0"/>
              </a:rPr>
              <a:t>2691</a:t>
            </a:r>
          </a:p>
          <a:p>
            <a:pPr rtl="0" eaLnBrk="1" hangingPunct="1">
              <a:spcBef>
                <a:spcPct val="0"/>
              </a:spcBef>
            </a:pPr>
            <a:r>
              <a:rPr lang="en-US" smtClean="0">
                <a:cs typeface="Arial" charset="0"/>
              </a:rPr>
              <a:t>2692</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2694</a:t>
            </a:r>
          </a:p>
          <a:p>
            <a:pPr rtl="0" eaLnBrk="1" hangingPunct="1">
              <a:spcBef>
                <a:spcPct val="0"/>
              </a:spcBef>
            </a:pPr>
            <a:r>
              <a:rPr lang="en-US" smtClean="0">
                <a:cs typeface="Arial" charset="0"/>
              </a:rPr>
              <a:t>2696</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2697</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2723</a:t>
            </a:r>
          </a:p>
          <a:p>
            <a:pPr rtl="0" eaLnBrk="1" hangingPunct="1">
              <a:spcBef>
                <a:spcPct val="0"/>
              </a:spcBef>
            </a:pPr>
            <a:r>
              <a:rPr lang="en-US" smtClean="0">
                <a:cs typeface="Arial" charset="0"/>
              </a:rPr>
              <a:t>2723</a:t>
            </a: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شیشه</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کاشی، سرامیک</a:t>
            </a:r>
            <a:endParaRPr lang="en-US" smtClean="0">
              <a:cs typeface="Arial" charset="0"/>
            </a:endParaRPr>
          </a:p>
          <a:p>
            <a:pPr eaLnBrk="1" hangingPunct="1">
              <a:spcBef>
                <a:spcPct val="0"/>
              </a:spcBef>
            </a:pPr>
            <a:r>
              <a:rPr lang="fa-IR" smtClean="0"/>
              <a:t>سیمان</a:t>
            </a:r>
            <a:endParaRPr lang="en-US" smtClean="0">
              <a:cs typeface="Arial" charset="0"/>
            </a:endParaRPr>
          </a:p>
          <a:p>
            <a:pPr eaLnBrk="1" hangingPunct="1">
              <a:spcBef>
                <a:spcPct val="0"/>
              </a:spcBef>
            </a:pPr>
            <a:r>
              <a:rPr lang="fa-IR" smtClean="0"/>
              <a:t>گچ، آهک و سنگ</a:t>
            </a:r>
            <a:endParaRPr lang="en-US" smtClean="0">
              <a:cs typeface="Arial" charset="0"/>
            </a:endParaRPr>
          </a:p>
          <a:p>
            <a:pPr eaLnBrk="1" hangingPunct="1">
              <a:spcBef>
                <a:spcPct val="0"/>
              </a:spcBef>
            </a:pPr>
            <a:r>
              <a:rPr lang="fa-IR" smtClean="0"/>
              <a:t>سنگ بری</a:t>
            </a:r>
            <a:endParaRPr lang="en-US" smtClean="0">
              <a:cs typeface="Arial" charset="0"/>
            </a:endParaRPr>
          </a:p>
          <a:p>
            <a:pPr eaLnBrk="1" hangingPunct="1">
              <a:spcBef>
                <a:spcPct val="0"/>
              </a:spcBef>
            </a:pPr>
            <a:r>
              <a:rPr lang="fa-IR" smtClean="0"/>
              <a:t>آجر ماشینی</a:t>
            </a:r>
            <a:endParaRPr lang="en-US" smtClean="0">
              <a:cs typeface="Arial" charset="0"/>
            </a:endParaRPr>
          </a:p>
          <a:p>
            <a:pPr eaLnBrk="1" hangingPunct="1">
              <a:spcBef>
                <a:spcPct val="0"/>
              </a:spcBef>
            </a:pPr>
            <a:r>
              <a:rPr lang="fa-IR" smtClean="0"/>
              <a:t>آجر فشاری</a:t>
            </a:r>
            <a:endParaRPr lang="en-US" smtClean="0">
              <a:cs typeface="Arial" charset="0"/>
            </a:endParaRPr>
          </a:p>
          <a:p>
            <a:pPr eaLnBrk="1" hangingPunct="1">
              <a:spcBef>
                <a:spcPct val="0"/>
              </a:spcBef>
            </a:pPr>
            <a:r>
              <a:rPr lang="fa-IR" smtClean="0"/>
              <a:t>فروآلیاژها</a:t>
            </a:r>
            <a:endParaRPr lang="en-US" smtClean="0">
              <a:cs typeface="Arial" charset="0"/>
            </a:endParaRPr>
          </a:p>
          <a:p>
            <a:pPr eaLnBrk="1" hangingPunct="1">
              <a:spcBef>
                <a:spcPct val="0"/>
              </a:spcBef>
            </a:pPr>
            <a:r>
              <a:rPr lang="fa-IR" smtClean="0"/>
              <a:t>سرب</a:t>
            </a:r>
            <a:endParaRPr lang="en-US" smtClean="0">
              <a:cs typeface="Arial" charset="0"/>
            </a:endParaRPr>
          </a:p>
          <a:p>
            <a:pPr eaLnBrk="1" hangingPunct="1">
              <a:spcBef>
                <a:spcPct val="0"/>
              </a:spcBef>
            </a:pPr>
            <a:r>
              <a:rPr lang="fa-IR" smtClean="0"/>
              <a:t>روی</a:t>
            </a:r>
            <a:endParaRPr lang="en-US" smtClean="0">
              <a:cs typeface="Arial" charset="0"/>
            </a:endParaRPr>
          </a:p>
          <a:p>
            <a:pPr eaLnBrk="1" hangingPunct="1">
              <a:spcBef>
                <a:spcPct val="0"/>
              </a:spcBef>
            </a:pPr>
            <a:r>
              <a:rPr lang="fa-IR" smtClean="0"/>
              <a:t>توليد شيشه جام </a:t>
            </a:r>
            <a:endParaRPr lang="en-US" smtClean="0">
              <a:cs typeface="Arial" charset="0"/>
            </a:endParaRPr>
          </a:p>
          <a:p>
            <a:pPr eaLnBrk="1" hangingPunct="1">
              <a:spcBef>
                <a:spcPct val="0"/>
              </a:spcBef>
            </a:pPr>
            <a:r>
              <a:rPr lang="fa-IR" smtClean="0"/>
              <a:t> توليد محصولات شيشه‌اي بجز شيشه جام</a:t>
            </a:r>
            <a:endParaRPr lang="en-US" smtClean="0">
              <a:cs typeface="Arial" charset="0"/>
            </a:endParaRPr>
          </a:p>
          <a:p>
            <a:pPr eaLnBrk="1" hangingPunct="1">
              <a:spcBef>
                <a:spcPct val="0"/>
              </a:spcBef>
            </a:pPr>
            <a:r>
              <a:rPr lang="fa-IR" smtClean="0"/>
              <a:t> توليد كالاهاي سراميكي غير نسوز غير ساختماني</a:t>
            </a:r>
            <a:endParaRPr lang="en-US" smtClean="0">
              <a:cs typeface="Arial" charset="0"/>
            </a:endParaRPr>
          </a:p>
          <a:p>
            <a:pPr rtl="0" eaLnBrk="1" hangingPunct="1">
              <a:spcBef>
                <a:spcPct val="0"/>
              </a:spcBef>
            </a:pPr>
            <a:r>
              <a:rPr lang="en-US" smtClean="0">
                <a:cs typeface="Arial" charset="0"/>
              </a:rPr>
              <a:t>2692-</a:t>
            </a:r>
            <a:r>
              <a:rPr lang="fa-IR" smtClean="0"/>
              <a:t>توليد محصولات سراميكي نسوز ـ عايق حرارت</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توليد سيمان و آهك و گچ</a:t>
            </a:r>
            <a:endParaRPr lang="en-US" smtClean="0">
              <a:cs typeface="Arial" charset="0"/>
            </a:endParaRPr>
          </a:p>
          <a:p>
            <a:pPr eaLnBrk="1" hangingPunct="1">
              <a:spcBef>
                <a:spcPct val="0"/>
              </a:spcBef>
            </a:pPr>
            <a:r>
              <a:rPr lang="fa-IR" smtClean="0"/>
              <a:t> بريدن و شكل‌دادن و تكميل سنگ</a:t>
            </a:r>
            <a:endParaRPr lang="en-US" smtClean="0">
              <a:cs typeface="Arial" charset="0"/>
            </a:endParaRPr>
          </a:p>
          <a:p>
            <a:pPr eaLnBrk="1" hangingPunct="1">
              <a:spcBef>
                <a:spcPct val="0"/>
              </a:spcBef>
            </a:pPr>
            <a:r>
              <a:rPr lang="fa-IR" smtClean="0"/>
              <a:t> توليد آجر</a:t>
            </a:r>
            <a:endParaRPr lang="en-US" smtClean="0">
              <a:cs typeface="Arial" charset="0"/>
            </a:endParaRPr>
          </a:p>
          <a:p>
            <a:pPr eaLnBrk="1" hangingPunct="1">
              <a:spcBef>
                <a:spcPct val="0"/>
              </a:spcBef>
            </a:pPr>
            <a:r>
              <a:rPr lang="fa-IR" smtClean="0"/>
              <a:t> توليد آجر</a:t>
            </a:r>
            <a:endParaRPr lang="en-US" smtClean="0">
              <a:cs typeface="Arial" charset="0"/>
            </a:endParaRPr>
          </a:p>
          <a:p>
            <a:pPr rtl="0" eaLnBrk="1" hangingPunct="1">
              <a:spcBef>
                <a:spcPct val="0"/>
              </a:spcBef>
            </a:pPr>
            <a:r>
              <a:rPr lang="en-US" smtClean="0">
                <a:cs typeface="Arial" charset="0"/>
              </a:rPr>
              <a:t> </a:t>
            </a: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 توليد فلزات گرانبها و ساير محصولات اساسي ـ بجز آهن و فولاد و مس و آلومينيوم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محصولات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__</a:t>
            </a:r>
          </a:p>
          <a:p>
            <a:pPr eaLnBrk="1" hangingPunct="1">
              <a:spcBef>
                <a:spcPct val="0"/>
              </a:spcBef>
            </a:pPr>
            <a:r>
              <a:rPr lang="fa-IR" smtClean="0"/>
              <a:t>استاندارد اجباری</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rtl="0" eaLnBrk="1" hangingPunct="1">
              <a:spcBef>
                <a:spcPct val="0"/>
              </a:spcBef>
            </a:pPr>
            <a:r>
              <a:rPr lang="en-US" smtClean="0">
                <a:cs typeface="Arial" charset="0"/>
              </a:rPr>
              <a:t>__</a:t>
            </a: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اجرای استاندارد مصرف انرژی فرآیندها</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اجرا نمیشود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لازم</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بازسازی یا تکمیل</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کم</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متوسط</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زیاد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آموزش مدیریت انرژی و آشنایی مدیران</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3</a:t>
            </a:r>
            <a:endParaRPr lang="en-US" smtClean="0">
              <a:cs typeface="Arial" charset="0"/>
            </a:endParaRPr>
          </a:p>
          <a:p>
            <a:pPr eaLnBrk="1" hangingPunct="1">
              <a:spcBef>
                <a:spcPct val="0"/>
              </a:spcBef>
            </a:pPr>
            <a:r>
              <a:rPr lang="fa-IR" smtClean="0"/>
              <a:t>اولویت 1</a:t>
            </a:r>
            <a:endParaRPr lang="en-US" smtClean="0">
              <a:cs typeface="Arial" charset="0"/>
            </a:endParaRPr>
          </a:p>
          <a:p>
            <a:pPr eaLnBrk="1" hangingPunct="1">
              <a:spcBef>
                <a:spcPct val="0"/>
              </a:spcBef>
            </a:pPr>
            <a:r>
              <a:rPr lang="fa-IR" smtClean="0"/>
              <a:t>اولویت 2</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جایگزینی</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تامین محصولات بهینه</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ندارد</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مولد برق</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a:t>
            </a:r>
            <a:endParaRPr lang="en-US" smtClean="0">
              <a:cs typeface="Arial" charset="0"/>
            </a:endParaRPr>
          </a:p>
          <a:p>
            <a:pPr eaLnBrk="1" hangingPunct="1">
              <a:spcBef>
                <a:spcPct val="0"/>
              </a:spcBef>
            </a:pPr>
            <a:r>
              <a:rPr lang="fa-IR" smtClean="0"/>
              <a:t>بازیافت گرما</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نیروگاه</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مشارکت در بازار برق</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rtl="0" eaLnBrk="1" hangingPunct="1">
              <a:spcBef>
                <a:spcPct val="0"/>
              </a:spcBef>
            </a:pPr>
            <a:r>
              <a:rPr lang="en-US" smtClean="0">
                <a:cs typeface="Arial" charset="0"/>
              </a:rPr>
              <a:t>--</a:t>
            </a: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مشارکت</a:t>
            </a:r>
            <a:endParaRPr lang="en-US" smtClean="0">
              <a:cs typeface="Arial" charset="0"/>
            </a:endParaRPr>
          </a:p>
          <a:p>
            <a:pPr eaLnBrk="1" hangingPunct="1">
              <a:spcBef>
                <a:spcPct val="0"/>
              </a:spcBef>
            </a:pPr>
            <a:r>
              <a:rPr lang="fa-IR" smtClean="0"/>
              <a:t>انرژی</a:t>
            </a:r>
            <a:endParaRPr lang="en-US" smtClean="0">
              <a:cs typeface="Arial" charset="0"/>
            </a:endParaRPr>
          </a:p>
          <a:p>
            <a:pPr eaLnBrk="1" hangingPunct="1">
              <a:spcBef>
                <a:spcPct val="0"/>
              </a:spcBef>
            </a:pPr>
            <a:r>
              <a:rPr lang="fa-IR" smtClean="0"/>
              <a:t>یکژارچه سازی اطلاعات</a:t>
            </a:r>
            <a:endParaRPr lang="en-US" smtClean="0">
              <a:cs typeface="Arial" charset="0"/>
            </a:endParaRP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rtl="0" eaLnBrk="1" hangingPunct="1">
              <a:spcBef>
                <a:spcPct val="0"/>
              </a:spcBef>
            </a:pPr>
            <a:r>
              <a:rPr lang="en-US" smtClean="0">
                <a:cs typeface="Arial" charset="0"/>
              </a:rPr>
              <a:t> </a:t>
            </a:r>
          </a:p>
          <a:p>
            <a:pPr eaLnBrk="1" hangingPunct="1">
              <a:spcBef>
                <a:spcPct val="0"/>
              </a:spcBef>
            </a:pPr>
            <a:r>
              <a:rPr lang="fa-IR" smtClean="0"/>
              <a:t>آثار هدفمند سازی در صنعت س</a:t>
            </a:r>
          </a:p>
        </p:txBody>
      </p:sp>
      <p:sp>
        <p:nvSpPr>
          <p:cNvPr id="186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44428D-8D65-4B07-BC11-DB77BC5F36DB}" type="slidenum">
              <a:rPr lang="fa-IR" smtClean="0"/>
              <a:pPr fontAlgn="base">
                <a:spcBef>
                  <a:spcPct val="0"/>
                </a:spcBef>
                <a:spcAft>
                  <a:spcPct val="0"/>
                </a:spcAft>
                <a:defRPr/>
              </a:pPr>
              <a:t>67</a:t>
            </a:fld>
            <a:endParaRPr lang="fa-I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36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C44648-E555-4ECB-8616-28A8D8AA85CF}" type="slidenum">
              <a:rPr lang="fa-IR" smtClean="0"/>
              <a:pPr fontAlgn="base">
                <a:spcBef>
                  <a:spcPct val="0"/>
                </a:spcBef>
                <a:spcAft>
                  <a:spcPct val="0"/>
                </a:spcAft>
                <a:defRPr/>
              </a:pPr>
              <a:t>29</a:t>
            </a:fld>
            <a:endParaRPr lang="fa-IR"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p:spPr>
      </p:sp>
      <p:sp>
        <p:nvSpPr>
          <p:cNvPr id="180227"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87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14F27AC-F2C5-4A34-99E3-EF7D04F3BC13}" type="slidenum">
              <a:rPr lang="fa-IR" smtClean="0"/>
              <a:pPr fontAlgn="base">
                <a:spcBef>
                  <a:spcPct val="0"/>
                </a:spcBef>
                <a:spcAft>
                  <a:spcPct val="0"/>
                </a:spcAft>
                <a:defRPr/>
              </a:pPr>
              <a:t>68</a:t>
            </a:fld>
            <a:endParaRPr lang="fa-I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p:spPr>
      </p:sp>
      <p:sp>
        <p:nvSpPr>
          <p:cNvPr id="181251"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88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8DDD6B-1103-4325-99B0-72954B95DA00}" type="slidenum">
              <a:rPr lang="fa-IR" smtClean="0"/>
              <a:pPr fontAlgn="base">
                <a:spcBef>
                  <a:spcPct val="0"/>
                </a:spcBef>
                <a:spcAft>
                  <a:spcPct val="0"/>
                </a:spcAft>
                <a:defRPr/>
              </a:pPr>
              <a:t>69</a:t>
            </a:fld>
            <a:endParaRPr lang="fa-I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bwMode="auto">
          <a:noFill/>
          <a:ln>
            <a:solidFill>
              <a:srgbClr val="000000"/>
            </a:solidFill>
            <a:miter lim="800000"/>
            <a:headEnd/>
            <a:tailEnd/>
          </a:ln>
        </p:spPr>
      </p:sp>
      <p:sp>
        <p:nvSpPr>
          <p:cNvPr id="182275"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89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43869F-5CAE-4FA8-965C-0EEF38A5C3FB}" type="slidenum">
              <a:rPr lang="fa-IR" smtClean="0"/>
              <a:pPr fontAlgn="base">
                <a:spcBef>
                  <a:spcPct val="0"/>
                </a:spcBef>
                <a:spcAft>
                  <a:spcPct val="0"/>
                </a:spcAft>
                <a:defRPr/>
              </a:pPr>
              <a:t>70</a:t>
            </a:fld>
            <a:endParaRPr lang="fa-I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p:spPr>
      </p:sp>
      <p:sp>
        <p:nvSpPr>
          <p:cNvPr id="183299"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90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BBF86E1-2204-4492-A656-9150AE19EA10}" type="slidenum">
              <a:rPr lang="fa-IR" smtClean="0"/>
              <a:pPr fontAlgn="base">
                <a:spcBef>
                  <a:spcPct val="0"/>
                </a:spcBef>
                <a:spcAft>
                  <a:spcPct val="0"/>
                </a:spcAft>
                <a:defRPr/>
              </a:pPr>
              <a:t>71</a:t>
            </a:fld>
            <a:endParaRPr lang="fa-I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3" name="Notes Placeholder 2"/>
          <p:cNvSpPr>
            <a:spLocks noGrp="1"/>
          </p:cNvSpPr>
          <p:nvPr>
            <p:ph type="body" idx="1"/>
          </p:nvPr>
        </p:nvSpPr>
        <p:spPr bwMode="auto">
          <a:noFill/>
        </p:spPr>
        <p:txBody>
          <a:bodyPr/>
          <a:lstStyle/>
          <a:p>
            <a:pPr eaLnBrk="1" hangingPunct="1">
              <a:spcBef>
                <a:spcPct val="0"/>
              </a:spcBef>
            </a:pPr>
            <a:endParaRPr lang="fa-IR" smtClean="0"/>
          </a:p>
        </p:txBody>
      </p:sp>
      <p:sp>
        <p:nvSpPr>
          <p:cNvPr id="191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785F22-DEDD-410D-819C-C035A9401DB0}" type="slidenum">
              <a:rPr lang="fa-IR" smtClean="0"/>
              <a:pPr fontAlgn="base">
                <a:spcBef>
                  <a:spcPct val="0"/>
                </a:spcBef>
                <a:spcAft>
                  <a:spcPct val="0"/>
                </a:spcAft>
                <a:defRPr/>
              </a:pPr>
              <a:t>72</a:t>
            </a:fld>
            <a:endParaRPr lang="fa-I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3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3D6A74-0DD8-42A0-8630-42F30FDD8F07}" type="slidenum">
              <a:rPr lang="fa-IR" smtClean="0"/>
              <a:pPr fontAlgn="base">
                <a:spcBef>
                  <a:spcPct val="0"/>
                </a:spcBef>
                <a:spcAft>
                  <a:spcPct val="0"/>
                </a:spcAft>
                <a:defRPr/>
              </a:pPr>
              <a:t>31</a:t>
            </a:fld>
            <a:endParaRPr lang="fa-I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5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3AEE35-D68E-499A-B833-CF64E8619E92}" type="slidenum">
              <a:rPr lang="fa-IR" smtClean="0"/>
              <a:pPr fontAlgn="base">
                <a:spcBef>
                  <a:spcPct val="0"/>
                </a:spcBef>
                <a:spcAft>
                  <a:spcPct val="0"/>
                </a:spcAft>
                <a:defRPr/>
              </a:pPr>
              <a:t>32</a:t>
            </a:fld>
            <a:endParaRPr lang="fa-IR"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4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E3F4AA-7874-44A9-ABDD-56AC62390FA1}" type="slidenum">
              <a:rPr lang="fa-IR" smtClean="0"/>
              <a:pPr fontAlgn="base">
                <a:spcBef>
                  <a:spcPct val="0"/>
                </a:spcBef>
                <a:spcAft>
                  <a:spcPct val="0"/>
                </a:spcAft>
                <a:defRPr/>
              </a:pPr>
              <a:t>33</a:t>
            </a:fld>
            <a:endParaRPr lang="fa-IR"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p:spPr>
      </p:sp>
      <p:sp>
        <p:nvSpPr>
          <p:cNvPr id="146435"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49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EBE513-4CC8-4F9A-BAE5-A534CF07129D}" type="slidenum">
              <a:rPr lang="fa-IR" smtClean="0"/>
              <a:pPr fontAlgn="base">
                <a:spcBef>
                  <a:spcPct val="0"/>
                </a:spcBef>
                <a:spcAft>
                  <a:spcPct val="0"/>
                </a:spcAft>
                <a:defRPr/>
              </a:pPr>
              <a:t>34</a:t>
            </a:fld>
            <a:endParaRPr lang="fa-I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bwMode="auto">
          <a:noFill/>
        </p:spPr>
        <p:txBody>
          <a:bodyPr/>
          <a:lstStyle/>
          <a:p>
            <a:pPr eaLnBrk="1" hangingPunct="1">
              <a:spcBef>
                <a:spcPct val="0"/>
              </a:spcBef>
            </a:pPr>
            <a:r>
              <a:rPr lang="fa-IR" smtClean="0"/>
              <a:t>فهرست پروژه های و هزینه ها</a:t>
            </a:r>
          </a:p>
        </p:txBody>
      </p:sp>
      <p:sp>
        <p:nvSpPr>
          <p:cNvPr id="150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56F3A12-91AF-4B3F-BEB7-5EE3581E1B60}" type="slidenum">
              <a:rPr lang="fa-IR" smtClean="0"/>
              <a:pPr fontAlgn="base">
                <a:spcBef>
                  <a:spcPct val="0"/>
                </a:spcBef>
                <a:spcAft>
                  <a:spcPct val="0"/>
                </a:spcAft>
                <a:defRPr/>
              </a:pPr>
              <a:t>35</a:t>
            </a:fld>
            <a:endParaRPr lang="fa-I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userDrawn="1"/>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traight Connector 7"/>
          <p:cNvSpPr>
            <a:spLocks noChangeShapeType="1"/>
          </p:cNvSpPr>
          <p:nvPr userDrawn="1"/>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9" name="Straight Connector 8"/>
          <p:cNvSpPr>
            <a:spLocks noChangeShapeType="1"/>
          </p:cNvSpPr>
          <p:nvPr userDrawn="1"/>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 name="Straight Connector 9"/>
          <p:cNvSpPr>
            <a:spLocks noChangeShapeType="1"/>
          </p:cNvSpPr>
          <p:nvPr userDrawn="1"/>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1" name="Straight Connector 10"/>
          <p:cNvSpPr>
            <a:spLocks noChangeShapeType="1"/>
          </p:cNvSpPr>
          <p:nvPr userDrawn="1"/>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Straight Connector 11"/>
          <p:cNvSpPr>
            <a:spLocks noChangeShapeType="1"/>
          </p:cNvSpPr>
          <p:nvPr userDrawn="1"/>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Straight Connector 12"/>
          <p:cNvSpPr>
            <a:spLocks noChangeShapeType="1"/>
          </p:cNvSpPr>
          <p:nvPr userDrawn="1"/>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4" name="Rectangle 13"/>
          <p:cNvSpPr/>
          <p:nvPr userDrawn="1"/>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4"/>
          <p:cNvSpPr/>
          <p:nvPr userDrawn="1"/>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15"/>
          <p:cNvSpPr/>
          <p:nvPr userDrawn="1"/>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16"/>
          <p:cNvSpPr/>
          <p:nvPr userDrawn="1"/>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17"/>
          <p:cNvSpPr/>
          <p:nvPr userDrawn="1"/>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18"/>
          <p:cNvSpPr/>
          <p:nvPr userDrawn="1"/>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8" name="Title 7"/>
          <p:cNvSpPr>
            <a:spLocks noGrp="1"/>
          </p:cNvSpPr>
          <p:nvPr>
            <p:ph type="ctrTitle"/>
          </p:nvPr>
        </p:nvSpPr>
        <p:spPr>
          <a:xfrm>
            <a:off x="2643174" y="3124200"/>
            <a:ext cx="5815026" cy="1894362"/>
          </a:xfrm>
        </p:spPr>
        <p:txBody>
          <a:bodyPr/>
          <a:lstStyle>
            <a:lvl1pPr>
              <a:defRPr b="1">
                <a:cs typeface="B Mitra" pitchFamily="2" charset="-78"/>
              </a:defRPr>
            </a:lvl1pPr>
          </a:lstStyle>
          <a:p>
            <a:r>
              <a:rPr lang="en-US" dirty="0" smtClean="0"/>
              <a:t>Click to edit Master title style</a:t>
            </a:r>
            <a:endParaRPr lang="en-US" dirty="0"/>
          </a:p>
        </p:txBody>
      </p:sp>
      <p:sp>
        <p:nvSpPr>
          <p:cNvPr id="49" name="Subtitle 8"/>
          <p:cNvSpPr>
            <a:spLocks noGrp="1"/>
          </p:cNvSpPr>
          <p:nvPr>
            <p:ph type="subTitle" idx="1"/>
          </p:nvPr>
        </p:nvSpPr>
        <p:spPr>
          <a:xfrm>
            <a:off x="2643174" y="5003322"/>
            <a:ext cx="5815026" cy="1371600"/>
          </a:xfrm>
        </p:spPr>
        <p:txBody>
          <a:bodyPr/>
          <a:lstStyle>
            <a:lvl1pPr marL="0" indent="0" algn="r">
              <a:buNone/>
              <a:defRPr sz="1800" b="1">
                <a:solidFill>
                  <a:schemeClr val="tx2"/>
                </a:solidFill>
                <a:cs typeface="B Mitra" pitchFamily="2" charset="-78"/>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smtClean="0"/>
              <a:t>Click to edit Master subtitle style</a:t>
            </a:r>
            <a:endParaRPr lang="en-US" dirty="0"/>
          </a:p>
        </p:txBody>
      </p:sp>
      <p:sp>
        <p:nvSpPr>
          <p:cNvPr id="20"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endParaRPr lang="fa-IR"/>
          </a:p>
        </p:txBody>
      </p:sp>
      <p:sp>
        <p:nvSpPr>
          <p:cNvPr id="21" name="Footer Placeholder 16"/>
          <p:cNvSpPr>
            <a:spLocks noGrp="1"/>
          </p:cNvSpPr>
          <p:nvPr>
            <p:ph type="ftr" sz="quarter" idx="11"/>
          </p:nvPr>
        </p:nvSpPr>
        <p:spPr bwMode="auto">
          <a:xfrm rot="5400000">
            <a:off x="7077076" y="4181475"/>
            <a:ext cx="3657600" cy="384175"/>
          </a:xfrm>
        </p:spPr>
        <p:txBody>
          <a:bodyPr/>
          <a:lstStyle>
            <a:lvl1pPr>
              <a:defRPr/>
            </a:lvl1pPr>
          </a:lstStyle>
          <a:p>
            <a:pPr>
              <a:defRPr/>
            </a:pPr>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fa-IR"/>
          </a:p>
        </p:txBody>
      </p:sp>
      <p:sp>
        <p:nvSpPr>
          <p:cNvPr id="5"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traight Connector 3"/>
          <p:cNvSpPr>
            <a:spLocks noChangeShapeType="1"/>
          </p:cNvSpPr>
          <p:nvPr userDrawn="1"/>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5" name="Straight Connector 4"/>
          <p:cNvSpPr>
            <a:spLocks noChangeShapeType="1"/>
          </p:cNvSpPr>
          <p:nvPr userDrawn="1"/>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Straight Connector 5"/>
          <p:cNvSpPr>
            <a:spLocks noChangeShapeType="1"/>
          </p:cNvSpPr>
          <p:nvPr userDrawn="1"/>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Rectangle 6"/>
          <p:cNvSpPr/>
          <p:nvPr userDrawn="1"/>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traight Connector 7"/>
          <p:cNvSpPr>
            <a:spLocks noChangeShapeType="1"/>
          </p:cNvSpPr>
          <p:nvPr userDrawn="1"/>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7" name="Title Placeholder 21"/>
          <p:cNvSpPr>
            <a:spLocks noGrp="1"/>
          </p:cNvSpPr>
          <p:nvPr>
            <p:ph type="title"/>
          </p:nvPr>
        </p:nvSpPr>
        <p:spPr>
          <a:xfrm>
            <a:off x="457200" y="203200"/>
            <a:ext cx="7400948" cy="868346"/>
          </a:xfrm>
          <a:prstGeom prst="rect">
            <a:avLst/>
          </a:prstGeom>
        </p:spPr>
        <p:txBody>
          <a:bodyPr anchor="b">
            <a:normAutofit/>
          </a:bodyPr>
          <a:lstStyle>
            <a:lvl1pPr algn="r">
              <a:defRPr>
                <a:cs typeface="B Mitra" pitchFamily="2" charset="-78"/>
              </a:defRPr>
            </a:lvl1pPr>
          </a:lstStyle>
          <a:p>
            <a:r>
              <a:rPr lang="en-US" dirty="0" smtClean="0"/>
              <a:t>Click to edit Master title style</a:t>
            </a:r>
            <a:endParaRPr lang="en-US" dirty="0"/>
          </a:p>
        </p:txBody>
      </p:sp>
      <p:sp>
        <p:nvSpPr>
          <p:cNvPr id="68" name="Text Placeholder 12"/>
          <p:cNvSpPr>
            <a:spLocks noGrp="1"/>
          </p:cNvSpPr>
          <p:nvPr>
            <p:ph idx="1"/>
          </p:nvPr>
        </p:nvSpPr>
        <p:spPr>
          <a:xfrm>
            <a:off x="457200" y="1357298"/>
            <a:ext cx="7400948" cy="5116654"/>
          </a:xfrm>
          <a:prstGeom prst="rect">
            <a:avLst/>
          </a:prstGeom>
        </p:spPr>
        <p:txBody>
          <a:bodyPr>
            <a:normAutofit/>
          </a:bodyPr>
          <a:lstStyle>
            <a:lvl1pPr marL="274320" marR="0" indent="-274320" algn="r" defTabSz="914400" rtl="1" eaLnBrk="1" fontAlgn="auto" latinLnBrk="0" hangingPunct="1">
              <a:lnSpc>
                <a:spcPct val="100000"/>
              </a:lnSpc>
              <a:spcBef>
                <a:spcPts val="600"/>
              </a:spcBef>
              <a:spcAft>
                <a:spcPts val="0"/>
              </a:spcAft>
              <a:buClr>
                <a:srgbClr val="FE8637"/>
              </a:buClr>
              <a:buSzPct val="70000"/>
              <a:buFont typeface="Wingdings"/>
              <a:buNone/>
              <a:tabLst/>
              <a:defRPr>
                <a:cs typeface="B Mitra" pitchFamily="2" charset="-78"/>
              </a:defRPr>
            </a:lvl1pPr>
            <a:lvl2pPr marL="640080" marR="0" indent="-274320" algn="r" defTabSz="914400" rtl="1" eaLnBrk="1" fontAlgn="auto" latinLnBrk="0" hangingPunct="1">
              <a:lnSpc>
                <a:spcPct val="100000"/>
              </a:lnSpc>
              <a:spcBef>
                <a:spcPct val="20000"/>
              </a:spcBef>
              <a:spcAft>
                <a:spcPts val="0"/>
              </a:spcAft>
              <a:buClr>
                <a:srgbClr val="FE8637"/>
              </a:buClr>
              <a:buSzPct val="80000"/>
              <a:buFont typeface="Wingdings 2"/>
              <a:buChar char=""/>
              <a:tabLst/>
              <a:defRPr>
                <a:cs typeface="B Mitra" pitchFamily="2" charset="-78"/>
              </a:defRPr>
            </a:lvl2pPr>
            <a:lvl3pPr marL="914400" marR="0" indent="-182880" algn="r" defTabSz="914400" rtl="1" eaLnBrk="1" fontAlgn="auto" latinLnBrk="0" hangingPunct="1">
              <a:lnSpc>
                <a:spcPct val="100000"/>
              </a:lnSpc>
              <a:spcBef>
                <a:spcPct val="20000"/>
              </a:spcBef>
              <a:spcAft>
                <a:spcPts val="0"/>
              </a:spcAft>
              <a:buClr>
                <a:srgbClr val="FE8637">
                  <a:shade val="75000"/>
                </a:srgbClr>
              </a:buClr>
              <a:buSzPct val="60000"/>
              <a:buFont typeface="Wingdings"/>
              <a:buChar char=""/>
              <a:tabLst/>
              <a:defRPr>
                <a:cs typeface="B Mitra" pitchFamily="2" charset="-78"/>
              </a:defRPr>
            </a:lvl3pPr>
            <a:lvl4pPr marL="1188720" marR="0" indent="-182880" algn="r" defTabSz="914400" rtl="1" eaLnBrk="1" fontAlgn="auto" latinLnBrk="0" hangingPunct="1">
              <a:lnSpc>
                <a:spcPct val="100000"/>
              </a:lnSpc>
              <a:spcBef>
                <a:spcPct val="20000"/>
              </a:spcBef>
              <a:spcAft>
                <a:spcPts val="0"/>
              </a:spcAft>
              <a:buClr>
                <a:srgbClr val="FE8637">
                  <a:tint val="60000"/>
                </a:srgbClr>
              </a:buClr>
              <a:buSzPct val="60000"/>
              <a:buFont typeface="Wingdings"/>
              <a:buChar char=""/>
              <a:tabLst/>
              <a:defRPr>
                <a:cs typeface="B Mitra" pitchFamily="2" charset="-78"/>
              </a:defRPr>
            </a:lvl4pPr>
            <a:lvl5pPr marL="1463040" marR="0" indent="-182880" algn="r" defTabSz="914400" rtl="1" eaLnBrk="1" fontAlgn="auto" latinLnBrk="0" hangingPunct="1">
              <a:lnSpc>
                <a:spcPct val="100000"/>
              </a:lnSpc>
              <a:spcBef>
                <a:spcPct val="20000"/>
              </a:spcBef>
              <a:spcAft>
                <a:spcPts val="0"/>
              </a:spcAft>
              <a:buClr>
                <a:srgbClr val="7598D9">
                  <a:tint val="60000"/>
                </a:srgbClr>
              </a:buClr>
              <a:buSzPct val="68000"/>
              <a:buFont typeface="Wingdings 2"/>
              <a:buChar char=""/>
              <a:tabLst/>
              <a:defRPr>
                <a:cs typeface="B Mitra" pitchFamily="2" charset="-78"/>
              </a:defRPr>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dirty="0"/>
          </a:p>
        </p:txBody>
      </p:sp>
      <p:sp>
        <p:nvSpPr>
          <p:cNvPr id="9" name="Date Placeholder 13"/>
          <p:cNvSpPr>
            <a:spLocks noGrp="1"/>
          </p:cNvSpPr>
          <p:nvPr>
            <p:ph type="dt" sz="half" idx="10"/>
          </p:nvPr>
        </p:nvSpPr>
        <p:spPr>
          <a:xfrm rot="5400000">
            <a:off x="7589045" y="1081881"/>
            <a:ext cx="2011362" cy="384175"/>
          </a:xfrm>
        </p:spPr>
        <p:txBody>
          <a:bodyPr anchorCtr="0"/>
          <a:lstStyle>
            <a:lvl1pPr algn="r" eaLnBrk="1" latinLnBrk="0" hangingPunct="1">
              <a:defRPr kumimoji="0" sz="1200">
                <a:solidFill>
                  <a:schemeClr val="tx2"/>
                </a:solidFill>
              </a:defRPr>
            </a:lvl1pPr>
          </a:lstStyle>
          <a:p>
            <a:pPr>
              <a:defRPr/>
            </a:pPr>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userDrawn="1"/>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userDrawn="1"/>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traight Connector 7"/>
          <p:cNvSpPr>
            <a:spLocks noChangeShapeType="1"/>
          </p:cNvSpPr>
          <p:nvPr userDrawn="1"/>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9" name="Straight Connector 8"/>
          <p:cNvSpPr>
            <a:spLocks noChangeShapeType="1"/>
          </p:cNvSpPr>
          <p:nvPr userDrawn="1"/>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 name="Straight Connector 9"/>
          <p:cNvSpPr>
            <a:spLocks noChangeShapeType="1"/>
          </p:cNvSpPr>
          <p:nvPr userDrawn="1"/>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1" name="Straight Connector 10"/>
          <p:cNvSpPr>
            <a:spLocks noChangeShapeType="1"/>
          </p:cNvSpPr>
          <p:nvPr userDrawn="1"/>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Straight Connector 11"/>
          <p:cNvSpPr>
            <a:spLocks noChangeShapeType="1"/>
          </p:cNvSpPr>
          <p:nvPr userDrawn="1"/>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Rectangle 12"/>
          <p:cNvSpPr/>
          <p:nvPr userDrawn="1"/>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Oval 13"/>
          <p:cNvSpPr/>
          <p:nvPr userDrawn="1"/>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4"/>
          <p:cNvSpPr/>
          <p:nvPr userDrawn="1"/>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15"/>
          <p:cNvSpPr/>
          <p:nvPr userDrawn="1"/>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16"/>
          <p:cNvSpPr/>
          <p:nvPr userDrawn="1"/>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17"/>
          <p:cNvSpPr/>
          <p:nvPr userDrawn="1"/>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Straight Connector 18"/>
          <p:cNvSpPr>
            <a:spLocks noChangeShapeType="1"/>
          </p:cNvSpPr>
          <p:nvPr userDrawn="1"/>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39"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40"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endParaRPr lang="fa-IR"/>
          </a:p>
        </p:txBody>
      </p:sp>
      <p:sp>
        <p:nvSpPr>
          <p:cNvPr id="21" name="Footer Placeholder 4"/>
          <p:cNvSpPr>
            <a:spLocks noGrp="1"/>
          </p:cNvSpPr>
          <p:nvPr>
            <p:ph type="ftr" sz="quarter" idx="11"/>
          </p:nvPr>
        </p:nvSpPr>
        <p:spPr bwMode="auto">
          <a:xfrm rot="5400000">
            <a:off x="7077076" y="4178300"/>
            <a:ext cx="3657600" cy="384175"/>
          </a:xfrm>
        </p:spPr>
        <p:txBody>
          <a:bodyPr/>
          <a:lstStyle>
            <a:lvl1pPr>
              <a:defRPr/>
            </a:lvl1pPr>
          </a:lstStyle>
          <a:p>
            <a:pPr>
              <a:defRPr/>
            </a:pPr>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3"/>
          <p:cNvSpPr>
            <a:spLocks noGrp="1"/>
          </p:cNvSpPr>
          <p:nvPr>
            <p:ph type="dt" sz="half" idx="10"/>
          </p:nvPr>
        </p:nvSpPr>
        <p:spPr/>
        <p:txBody>
          <a:bodyPr/>
          <a:lstStyle>
            <a:lvl1pPr>
              <a:defRPr/>
            </a:lvl1pPr>
          </a:lstStyle>
          <a:p>
            <a:pPr>
              <a:defRPr/>
            </a:pPr>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3"/>
          <p:cNvSpPr>
            <a:spLocks noGrp="1"/>
          </p:cNvSpPr>
          <p:nvPr>
            <p:ph type="dt" sz="half" idx="10"/>
          </p:nvPr>
        </p:nvSpPr>
        <p:spPr/>
        <p:txBody>
          <a:bodyPr/>
          <a:lstStyle>
            <a:lvl1pPr>
              <a:defRPr/>
            </a:lvl1pPr>
          </a:lstStyle>
          <a:p>
            <a:pPr>
              <a:defRPr/>
            </a:pPr>
            <a:endParaRPr lang="fa-IR"/>
          </a:p>
        </p:txBody>
      </p:sp>
      <p:sp>
        <p:nvSpPr>
          <p:cNvPr id="8"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Straight Connector 2"/>
          <p:cNvSpPr>
            <a:spLocks noChangeShapeType="1"/>
          </p:cNvSpPr>
          <p:nvPr userDrawn="1"/>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4" name="Straight Connector 3"/>
          <p:cNvSpPr>
            <a:spLocks noChangeShapeType="1"/>
          </p:cNvSpPr>
          <p:nvPr userDrawn="1"/>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5" name="Rectangle 4"/>
          <p:cNvSpPr/>
          <p:nvPr userDrawn="1"/>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Straight Connector 5"/>
          <p:cNvSpPr>
            <a:spLocks noChangeShapeType="1"/>
          </p:cNvSpPr>
          <p:nvPr userDrawn="1"/>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Straight Connector 6"/>
          <p:cNvSpPr>
            <a:spLocks noChangeShapeType="1"/>
          </p:cNvSpPr>
          <p:nvPr userDrawn="1"/>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Title Placeholder 21"/>
          <p:cNvSpPr>
            <a:spLocks noGrp="1"/>
          </p:cNvSpPr>
          <p:nvPr>
            <p:ph type="title"/>
          </p:nvPr>
        </p:nvSpPr>
        <p:spPr>
          <a:xfrm>
            <a:off x="457200" y="203200"/>
            <a:ext cx="7400948" cy="868346"/>
          </a:xfrm>
          <a:prstGeom prst="rect">
            <a:avLst/>
          </a:prstGeom>
        </p:spPr>
        <p:txBody>
          <a:bodyPr anchor="b">
            <a:normAutofit/>
          </a:bodyPr>
          <a:lstStyle>
            <a:lvl1pPr algn="r">
              <a:defRPr>
                <a:cs typeface="B Mitra" pitchFamily="2" charset="-78"/>
              </a:defRPr>
            </a:lvl1pPr>
          </a:lstStyle>
          <a:p>
            <a:r>
              <a:rPr lang="en-US" dirty="0" smtClean="0"/>
              <a:t>Click to edit Master title style</a:t>
            </a:r>
            <a:endParaRPr lang="en-US" dirty="0"/>
          </a:p>
        </p:txBody>
      </p:sp>
      <p:sp>
        <p:nvSpPr>
          <p:cNvPr id="8" name="Footer Placeholder 3"/>
          <p:cNvSpPr>
            <a:spLocks noGrp="1"/>
          </p:cNvSpPr>
          <p:nvPr>
            <p:ph type="ftr" sz="quarter" idx="10"/>
          </p:nvPr>
        </p:nvSpPr>
        <p:spPr/>
        <p:txBody>
          <a:bodyPr/>
          <a:lstStyle>
            <a:lvl1pPr>
              <a:defRPr/>
            </a:lvl1pPr>
          </a:lstStyle>
          <a:p>
            <a:pPr>
              <a:defRPr/>
            </a:pPr>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userDrawn="1"/>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3" name="Straight Connector 2"/>
          <p:cNvSpPr>
            <a:spLocks noChangeShapeType="1"/>
          </p:cNvSpPr>
          <p:nvPr userDrawn="1"/>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4" name="Rectangle 3"/>
          <p:cNvSpPr/>
          <p:nvPr userDrawn="1"/>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Straight Connector 4"/>
          <p:cNvSpPr>
            <a:spLocks noChangeShapeType="1"/>
          </p:cNvSpPr>
          <p:nvPr userDrawn="1"/>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Straight Connector 5"/>
          <p:cNvSpPr>
            <a:spLocks noChangeShapeType="1"/>
          </p:cNvSpPr>
          <p:nvPr userDrawn="1"/>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Date Placeholder 2"/>
          <p:cNvSpPr txBox="1">
            <a:spLocks/>
          </p:cNvSpPr>
          <p:nvPr userDrawn="1"/>
        </p:nvSpPr>
        <p:spPr>
          <a:xfrm>
            <a:off x="8143875" y="6423025"/>
            <a:ext cx="614363" cy="506413"/>
          </a:xfrm>
          <a:prstGeom prst="rect">
            <a:avLst/>
          </a:prstGeom>
        </p:spPr>
        <p:txBody>
          <a:bodyPr rtlCol="1" anchor="ctr"/>
          <a:lstStyle>
            <a:lvl1pPr>
              <a:defRPr sz="1800" b="1"/>
            </a:lvl1pPr>
          </a:lstStyle>
          <a:p>
            <a:pPr fontAlgn="auto">
              <a:spcBef>
                <a:spcPts val="0"/>
              </a:spcBef>
              <a:spcAft>
                <a:spcPts val="0"/>
              </a:spcAft>
              <a:defRPr/>
            </a:pPr>
            <a:fld id="{82AF2573-1755-46DA-B0BE-ECF3E2D3E572}" type="slidenum">
              <a:rPr lang="fa-IR" sz="2400" smtClean="0">
                <a:latin typeface="+mn-lt"/>
                <a:cs typeface="+mn-cs"/>
              </a:rPr>
              <a:pPr fontAlgn="auto">
                <a:spcBef>
                  <a:spcPts val="0"/>
                </a:spcBef>
                <a:spcAft>
                  <a:spcPts val="0"/>
                </a:spcAft>
                <a:defRPr/>
              </a:pPr>
              <a:t>‹#›</a:t>
            </a:fld>
            <a:endParaRPr lang="fa-IR" dirty="0">
              <a:latin typeface="+mn-lt"/>
              <a:cs typeface="+mn-cs"/>
            </a:endParaRPr>
          </a:p>
        </p:txBody>
      </p:sp>
      <p:sp>
        <p:nvSpPr>
          <p:cNvPr id="8" name="Date Placeholder 1"/>
          <p:cNvSpPr>
            <a:spLocks noGrp="1"/>
          </p:cNvSpPr>
          <p:nvPr>
            <p:ph type="dt" sz="half" idx="10"/>
          </p:nvPr>
        </p:nvSpPr>
        <p:spPr/>
        <p:txBody>
          <a:bodyPr/>
          <a:lstStyle>
            <a:lvl1pPr>
              <a:defRPr/>
            </a:lvl1pPr>
          </a:lstStyle>
          <a:p>
            <a:pPr>
              <a:defRPr/>
            </a:pPr>
            <a:endParaRPr lang="fa-IR"/>
          </a:p>
        </p:txBody>
      </p:sp>
      <p:sp>
        <p:nvSpPr>
          <p:cNvPr id="9" name="Footer Placeholder 2"/>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fa-IR"/>
          </a:p>
        </p:txBody>
      </p:sp>
      <p:sp>
        <p:nvSpPr>
          <p:cNvPr id="6" name="Footer Placeholder 4"/>
          <p:cNvSpPr>
            <a:spLocks noGrp="1"/>
          </p:cNvSpPr>
          <p:nvPr>
            <p:ph type="ftr" sz="quarter" idx="11"/>
          </p:nvPr>
        </p:nvSpPr>
        <p:spPr/>
        <p:txBody>
          <a:bodyPr/>
          <a:lstStyle>
            <a:lvl1pPr>
              <a:defRPr/>
            </a:lvl1pPr>
          </a:lstStyle>
          <a:p>
            <a:pPr>
              <a:defRPr/>
            </a:pPr>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fontAlgn="auto">
              <a:spcBef>
                <a:spcPts val="0"/>
              </a:spcBef>
              <a:spcAft>
                <a:spcPts val="0"/>
              </a:spcAft>
              <a:defRPr sz="1200">
                <a:solidFill>
                  <a:schemeClr val="tx1">
                    <a:tint val="75000"/>
                  </a:schemeClr>
                </a:solidFill>
                <a:latin typeface="+mn-lt"/>
                <a:cs typeface="+mn-cs"/>
              </a:defRPr>
            </a:lvl1pPr>
          </a:lstStyle>
          <a:p>
            <a:pPr>
              <a:defRPr/>
            </a:pPr>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a-I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54" r:id="rId4"/>
    <p:sldLayoutId id="2147483855" r:id="rId5"/>
    <p:sldLayoutId id="2147483863" r:id="rId6"/>
    <p:sldLayoutId id="2147483864" r:id="rId7"/>
    <p:sldLayoutId id="2147483856" r:id="rId8"/>
    <p:sldLayoutId id="2147483857" r:id="rId9"/>
    <p:sldLayoutId id="2147483858" r:id="rId10"/>
    <p:sldLayoutId id="2147483859" r:id="rId11"/>
  </p:sldLayoutIdLst>
  <p:timing>
    <p:tnLst>
      <p:par>
        <p:cTn id="1" dur="indefinite" restart="never" nodeType="tmRoot"/>
      </p:par>
    </p:tnLst>
  </p:timing>
  <p:hf sldNum="0" hdr="0" ftr="0" dt="0"/>
  <p:txStyles>
    <p:titleStyle>
      <a:lvl1pPr algn="ctr" rtl="1" eaLnBrk="0" fontAlgn="base" hangingPunct="0">
        <a:spcBef>
          <a:spcPct val="0"/>
        </a:spcBef>
        <a:spcAft>
          <a:spcPct val="0"/>
        </a:spcAft>
        <a:defRPr sz="4400" kern="1200">
          <a:solidFill>
            <a:schemeClr val="tx1"/>
          </a:solidFill>
          <a:latin typeface="+mj-lt"/>
          <a:ea typeface="+mj-ea"/>
          <a:cs typeface="B Mitra" pitchFamily="2" charset="-78"/>
        </a:defRPr>
      </a:lvl1pPr>
      <a:lvl2pPr algn="ctr" rtl="1" eaLnBrk="0" fontAlgn="base" hangingPunct="0">
        <a:spcBef>
          <a:spcPct val="0"/>
        </a:spcBef>
        <a:spcAft>
          <a:spcPct val="0"/>
        </a:spcAft>
        <a:defRPr sz="4400">
          <a:solidFill>
            <a:schemeClr val="tx1"/>
          </a:solidFill>
          <a:latin typeface="Calibri" pitchFamily="34" charset="0"/>
          <a:cs typeface="B Mitra" pitchFamily="2" charset="-78"/>
        </a:defRPr>
      </a:lvl2pPr>
      <a:lvl3pPr algn="ctr" rtl="1" eaLnBrk="0" fontAlgn="base" hangingPunct="0">
        <a:spcBef>
          <a:spcPct val="0"/>
        </a:spcBef>
        <a:spcAft>
          <a:spcPct val="0"/>
        </a:spcAft>
        <a:defRPr sz="4400">
          <a:solidFill>
            <a:schemeClr val="tx1"/>
          </a:solidFill>
          <a:latin typeface="Calibri" pitchFamily="34" charset="0"/>
          <a:cs typeface="B Mitra" pitchFamily="2" charset="-78"/>
        </a:defRPr>
      </a:lvl3pPr>
      <a:lvl4pPr algn="ctr" rtl="1" eaLnBrk="0" fontAlgn="base" hangingPunct="0">
        <a:spcBef>
          <a:spcPct val="0"/>
        </a:spcBef>
        <a:spcAft>
          <a:spcPct val="0"/>
        </a:spcAft>
        <a:defRPr sz="4400">
          <a:solidFill>
            <a:schemeClr val="tx1"/>
          </a:solidFill>
          <a:latin typeface="Calibri" pitchFamily="34" charset="0"/>
          <a:cs typeface="B Mitra" pitchFamily="2" charset="-78"/>
        </a:defRPr>
      </a:lvl4pPr>
      <a:lvl5pPr algn="ctr" rtl="1" eaLnBrk="0" fontAlgn="base" hangingPunct="0">
        <a:spcBef>
          <a:spcPct val="0"/>
        </a:spcBef>
        <a:spcAft>
          <a:spcPct val="0"/>
        </a:spcAft>
        <a:defRPr sz="4400">
          <a:solidFill>
            <a:schemeClr val="tx1"/>
          </a:solidFill>
          <a:latin typeface="Calibri" pitchFamily="34" charset="0"/>
          <a:cs typeface="B Mitra" pitchFamily="2" charset="-78"/>
        </a:defRPr>
      </a:lvl5pPr>
      <a:lvl6pPr marL="457200" algn="ctr" rtl="1" fontAlgn="base">
        <a:spcBef>
          <a:spcPct val="0"/>
        </a:spcBef>
        <a:spcAft>
          <a:spcPct val="0"/>
        </a:spcAft>
        <a:defRPr sz="4400">
          <a:solidFill>
            <a:schemeClr val="tx1"/>
          </a:solidFill>
          <a:latin typeface="Calibri" pitchFamily="34" charset="0"/>
          <a:cs typeface="B Mitra" pitchFamily="2" charset="-78"/>
        </a:defRPr>
      </a:lvl6pPr>
      <a:lvl7pPr marL="914400" algn="ctr" rtl="1" fontAlgn="base">
        <a:spcBef>
          <a:spcPct val="0"/>
        </a:spcBef>
        <a:spcAft>
          <a:spcPct val="0"/>
        </a:spcAft>
        <a:defRPr sz="4400">
          <a:solidFill>
            <a:schemeClr val="tx1"/>
          </a:solidFill>
          <a:latin typeface="Calibri" pitchFamily="34" charset="0"/>
          <a:cs typeface="B Mitra" pitchFamily="2" charset="-78"/>
        </a:defRPr>
      </a:lvl7pPr>
      <a:lvl8pPr marL="1371600" algn="ctr" rtl="1" fontAlgn="base">
        <a:spcBef>
          <a:spcPct val="0"/>
        </a:spcBef>
        <a:spcAft>
          <a:spcPct val="0"/>
        </a:spcAft>
        <a:defRPr sz="4400">
          <a:solidFill>
            <a:schemeClr val="tx1"/>
          </a:solidFill>
          <a:latin typeface="Calibri" pitchFamily="34" charset="0"/>
          <a:cs typeface="B Mitra" pitchFamily="2" charset="-78"/>
        </a:defRPr>
      </a:lvl8pPr>
      <a:lvl9pPr marL="1828800" algn="ctr" rtl="1" fontAlgn="base">
        <a:spcBef>
          <a:spcPct val="0"/>
        </a:spcBef>
        <a:spcAft>
          <a:spcPct val="0"/>
        </a:spcAft>
        <a:defRPr sz="4400">
          <a:solidFill>
            <a:schemeClr val="tx1"/>
          </a:solidFill>
          <a:latin typeface="Calibri" pitchFamily="34" charset="0"/>
          <a:cs typeface="B Mitra" pitchFamily="2" charset="-78"/>
        </a:defRPr>
      </a:lvl9pPr>
    </p:titleStyle>
    <p:bodyStyle>
      <a:lvl1pPr marL="342900" indent="-342900" algn="r" rtl="1" eaLnBrk="0" fontAlgn="base" hangingPunct="0">
        <a:spcBef>
          <a:spcPct val="20000"/>
        </a:spcBef>
        <a:spcAft>
          <a:spcPct val="0"/>
        </a:spcAft>
        <a:buFont typeface="Arial" charset="0"/>
        <a:buChar char="•"/>
        <a:defRPr sz="3200" kern="1200">
          <a:solidFill>
            <a:schemeClr val="tx1"/>
          </a:solidFill>
          <a:latin typeface="+mn-lt"/>
          <a:ea typeface="+mn-ea"/>
          <a:cs typeface="B Mitra" pitchFamily="2" charset="-78"/>
        </a:defRPr>
      </a:lvl1pPr>
      <a:lvl2pPr marL="742950" indent="-285750" algn="r" rtl="1" eaLnBrk="0" fontAlgn="base" hangingPunct="0">
        <a:spcBef>
          <a:spcPct val="20000"/>
        </a:spcBef>
        <a:spcAft>
          <a:spcPct val="0"/>
        </a:spcAft>
        <a:buFont typeface="Arial" charset="0"/>
        <a:buChar char="–"/>
        <a:defRPr sz="2800" kern="1200">
          <a:solidFill>
            <a:schemeClr val="tx1"/>
          </a:solidFill>
          <a:latin typeface="+mn-lt"/>
          <a:ea typeface="+mn-ea"/>
          <a:cs typeface="B Mitra" pitchFamily="2" charset="-78"/>
        </a:defRPr>
      </a:lvl2pPr>
      <a:lvl3pPr marL="1143000" indent="-228600" algn="r" rtl="1" eaLnBrk="0" fontAlgn="base" hangingPunct="0">
        <a:spcBef>
          <a:spcPct val="20000"/>
        </a:spcBef>
        <a:spcAft>
          <a:spcPct val="0"/>
        </a:spcAft>
        <a:buFont typeface="Arial" charset="0"/>
        <a:buChar char="•"/>
        <a:defRPr sz="2400" kern="1200">
          <a:solidFill>
            <a:schemeClr val="tx1"/>
          </a:solidFill>
          <a:latin typeface="+mn-lt"/>
          <a:ea typeface="+mn-ea"/>
          <a:cs typeface="B Mitra" pitchFamily="2" charset="-78"/>
        </a:defRPr>
      </a:lvl3pPr>
      <a:lvl4pPr marL="1600200" indent="-228600" algn="r" rtl="1" eaLnBrk="0" fontAlgn="base" hangingPunct="0">
        <a:spcBef>
          <a:spcPct val="20000"/>
        </a:spcBef>
        <a:spcAft>
          <a:spcPct val="0"/>
        </a:spcAft>
        <a:buFont typeface="Arial" charset="0"/>
        <a:buChar char="–"/>
        <a:defRPr sz="2000" kern="1200">
          <a:solidFill>
            <a:schemeClr val="tx1"/>
          </a:solidFill>
          <a:latin typeface="+mn-lt"/>
          <a:ea typeface="+mn-ea"/>
          <a:cs typeface="B Mitra" pitchFamily="2" charset="-78"/>
        </a:defRPr>
      </a:lvl4pPr>
      <a:lvl5pPr marL="2057400" indent="-228600" algn="r" rtl="1" eaLnBrk="0" fontAlgn="base" hangingPunct="0">
        <a:spcBef>
          <a:spcPct val="20000"/>
        </a:spcBef>
        <a:spcAft>
          <a:spcPct val="0"/>
        </a:spcAft>
        <a:buFont typeface="Arial" charset="0"/>
        <a:buChar char="»"/>
        <a:defRPr sz="2000" kern="1200">
          <a:solidFill>
            <a:schemeClr val="tx1"/>
          </a:solidFill>
          <a:latin typeface="+mn-lt"/>
          <a:ea typeface="+mn-ea"/>
          <a:cs typeface="B Mitra" pitchFamily="2" charset="-78"/>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74.xml"/><Relationship Id="rId7" Type="http://schemas.openxmlformats.org/officeDocument/2006/relationships/slide" Target="slide8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27.xml"/><Relationship Id="rId4" Type="http://schemas.openxmlformats.org/officeDocument/2006/relationships/slide" Target="slide25.xml"/><Relationship Id="rId9" Type="http://schemas.openxmlformats.org/officeDocument/2006/relationships/slide" Target="slide23.xml"/></Relationships>
</file>

<file path=ppt/slides/_rels/slide2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28.xml"/><Relationship Id="rId7" Type="http://schemas.openxmlformats.org/officeDocument/2006/relationships/slide" Target="slide58.xml"/><Relationship Id="rId12" Type="http://schemas.openxmlformats.org/officeDocument/2006/relationships/slide" Target="slide2.xml"/><Relationship Id="rId2" Type="http://schemas.openxmlformats.org/officeDocument/2006/relationships/slide" Target="slide89.xml"/><Relationship Id="rId1" Type="http://schemas.openxmlformats.org/officeDocument/2006/relationships/slideLayout" Target="../slideLayouts/slideLayout2.xml"/><Relationship Id="rId6" Type="http://schemas.openxmlformats.org/officeDocument/2006/relationships/slide" Target="slide57.xml"/><Relationship Id="rId11" Type="http://schemas.openxmlformats.org/officeDocument/2006/relationships/slide" Target="slide25.xml"/><Relationship Id="rId5" Type="http://schemas.openxmlformats.org/officeDocument/2006/relationships/slide" Target="slide56.xml"/><Relationship Id="rId10" Type="http://schemas.openxmlformats.org/officeDocument/2006/relationships/slide" Target="slide68.xml"/><Relationship Id="rId4" Type="http://schemas.openxmlformats.org/officeDocument/2006/relationships/slide" Target="slide46.xml"/><Relationship Id="rId9" Type="http://schemas.openxmlformats.org/officeDocument/2006/relationships/slide" Target="slide61.xml"/></Relationships>
</file>

<file path=ppt/slides/_rels/slide28.xml.rels><?xml version="1.0" encoding="UTF-8" standalone="yes"?>
<Relationships xmlns="http://schemas.openxmlformats.org/package/2006/relationships"><Relationship Id="rId8" Type="http://schemas.openxmlformats.org/officeDocument/2006/relationships/slide" Target="slide47.xml"/><Relationship Id="rId13" Type="http://schemas.openxmlformats.org/officeDocument/2006/relationships/slide" Target="slide52.xml"/><Relationship Id="rId3" Type="http://schemas.openxmlformats.org/officeDocument/2006/relationships/slide" Target="slide29.xml"/><Relationship Id="rId7" Type="http://schemas.openxmlformats.org/officeDocument/2006/relationships/slide" Target="slide49.xml"/><Relationship Id="rId12" Type="http://schemas.openxmlformats.org/officeDocument/2006/relationships/slide" Target="slide48.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slide" Target="slide51.xml"/><Relationship Id="rId11" Type="http://schemas.openxmlformats.org/officeDocument/2006/relationships/slide" Target="slide44.xml"/><Relationship Id="rId5" Type="http://schemas.openxmlformats.org/officeDocument/2006/relationships/image" Target="../media/image2.png"/><Relationship Id="rId10" Type="http://schemas.openxmlformats.org/officeDocument/2006/relationships/slide" Target="slide45.xml"/><Relationship Id="rId4" Type="http://schemas.openxmlformats.org/officeDocument/2006/relationships/slide" Target="slide27.xml"/><Relationship Id="rId9" Type="http://schemas.openxmlformats.org/officeDocument/2006/relationships/slide" Target="slide50.xml"/><Relationship Id="rId14" Type="http://schemas.openxmlformats.org/officeDocument/2006/relationships/slide" Target="slide46.xml"/></Relationships>
</file>

<file path=ppt/slides/_rels/slide29.xml.rels><?xml version="1.0" encoding="UTF-8" standalone="yes"?>
<Relationships xmlns="http://schemas.openxmlformats.org/package/2006/relationships"><Relationship Id="rId8" Type="http://schemas.openxmlformats.org/officeDocument/2006/relationships/slide" Target="slide33.xml"/><Relationship Id="rId13" Type="http://schemas.openxmlformats.org/officeDocument/2006/relationships/slide" Target="slide38.xml"/><Relationship Id="rId18" Type="http://schemas.openxmlformats.org/officeDocument/2006/relationships/slide" Target="slide43.xml"/><Relationship Id="rId3" Type="http://schemas.openxmlformats.org/officeDocument/2006/relationships/slide" Target="slide28.xml"/><Relationship Id="rId7" Type="http://schemas.openxmlformats.org/officeDocument/2006/relationships/slide" Target="slide32.xml"/><Relationship Id="rId12" Type="http://schemas.openxmlformats.org/officeDocument/2006/relationships/slide" Target="slide37.xml"/><Relationship Id="rId17" Type="http://schemas.openxmlformats.org/officeDocument/2006/relationships/slide" Target="slide42.xml"/><Relationship Id="rId2" Type="http://schemas.openxmlformats.org/officeDocument/2006/relationships/notesSlide" Target="../notesSlides/notesSlide4.xml"/><Relationship Id="rId16" Type="http://schemas.openxmlformats.org/officeDocument/2006/relationships/slide" Target="slide41.xml"/><Relationship Id="rId20" Type="http://schemas.openxmlformats.org/officeDocument/2006/relationships/slide" Target="slide45.xml"/><Relationship Id="rId1" Type="http://schemas.openxmlformats.org/officeDocument/2006/relationships/slideLayout" Target="../slideLayouts/slideLayout6.xml"/><Relationship Id="rId6" Type="http://schemas.openxmlformats.org/officeDocument/2006/relationships/slide" Target="slide31.xml"/><Relationship Id="rId11" Type="http://schemas.openxmlformats.org/officeDocument/2006/relationships/slide" Target="slide36.xml"/><Relationship Id="rId5" Type="http://schemas.openxmlformats.org/officeDocument/2006/relationships/slide" Target="slide27.xml"/><Relationship Id="rId15" Type="http://schemas.openxmlformats.org/officeDocument/2006/relationships/slide" Target="slide40.xml"/><Relationship Id="rId10" Type="http://schemas.openxmlformats.org/officeDocument/2006/relationships/slide" Target="slide35.xml"/><Relationship Id="rId19" Type="http://schemas.openxmlformats.org/officeDocument/2006/relationships/slide" Target="slide44.xml"/><Relationship Id="rId4" Type="http://schemas.openxmlformats.org/officeDocument/2006/relationships/slide" Target="slide30.xml"/><Relationship Id="rId9" Type="http://schemas.openxmlformats.org/officeDocument/2006/relationships/slide" Target="slide34.xml"/><Relationship Id="rId14" Type="http://schemas.openxmlformats.org/officeDocument/2006/relationships/slide" Target="slide39.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slide" Target="slide39.xml"/><Relationship Id="rId18" Type="http://schemas.openxmlformats.org/officeDocument/2006/relationships/slide" Target="slide44.xml"/><Relationship Id="rId3" Type="http://schemas.openxmlformats.org/officeDocument/2006/relationships/slide" Target="slide28.xml"/><Relationship Id="rId21" Type="http://schemas.openxmlformats.org/officeDocument/2006/relationships/diagramLayout" Target="../diagrams/layout2.xml"/><Relationship Id="rId7" Type="http://schemas.openxmlformats.org/officeDocument/2006/relationships/slide" Target="slide33.xml"/><Relationship Id="rId12" Type="http://schemas.openxmlformats.org/officeDocument/2006/relationships/slide" Target="slide38.xml"/><Relationship Id="rId17" Type="http://schemas.openxmlformats.org/officeDocument/2006/relationships/slide" Target="slide43.xml"/><Relationship Id="rId2" Type="http://schemas.openxmlformats.org/officeDocument/2006/relationships/slide" Target="slide30.xml"/><Relationship Id="rId16" Type="http://schemas.openxmlformats.org/officeDocument/2006/relationships/slide" Target="slide42.xml"/><Relationship Id="rId20"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slide" Target="slide32.xml"/><Relationship Id="rId11" Type="http://schemas.openxmlformats.org/officeDocument/2006/relationships/slide" Target="slide37.xml"/><Relationship Id="rId24" Type="http://schemas.microsoft.com/office/2007/relationships/diagramDrawing" Target="../diagrams/drawing2.xml"/><Relationship Id="rId5" Type="http://schemas.openxmlformats.org/officeDocument/2006/relationships/slide" Target="slide31.xml"/><Relationship Id="rId15" Type="http://schemas.openxmlformats.org/officeDocument/2006/relationships/slide" Target="slide41.xml"/><Relationship Id="rId23" Type="http://schemas.openxmlformats.org/officeDocument/2006/relationships/diagramColors" Target="../diagrams/colors2.xml"/><Relationship Id="rId10" Type="http://schemas.openxmlformats.org/officeDocument/2006/relationships/slide" Target="slide36.xml"/><Relationship Id="rId19" Type="http://schemas.openxmlformats.org/officeDocument/2006/relationships/slide" Target="slide45.xml"/><Relationship Id="rId4" Type="http://schemas.openxmlformats.org/officeDocument/2006/relationships/slide" Target="slide27.xml"/><Relationship Id="rId9" Type="http://schemas.openxmlformats.org/officeDocument/2006/relationships/slide" Target="slide35.xml"/><Relationship Id="rId14" Type="http://schemas.openxmlformats.org/officeDocument/2006/relationships/slide" Target="slide40.xml"/><Relationship Id="rId22"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5.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2.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6.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3.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7.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4.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8.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5.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7.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9.xml"/><Relationship Id="rId16" Type="http://schemas.openxmlformats.org/officeDocument/2006/relationships/slide" Target="slide44.xml"/><Relationship Id="rId20" Type="http://schemas.openxmlformats.org/officeDocument/2006/relationships/slide" Target="slide29.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6.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7.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0.xml"/><Relationship Id="rId16" Type="http://schemas.openxmlformats.org/officeDocument/2006/relationships/slide" Target="slide44.xml"/><Relationship Id="rId20" Type="http://schemas.openxmlformats.org/officeDocument/2006/relationships/slide" Target="slide29.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7.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7.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1.xml"/><Relationship Id="rId16" Type="http://schemas.openxmlformats.org/officeDocument/2006/relationships/slide" Target="slide44.xml"/><Relationship Id="rId20" Type="http://schemas.openxmlformats.org/officeDocument/2006/relationships/slide" Target="slide29.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8.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2.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39.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3.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4.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1.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5.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6.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3.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7.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4.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8.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s>
</file>

<file path=ppt/slides/_rels/slide45.xml.rels><?xml version="1.0" encoding="UTF-8" standalone="yes"?>
<Relationships xmlns="http://schemas.openxmlformats.org/package/2006/relationships"><Relationship Id="rId8" Type="http://schemas.openxmlformats.org/officeDocument/2006/relationships/slide" Target="slide36.xml"/><Relationship Id="rId13" Type="http://schemas.openxmlformats.org/officeDocument/2006/relationships/slide" Target="slide41.xml"/><Relationship Id="rId18" Type="http://schemas.openxmlformats.org/officeDocument/2006/relationships/slide" Target="slide30.xml"/><Relationship Id="rId3" Type="http://schemas.openxmlformats.org/officeDocument/2006/relationships/slide" Target="slide31.xml"/><Relationship Id="rId21" Type="http://schemas.openxmlformats.org/officeDocument/2006/relationships/slide" Target="slide29.xml"/><Relationship Id="rId7" Type="http://schemas.openxmlformats.org/officeDocument/2006/relationships/slide" Target="slide35.xml"/><Relationship Id="rId12" Type="http://schemas.openxmlformats.org/officeDocument/2006/relationships/slide" Target="slide40.xml"/><Relationship Id="rId17" Type="http://schemas.openxmlformats.org/officeDocument/2006/relationships/slide" Target="slide45.xml"/><Relationship Id="rId2" Type="http://schemas.openxmlformats.org/officeDocument/2006/relationships/notesSlide" Target="../notesSlides/notesSlide19.xml"/><Relationship Id="rId16" Type="http://schemas.openxmlformats.org/officeDocument/2006/relationships/slide" Target="slide44.xml"/><Relationship Id="rId20" Type="http://schemas.openxmlformats.org/officeDocument/2006/relationships/slide" Target="slide27.xml"/><Relationship Id="rId1" Type="http://schemas.openxmlformats.org/officeDocument/2006/relationships/slideLayout" Target="../slideLayouts/slideLayout6.xml"/><Relationship Id="rId6" Type="http://schemas.openxmlformats.org/officeDocument/2006/relationships/slide" Target="slide34.xml"/><Relationship Id="rId11" Type="http://schemas.openxmlformats.org/officeDocument/2006/relationships/slide" Target="slide39.xml"/><Relationship Id="rId5" Type="http://schemas.openxmlformats.org/officeDocument/2006/relationships/slide" Target="slide33.xml"/><Relationship Id="rId15" Type="http://schemas.openxmlformats.org/officeDocument/2006/relationships/slide" Target="slide43.xml"/><Relationship Id="rId10" Type="http://schemas.openxmlformats.org/officeDocument/2006/relationships/slide" Target="slide38.xml"/><Relationship Id="rId19" Type="http://schemas.openxmlformats.org/officeDocument/2006/relationships/slide" Target="slide28.xml"/><Relationship Id="rId4" Type="http://schemas.openxmlformats.org/officeDocument/2006/relationships/slide" Target="slide32.xml"/><Relationship Id="rId9" Type="http://schemas.openxmlformats.org/officeDocument/2006/relationships/slide" Target="slide37.xml"/><Relationship Id="rId14" Type="http://schemas.openxmlformats.org/officeDocument/2006/relationships/slide" Target="slide42.xml"/><Relationship Id="rId22" Type="http://schemas.openxmlformats.org/officeDocument/2006/relationships/slide" Target="slide78.xml"/></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slide" Target="slide27.xml"/><Relationship Id="rId4" Type="http://schemas.openxmlformats.org/officeDocument/2006/relationships/slide" Target="slide47.xml"/></Relationships>
</file>

<file path=ppt/slides/_rels/slide47.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slide" Target="slide46.xml"/><Relationship Id="rId7" Type="http://schemas.openxmlformats.org/officeDocument/2006/relationships/slide" Target="slide51.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slide" Target="slide50.xml"/><Relationship Id="rId5" Type="http://schemas.openxmlformats.org/officeDocument/2006/relationships/slide" Target="slide48.xml"/><Relationship Id="rId10" Type="http://schemas.openxmlformats.org/officeDocument/2006/relationships/slide" Target="slide55.xml"/><Relationship Id="rId4" Type="http://schemas.openxmlformats.org/officeDocument/2006/relationships/slide" Target="slide27.xml"/><Relationship Id="rId9" Type="http://schemas.openxmlformats.org/officeDocument/2006/relationships/slide" Target="slide53.xml"/></Relationships>
</file>

<file path=ppt/slides/_rels/slide48.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12" Type="http://schemas.openxmlformats.org/officeDocument/2006/relationships/slide" Target="slide49.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49.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slide" Target="slide52.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1.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2.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3.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12" Type="http://schemas.openxmlformats.org/officeDocument/2006/relationships/slide" Target="slide54.xm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4.xml.rels><?xml version="1.0" encoding="UTF-8" standalone="yes"?>
<Relationships xmlns="http://schemas.openxmlformats.org/package/2006/relationships"><Relationship Id="rId8" Type="http://schemas.openxmlformats.org/officeDocument/2006/relationships/slide" Target="slide55.xml"/><Relationship Id="rId13" Type="http://schemas.openxmlformats.org/officeDocument/2006/relationships/diagramLayout" Target="../diagrams/layout3.xml"/><Relationship Id="rId3" Type="http://schemas.openxmlformats.org/officeDocument/2006/relationships/slide" Target="slide48.xml"/><Relationship Id="rId7" Type="http://schemas.openxmlformats.org/officeDocument/2006/relationships/slide" Target="slide53.xml"/><Relationship Id="rId12" Type="http://schemas.openxmlformats.org/officeDocument/2006/relationships/diagramData" Target="../diagrams/data3.xml"/><Relationship Id="rId2" Type="http://schemas.openxmlformats.org/officeDocument/2006/relationships/notesSlide" Target="../notesSlides/notesSlide28.xml"/><Relationship Id="rId16" Type="http://schemas.microsoft.com/office/2007/relationships/diagramDrawing" Target="../diagrams/drawing3.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5" Type="http://schemas.openxmlformats.org/officeDocument/2006/relationships/diagramColors" Target="../diagrams/colors3.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 Id="rId14" Type="http://schemas.openxmlformats.org/officeDocument/2006/relationships/diagramQuickStyle" Target="../diagrams/quickStyle3.xml"/></Relationships>
</file>

<file path=ppt/slides/_rels/slide55.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8.xml"/><Relationship Id="rId7" Type="http://schemas.openxmlformats.org/officeDocument/2006/relationships/slide" Target="slide53.xml"/><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slide" Target="slide52.xml"/><Relationship Id="rId11" Type="http://schemas.openxmlformats.org/officeDocument/2006/relationships/slide" Target="slide47.xml"/><Relationship Id="rId5" Type="http://schemas.openxmlformats.org/officeDocument/2006/relationships/slide" Target="slide51.xml"/><Relationship Id="rId10" Type="http://schemas.openxmlformats.org/officeDocument/2006/relationships/slide" Target="slide27.xml"/><Relationship Id="rId4" Type="http://schemas.openxmlformats.org/officeDocument/2006/relationships/slide" Target="slide50.xml"/><Relationship Id="rId9" Type="http://schemas.openxmlformats.org/officeDocument/2006/relationships/slide" Target="slide46.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5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6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27.xml"/></Relationships>
</file>

<file path=ppt/slides/_rels/slide6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64.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65.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66.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6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slide" Target="slide27.xml"/></Relationships>
</file>

<file path=ppt/slides/_rels/slide68.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slide" Target="slide70.xml"/><Relationship Id="rId7" Type="http://schemas.openxmlformats.org/officeDocument/2006/relationships/slide" Target="slide81.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72.xml"/><Relationship Id="rId4" Type="http://schemas.openxmlformats.org/officeDocument/2006/relationships/slide" Target="slide69.xml"/><Relationship Id="rId9" Type="http://schemas.openxmlformats.org/officeDocument/2006/relationships/slide" Target="slide27.xml"/></Relationships>
</file>

<file path=ppt/slides/_rels/slide6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27.xml"/><Relationship Id="rId4" Type="http://schemas.openxmlformats.org/officeDocument/2006/relationships/slide" Target="slide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68.xml"/><Relationship Id="rId4" Type="http://schemas.openxmlformats.org/officeDocument/2006/relationships/chart" Target="../charts/chart15.xml"/></Relationships>
</file>

<file path=ppt/slides/_rels/slide7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70.xml"/><Relationship Id="rId7" Type="http://schemas.openxmlformats.org/officeDocument/2006/relationships/slide" Target="slide68.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chart" Target="../charts/chart16.xml"/><Relationship Id="rId5" Type="http://schemas.openxmlformats.org/officeDocument/2006/relationships/slide" Target="slide81.xml"/><Relationship Id="rId4" Type="http://schemas.openxmlformats.org/officeDocument/2006/relationships/slide" Target="slide69.xml"/></Relationships>
</file>

<file path=ppt/slides/_rels/slide72.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slide" Target="slide70.xml"/><Relationship Id="rId7" Type="http://schemas.openxmlformats.org/officeDocument/2006/relationships/slide" Target="slide81.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87.xml"/><Relationship Id="rId10" Type="http://schemas.openxmlformats.org/officeDocument/2006/relationships/slide" Target="slide68.xml"/><Relationship Id="rId4" Type="http://schemas.openxmlformats.org/officeDocument/2006/relationships/slide" Target="slide69.xml"/><Relationship Id="rId9" Type="http://schemas.openxmlformats.org/officeDocument/2006/relationships/slide" Target="slide2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slide" Target="slide75.xml"/><Relationship Id="rId7" Type="http://schemas.openxmlformats.org/officeDocument/2006/relationships/slide" Target="slide7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78.xml"/><Relationship Id="rId5" Type="http://schemas.openxmlformats.org/officeDocument/2006/relationships/slide" Target="slide77.xml"/><Relationship Id="rId4" Type="http://schemas.openxmlformats.org/officeDocument/2006/relationships/slide" Target="slide92.xml"/></Relationships>
</file>

<file path=ppt/slides/_rels/slide75.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77.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slide" Target="slide79.xml"/></Relationships>
</file>

<file path=ppt/slides/_rels/slide7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77.xml"/><Relationship Id="rId1" Type="http://schemas.openxmlformats.org/officeDocument/2006/relationships/slideLayout" Target="../slideLayouts/slideLayout2.xml"/><Relationship Id="rId5" Type="http://schemas.openxmlformats.org/officeDocument/2006/relationships/slide" Target="slide74.xml"/><Relationship Id="rId4" Type="http://schemas.openxmlformats.org/officeDocument/2006/relationships/slide" Target="slide79.xml"/></Relationships>
</file>

<file path=ppt/slides/_rels/slide77.xml.rels><?xml version="1.0" encoding="UTF-8" standalone="yes"?>
<Relationships xmlns="http://schemas.openxmlformats.org/package/2006/relationships"><Relationship Id="rId3" Type="http://schemas.openxmlformats.org/officeDocument/2006/relationships/slide" Target="slide77.xml"/><Relationship Id="rId7" Type="http://schemas.openxmlformats.org/officeDocument/2006/relationships/image" Target="../media/image7.png"/><Relationship Id="rId2" Type="http://schemas.openxmlformats.org/officeDocument/2006/relationships/slide" Target="slide92.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slide" Target="slide79.xml"/><Relationship Id="rId4" Type="http://schemas.openxmlformats.org/officeDocument/2006/relationships/slide" Target="slide78.xml"/></Relationships>
</file>

<file path=ppt/slides/_rels/slide78.xml.rels><?xml version="1.0" encoding="UTF-8" standalone="yes"?>
<Relationships xmlns="http://schemas.openxmlformats.org/package/2006/relationships"><Relationship Id="rId3" Type="http://schemas.openxmlformats.org/officeDocument/2006/relationships/slide" Target="slide77.xml"/><Relationship Id="rId7" Type="http://schemas.openxmlformats.org/officeDocument/2006/relationships/image" Target="../media/image8.png"/><Relationship Id="rId2" Type="http://schemas.openxmlformats.org/officeDocument/2006/relationships/slide" Target="slide92.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slide" Target="slide79.xml"/><Relationship Id="rId4" Type="http://schemas.openxmlformats.org/officeDocument/2006/relationships/slide" Target="slide78.xml"/></Relationships>
</file>

<file path=ppt/slides/_rels/slide79.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slide" Target="slide92.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slide" Target="slide79.xml"/><Relationship Id="rId4" Type="http://schemas.openxmlformats.org/officeDocument/2006/relationships/slide" Target="slide7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slide" Target="slide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1893888"/>
          </a:xfrm>
        </p:spPr>
        <p:txBody>
          <a:bodyPr rtlCol="1">
            <a:normAutofit fontScale="90000"/>
          </a:bodyPr>
          <a:lstStyle/>
          <a:p>
            <a:pPr eaLnBrk="1" fontAlgn="auto" hangingPunct="1">
              <a:spcAft>
                <a:spcPts val="0"/>
              </a:spcAft>
              <a:defRPr/>
            </a:pPr>
            <a:r>
              <a:rPr lang="fa-IR" sz="5400" dirty="0" smtClean="0"/>
              <a:t>برنامه بخش صنعت و معدن</a:t>
            </a:r>
            <a:br>
              <a:rPr lang="fa-IR" sz="5400" dirty="0" smtClean="0"/>
            </a:br>
            <a:r>
              <a:rPr lang="fa-IR" sz="5400" dirty="0" smtClean="0"/>
              <a:t/>
            </a:r>
            <a:br>
              <a:rPr lang="fa-IR" sz="5400" dirty="0" smtClean="0"/>
            </a:br>
            <a:r>
              <a:rPr lang="fa-IR" sz="4000" dirty="0" smtClean="0"/>
              <a:t>در طرح تحول اقتصادی</a:t>
            </a:r>
            <a:endParaRPr lang="fa-IR" sz="5400" dirty="0"/>
          </a:p>
        </p:txBody>
      </p:sp>
      <p:sp>
        <p:nvSpPr>
          <p:cNvPr id="8195" name="Subtitle 2"/>
          <p:cNvSpPr>
            <a:spLocks noGrp="1"/>
          </p:cNvSpPr>
          <p:nvPr>
            <p:ph type="subTitle" idx="1"/>
          </p:nvPr>
        </p:nvSpPr>
        <p:spPr>
          <a:xfrm>
            <a:off x="2643188" y="5003800"/>
            <a:ext cx="5815012" cy="1371600"/>
          </a:xfrm>
        </p:spPr>
        <p:txBody>
          <a:bodyPr/>
          <a:lstStyle/>
          <a:p>
            <a:pPr algn="ctr" eaLnBrk="1" hangingPunct="1"/>
            <a:endParaRPr lang="fa-IR" dirty="0" smtClean="0"/>
          </a:p>
          <a:p>
            <a:pPr algn="ctr" eaLnBrk="1" hangingPunct="1"/>
            <a:r>
              <a:rPr lang="fa-IR" dirty="0" smtClean="0"/>
              <a:t>وزارت صنایع و معادن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0" y="2895600"/>
            <a:ext cx="6172200" cy="2054225"/>
          </a:xfrm>
        </p:spPr>
        <p:txBody>
          <a:bodyPr rtlCol="1">
            <a:noAutofit/>
          </a:bodyPr>
          <a:lstStyle/>
          <a:p>
            <a:pPr fontAlgn="auto">
              <a:spcBef>
                <a:spcPts val="0"/>
              </a:spcBef>
              <a:spcAft>
                <a:spcPts val="0"/>
              </a:spcAft>
              <a:defRPr/>
            </a:pPr>
            <a:r>
              <a:rPr lang="fa-IR" sz="5400" b="0" dirty="0" smtClean="0"/>
              <a:t>رشته فعالیت های آسیب پذیر</a:t>
            </a:r>
          </a:p>
        </p:txBody>
      </p:sp>
      <p:sp>
        <p:nvSpPr>
          <p:cNvPr id="11267" name="Text Placeholder 5"/>
          <p:cNvSpPr>
            <a:spLocks noGrp="1"/>
          </p:cNvSpPr>
          <p:nvPr>
            <p:ph type="body" idx="1"/>
          </p:nvPr>
        </p:nvSpPr>
        <p:spPr/>
        <p:txBody>
          <a:bodyPr/>
          <a:lstStyle/>
          <a:p>
            <a:pPr eaLnBrk="1" hangingPunct="1"/>
            <a:endParaRPr lang="fa-IR"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820" y="214290"/>
            <a:ext cx="7640956" cy="928694"/>
          </a:xfrm>
        </p:spPr>
        <p:txBody>
          <a:bodyPr>
            <a:normAutofit fontScale="90000"/>
          </a:bodyPr>
          <a:lstStyle/>
          <a:p>
            <a:pPr algn="ctr"/>
            <a:r>
              <a:rPr lang="fa-IR" dirty="0" smtClean="0">
                <a:cs typeface="B Titr" pitchFamily="2" charset="-78"/>
              </a:rPr>
              <a:t>قانون هدفمند سازی یارانه ها – ماده 8</a:t>
            </a:r>
            <a:endParaRPr lang="en-US" dirty="0">
              <a:cs typeface="B Titr" pitchFamily="2" charset="-78"/>
            </a:endParaRPr>
          </a:p>
        </p:txBody>
      </p:sp>
      <p:sp>
        <p:nvSpPr>
          <p:cNvPr id="3" name="Content Placeholder 2"/>
          <p:cNvSpPr>
            <a:spLocks noGrp="1"/>
          </p:cNvSpPr>
          <p:nvPr>
            <p:ph idx="1"/>
          </p:nvPr>
        </p:nvSpPr>
        <p:spPr>
          <a:xfrm>
            <a:off x="785786" y="1142984"/>
            <a:ext cx="7422672" cy="5143536"/>
          </a:xfrm>
        </p:spPr>
        <p:txBody>
          <a:bodyPr>
            <a:noAutofit/>
          </a:bodyPr>
          <a:lstStyle/>
          <a:p>
            <a:pPr algn="justLow" rtl="1">
              <a:lnSpc>
                <a:spcPct val="150000"/>
              </a:lnSpc>
            </a:pPr>
            <a:r>
              <a:rPr lang="fa-IR" sz="2000" b="1" dirty="0" smtClean="0">
                <a:cs typeface="B Mitra" pitchFamily="2" charset="-78"/>
              </a:rPr>
              <a:t>د- گسترش و بهبود حمل و نقل عمومي در چهارچوب قانون توسعه حمل و نقل عمومي و مديريت مصرف سوخت و پرداخت حداكثر تا سقف اعتبارات ماده (9) قانون مذكور.</a:t>
            </a:r>
          </a:p>
          <a:p>
            <a:pPr algn="justLow" rtl="1">
              <a:lnSpc>
                <a:spcPct val="150000"/>
              </a:lnSpc>
            </a:pPr>
            <a:r>
              <a:rPr lang="fa-IR" sz="2000" b="1" dirty="0" smtClean="0">
                <a:cs typeface="B Mitra" pitchFamily="2" charset="-78"/>
              </a:rPr>
              <a:t>هـ - حمايت از توليدكنندگان بخش كشاورزي و صنعتي.</a:t>
            </a:r>
          </a:p>
          <a:p>
            <a:pPr algn="justLow" rtl="1">
              <a:lnSpc>
                <a:spcPct val="150000"/>
              </a:lnSpc>
            </a:pPr>
            <a:r>
              <a:rPr lang="fa-IR" sz="2000" b="1" dirty="0" smtClean="0">
                <a:cs typeface="B Mitra" pitchFamily="2" charset="-78"/>
              </a:rPr>
              <a:t>و - حمايت از توليد نان صنعتي.</a:t>
            </a:r>
          </a:p>
          <a:p>
            <a:pPr algn="justLow" rtl="1">
              <a:lnSpc>
                <a:spcPct val="150000"/>
              </a:lnSpc>
            </a:pPr>
            <a:r>
              <a:rPr lang="fa-IR" sz="2000" b="1" dirty="0" smtClean="0">
                <a:cs typeface="B Mitra" pitchFamily="2" charset="-78"/>
              </a:rPr>
              <a:t>ز - حمايت از توسعه صادرات غيرنفتي.</a:t>
            </a:r>
          </a:p>
          <a:p>
            <a:pPr algn="justLow" rtl="1">
              <a:lnSpc>
                <a:spcPct val="150000"/>
              </a:lnSpc>
            </a:pPr>
            <a:r>
              <a:rPr lang="fa-IR" sz="2000" b="1" dirty="0" smtClean="0">
                <a:cs typeface="B Mitra" pitchFamily="2" charset="-78"/>
              </a:rPr>
              <a:t>ح- توسعه خدمات الكترونيكي تعاملي با هدف حذف و يا كاهش رفت و آمدهاي غير ضرور.</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7640956" cy="928694"/>
          </a:xfrm>
        </p:spPr>
        <p:txBody>
          <a:bodyPr>
            <a:normAutofit fontScale="90000"/>
          </a:bodyPr>
          <a:lstStyle/>
          <a:p>
            <a:pPr algn="ctr"/>
            <a:r>
              <a:rPr lang="fa-IR" dirty="0" smtClean="0">
                <a:cs typeface="B Titr" pitchFamily="2" charset="-78"/>
              </a:rPr>
              <a:t>قانون هدفمند سازی یارانه ها – ماده 8</a:t>
            </a:r>
            <a:endParaRPr lang="en-US" dirty="0">
              <a:cs typeface="B Titr" pitchFamily="2" charset="-78"/>
            </a:endParaRPr>
          </a:p>
        </p:txBody>
      </p:sp>
      <p:sp>
        <p:nvSpPr>
          <p:cNvPr id="3" name="Content Placeholder 2"/>
          <p:cNvSpPr>
            <a:spLocks noGrp="1"/>
          </p:cNvSpPr>
          <p:nvPr>
            <p:ph idx="1"/>
          </p:nvPr>
        </p:nvSpPr>
        <p:spPr>
          <a:xfrm>
            <a:off x="785786" y="1571612"/>
            <a:ext cx="7422672" cy="4714908"/>
          </a:xfrm>
        </p:spPr>
        <p:txBody>
          <a:bodyPr>
            <a:noAutofit/>
          </a:bodyPr>
          <a:lstStyle/>
          <a:p>
            <a:pPr algn="justLow" rtl="1">
              <a:lnSpc>
                <a:spcPct val="150000"/>
              </a:lnSpc>
            </a:pPr>
            <a:r>
              <a:rPr lang="fa-IR" sz="2000" b="1" dirty="0" smtClean="0">
                <a:cs typeface="B Mitra" pitchFamily="2" charset="-78"/>
              </a:rPr>
              <a:t>تبصره – آئين نامه اجرائي اين ماده شامل چگونگي حمايت از صنايع، كشاورزي و خدمات و نحوه پرداختهاي موضوع اين ماده حداكثر سه ماه پس از تصويب اين قانون با پيشنهاد وزراء امور اقتصادي و دارايي، صنايع و معادن، جهادكشاورزي، بازرگاني، نفت، نيرو، كشور، اتاق بازرگاني و صنايع و معادن ايران، اتاق تعاون و رئيس سازمان مديريت و برنامه‌ريزي كشور به تصويب هيأت وزيران ميرسد.</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352" y="214290"/>
            <a:ext cx="7640956" cy="928694"/>
          </a:xfrm>
        </p:spPr>
        <p:txBody>
          <a:bodyPr>
            <a:normAutofit/>
          </a:bodyPr>
          <a:lstStyle/>
          <a:p>
            <a:pPr algn="ctr"/>
            <a:r>
              <a:rPr lang="fa-IR" dirty="0" smtClean="0">
                <a:cs typeface="B Titr" pitchFamily="2" charset="-78"/>
              </a:rPr>
              <a:t>قانون هدفمند سازی یارانه ها – ماده 9</a:t>
            </a:r>
            <a:endParaRPr lang="en-US" dirty="0">
              <a:cs typeface="B Titr" pitchFamily="2" charset="-78"/>
            </a:endParaRPr>
          </a:p>
        </p:txBody>
      </p:sp>
      <p:sp>
        <p:nvSpPr>
          <p:cNvPr id="3" name="Content Placeholder 2"/>
          <p:cNvSpPr>
            <a:spLocks noGrp="1"/>
          </p:cNvSpPr>
          <p:nvPr>
            <p:ph idx="1"/>
          </p:nvPr>
        </p:nvSpPr>
        <p:spPr>
          <a:xfrm>
            <a:off x="864104" y="1571612"/>
            <a:ext cx="7422672" cy="4714908"/>
          </a:xfrm>
        </p:spPr>
        <p:txBody>
          <a:bodyPr>
            <a:noAutofit/>
          </a:bodyPr>
          <a:lstStyle/>
          <a:p>
            <a:pPr algn="justLow" rtl="1">
              <a:lnSpc>
                <a:spcPct val="150000"/>
              </a:lnSpc>
            </a:pPr>
            <a:r>
              <a:rPr lang="fa-IR" sz="2200" b="1" dirty="0" smtClean="0">
                <a:cs typeface="B Mitra" pitchFamily="2" charset="-78"/>
              </a:rPr>
              <a:t>ماده 9- منابع موضوع مواد (7) و (8) اين قانون اعم از كمكها، تسهيلات و وجوه اداره شده از طريق بانكها و مؤسسات مالي و اعتباري دولتي و غير دولتي در اختيار اشخاص مذكور  قرار خواهد گرفت.</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10</a:t>
            </a:r>
            <a:endParaRPr lang="en-US" dirty="0">
              <a:cs typeface="B Titr" pitchFamily="2" charset="-78"/>
            </a:endParaRPr>
          </a:p>
        </p:txBody>
      </p:sp>
      <p:sp>
        <p:nvSpPr>
          <p:cNvPr id="3" name="Content Placeholder 2"/>
          <p:cNvSpPr>
            <a:spLocks noGrp="1"/>
          </p:cNvSpPr>
          <p:nvPr>
            <p:ph idx="1"/>
          </p:nvPr>
        </p:nvSpPr>
        <p:spPr>
          <a:xfrm>
            <a:off x="857224" y="1142984"/>
            <a:ext cx="7422672" cy="5143536"/>
          </a:xfrm>
        </p:spPr>
        <p:txBody>
          <a:bodyPr>
            <a:noAutofit/>
          </a:bodyPr>
          <a:lstStyle/>
          <a:p>
            <a:pPr algn="justLow" rtl="1">
              <a:lnSpc>
                <a:spcPct val="150000"/>
              </a:lnSpc>
            </a:pPr>
            <a:r>
              <a:rPr lang="fa-IR" sz="2000" b="1" dirty="0" smtClean="0">
                <a:cs typeface="B Mitra" pitchFamily="2" charset="-78"/>
              </a:rPr>
              <a:t>ماده 10- دريافت كمكها و يارانه هاي موضوع مواد (7) و (8) اين قانون منوط به ارائه اطلاعات صحيح ميباشد. درصورت احراز عدم صحت اطلاعات ارائه شده، دولت مكلف است ضمن جلوگيري از ادامه پرداخت، درخصوص استرداد وجوه پرداختي اقدامات قانوني لازم را به عمل آورد.</a:t>
            </a:r>
          </a:p>
          <a:p>
            <a:pPr algn="justLow" rtl="1">
              <a:lnSpc>
                <a:spcPct val="150000"/>
              </a:lnSpc>
            </a:pPr>
            <a:r>
              <a:rPr lang="fa-IR" sz="2000" b="1" dirty="0" smtClean="0">
                <a:cs typeface="B Mitra" pitchFamily="2" charset="-78"/>
              </a:rPr>
              <a:t>اشخاص در صورتي كه خود را براي دريافت يارانه ها و كمكهاي موضوع مواد (7) و (8) اين قانون محق بدانند ميتوانند اعتراض خود را به كميسيوني كه در آئيننامه اجرائي اين ماده پيشبيني مي شود ارائه نمايند.</a:t>
            </a:r>
          </a:p>
          <a:p>
            <a:pPr algn="justLow" rtl="1">
              <a:lnSpc>
                <a:spcPct val="150000"/>
              </a:lnSpc>
            </a:pPr>
            <a:r>
              <a:rPr lang="fa-IR" sz="2000" b="1" dirty="0" smtClean="0">
                <a:cs typeface="B Mitra" pitchFamily="2" charset="-78"/>
              </a:rPr>
              <a:t>آئين نامه اجرائي اين ماده حداكثر سه ماه پس از ابلاغ اين قانون توسط وزراء دادگستري، امور اقتصادي و دارايي، رفاه و تأمين اجتماعي و رئيس سازمان مديريت و برنامه‌ريزي كشور پيشنهاد و به تصويب هيأت وزيران ميرسد. </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ormAutofit fontScale="90000"/>
          </a:bodyPr>
          <a:lstStyle/>
          <a:p>
            <a:pPr algn="ctr"/>
            <a:r>
              <a:rPr lang="fa-IR" dirty="0" smtClean="0">
                <a:cs typeface="B Titr" pitchFamily="2" charset="-78"/>
              </a:rPr>
              <a:t>قانون هدفمند سازی یارانه ها – ماده 11</a:t>
            </a:r>
            <a:endParaRPr lang="en-US" dirty="0">
              <a:cs typeface="B Titr" pitchFamily="2" charset="-78"/>
            </a:endParaRPr>
          </a:p>
        </p:txBody>
      </p:sp>
      <p:sp>
        <p:nvSpPr>
          <p:cNvPr id="3" name="Content Placeholder 2"/>
          <p:cNvSpPr>
            <a:spLocks noGrp="1"/>
          </p:cNvSpPr>
          <p:nvPr>
            <p:ph idx="1"/>
          </p:nvPr>
        </p:nvSpPr>
        <p:spPr>
          <a:xfrm>
            <a:off x="714348" y="1785926"/>
            <a:ext cx="7422672" cy="4143404"/>
          </a:xfrm>
        </p:spPr>
        <p:txBody>
          <a:bodyPr>
            <a:noAutofit/>
          </a:bodyPr>
          <a:lstStyle/>
          <a:p>
            <a:pPr algn="justLow" rtl="1">
              <a:lnSpc>
                <a:spcPct val="150000"/>
              </a:lnSpc>
            </a:pPr>
            <a:r>
              <a:rPr lang="fa-IR" sz="2000" b="1" dirty="0" smtClean="0">
                <a:cs typeface="B Mitra" pitchFamily="2" charset="-78"/>
              </a:rPr>
              <a:t>ماده 11- دولت مجاز است تا بيست درصد (20%) خالص وجوه حاصل از اجراء اين قانون را به منظور جبران آثار آن بر اعتبارات هزينه اي و تملك داراييهاي سرمايه اي هزينه كند.</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12</a:t>
            </a:r>
            <a:endParaRPr lang="en-US" dirty="0">
              <a:cs typeface="B Titr" pitchFamily="2" charset="-78"/>
            </a:endParaRPr>
          </a:p>
        </p:txBody>
      </p:sp>
      <p:sp>
        <p:nvSpPr>
          <p:cNvPr id="3" name="Content Placeholder 2"/>
          <p:cNvSpPr>
            <a:spLocks noGrp="1"/>
          </p:cNvSpPr>
          <p:nvPr>
            <p:ph idx="1"/>
          </p:nvPr>
        </p:nvSpPr>
        <p:spPr>
          <a:xfrm>
            <a:off x="857224" y="1000108"/>
            <a:ext cx="7422672" cy="5286412"/>
          </a:xfrm>
        </p:spPr>
        <p:txBody>
          <a:bodyPr>
            <a:noAutofit/>
          </a:bodyPr>
          <a:lstStyle/>
          <a:p>
            <a:pPr algn="justLow" rtl="1">
              <a:lnSpc>
                <a:spcPct val="150000"/>
              </a:lnSpc>
            </a:pPr>
            <a:r>
              <a:rPr lang="fa-IR" sz="1800" b="1" dirty="0" smtClean="0">
                <a:cs typeface="B Mitra" pitchFamily="2" charset="-78"/>
              </a:rPr>
              <a:t>ماده 12- دولت مكلف است تمام منابع حاصل از اجراي اين قانون را به حساب خاصي به‌نام هدفمندسازي يارانه ها نزد خزانه داري كل واريز كند. صددرصد(100%) وجوه واريزي در قالب قوانين بودجه سنواتي براي موارد پيش بيني شده در مواد (7) ، (8) و (11) اين قانون اختصاص خواهد يافت.</a:t>
            </a:r>
          </a:p>
          <a:p>
            <a:pPr algn="justLow" rtl="1">
              <a:lnSpc>
                <a:spcPct val="150000"/>
              </a:lnSpc>
            </a:pPr>
            <a:r>
              <a:rPr lang="fa-IR" sz="1800" b="1" dirty="0" smtClean="0">
                <a:cs typeface="B Mitra" pitchFamily="2" charset="-78"/>
              </a:rPr>
              <a:t>تبصره 1- دولت مكلف است اعتبارات ‌منابع و مصارف موضوع مواد مذكور را در چهار رديف مستقل در لايحه بودجه سنواتي درج كند.</a:t>
            </a:r>
          </a:p>
          <a:p>
            <a:pPr algn="justLow" rtl="1">
              <a:lnSpc>
                <a:spcPct val="150000"/>
              </a:lnSpc>
            </a:pPr>
            <a:r>
              <a:rPr lang="fa-IR" sz="1800" b="1" dirty="0" smtClean="0">
                <a:cs typeface="B Mitra" pitchFamily="2" charset="-78"/>
              </a:rPr>
              <a:t>تبصره 2- كمكهاي نقدي و غيرنقدي ناشي از اجراء اين قانون به اشخاص حقيقي و حقوقي از پرداخت ماليات بر درآمد موضوع قانون مالياتهاي مستقيم مصوب اسفندماه 1366 و اصلاحيه‌هاي بعدي آن معاف است. كمكهاي مزبور به اشخاص مذكور بابت جبران تمام يا قسمتي‌از قيمت‌كالا يا خدمات عرضه‌شده توسط آنها مشمول حكم اين‌تبصره نخواهدبود.</a:t>
            </a:r>
          </a:p>
          <a:p>
            <a:pPr algn="justLow" rtl="1">
              <a:lnSpc>
                <a:spcPct val="150000"/>
              </a:lnSpc>
            </a:pPr>
            <a:r>
              <a:rPr lang="fa-IR" sz="1800" b="1" dirty="0" smtClean="0">
                <a:cs typeface="B Mitra" pitchFamily="2" charset="-78"/>
              </a:rPr>
              <a:t>تبصره 3- دولت مكلف است گزارش تفصيلي اين ماده را هر شش ماه به ديوان محاسبات كشور و مجلس شوراي اسلامي ارائه نمايد.</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7783832" cy="928694"/>
          </a:xfrm>
        </p:spPr>
        <p:txBody>
          <a:bodyPr>
            <a:normAutofit/>
          </a:bodyPr>
          <a:lstStyle/>
          <a:p>
            <a:pPr algn="ctr" rtl="1"/>
            <a:r>
              <a:rPr lang="fa-IR" sz="3600" dirty="0" smtClean="0">
                <a:cs typeface="B Titr" pitchFamily="2" charset="-78"/>
              </a:rPr>
              <a:t>قانون هدفمند سازی یارانه ها – ماده 13 و 14</a:t>
            </a:r>
            <a:endParaRPr lang="en-US" sz="3600" dirty="0">
              <a:cs typeface="B Titr" pitchFamily="2" charset="-78"/>
            </a:endParaRPr>
          </a:p>
        </p:txBody>
      </p:sp>
      <p:sp>
        <p:nvSpPr>
          <p:cNvPr id="3" name="Content Placeholder 2"/>
          <p:cNvSpPr>
            <a:spLocks noGrp="1"/>
          </p:cNvSpPr>
          <p:nvPr>
            <p:ph idx="1"/>
          </p:nvPr>
        </p:nvSpPr>
        <p:spPr>
          <a:xfrm>
            <a:off x="857224" y="1714488"/>
            <a:ext cx="7422672" cy="4572032"/>
          </a:xfrm>
        </p:spPr>
        <p:txBody>
          <a:bodyPr>
            <a:noAutofit/>
          </a:bodyPr>
          <a:lstStyle/>
          <a:p>
            <a:pPr algn="justLow" rtl="1">
              <a:lnSpc>
                <a:spcPct val="150000"/>
              </a:lnSpc>
            </a:pPr>
            <a:r>
              <a:rPr lang="fa-IR" sz="1800" b="1" dirty="0" smtClean="0">
                <a:cs typeface="B Mitra" pitchFamily="2" charset="-78"/>
              </a:rPr>
              <a:t>ماده 13- تنخواه مورد نياز اجراء اين قانون در تنخواه بودجه سنواتي منظور و از محل منابع حاصل از اجراء اين قانون در طول سال مستهلك مي شود.</a:t>
            </a:r>
          </a:p>
          <a:p>
            <a:pPr algn="justLow" rtl="1">
              <a:lnSpc>
                <a:spcPct val="150000"/>
              </a:lnSpc>
            </a:pPr>
            <a:endParaRPr lang="fa-IR" sz="1800" b="1" dirty="0" smtClean="0">
              <a:cs typeface="B Mitra" pitchFamily="2" charset="-78"/>
            </a:endParaRPr>
          </a:p>
          <a:p>
            <a:pPr algn="justLow" rtl="1">
              <a:lnSpc>
                <a:spcPct val="150000"/>
              </a:lnSpc>
            </a:pPr>
            <a:r>
              <a:rPr lang="fa-IR" sz="1800" b="1" dirty="0" smtClean="0">
                <a:cs typeface="B Mitra" pitchFamily="2" charset="-78"/>
              </a:rPr>
              <a:t>ماده 14- </a:t>
            </a:r>
            <a:r>
              <a:rPr lang="fa-IR" sz="1800" b="1" i="1" dirty="0" smtClean="0">
                <a:solidFill>
                  <a:srgbClr val="FF0000"/>
                </a:solidFill>
                <a:cs typeface="B Mitra" pitchFamily="2" charset="-78"/>
              </a:rPr>
              <a:t>جابه جايي </a:t>
            </a:r>
            <a:r>
              <a:rPr lang="fa-IR" sz="1800" b="1" dirty="0" smtClean="0">
                <a:cs typeface="B Mitra" pitchFamily="2" charset="-78"/>
              </a:rPr>
              <a:t>اعتبارات موضوع اين قانون در مواد (7)، (8) و (11) </a:t>
            </a:r>
            <a:r>
              <a:rPr lang="fa-IR" sz="1800" b="1" i="1" dirty="0" smtClean="0">
                <a:solidFill>
                  <a:srgbClr val="FF0000"/>
                </a:solidFill>
                <a:cs typeface="B Mitra" pitchFamily="2" charset="-78"/>
              </a:rPr>
              <a:t>حداكثر ده واحد درصد</a:t>
            </a:r>
            <a:r>
              <a:rPr lang="fa-IR" sz="1800" b="1" dirty="0" smtClean="0">
                <a:cs typeface="B Mitra" pitchFamily="2" charset="-78"/>
              </a:rPr>
              <a:t> در بودجه سنواتي مجاز است، به طوري كه كل وجوه حاصل در موارد پيش بيني شده در اين قانون مصرف شود.</a:t>
            </a:r>
          </a:p>
          <a:p>
            <a:pPr algn="justLow" rtl="1">
              <a:lnSpc>
                <a:spcPct val="150000"/>
              </a:lnSpc>
            </a:pPr>
            <a:endParaRPr lang="fa-IR" sz="18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amond(in)">
                                      <p:cBhvr>
                                        <p:cTn id="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15</a:t>
            </a:r>
            <a:endParaRPr lang="en-US" dirty="0">
              <a:cs typeface="B Titr" pitchFamily="2" charset="-78"/>
            </a:endParaRPr>
          </a:p>
        </p:txBody>
      </p:sp>
      <p:sp>
        <p:nvSpPr>
          <p:cNvPr id="3" name="Content Placeholder 2"/>
          <p:cNvSpPr>
            <a:spLocks noGrp="1"/>
          </p:cNvSpPr>
          <p:nvPr>
            <p:ph idx="1"/>
          </p:nvPr>
        </p:nvSpPr>
        <p:spPr>
          <a:xfrm>
            <a:off x="928662" y="1142984"/>
            <a:ext cx="7422672" cy="5214974"/>
          </a:xfrm>
        </p:spPr>
        <p:txBody>
          <a:bodyPr>
            <a:noAutofit/>
          </a:bodyPr>
          <a:lstStyle/>
          <a:p>
            <a:pPr algn="justLow" rtl="1">
              <a:lnSpc>
                <a:spcPct val="150000"/>
              </a:lnSpc>
            </a:pPr>
            <a:r>
              <a:rPr lang="fa-IR" sz="1700" b="1" dirty="0" smtClean="0">
                <a:cs typeface="B Mitra" pitchFamily="2" charset="-78"/>
              </a:rPr>
              <a:t>ماده 15- به‌دولت اجازه داده مي شود ظرف مدت يك ماه پس از لازم‌الاجراء شدن اين قانون، سازماني با ماهيت شركت دولتي به‌نام سازمان هدفمندسازي يارانه ها با استفاده از منابع (امكانات، نيروي انساني و اعتبارات) موجود، جهت اجراء اين قانون با لحاظ قانون برنامه ايجاد كرده يا با اصلاح ساختار و ادغام شركتهاي موجود تأسيس نمايد.</a:t>
            </a:r>
          </a:p>
          <a:p>
            <a:pPr algn="justLow" rtl="1">
              <a:lnSpc>
                <a:spcPct val="150000"/>
              </a:lnSpc>
            </a:pPr>
            <a:r>
              <a:rPr lang="fa-IR" sz="1700" b="1" dirty="0" smtClean="0">
                <a:cs typeface="B Mitra" pitchFamily="2" charset="-78"/>
              </a:rPr>
              <a:t>دولت مجاز است وجوه حاصل از اجراء اين قانون را كه به خزانه واريز مي شود، عيناً پس از وصول و كسر سهم دولت موضوع ماده(11) به‌طور مستمر برداشت و به‌عنوان كمك صرفاً جهت اجراء اهداف و تكاليف مقرر در مواد (7) و (8) اين قانون دراختيار سازمان قرار دهد تا برابر آن هزينه كند. سازمان به‌صورت متمركز اداره مي شود و صرفاً مجاز به داشتن واحدهاي ستادي، برنامه‌ريزي و نظارت در مركز مي‌باشد. وزراء رفاه و تأمين اجتماعي، امور اقتصادي و دارايي، بازرگاني، راه و ترابري، جهاد كشاورزي، صنايع و معادن، نفت، نيرو و رئيس سازمان مديريت و برنامه‌ريزي كشور عضو مجمع عمومي سازمان مي‌باشند. اساسنامه شركت شامل اركان، وظايف و اختيارات، توسط وزارت امور اقتصادي و دارايي و سازمان مديريت و برنامه‌ريزي كشور تهيه و به‌تصويب هيأت‌وزيران مي‌رسد. </a:t>
            </a:r>
          </a:p>
          <a:p>
            <a:pPr algn="justLow" rtl="1">
              <a:lnSpc>
                <a:spcPct val="150000"/>
              </a:lnSpc>
            </a:pPr>
            <a:endParaRPr lang="fa-IR" sz="17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15</a:t>
            </a:r>
            <a:endParaRPr lang="en-US" dirty="0">
              <a:cs typeface="B Titr" pitchFamily="2" charset="-78"/>
            </a:endParaRPr>
          </a:p>
        </p:txBody>
      </p:sp>
      <p:sp>
        <p:nvSpPr>
          <p:cNvPr id="3" name="Content Placeholder 2"/>
          <p:cNvSpPr>
            <a:spLocks noGrp="1"/>
          </p:cNvSpPr>
          <p:nvPr>
            <p:ph idx="1"/>
          </p:nvPr>
        </p:nvSpPr>
        <p:spPr>
          <a:xfrm>
            <a:off x="928662" y="1357298"/>
            <a:ext cx="7422672" cy="5000660"/>
          </a:xfrm>
        </p:spPr>
        <p:txBody>
          <a:bodyPr>
            <a:noAutofit/>
          </a:bodyPr>
          <a:lstStyle/>
          <a:p>
            <a:pPr algn="justLow" rtl="1">
              <a:lnSpc>
                <a:spcPct val="150000"/>
              </a:lnSpc>
            </a:pPr>
            <a:r>
              <a:rPr lang="fa-IR" sz="1700" b="1" dirty="0" smtClean="0">
                <a:cs typeface="B Mitra" pitchFamily="2" charset="-78"/>
              </a:rPr>
              <a:t>وجوه و اعتبارات موضوع اين قانون از جمله مواد (12) و (15) مانند ساير شركتهاي دولتي در بودجه كل كشور منعكس مي شود و به جز اختيارات و مجوزهاي موضوع اين قانون از جمله مواد (2) و (14) تغيير در سقف اعتبارات شركت در طول سال با پيشنهاد دولت و تصويب مجلس مجاز مي‌باشد. وجوه مانده سازمان از هرسال در سال بعد قابل مصرف است و سازمان در هرسال مي‌تواند براي سنوات بعد در چهارچوب اين قانون تعهد ايجاد نمايد.</a:t>
            </a:r>
          </a:p>
          <a:p>
            <a:pPr algn="justLow" rtl="1">
              <a:lnSpc>
                <a:spcPct val="150000"/>
              </a:lnSpc>
            </a:pPr>
            <a:r>
              <a:rPr lang="fa-IR" sz="1700" b="1" dirty="0" smtClean="0">
                <a:cs typeface="B Mitra" pitchFamily="2" charset="-78"/>
              </a:rPr>
              <a:t>اعتبارات موضوع اين قانون مشمول قانون نحوه هزينه كردن اعتباراتي كه به موجب قانون از رعايت قانون محاسبات عمومي و ساير مقررات عمومي دولت مستثني هستند- مصوب 6/11/1364- مي‌باشد. سازمان مكلف است گزارش عملكرد، دريافت و پرداخت منابع حاصل از هدفمندسازي يارانه ها را به‌تفكيك مواد(7)و(8) در پايان هر شش ماه دراختيار كميسيون برنامه و بودجه ومحاسبات و ساير كميسيونهاي ذ‌ربط مجلس شوراي اسلامي قرار دهد. ديوان محاسبات كشور مكلف است در مقاطع شش‌ماهه گزارش عمليات انجام‌شده توسط سازمان را براساس اهداف پيش‌بيني شده در اين قانون به مجلس شوراي اسلامي ارائه نمايد.</a:t>
            </a:r>
          </a:p>
          <a:p>
            <a:pPr algn="justLow" rtl="1">
              <a:lnSpc>
                <a:spcPct val="150000"/>
              </a:lnSpc>
            </a:pPr>
            <a:endParaRPr lang="fa-IR" sz="17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ormAutofit fontScale="90000"/>
          </a:bodyPr>
          <a:lstStyle/>
          <a:p>
            <a:pPr algn="ctr"/>
            <a:r>
              <a:rPr lang="fa-IR" dirty="0" smtClean="0">
                <a:cs typeface="B Titr" pitchFamily="2" charset="-78"/>
              </a:rPr>
              <a:t>قانون هدفمند سازی یارانه ها – ماده 16</a:t>
            </a:r>
            <a:endParaRPr lang="en-US" dirty="0">
              <a:cs typeface="B Titr" pitchFamily="2" charset="-78"/>
            </a:endParaRPr>
          </a:p>
        </p:txBody>
      </p:sp>
      <p:sp>
        <p:nvSpPr>
          <p:cNvPr id="3" name="Content Placeholder 2"/>
          <p:cNvSpPr>
            <a:spLocks noGrp="1"/>
          </p:cNvSpPr>
          <p:nvPr>
            <p:ph idx="1"/>
          </p:nvPr>
        </p:nvSpPr>
        <p:spPr>
          <a:xfrm>
            <a:off x="928662" y="1285860"/>
            <a:ext cx="7422672" cy="4071966"/>
          </a:xfrm>
        </p:spPr>
        <p:txBody>
          <a:bodyPr>
            <a:noAutofit/>
          </a:bodyPr>
          <a:lstStyle/>
          <a:p>
            <a:pPr algn="justLow" rtl="1">
              <a:lnSpc>
                <a:spcPct val="150000"/>
              </a:lnSpc>
            </a:pPr>
            <a:r>
              <a:rPr lang="fa-IR" sz="2200" b="1" dirty="0" smtClean="0">
                <a:cs typeface="B Mitra" pitchFamily="2" charset="-78"/>
              </a:rPr>
              <a:t>ماده 16- دولت مجاز است از ابتداي سال 1389معافيت مالياتي موضوع ماده (84) قانون مالياتهاي مستقيم را علاوه بر افزايش سالانه آن، متناسب با تغيير و اصلاح قيمتهاي موضوع اين قانون با پيشنهاد وزارت اموراقتصادي و دارايي طي پنجسال حداكثر تا دو برابر افزايش دهد.</a:t>
            </a:r>
          </a:p>
          <a:p>
            <a:pPr algn="justLow" rtl="1">
              <a:lnSpc>
                <a:spcPct val="150000"/>
              </a:lnSpc>
              <a:buNone/>
            </a:pPr>
            <a:endParaRPr lang="fa-IR" sz="2200" b="1" dirty="0" smtClean="0">
              <a:cs typeface="B Mitra" pitchFamily="2" charset="-78"/>
            </a:endParaRPr>
          </a:p>
        </p:txBody>
      </p:sp>
      <p:sp>
        <p:nvSpPr>
          <p:cNvPr id="6" name="Multiply 5">
            <a:hlinkClick r:id="rId3" action="ppaction://hlinksldjump"/>
          </p:cNvPr>
          <p:cNvSpPr/>
          <p:nvPr/>
        </p:nvSpPr>
        <p:spPr>
          <a:xfrm>
            <a:off x="8215338" y="214290"/>
            <a:ext cx="357187"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7" name="Rounded Rectangle 6">
            <a:hlinkClick r:id="rId4"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lstStyle/>
          <a:p>
            <a:pPr eaLnBrk="1" hangingPunct="1"/>
            <a:r>
              <a:rPr lang="fa-IR" dirty="0" smtClean="0"/>
              <a:t>آثار هدفمند کردن یارانه ها</a:t>
            </a:r>
          </a:p>
        </p:txBody>
      </p:sp>
      <p:sp>
        <p:nvSpPr>
          <p:cNvPr id="13315" name="Content Placeholder 2"/>
          <p:cNvSpPr>
            <a:spLocks noGrp="1"/>
          </p:cNvSpPr>
          <p:nvPr>
            <p:ph idx="1"/>
          </p:nvPr>
        </p:nvSpPr>
        <p:spPr>
          <a:xfrm>
            <a:off x="457200" y="1357313"/>
            <a:ext cx="7400925" cy="5116512"/>
          </a:xfrm>
        </p:spPr>
        <p:txBody>
          <a:bodyPr>
            <a:normAutofit/>
          </a:bodyPr>
          <a:lstStyle/>
          <a:p>
            <a:endParaRPr lang="fa-IR" sz="2800" dirty="0" smtClean="0"/>
          </a:p>
          <a:p>
            <a:pPr>
              <a:lnSpc>
                <a:spcPct val="250000"/>
              </a:lnSpc>
              <a:buFont typeface="Arial" pitchFamily="34" charset="0"/>
              <a:buChar char="•"/>
            </a:pPr>
            <a:r>
              <a:rPr lang="fa-IR" sz="2800" b="1" dirty="0" smtClean="0"/>
              <a:t>آزاد شدن منابع انرژي براي استفاده در بخش توليد </a:t>
            </a:r>
          </a:p>
          <a:p>
            <a:pPr>
              <a:lnSpc>
                <a:spcPct val="250000"/>
              </a:lnSpc>
              <a:buFont typeface="Arial" pitchFamily="34" charset="0"/>
              <a:buChar char="•"/>
            </a:pPr>
            <a:r>
              <a:rPr lang="fa-IR" sz="2800" b="1" dirty="0" smtClean="0"/>
              <a:t>ایجاد تقاضا برای محصولات موثر ارتقاء بهره روي انرژي</a:t>
            </a:r>
          </a:p>
          <a:p>
            <a:pPr>
              <a:lnSpc>
                <a:spcPct val="250000"/>
              </a:lnSpc>
              <a:buFont typeface="Arial" pitchFamily="34" charset="0"/>
              <a:buChar char="•"/>
            </a:pPr>
            <a:r>
              <a:rPr lang="fa-IR" sz="2800" b="1" dirty="0" smtClean="0"/>
              <a:t>افزايش هزينه هاي توليد</a:t>
            </a:r>
          </a:p>
          <a:p>
            <a:pPr marL="514350" indent="-514350" fontAlgn="base">
              <a:spcAft>
                <a:spcPct val="0"/>
              </a:spcAft>
              <a:buFont typeface="Wingdings" pitchFamily="2" charset="2"/>
              <a:buNone/>
            </a:pPr>
            <a:endParaRPr lang="fa-IR" sz="2800" dirty="0" smtClean="0"/>
          </a:p>
        </p:txBody>
      </p:sp>
      <p:sp>
        <p:nvSpPr>
          <p:cNvPr id="7" name="Rounded Rectangle 6">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lstStyle/>
          <a:p>
            <a:pPr eaLnBrk="1" hangingPunct="1"/>
            <a:r>
              <a:rPr lang="fa-IR" dirty="0" smtClean="0"/>
              <a:t>اهداف نهائی</a:t>
            </a:r>
          </a:p>
        </p:txBody>
      </p:sp>
      <p:sp>
        <p:nvSpPr>
          <p:cNvPr id="13315" name="Content Placeholder 2"/>
          <p:cNvSpPr>
            <a:spLocks noGrp="1"/>
          </p:cNvSpPr>
          <p:nvPr>
            <p:ph idx="1"/>
          </p:nvPr>
        </p:nvSpPr>
        <p:spPr>
          <a:xfrm>
            <a:off x="457200" y="1357313"/>
            <a:ext cx="7400925" cy="5116512"/>
          </a:xfrm>
        </p:spPr>
        <p:txBody>
          <a:bodyPr/>
          <a:lstStyle/>
          <a:p>
            <a:endParaRPr lang="fa-IR" sz="2800" dirty="0" smtClean="0"/>
          </a:p>
          <a:p>
            <a:r>
              <a:rPr lang="fa-IR" sz="2800" dirty="0" smtClean="0"/>
              <a:t>برنامه وزارت صنایع و معادن در 4 راستا تدوین شده است:</a:t>
            </a:r>
          </a:p>
          <a:p>
            <a:endParaRPr lang="fa-IR" sz="2800" dirty="0" smtClean="0"/>
          </a:p>
          <a:p>
            <a:pPr lvl="1">
              <a:buFont typeface="Arial" pitchFamily="34" charset="0"/>
              <a:buChar char="•"/>
            </a:pPr>
            <a:r>
              <a:rPr lang="fa-IR" sz="3200" b="1" dirty="0" smtClean="0"/>
              <a:t>هزینه انرژی</a:t>
            </a:r>
          </a:p>
          <a:p>
            <a:pPr lvl="1">
              <a:buFont typeface="Arial" pitchFamily="34" charset="0"/>
              <a:buChar char="•"/>
            </a:pPr>
            <a:r>
              <a:rPr lang="fa-IR" sz="3200" b="1" dirty="0" smtClean="0"/>
              <a:t>هزینه حمل و نقل</a:t>
            </a:r>
          </a:p>
          <a:p>
            <a:pPr lvl="1">
              <a:buFont typeface="Arial" pitchFamily="34" charset="0"/>
              <a:buChar char="•"/>
            </a:pPr>
            <a:r>
              <a:rPr lang="fa-IR" sz="3200" b="1" dirty="0" smtClean="0"/>
              <a:t>تقاضای محصول</a:t>
            </a:r>
          </a:p>
          <a:p>
            <a:pPr lvl="1">
              <a:buFont typeface="Arial" pitchFamily="34" charset="0"/>
              <a:buChar char="•"/>
            </a:pPr>
            <a:r>
              <a:rPr lang="fa-IR" sz="3200" b="1" dirty="0" smtClean="0"/>
              <a:t>ترکیب هزینه خانوار </a:t>
            </a:r>
          </a:p>
          <a:p>
            <a:pPr marL="514350" indent="-514350" fontAlgn="base">
              <a:spcAft>
                <a:spcPct val="0"/>
              </a:spcAft>
              <a:buFont typeface="Wingdings" pitchFamily="2" charset="2"/>
              <a:buNone/>
            </a:pPr>
            <a:endParaRPr lang="fa-IR" sz="2800" dirty="0" smtClean="0"/>
          </a:p>
        </p:txBody>
      </p:sp>
      <p:sp>
        <p:nvSpPr>
          <p:cNvPr id="7" name="Rounded Rectangle 6">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85786" y="875694"/>
          <a:ext cx="7437578" cy="5839454"/>
        </p:xfrm>
        <a:graphic>
          <a:graphicData uri="http://schemas.openxmlformats.org/drawingml/2006/table">
            <a:tbl>
              <a:tblPr rtl="1"/>
              <a:tblGrid>
                <a:gridCol w="3414096"/>
                <a:gridCol w="1430848"/>
                <a:gridCol w="1407894"/>
                <a:gridCol w="1184740"/>
              </a:tblGrid>
              <a:tr h="774874">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رشته فعالیت</a:t>
                      </a:r>
                      <a:endParaRPr lang="en-US" sz="1800"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سهم مصرف برق از کل مصارف بخش صنعت (درصد) </a:t>
                      </a:r>
                      <a:endParaRPr lang="en-US" sz="1800"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سهم مصرف سوخت از کل مصارف بخش صنعت (درصد) </a:t>
                      </a:r>
                      <a:endParaRPr lang="en-US" sz="1800"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سهم هزینه انرژی در ارزش ستانده (درصد)</a:t>
                      </a:r>
                      <a:endParaRPr lang="en-US" sz="1800"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توليد قند و شكر</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0.7%</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4.0%</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4.2%</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توليد الكل اتيليك از مواد تخمير شده</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0.1%</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0.1%</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6.3%</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تكميل منسوجات</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0.2%</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0.2%</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6.1%</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 توليد گليم و زيلو و جاجيم دستباف</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0.0%</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0.0%</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3.9%</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 توليد خمير كاغذ و كاغذ و مقوا</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1.3%</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0.6%</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5.0%</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كود شيميايي و تركيبات ازت</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0.5%</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2.2%</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2.5%</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توليد شيشه جام </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0.5%</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0.9%</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3.6%</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محصولات شيشه‌اي بجز شيشه جام</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0.6%</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0.8%</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5.3%</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كالاهاي سراميكي غير نسوز غير ساختماني</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0.4%</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0.6%</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3.9%</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سيمان و آهك و گچ</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11.1%</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15.8%</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10.3%</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بريدن و شكل‌دادن و تكميل سنگ</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1.1%</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0.1%</a:t>
                      </a:r>
                      <a:endParaRPr lang="en-US" sz="1600" b="1" dirty="0">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3.1%</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آجر</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1.8%</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7.1%</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11.4%</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ساير محصولات گلي و سراميكي غير نسوز ساختماني</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1.4%</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1.7%</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3.5%</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ساير محصولات كاني غير فلزي طبقه‌بندي نشده در جاي ديگر</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0.7%</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1.1%</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2.6%</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محصولات اساسي آلومينيومي</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10.7%</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0.5%</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7.9%</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351014">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فلزات گرانبها و ساير محصولات اساسي ـ بجز آهن و فولاد و مس و آلومينيوم</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1.4%</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0.2%</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2.6%</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r h="292438">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ريخته‌گري آهن و فولاد</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0.9%</a:t>
                      </a:r>
                      <a:endParaRPr lang="en-US" sz="1600" b="1">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400" b="1">
                          <a:solidFill>
                            <a:srgbClr val="000000"/>
                          </a:solidFill>
                          <a:latin typeface="Arial"/>
                          <a:ea typeface="Times New Roman"/>
                          <a:cs typeface="B Titr" pitchFamily="2" charset="-78"/>
                        </a:rPr>
                        <a:t>0.2%</a:t>
                      </a:r>
                      <a:endParaRPr lang="en-US" sz="1600" b="1">
                        <a:latin typeface="Zar"/>
                        <a:ea typeface="Times New Roman"/>
                        <a:cs typeface="B Titr" pitchFamily="2" charset="-78"/>
                      </a:endParaRPr>
                    </a:p>
                  </a:txBody>
                  <a:tcPr marL="55452" marR="55452"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c>
                  <a:txBody>
                    <a:bodyPr/>
                    <a:lstStyle/>
                    <a:p>
                      <a:pPr algn="ctr" rtl="0">
                        <a:lnSpc>
                          <a:spcPct val="115000"/>
                        </a:lnSpc>
                        <a:spcAft>
                          <a:spcPts val="0"/>
                        </a:spcAft>
                      </a:pPr>
                      <a:r>
                        <a:rPr lang="en-US" sz="1400" b="1" dirty="0">
                          <a:solidFill>
                            <a:srgbClr val="000000"/>
                          </a:solidFill>
                          <a:latin typeface="Arial"/>
                          <a:ea typeface="Times New Roman"/>
                          <a:cs typeface="B Titr" pitchFamily="2" charset="-78"/>
                        </a:rPr>
                        <a:t>2.6%</a:t>
                      </a:r>
                      <a:endParaRPr lang="en-US" sz="1600" b="1" dirty="0">
                        <a:latin typeface="Zar"/>
                        <a:ea typeface="Times New Roman"/>
                        <a:cs typeface="B Titr" pitchFamily="2" charset="-78"/>
                      </a:endParaRPr>
                    </a:p>
                  </a:txBody>
                  <a:tcPr marL="55452" marR="5545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r>
            </a:tbl>
          </a:graphicData>
        </a:graphic>
      </p:graphicFrame>
      <p:sp>
        <p:nvSpPr>
          <p:cNvPr id="5" name="Title 1"/>
          <p:cNvSpPr>
            <a:spLocks noGrp="1"/>
          </p:cNvSpPr>
          <p:nvPr>
            <p:ph type="title"/>
          </p:nvPr>
        </p:nvSpPr>
        <p:spPr>
          <a:xfrm>
            <a:off x="457200" y="203200"/>
            <a:ext cx="7758138" cy="654032"/>
          </a:xfrm>
        </p:spPr>
        <p:txBody>
          <a:bodyPr anchor="ctr">
            <a:normAutofit fontScale="90000"/>
          </a:bodyPr>
          <a:lstStyle/>
          <a:p>
            <a:pPr algn="ctr"/>
            <a:r>
              <a:rPr lang="fa-IR" b="1" dirty="0" smtClean="0"/>
              <a:t>صنایع انرژی بر</a:t>
            </a:r>
            <a:endParaRPr lang="fa-IR"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00"/>
            <a:ext cx="7758138" cy="868346"/>
          </a:xfrm>
        </p:spPr>
        <p:txBody>
          <a:bodyPr anchor="ctr"/>
          <a:lstStyle/>
          <a:p>
            <a:pPr algn="ctr"/>
            <a:r>
              <a:rPr lang="fa-IR" b="1" dirty="0" smtClean="0"/>
              <a:t>صنایع پر مصرف</a:t>
            </a:r>
            <a:endParaRPr lang="fa-IR" b="1" dirty="0"/>
          </a:p>
        </p:txBody>
      </p:sp>
      <p:graphicFrame>
        <p:nvGraphicFramePr>
          <p:cNvPr id="3" name="Table 2"/>
          <p:cNvGraphicFramePr>
            <a:graphicFrameLocks noGrp="1"/>
          </p:cNvGraphicFramePr>
          <p:nvPr/>
        </p:nvGraphicFramePr>
        <p:xfrm>
          <a:off x="1540717" y="1500172"/>
          <a:ext cx="6245994" cy="4857785"/>
        </p:xfrm>
        <a:graphic>
          <a:graphicData uri="http://schemas.openxmlformats.org/drawingml/2006/table">
            <a:tbl>
              <a:tblPr rtl="1"/>
              <a:tblGrid>
                <a:gridCol w="3291022"/>
                <a:gridCol w="1468295"/>
                <a:gridCol w="1486677"/>
              </a:tblGrid>
              <a:tr h="1225399">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رشته فعالیت</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سهم مصرف برق از کل مصارف بخش صنعت (درصد) </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400" b="1" dirty="0">
                          <a:solidFill>
                            <a:srgbClr val="000000"/>
                          </a:solidFill>
                          <a:latin typeface="Arial"/>
                          <a:ea typeface="Times New Roman"/>
                          <a:cs typeface="B Titr" pitchFamily="2" charset="-78"/>
                        </a:rPr>
                        <a:t>سهم مصرف سوخت از کل مصارف بخش صنعت (درصد) </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9586">
                <a:tc>
                  <a:txBody>
                    <a:bodyPr/>
                    <a:lstStyle/>
                    <a:p>
                      <a:pPr algn="ctr" rtl="1">
                        <a:lnSpc>
                          <a:spcPct val="115000"/>
                        </a:lnSpc>
                        <a:spcAft>
                          <a:spcPts val="0"/>
                        </a:spcAft>
                      </a:pPr>
                      <a:r>
                        <a:rPr lang="fa-IR" sz="1200" b="1" dirty="0">
                          <a:solidFill>
                            <a:srgbClr val="000000"/>
                          </a:solidFill>
                          <a:latin typeface="Arial"/>
                          <a:ea typeface="Times New Roman"/>
                          <a:cs typeface="B Titr" pitchFamily="2" charset="-78"/>
                        </a:rPr>
                        <a:t>توليد قند و شكر</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0.7%</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a:solidFill>
                            <a:srgbClr val="000000"/>
                          </a:solidFill>
                          <a:latin typeface="Arial"/>
                          <a:ea typeface="Times New Roman"/>
                          <a:cs typeface="B Titr" pitchFamily="2" charset="-78"/>
                        </a:rPr>
                        <a:t>4.0%</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dirty="0">
                          <a:solidFill>
                            <a:srgbClr val="000000"/>
                          </a:solidFill>
                          <a:latin typeface="Arial"/>
                          <a:ea typeface="Times New Roman"/>
                          <a:cs typeface="B Titr" pitchFamily="2" charset="-78"/>
                        </a:rPr>
                        <a:t>آماده‌سازي و ريسندگي الياف منسوج ـ بافت منسوجات</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3.9%</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a:solidFill>
                            <a:srgbClr val="000000"/>
                          </a:solidFill>
                          <a:latin typeface="Arial"/>
                          <a:ea typeface="Times New Roman"/>
                          <a:cs typeface="B Titr" pitchFamily="2" charset="-78"/>
                        </a:rPr>
                        <a:t>1.1%</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dirty="0">
                          <a:solidFill>
                            <a:srgbClr val="000000"/>
                          </a:solidFill>
                          <a:latin typeface="Arial"/>
                          <a:ea typeface="Times New Roman"/>
                          <a:cs typeface="B Titr" pitchFamily="2" charset="-78"/>
                        </a:rPr>
                        <a:t>توليد فراورده‌هاي نفتي تصفيه شده </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1.6%</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a:solidFill>
                            <a:srgbClr val="000000"/>
                          </a:solidFill>
                          <a:latin typeface="Arial"/>
                          <a:ea typeface="Times New Roman"/>
                          <a:cs typeface="B Titr" pitchFamily="2" charset="-78"/>
                        </a:rPr>
                        <a:t>21.5%</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dirty="0">
                          <a:solidFill>
                            <a:srgbClr val="000000"/>
                          </a:solidFill>
                          <a:latin typeface="Arial"/>
                          <a:ea typeface="Times New Roman"/>
                          <a:cs typeface="B Titr" pitchFamily="2" charset="-78"/>
                        </a:rPr>
                        <a:t> توليد مواد شيميايي اساسي بجز كود و تركيبات ازت</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dirty="0">
                          <a:solidFill>
                            <a:srgbClr val="000000"/>
                          </a:solidFill>
                          <a:latin typeface="Arial"/>
                          <a:ea typeface="Times New Roman"/>
                          <a:cs typeface="B Titr" pitchFamily="2" charset="-78"/>
                        </a:rPr>
                        <a:t>2.4%</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a:solidFill>
                            <a:srgbClr val="000000"/>
                          </a:solidFill>
                          <a:latin typeface="Arial"/>
                          <a:ea typeface="Times New Roman"/>
                          <a:cs typeface="B Titr" pitchFamily="2" charset="-78"/>
                        </a:rPr>
                        <a:t>5.7%</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435698">
                <a:tc>
                  <a:txBody>
                    <a:bodyPr/>
                    <a:lstStyle/>
                    <a:p>
                      <a:pPr algn="ctr" rtl="1">
                        <a:lnSpc>
                          <a:spcPct val="115000"/>
                        </a:lnSpc>
                        <a:spcAft>
                          <a:spcPts val="0"/>
                        </a:spcAft>
                      </a:pPr>
                      <a:r>
                        <a:rPr lang="fa-IR" sz="1200" b="1">
                          <a:solidFill>
                            <a:srgbClr val="000000"/>
                          </a:solidFill>
                          <a:latin typeface="Arial"/>
                          <a:ea typeface="Times New Roman"/>
                          <a:cs typeface="B Titr" pitchFamily="2" charset="-78"/>
                        </a:rPr>
                        <a:t>توليد مواد پلاستيكي به شكل اوليه و ساخت لاستيك مصنوعي</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dirty="0">
                          <a:solidFill>
                            <a:srgbClr val="000000"/>
                          </a:solidFill>
                          <a:latin typeface="Arial"/>
                          <a:ea typeface="Times New Roman"/>
                          <a:cs typeface="B Titr" pitchFamily="2" charset="-78"/>
                        </a:rPr>
                        <a:t>6.4%</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dirty="0">
                          <a:solidFill>
                            <a:srgbClr val="000000"/>
                          </a:solidFill>
                          <a:latin typeface="Arial"/>
                          <a:ea typeface="Times New Roman"/>
                          <a:cs typeface="B Titr" pitchFamily="2" charset="-78"/>
                        </a:rPr>
                        <a:t>6.7%</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a:solidFill>
                            <a:srgbClr val="000000"/>
                          </a:solidFill>
                          <a:latin typeface="Arial"/>
                          <a:ea typeface="Times New Roman"/>
                          <a:cs typeface="B Titr" pitchFamily="2" charset="-78"/>
                        </a:rPr>
                        <a:t> توليد سيمان و آهك و گچ</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11.1%</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dirty="0">
                          <a:solidFill>
                            <a:srgbClr val="000000"/>
                          </a:solidFill>
                          <a:latin typeface="Arial"/>
                          <a:ea typeface="Times New Roman"/>
                          <a:cs typeface="B Titr" pitchFamily="2" charset="-78"/>
                        </a:rPr>
                        <a:t>15.8%</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a:solidFill>
                            <a:srgbClr val="000000"/>
                          </a:solidFill>
                          <a:latin typeface="Arial"/>
                          <a:ea typeface="Times New Roman"/>
                          <a:cs typeface="B Titr" pitchFamily="2" charset="-78"/>
                        </a:rPr>
                        <a:t> توليد آجر</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1.8%</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dirty="0">
                          <a:solidFill>
                            <a:srgbClr val="000000"/>
                          </a:solidFill>
                          <a:latin typeface="Arial"/>
                          <a:ea typeface="Times New Roman"/>
                          <a:cs typeface="B Titr" pitchFamily="2" charset="-78"/>
                        </a:rPr>
                        <a:t>7.1%</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a:solidFill>
                            <a:srgbClr val="000000"/>
                          </a:solidFill>
                          <a:latin typeface="Arial"/>
                          <a:ea typeface="Times New Roman"/>
                          <a:cs typeface="B Titr" pitchFamily="2" charset="-78"/>
                        </a:rPr>
                        <a:t> توليد محصولات اوليه آهن و فولاد</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31.2%</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dirty="0">
                          <a:solidFill>
                            <a:srgbClr val="000000"/>
                          </a:solidFill>
                          <a:latin typeface="Arial"/>
                          <a:ea typeface="Times New Roman"/>
                          <a:cs typeface="B Titr" pitchFamily="2" charset="-78"/>
                        </a:rPr>
                        <a:t>16.1%</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r h="399586">
                <a:tc>
                  <a:txBody>
                    <a:bodyPr/>
                    <a:lstStyle/>
                    <a:p>
                      <a:pPr algn="ctr" rtl="1">
                        <a:lnSpc>
                          <a:spcPct val="115000"/>
                        </a:lnSpc>
                        <a:spcAft>
                          <a:spcPts val="0"/>
                        </a:spcAft>
                      </a:pPr>
                      <a:r>
                        <a:rPr lang="fa-IR" sz="1200" b="1">
                          <a:solidFill>
                            <a:srgbClr val="000000"/>
                          </a:solidFill>
                          <a:latin typeface="Arial"/>
                          <a:ea typeface="Times New Roman"/>
                          <a:cs typeface="B Titr" pitchFamily="2" charset="-78"/>
                        </a:rPr>
                        <a:t> توليد محصولات اساسي آلومينيومي</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r>
                        <a:rPr lang="en-US" sz="1600">
                          <a:solidFill>
                            <a:srgbClr val="000000"/>
                          </a:solidFill>
                          <a:latin typeface="Arial"/>
                          <a:ea typeface="Times New Roman"/>
                          <a:cs typeface="B Titr" pitchFamily="2" charset="-78"/>
                        </a:rPr>
                        <a:t>10.7%</a:t>
                      </a:r>
                      <a:endParaRPr lang="en-US" sz="200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gn="ctr" rtl="0">
                        <a:lnSpc>
                          <a:spcPct val="115000"/>
                        </a:lnSpc>
                        <a:spcAft>
                          <a:spcPts val="0"/>
                        </a:spcAft>
                      </a:pPr>
                      <a:r>
                        <a:rPr lang="en-US" sz="1600" b="1" dirty="0">
                          <a:solidFill>
                            <a:srgbClr val="000000"/>
                          </a:solidFill>
                          <a:latin typeface="Arial"/>
                          <a:ea typeface="Times New Roman"/>
                          <a:cs typeface="B Titr" pitchFamily="2" charset="-78"/>
                        </a:rPr>
                        <a:t>0.5%</a:t>
                      </a:r>
                      <a:endParaRPr lang="en-US" sz="2000" dirty="0">
                        <a:latin typeface="Zar"/>
                        <a:ea typeface="Times New Roman"/>
                        <a:cs typeface="B Titr"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E9D9"/>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00"/>
            <a:ext cx="7758138" cy="868346"/>
          </a:xfrm>
        </p:spPr>
        <p:txBody>
          <a:bodyPr anchor="ctr"/>
          <a:lstStyle/>
          <a:p>
            <a:pPr algn="ctr"/>
            <a:r>
              <a:rPr lang="fa-IR" b="1" dirty="0" smtClean="0"/>
              <a:t>تاثیر حمل و نقل</a:t>
            </a:r>
            <a:endParaRPr lang="fa-IR" b="1" dirty="0"/>
          </a:p>
        </p:txBody>
      </p:sp>
      <p:graphicFrame>
        <p:nvGraphicFramePr>
          <p:cNvPr id="4" name="Chart 3"/>
          <p:cNvGraphicFramePr/>
          <p:nvPr/>
        </p:nvGraphicFramePr>
        <p:xfrm>
          <a:off x="214282" y="1357298"/>
          <a:ext cx="8501122" cy="500066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214282" y="1428736"/>
          <a:ext cx="8429683" cy="4857784"/>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p:cNvSpPr>
            <a:spLocks noGrp="1"/>
          </p:cNvSpPr>
          <p:nvPr>
            <p:ph type="title"/>
          </p:nvPr>
        </p:nvSpPr>
        <p:spPr>
          <a:xfrm>
            <a:off x="457200" y="203200"/>
            <a:ext cx="7758138" cy="868346"/>
          </a:xfrm>
        </p:spPr>
        <p:txBody>
          <a:bodyPr anchor="ctr"/>
          <a:lstStyle/>
          <a:p>
            <a:pPr algn="ctr"/>
            <a:r>
              <a:rPr lang="fa-IR" b="1" dirty="0" smtClean="0"/>
              <a:t>تاثیر حمل و نقل</a:t>
            </a:r>
            <a:endParaRPr lang="fa-IR"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7200" y="203200"/>
            <a:ext cx="7758138" cy="868346"/>
          </a:xfrm>
        </p:spPr>
        <p:txBody>
          <a:bodyPr anchor="ctr"/>
          <a:lstStyle/>
          <a:p>
            <a:pPr algn="ctr"/>
            <a:r>
              <a:rPr lang="fa-IR" b="1" dirty="0" smtClean="0"/>
              <a:t>تاثیر حمل و نقل</a:t>
            </a:r>
            <a:endParaRPr lang="fa-IR" b="1" dirty="0"/>
          </a:p>
        </p:txBody>
      </p:sp>
      <p:graphicFrame>
        <p:nvGraphicFramePr>
          <p:cNvPr id="5" name="Chart 4"/>
          <p:cNvGraphicFramePr/>
          <p:nvPr/>
        </p:nvGraphicFramePr>
        <p:xfrm>
          <a:off x="214282" y="1214422"/>
          <a:ext cx="8501122" cy="492922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638" y="60324"/>
            <a:ext cx="7400948" cy="868346"/>
          </a:xfrm>
        </p:spPr>
        <p:txBody>
          <a:bodyPr anchor="ctr"/>
          <a:lstStyle/>
          <a:p>
            <a:pPr algn="ctr"/>
            <a:r>
              <a:rPr lang="fa-IR" b="1" dirty="0" smtClean="0"/>
              <a:t>تغییر تقاضا</a:t>
            </a:r>
            <a:endParaRPr lang="fa-IR" b="1" dirty="0"/>
          </a:p>
        </p:txBody>
      </p:sp>
      <p:graphicFrame>
        <p:nvGraphicFramePr>
          <p:cNvPr id="4" name="Table 3"/>
          <p:cNvGraphicFramePr>
            <a:graphicFrameLocks noGrp="1"/>
          </p:cNvGraphicFramePr>
          <p:nvPr/>
        </p:nvGraphicFramePr>
        <p:xfrm>
          <a:off x="4493536" y="928670"/>
          <a:ext cx="4078992" cy="5715034"/>
        </p:xfrm>
        <a:graphic>
          <a:graphicData uri="http://schemas.openxmlformats.org/drawingml/2006/table">
            <a:tbl>
              <a:tblPr rtl="1"/>
              <a:tblGrid>
                <a:gridCol w="467090"/>
                <a:gridCol w="2917206"/>
                <a:gridCol w="694696"/>
              </a:tblGrid>
              <a:tr h="221184">
                <a:tc>
                  <a:txBody>
                    <a:bodyPr/>
                    <a:lstStyle/>
                    <a:p>
                      <a:pPr algn="ctr" rtl="1">
                        <a:lnSpc>
                          <a:spcPct val="115000"/>
                        </a:lnSpc>
                        <a:spcAft>
                          <a:spcPts val="0"/>
                        </a:spcAft>
                      </a:pPr>
                      <a:r>
                        <a:rPr lang="fa-IR" sz="1200" b="1" dirty="0">
                          <a:latin typeface="Arial"/>
                          <a:ea typeface="Times New Roman"/>
                          <a:cs typeface="B Mitra"/>
                        </a:rPr>
                        <a:t>ردیف</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نام محصول</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اولویت</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لامپ تی 8</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لامپ تی 5</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3</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ديود ساطع نور(</a:t>
                      </a:r>
                      <a:r>
                        <a:rPr lang="en-US" sz="1200" b="1" dirty="0">
                          <a:latin typeface="Arial"/>
                          <a:ea typeface="Times New Roman"/>
                          <a:cs typeface="B Mitra"/>
                        </a:rPr>
                        <a:t>LED</a:t>
                      </a:r>
                      <a:r>
                        <a:rPr lang="fa-IR" sz="1200" b="1" dirty="0">
                          <a:latin typeface="Arial"/>
                          <a:ea typeface="Times New Roman"/>
                          <a:cs typeface="B Mitra"/>
                        </a:rPr>
                        <a:t>)</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4</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لامپ متال هالید سرامیکی (</a:t>
                      </a:r>
                      <a:r>
                        <a:rPr lang="en-US" sz="1200" b="1" dirty="0">
                          <a:latin typeface="Arial"/>
                          <a:ea typeface="Times New Roman"/>
                          <a:cs typeface="B Mitra"/>
                        </a:rPr>
                        <a:t>CDM</a:t>
                      </a:r>
                      <a:r>
                        <a:rPr lang="fa-IR" sz="1200" b="1" dirty="0">
                          <a:latin typeface="Arial"/>
                          <a:ea typeface="Times New Roman"/>
                          <a:cs typeface="B Mitra"/>
                        </a:rPr>
                        <a:t>)</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Zar"/>
                          <a:ea typeface="Times New Roman"/>
                          <a:cs typeface="Times New Roman"/>
                        </a:rPr>
                        <a:t> </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5</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بالاست الکترونیکی</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6</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کلید هوشمند</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7</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کنترل توان</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8</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کنترل توان-دور</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9</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الکتروموتور راندمان بالا</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7</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کنترل توان</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8</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کنترل توان-دور</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9</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الکتروموتور راندمان بالا</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10</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کوره القایی</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کوره قوس</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3</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رکوپراتور</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13</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ری ژنراتور</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14</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پیش گرم کن</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15</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گاز </a:t>
                      </a:r>
                      <a:r>
                        <a:rPr lang="en-US" sz="1200" b="1" dirty="0">
                          <a:latin typeface="Arial"/>
                          <a:ea typeface="Times New Roman"/>
                          <a:cs typeface="B Mitra"/>
                        </a:rPr>
                        <a:t>R</a:t>
                      </a:r>
                      <a:r>
                        <a:rPr lang="fa-IR" sz="1200" b="1" dirty="0">
                          <a:latin typeface="Arial"/>
                          <a:ea typeface="Times New Roman"/>
                          <a:cs typeface="B Mitra"/>
                        </a:rPr>
                        <a:t>134</a:t>
                      </a:r>
                      <a:r>
                        <a:rPr lang="en-US" sz="1200" b="1" dirty="0">
                          <a:latin typeface="Arial"/>
                          <a:ea typeface="Times New Roman"/>
                          <a:cs typeface="B Mitra"/>
                        </a:rPr>
                        <a:t>a</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16</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گاز </a:t>
                      </a:r>
                      <a:r>
                        <a:rPr lang="en-US" sz="1200" b="1" dirty="0">
                          <a:latin typeface="Arial"/>
                          <a:ea typeface="Times New Roman"/>
                          <a:cs typeface="B Mitra"/>
                        </a:rPr>
                        <a:t>R</a:t>
                      </a:r>
                      <a:r>
                        <a:rPr lang="fa-IR" sz="1200" b="1" dirty="0">
                          <a:latin typeface="Arial"/>
                          <a:ea typeface="Times New Roman"/>
                          <a:cs typeface="B Mitra"/>
                        </a:rPr>
                        <a:t>436</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17</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کولر گازی خورشیدی</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18</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کولر گازی ( اسپلیت)</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19</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انواع پکیج</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20</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بخاری دودکشدار راندمان بالا با رتبه </a:t>
                      </a:r>
                      <a:r>
                        <a:rPr lang="en-US" sz="1200" b="1" dirty="0">
                          <a:latin typeface="Arial"/>
                          <a:ea typeface="Times New Roman"/>
                          <a:cs typeface="B Mitra"/>
                        </a:rPr>
                        <a:t>B</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Zar"/>
                          <a:ea typeface="Times New Roman"/>
                          <a:cs typeface="Times New Roman"/>
                        </a:rPr>
                        <a:t> </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a:latin typeface="Arial"/>
                          <a:ea typeface="Times New Roman"/>
                          <a:cs typeface="B Mitra"/>
                        </a:rPr>
                        <a:t>21</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بخاری با محفظه احتراق بسته با فن</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3</a:t>
                      </a:r>
                      <a:endParaRPr lang="en-US" sz="1200" b="1">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19754">
                <a:tc>
                  <a:txBody>
                    <a:bodyPr/>
                    <a:lstStyle/>
                    <a:p>
                      <a:pPr algn="ctr" rtl="1">
                        <a:lnSpc>
                          <a:spcPct val="115000"/>
                        </a:lnSpc>
                        <a:spcAft>
                          <a:spcPts val="0"/>
                        </a:spcAft>
                      </a:pPr>
                      <a:r>
                        <a:rPr lang="fa-IR" sz="1200" b="1" dirty="0">
                          <a:latin typeface="Arial"/>
                          <a:ea typeface="Times New Roman"/>
                          <a:cs typeface="B Mitra"/>
                        </a:rPr>
                        <a:t>22</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آبگرمکن خورشیدی</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2</a:t>
                      </a:r>
                      <a:endParaRPr lang="en-US" sz="1200" b="1" dirty="0">
                        <a:latin typeface="Zar"/>
                        <a:ea typeface="Times New Roman"/>
                        <a:cs typeface="Arial"/>
                      </a:endParaRPr>
                    </a:p>
                  </a:txBody>
                  <a:tcPr marL="49554" marR="4955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5" name="Table 4"/>
          <p:cNvGraphicFramePr>
            <a:graphicFrameLocks noGrp="1"/>
          </p:cNvGraphicFramePr>
          <p:nvPr/>
        </p:nvGraphicFramePr>
        <p:xfrm>
          <a:off x="214282" y="928670"/>
          <a:ext cx="4214842" cy="5715050"/>
        </p:xfrm>
        <a:graphic>
          <a:graphicData uri="http://schemas.openxmlformats.org/drawingml/2006/table">
            <a:tbl>
              <a:tblPr rtl="1"/>
              <a:tblGrid>
                <a:gridCol w="390569"/>
                <a:gridCol w="3176080"/>
                <a:gridCol w="648193"/>
              </a:tblGrid>
              <a:tr h="228602">
                <a:tc>
                  <a:txBody>
                    <a:bodyPr/>
                    <a:lstStyle/>
                    <a:p>
                      <a:pPr algn="ctr" rtl="1">
                        <a:lnSpc>
                          <a:spcPct val="115000"/>
                        </a:lnSpc>
                        <a:spcAft>
                          <a:spcPts val="0"/>
                        </a:spcAft>
                      </a:pPr>
                      <a:r>
                        <a:rPr lang="fa-IR" sz="1200" b="1">
                          <a:latin typeface="Arial"/>
                          <a:ea typeface="Times New Roman"/>
                          <a:cs typeface="B Mitra"/>
                        </a:rPr>
                        <a:t>ردیف</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نام محصول</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اولویت</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23</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آبگرمکن فوری بدون پیلوت</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26</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موتور بهینه کولر آبی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24</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پمپ آب کولر</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27</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کلید هوشمند کولر</a:t>
                      </a:r>
                      <a:endParaRPr lang="en-US" sz="1200" b="1" dirty="0">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25</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موتور بهینه کولر آبی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28</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کنترل کمپرسور کولر گازی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26</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کنترل کمپرسور کولر گازی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27</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ترموستات اتاقی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28</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پنجره دو جداره (</a:t>
                      </a:r>
                      <a:r>
                        <a:rPr lang="en-US" sz="1200" b="1" dirty="0" err="1">
                          <a:latin typeface="Arial"/>
                          <a:ea typeface="Times New Roman"/>
                          <a:cs typeface="B Mitra"/>
                        </a:rPr>
                        <a:t>UPVC,Aluminum</a:t>
                      </a:r>
                      <a:r>
                        <a:rPr lang="en-US" sz="1200" b="1" dirty="0">
                          <a:latin typeface="Arial"/>
                          <a:ea typeface="Times New Roman"/>
                          <a:cs typeface="B Mitra"/>
                        </a:rPr>
                        <a:t> </a:t>
                      </a:r>
                      <a:r>
                        <a:rPr lang="en-US" sz="1200" b="1" dirty="0" smtClean="0">
                          <a:latin typeface="Arial"/>
                          <a:ea typeface="Times New Roman"/>
                          <a:cs typeface="B Mitra"/>
                        </a:rPr>
                        <a:t>Thermal</a:t>
                      </a:r>
                      <a:endParaRPr lang="en-US" sz="1200" b="1" dirty="0">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29</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شیشه های کنترل کننده انرژی </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30</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مولدهای ترکیبی برق خانگی</a:t>
                      </a:r>
                      <a:endParaRPr lang="en-US" sz="1200" b="1" dirty="0">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مولدهای ترکیبی برق صنعتی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مولد های مقیاس کوچک آبی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Zar"/>
                          <a:ea typeface="Times New Roman"/>
                          <a:cs typeface="Times New Roman"/>
                        </a:rPr>
                        <a:t> </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33</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مولد های مقیاس کوچک بادی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Zar"/>
                          <a:ea typeface="Times New Roman"/>
                          <a:cs typeface="Times New Roman"/>
                        </a:rPr>
                        <a:t> </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34</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شار سنج(کنترل میزان گاز مصرفی)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35</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شار سنج(کنترل میزان آبگرم)</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36</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تنظیم کننده جریان و ولتاژ</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37</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سیستم مدیریت انرژی در ساختمان (</a:t>
                      </a:r>
                      <a:r>
                        <a:rPr lang="en-US" sz="1200" b="1">
                          <a:latin typeface="Arial"/>
                          <a:ea typeface="Times New Roman"/>
                          <a:cs typeface="B Mitra"/>
                        </a:rPr>
                        <a:t>BEMS</a:t>
                      </a:r>
                      <a:r>
                        <a:rPr lang="fa-IR" sz="1200" b="1">
                          <a:latin typeface="Arial"/>
                          <a:ea typeface="Times New Roman"/>
                          <a:cs typeface="B Mitra"/>
                        </a:rPr>
                        <a:t>)</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38</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بتن سبک گازی</a:t>
                      </a:r>
                      <a:r>
                        <a:rPr lang="en-US" sz="1200" b="1">
                          <a:latin typeface="Arial"/>
                          <a:ea typeface="Times New Roman"/>
                          <a:cs typeface="B Mitra"/>
                        </a:rPr>
                        <a:t>AAC</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39</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en-US" sz="1200" b="1">
                          <a:latin typeface="Arial"/>
                          <a:ea typeface="Times New Roman"/>
                          <a:cs typeface="B Mitra"/>
                        </a:rPr>
                        <a:t>ICF</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40</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3</a:t>
                      </a:r>
                      <a:r>
                        <a:rPr lang="en-US" sz="1200" b="1">
                          <a:latin typeface="Arial"/>
                          <a:ea typeface="Times New Roman"/>
                          <a:cs typeface="B Mitra"/>
                        </a:rPr>
                        <a:t>D Panel</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41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en-US" sz="1200" b="1">
                          <a:latin typeface="Arial"/>
                          <a:ea typeface="Times New Roman"/>
                          <a:cs typeface="B Mitra"/>
                        </a:rPr>
                        <a:t>LSF Panel</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42</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اسکلت فلزی(پیچ و مهره ای)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1</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602">
                <a:tc>
                  <a:txBody>
                    <a:bodyPr/>
                    <a:lstStyle/>
                    <a:p>
                      <a:pPr algn="ctr" rtl="1">
                        <a:lnSpc>
                          <a:spcPct val="115000"/>
                        </a:lnSpc>
                        <a:spcAft>
                          <a:spcPts val="0"/>
                        </a:spcAft>
                      </a:pPr>
                      <a:r>
                        <a:rPr lang="fa-IR" sz="1200" b="1">
                          <a:latin typeface="Arial"/>
                          <a:ea typeface="Times New Roman"/>
                          <a:cs typeface="B Mitra"/>
                        </a:rPr>
                        <a:t>43</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a:latin typeface="Arial"/>
                          <a:ea typeface="Times New Roman"/>
                          <a:cs typeface="B Mitra"/>
                        </a:rPr>
                        <a:t>قطعات بتنی</a:t>
                      </a:r>
                      <a:endParaRPr lang="en-US" sz="1200" b="1">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rtl="1">
                        <a:lnSpc>
                          <a:spcPct val="115000"/>
                        </a:lnSpc>
                        <a:spcAft>
                          <a:spcPts val="0"/>
                        </a:spcAft>
                      </a:pPr>
                      <a:r>
                        <a:rPr lang="fa-IR" sz="1200" b="1" dirty="0">
                          <a:latin typeface="Arial"/>
                          <a:ea typeface="Times New Roman"/>
                          <a:cs typeface="B Mitra"/>
                        </a:rPr>
                        <a:t>2</a:t>
                      </a:r>
                      <a:endParaRPr lang="en-US" sz="1200" b="1" dirty="0">
                        <a:latin typeface="Zar"/>
                        <a:ea typeface="Times New Roman"/>
                        <a:cs typeface="Arial"/>
                      </a:endParaRPr>
                    </a:p>
                  </a:txBody>
                  <a:tcPr marL="53201" marR="5320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fa-IR" b="1" dirty="0" smtClean="0"/>
              <a:t>ترکیب هزینه خانوار</a:t>
            </a:r>
            <a:endParaRPr lang="fa-IR" b="1" dirty="0"/>
          </a:p>
        </p:txBody>
      </p:sp>
      <p:graphicFrame>
        <p:nvGraphicFramePr>
          <p:cNvPr id="5" name="Chart 4"/>
          <p:cNvGraphicFramePr/>
          <p:nvPr/>
        </p:nvGraphicFramePr>
        <p:xfrm>
          <a:off x="357158" y="1285860"/>
          <a:ext cx="8215370" cy="478634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03200"/>
            <a:ext cx="7400925" cy="868363"/>
          </a:xfrm>
        </p:spPr>
        <p:txBody>
          <a:bodyPr/>
          <a:lstStyle/>
          <a:p>
            <a:pPr eaLnBrk="1" hangingPunct="1"/>
            <a:r>
              <a:rPr lang="fa-IR" smtClean="0"/>
              <a:t>فهرست</a:t>
            </a:r>
          </a:p>
        </p:txBody>
      </p:sp>
      <p:sp>
        <p:nvSpPr>
          <p:cNvPr id="10243" name="TextBox 34"/>
          <p:cNvSpPr txBox="1">
            <a:spLocks noChangeArrowheads="1"/>
          </p:cNvSpPr>
          <p:nvPr/>
        </p:nvSpPr>
        <p:spPr bwMode="auto">
          <a:xfrm>
            <a:off x="357188" y="-428625"/>
            <a:ext cx="2200275" cy="398462"/>
          </a:xfrm>
          <a:prstGeom prst="rect">
            <a:avLst/>
          </a:prstGeom>
          <a:noFill/>
          <a:ln w="9525">
            <a:noFill/>
            <a:miter lim="800000"/>
            <a:headEnd/>
            <a:tailEnd/>
          </a:ln>
        </p:spPr>
        <p:txBody>
          <a:bodyPr>
            <a:spAutoFit/>
          </a:bodyPr>
          <a:lstStyle/>
          <a:p>
            <a:endParaRPr lang="fa-IR" sz="2000" b="1">
              <a:latin typeface="Calibri" pitchFamily="34" charset="0"/>
              <a:cs typeface="B Mitra" pitchFamily="2" charset="-78"/>
            </a:endParaRPr>
          </a:p>
        </p:txBody>
      </p:sp>
      <p:sp>
        <p:nvSpPr>
          <p:cNvPr id="26" name="Rectangle 25">
            <a:hlinkClick r:id="rId3" action="ppaction://hlinksldjump"/>
          </p:cNvPr>
          <p:cNvSpPr/>
          <p:nvPr/>
        </p:nvSpPr>
        <p:spPr>
          <a:xfrm>
            <a:off x="1285875" y="4786325"/>
            <a:ext cx="6286500" cy="428625"/>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سازماندهی اجرای طرح هدفمند کردن یارانه ها در بخش صنعت و معدن</a:t>
            </a:r>
            <a:endParaRPr lang="fa-IR" b="1" dirty="0">
              <a:cs typeface="B Mitra" pitchFamily="2" charset="-78"/>
            </a:endParaRPr>
          </a:p>
        </p:txBody>
      </p:sp>
      <p:sp>
        <p:nvSpPr>
          <p:cNvPr id="33" name="Rectangle 32">
            <a:hlinkClick r:id="rId4" action="ppaction://hlinksldjump"/>
          </p:cNvPr>
          <p:cNvSpPr/>
          <p:nvPr/>
        </p:nvSpPr>
        <p:spPr>
          <a:xfrm>
            <a:off x="1285875" y="3429000"/>
            <a:ext cx="6286500" cy="428628"/>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a:cs typeface="B Mitra" pitchFamily="2" charset="-78"/>
              </a:rPr>
              <a:t>برنامه </a:t>
            </a:r>
            <a:r>
              <a:rPr lang="fa-IR" b="1" dirty="0" smtClean="0">
                <a:cs typeface="B Mitra" pitchFamily="2" charset="-78"/>
              </a:rPr>
              <a:t>جبرانی </a:t>
            </a:r>
            <a:endParaRPr lang="fa-IR" b="1" dirty="0">
              <a:cs typeface="B Mitra" pitchFamily="2" charset="-78"/>
            </a:endParaRPr>
          </a:p>
        </p:txBody>
      </p:sp>
      <p:sp>
        <p:nvSpPr>
          <p:cNvPr id="36" name="Rectangle 35">
            <a:hlinkClick r:id="rId5" action="ppaction://hlinksldjump"/>
          </p:cNvPr>
          <p:cNvSpPr/>
          <p:nvPr/>
        </p:nvSpPr>
        <p:spPr>
          <a:xfrm>
            <a:off x="1285875" y="3929074"/>
            <a:ext cx="6286500" cy="500058"/>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a:cs typeface="B Mitra" pitchFamily="2" charset="-78"/>
              </a:rPr>
              <a:t>برنامه بهره وری </a:t>
            </a:r>
          </a:p>
        </p:txBody>
      </p:sp>
      <p:sp>
        <p:nvSpPr>
          <p:cNvPr id="7" name="Rectangle 6">
            <a:hlinkClick r:id="rId6" action="ppaction://hlinksldjump"/>
          </p:cNvPr>
          <p:cNvSpPr/>
          <p:nvPr/>
        </p:nvSpPr>
        <p:spPr>
          <a:xfrm>
            <a:off x="1285852" y="1785929"/>
            <a:ext cx="6286500" cy="428625"/>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چارچوب طراحی برنامه</a:t>
            </a:r>
            <a:endParaRPr lang="fa-IR" b="1" dirty="0">
              <a:cs typeface="B Mitra" pitchFamily="2" charset="-78"/>
            </a:endParaRPr>
          </a:p>
        </p:txBody>
      </p:sp>
      <p:sp>
        <p:nvSpPr>
          <p:cNvPr id="8" name="Rectangle 7">
            <a:hlinkClick r:id="rId7" action="ppaction://hlinksldjump"/>
          </p:cNvPr>
          <p:cNvSpPr/>
          <p:nvPr/>
        </p:nvSpPr>
        <p:spPr>
          <a:xfrm>
            <a:off x="1285875" y="5286391"/>
            <a:ext cx="6286500" cy="428625"/>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تشریح قانون هدفمند کردن یارانه ها</a:t>
            </a:r>
            <a:endParaRPr lang="fa-IR" b="1" dirty="0">
              <a:cs typeface="B Mitra" pitchFamily="2" charset="-78"/>
            </a:endParaRPr>
          </a:p>
        </p:txBody>
      </p:sp>
      <p:sp>
        <p:nvSpPr>
          <p:cNvPr id="11" name="Rectangle 10">
            <a:hlinkClick r:id="rId8" action="ppaction://hlinksldjump"/>
          </p:cNvPr>
          <p:cNvSpPr/>
          <p:nvPr/>
        </p:nvSpPr>
        <p:spPr>
          <a:xfrm>
            <a:off x="1285852" y="1071546"/>
            <a:ext cx="6286500" cy="428625"/>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اطلاعات عمومی مصرف انرژی در بخش صنعت و معدن</a:t>
            </a:r>
            <a:endParaRPr lang="fa-IR" b="1" dirty="0">
              <a:cs typeface="B Mitra" pitchFamily="2" charset="-78"/>
            </a:endParaRPr>
          </a:p>
        </p:txBody>
      </p:sp>
      <p:sp>
        <p:nvSpPr>
          <p:cNvPr id="12" name="Rectangle 11">
            <a:hlinkClick r:id="rId6" action="ppaction://hlinksldjump"/>
          </p:cNvPr>
          <p:cNvSpPr/>
          <p:nvPr/>
        </p:nvSpPr>
        <p:spPr>
          <a:xfrm>
            <a:off x="1285852" y="2285995"/>
            <a:ext cx="6286500" cy="428625"/>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رشته فعالیت های آسیب پذیر</a:t>
            </a:r>
            <a:endParaRPr lang="fa-IR" b="1" dirty="0">
              <a:cs typeface="B Mitra" pitchFamily="2" charset="-78"/>
            </a:endParaRPr>
          </a:p>
        </p:txBody>
      </p:sp>
      <p:sp>
        <p:nvSpPr>
          <p:cNvPr id="13" name="Rectangle 12">
            <a:hlinkClick r:id="rId9" action="ppaction://hlinksldjump"/>
          </p:cNvPr>
          <p:cNvSpPr/>
          <p:nvPr/>
        </p:nvSpPr>
        <p:spPr>
          <a:xfrm>
            <a:off x="1285852" y="2928934"/>
            <a:ext cx="6286500" cy="428628"/>
          </a:xfrm>
          <a:prstGeom prst="rect">
            <a:avLst/>
          </a:prstGeom>
        </p:spPr>
        <p:style>
          <a:lnRef idx="3">
            <a:schemeClr val="lt1"/>
          </a:lnRef>
          <a:fillRef idx="1">
            <a:schemeClr val="accent1"/>
          </a:fillRef>
          <a:effectRef idx="1">
            <a:schemeClr val="accent1"/>
          </a:effectRef>
          <a:fontRef idx="minor">
            <a:schemeClr val="lt1"/>
          </a:fontRef>
        </p:style>
        <p:txBody>
          <a:bodyPr rtlCol="1" anchor="ctr"/>
          <a:lstStyle/>
          <a:p>
            <a:pPr algn="ctr" fontAlgn="auto">
              <a:spcBef>
                <a:spcPts val="0"/>
              </a:spcBef>
              <a:spcAft>
                <a:spcPts val="0"/>
              </a:spcAft>
              <a:defRPr/>
            </a:pPr>
            <a:r>
              <a:rPr lang="fa-IR" b="1" dirty="0" smtClean="0">
                <a:cs typeface="B Mitra" pitchFamily="2" charset="-78"/>
              </a:rPr>
              <a:t>بسته حمایتی</a:t>
            </a:r>
            <a:endParaRPr lang="fa-IR" b="1" dirty="0">
              <a:cs typeface="B Mitra" pitchFamily="2" charset="-78"/>
            </a:endParaRPr>
          </a:p>
        </p:txBody>
      </p:sp>
    </p:spTree>
  </p:cSld>
  <p:clrMapOvr>
    <a:masterClrMapping/>
  </p:clrMapOvr>
  <p:transition advClick="0">
    <p:zoom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fa-IR" b="1" dirty="0" smtClean="0"/>
              <a:t>ترکیب هزینه خوراکی خانوار</a:t>
            </a:r>
            <a:endParaRPr lang="fa-IR" b="1" dirty="0"/>
          </a:p>
        </p:txBody>
      </p:sp>
      <p:graphicFrame>
        <p:nvGraphicFramePr>
          <p:cNvPr id="4" name="Chart 3"/>
          <p:cNvGraphicFramePr/>
          <p:nvPr/>
        </p:nvGraphicFramePr>
        <p:xfrm>
          <a:off x="214282" y="1285860"/>
          <a:ext cx="8429684" cy="485778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00"/>
            <a:ext cx="7901014" cy="868346"/>
          </a:xfrm>
        </p:spPr>
        <p:txBody>
          <a:bodyPr anchor="ctr"/>
          <a:lstStyle/>
          <a:p>
            <a:pPr algn="ctr"/>
            <a:r>
              <a:rPr lang="fa-IR" b="1" dirty="0" smtClean="0"/>
              <a:t>محصولات سبد خانوار مرتبط با صنایع</a:t>
            </a:r>
            <a:endParaRPr lang="fa-IR" b="1" dirty="0"/>
          </a:p>
        </p:txBody>
      </p:sp>
      <p:graphicFrame>
        <p:nvGraphicFramePr>
          <p:cNvPr id="4" name="Table 3"/>
          <p:cNvGraphicFramePr>
            <a:graphicFrameLocks noGrp="1"/>
          </p:cNvGraphicFramePr>
          <p:nvPr/>
        </p:nvGraphicFramePr>
        <p:xfrm>
          <a:off x="428599" y="2000239"/>
          <a:ext cx="8072491" cy="3781237"/>
        </p:xfrm>
        <a:graphic>
          <a:graphicData uri="http://schemas.openxmlformats.org/drawingml/2006/table">
            <a:tbl>
              <a:tblPr rtl="1"/>
              <a:tblGrid>
                <a:gridCol w="836454"/>
                <a:gridCol w="3044152"/>
                <a:gridCol w="1594802"/>
                <a:gridCol w="1303902"/>
                <a:gridCol w="1293181"/>
              </a:tblGrid>
              <a:tr h="602539">
                <a:tc rowSpan="2">
                  <a:txBody>
                    <a:bodyPr/>
                    <a:lstStyle/>
                    <a:p>
                      <a:pPr algn="ctr" rtl="1" fontAlgn="ctr"/>
                      <a:r>
                        <a:rPr lang="fa-IR" sz="1600" b="0" i="0" u="none" strike="noStrike">
                          <a:solidFill>
                            <a:srgbClr val="000000"/>
                          </a:solidFill>
                          <a:latin typeface="B Titr"/>
                          <a:cs typeface="B Titr" pitchFamily="2" charset="-78"/>
                        </a:rPr>
                        <a:t>ردیف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1" fontAlgn="ctr"/>
                      <a:r>
                        <a:rPr lang="fa-IR" sz="1600" b="0" i="0" u="none" strike="noStrike">
                          <a:solidFill>
                            <a:srgbClr val="000000"/>
                          </a:solidFill>
                          <a:latin typeface="B Titr"/>
                          <a:cs typeface="B Titr" pitchFamily="2" charset="-78"/>
                        </a:rPr>
                        <a:t>رشته فعالیت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1" fontAlgn="ctr"/>
                      <a:r>
                        <a:rPr lang="fa-IR" sz="1600" b="0" i="0" u="none" strike="noStrike">
                          <a:solidFill>
                            <a:srgbClr val="000000"/>
                          </a:solidFill>
                          <a:latin typeface="B Titr"/>
                          <a:cs typeface="B Titr" pitchFamily="2" charset="-78"/>
                        </a:rPr>
                        <a:t>سهم در هزینه خانوار (درصد)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r>
              <a:tr h="897660">
                <a:tc vMerge="1">
                  <a:txBody>
                    <a:bodyPr/>
                    <a:lstStyle/>
                    <a:p>
                      <a:pPr rtl="1"/>
                      <a:endParaRPr lang="fa-IR"/>
                    </a:p>
                  </a:txBody>
                  <a:tcPr/>
                </a:tc>
                <a:tc vMerge="1">
                  <a:txBody>
                    <a:bodyPr/>
                    <a:lstStyle/>
                    <a:p>
                      <a:pPr rtl="1"/>
                      <a:endParaRPr lang="fa-IR"/>
                    </a:p>
                  </a:txBody>
                  <a:tcPr/>
                </a:tc>
                <a:tc>
                  <a:txBody>
                    <a:bodyPr/>
                    <a:lstStyle/>
                    <a:p>
                      <a:pPr algn="ctr" rtl="1" fontAlgn="ctr"/>
                      <a:r>
                        <a:rPr lang="fa-IR" sz="1600" b="0" i="0" u="none" strike="noStrike">
                          <a:solidFill>
                            <a:srgbClr val="000000"/>
                          </a:solidFill>
                          <a:latin typeface="B Titr"/>
                          <a:cs typeface="B Titr" pitchFamily="2" charset="-78"/>
                        </a:rPr>
                        <a:t>متوسط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دهک هزینه ای  اول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دهک هزینه ای دهم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0346">
                <a:tc>
                  <a:txBody>
                    <a:bodyPr/>
                    <a:lstStyle/>
                    <a:p>
                      <a:pPr algn="ctr" rtl="1" fontAlgn="ctr"/>
                      <a:r>
                        <a:rPr lang="fa-IR" sz="1600" b="0" i="0" u="none" strike="noStrike">
                          <a:solidFill>
                            <a:srgbClr val="000000"/>
                          </a:solidFill>
                          <a:latin typeface="B Titr"/>
                          <a:cs typeface="B Titr" pitchFamily="2" charset="-78"/>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مسکن (مصالح ساختمانی)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46.5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25.8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0346">
                <a:tc>
                  <a:txBody>
                    <a:bodyPr/>
                    <a:lstStyle/>
                    <a:p>
                      <a:pPr algn="ctr" rtl="1" fontAlgn="ctr"/>
                      <a:r>
                        <a:rPr lang="fa-IR" sz="1600" b="0" i="0" u="none" strike="noStrike">
                          <a:solidFill>
                            <a:srgbClr val="000000"/>
                          </a:solidFill>
                          <a:latin typeface="B Titr"/>
                          <a:cs typeface="B Titr" pitchFamily="2" charset="-78"/>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مواد خوراکی (نان و لبنیات، روغن و شکر)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22.7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35.7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16.4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60346">
                <a:tc>
                  <a:txBody>
                    <a:bodyPr/>
                    <a:lstStyle/>
                    <a:p>
                      <a:pPr algn="ctr" rtl="1" fontAlgn="ctr"/>
                      <a:r>
                        <a:rPr lang="fa-IR" sz="1600" b="0" i="0" u="none" strike="noStrike">
                          <a:solidFill>
                            <a:srgbClr val="000000"/>
                          </a:solidFill>
                          <a:latin typeface="B Titr"/>
                          <a:cs typeface="B Titr" pitchFamily="2" charset="-78"/>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پوشاک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a:solidFill>
                            <a:srgbClr val="000000"/>
                          </a:solidFill>
                          <a:latin typeface="B Titr"/>
                          <a:cs typeface="B Titr" pitchFamily="2" charset="-78"/>
                        </a:rPr>
                        <a:t>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600" b="0" i="0" u="none" strike="noStrike" dirty="0">
                          <a:solidFill>
                            <a:srgbClr val="000000"/>
                          </a:solidFill>
                          <a:latin typeface="B Titr"/>
                          <a:cs typeface="B Titr" pitchFamily="2" charset="-78"/>
                        </a:rPr>
                        <a:t>6.5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fa-IR" b="1" dirty="0" smtClean="0"/>
              <a:t>رشته فعالیت های آسیب پذیر</a:t>
            </a:r>
            <a:endParaRPr lang="fa-IR" b="1" dirty="0"/>
          </a:p>
        </p:txBody>
      </p:sp>
      <p:graphicFrame>
        <p:nvGraphicFramePr>
          <p:cNvPr id="4" name="Table 3"/>
          <p:cNvGraphicFramePr>
            <a:graphicFrameLocks noGrp="1"/>
          </p:cNvGraphicFramePr>
          <p:nvPr/>
        </p:nvGraphicFramePr>
        <p:xfrm>
          <a:off x="1920584" y="1000149"/>
          <a:ext cx="5437498" cy="5714999"/>
        </p:xfrm>
        <a:graphic>
          <a:graphicData uri="http://schemas.openxmlformats.org/drawingml/2006/table">
            <a:tbl>
              <a:tblPr rtl="1"/>
              <a:tblGrid>
                <a:gridCol w="794440"/>
                <a:gridCol w="4643058"/>
              </a:tblGrid>
              <a:tr h="228602">
                <a:tc>
                  <a:txBody>
                    <a:bodyPr/>
                    <a:lstStyle/>
                    <a:p>
                      <a:pPr algn="ctr" rtl="1">
                        <a:lnSpc>
                          <a:spcPct val="115000"/>
                        </a:lnSpc>
                        <a:spcAft>
                          <a:spcPts val="0"/>
                        </a:spcAft>
                      </a:pPr>
                      <a:r>
                        <a:rPr lang="fa-IR" sz="1200" b="1" dirty="0">
                          <a:solidFill>
                            <a:srgbClr val="000000"/>
                          </a:solidFill>
                          <a:latin typeface="Arial"/>
                          <a:ea typeface="Times New Roman"/>
                          <a:cs typeface="B Titr" pitchFamily="2" charset="-78"/>
                        </a:rPr>
                        <a:t>ردیف</a:t>
                      </a:r>
                      <a:endParaRPr lang="en-US" sz="1400" dirty="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050" b="1" dirty="0">
                          <a:solidFill>
                            <a:srgbClr val="000000"/>
                          </a:solidFill>
                          <a:latin typeface="Arial"/>
                          <a:ea typeface="Times New Roman"/>
                          <a:cs typeface="B Titr" pitchFamily="2" charset="-78"/>
                        </a:rPr>
                        <a:t>رشته فعالیت</a:t>
                      </a:r>
                      <a:endParaRPr lang="en-US" sz="1400" dirty="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 توليد فراورده‌هاي لبني</a:t>
                      </a:r>
                      <a:endParaRPr lang="en-US" sz="1400" dirty="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2</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قند و شكر</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3</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نان و غلات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4</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آماده‌سازي و ريسندگي الياف منسوج ـ بافت منسوجات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5</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تكميل منسوجات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6</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پوشاك به استثناي پوشاك از پوست خزدار</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7</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خمير كاغذ و كاغذ و مقوا</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8</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آجر -  فشاری </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9</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محصولات اوليه آهن و فولاد</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10</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محصولات اساسي آلومينيومي</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11</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ريخته‌گري آهن و فولاد</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1">
                        <a:lnSpc>
                          <a:spcPct val="115000"/>
                        </a:lnSpc>
                        <a:spcAft>
                          <a:spcPts val="0"/>
                        </a:spcAft>
                      </a:pPr>
                      <a:r>
                        <a:rPr lang="fa-IR" sz="1200">
                          <a:solidFill>
                            <a:srgbClr val="000000"/>
                          </a:solidFill>
                          <a:latin typeface="Zar"/>
                          <a:ea typeface="Times New Roman"/>
                          <a:cs typeface="B Titr" pitchFamily="2" charset="-78"/>
                        </a:rPr>
                        <a:t>12</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ريخته‌گري فلزات غيرآهني</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13</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روغن و چربي حيواني و نباتي خوراكي </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14</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مواد شيميايي اساسي بجز كود و تركيبات ازت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15</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كود شيميايي و تركيبات ازت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16</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ساير محصولات لاستيكي </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17</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شيشه جام </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18</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محصولات شيشه‌اي بجز شيشه جام</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19</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توليد محصولات سراميكي نسوز ـ عايق حرارت</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20</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سيمان و آهك و گچ</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21</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بريدن و شكل‌دادن و تكميل سنگ</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22</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a:solidFill>
                            <a:srgbClr val="000000"/>
                          </a:solidFill>
                          <a:latin typeface="Arial"/>
                          <a:ea typeface="Times New Roman"/>
                          <a:cs typeface="B Titr" pitchFamily="2" charset="-78"/>
                        </a:rPr>
                        <a:t> توليد آجر -  ماشینی </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8539">
                <a:tc>
                  <a:txBody>
                    <a:bodyPr/>
                    <a:lstStyle/>
                    <a:p>
                      <a:pPr algn="ctr" rtl="0">
                        <a:lnSpc>
                          <a:spcPct val="115000"/>
                        </a:lnSpc>
                        <a:spcAft>
                          <a:spcPts val="0"/>
                        </a:spcAft>
                      </a:pPr>
                      <a:r>
                        <a:rPr lang="en-US" sz="1200">
                          <a:solidFill>
                            <a:srgbClr val="000000"/>
                          </a:solidFill>
                          <a:latin typeface="Arial"/>
                          <a:ea typeface="Times New Roman"/>
                          <a:cs typeface="B Titr" pitchFamily="2" charset="-78"/>
                        </a:rPr>
                        <a:t>23</a:t>
                      </a:r>
                      <a:endParaRPr lang="en-US" sz="140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fa-IR" sz="1100" b="1" dirty="0">
                          <a:solidFill>
                            <a:srgbClr val="000000"/>
                          </a:solidFill>
                          <a:latin typeface="Arial"/>
                          <a:ea typeface="Times New Roman"/>
                          <a:cs typeface="B Titr" pitchFamily="2" charset="-78"/>
                        </a:rPr>
                        <a:t> توليد ساير محصولات گلي و سراميكي غير نسوز ساختماني</a:t>
                      </a:r>
                      <a:endParaRPr lang="en-US" sz="1400" dirty="0">
                        <a:latin typeface="Zar"/>
                        <a:ea typeface="Times New Roman"/>
                        <a:cs typeface="B Titr" pitchFamily="2" charset="-78"/>
                      </a:endParaRPr>
                    </a:p>
                  </a:txBody>
                  <a:tcPr marL="50888" marR="5088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بسته حمایتی</a:t>
            </a:r>
            <a:endParaRPr lang="fa-IR" dirty="0"/>
          </a:p>
        </p:txBody>
      </p:sp>
      <p:sp>
        <p:nvSpPr>
          <p:cNvPr id="3" name="Content Placeholder 2"/>
          <p:cNvSpPr>
            <a:spLocks noGrp="1"/>
          </p:cNvSpPr>
          <p:nvPr>
            <p:ph idx="1"/>
          </p:nvPr>
        </p:nvSpPr>
        <p:spPr/>
        <p:txBody>
          <a:bodyPr/>
          <a:lstStyle/>
          <a:p>
            <a:r>
              <a:rPr lang="fa-IR" dirty="0" smtClean="0"/>
              <a:t>بسته حمایتی وزارت صنایع و معادن در طرح تحول اقتصادی شامل سه بخش می باشد:</a:t>
            </a:r>
          </a:p>
          <a:p>
            <a:endParaRPr lang="en-US" dirty="0" smtClean="0"/>
          </a:p>
          <a:p>
            <a:pPr lvl="0">
              <a:buFont typeface="Arial" pitchFamily="34" charset="0"/>
              <a:buChar char="•"/>
            </a:pPr>
            <a:r>
              <a:rPr lang="fa-IR" dirty="0" smtClean="0"/>
              <a:t>طراحی ساختار قیمت گذاری انرژی و تعیین سقف قیمت ها و روند افزایش قیمت </a:t>
            </a:r>
            <a:endParaRPr lang="en-US" dirty="0" smtClean="0"/>
          </a:p>
          <a:p>
            <a:pPr lvl="0">
              <a:buFont typeface="Arial" pitchFamily="34" charset="0"/>
              <a:buChar char="•"/>
            </a:pPr>
            <a:r>
              <a:rPr lang="fa-IR" dirty="0" smtClean="0"/>
              <a:t>برنامه جبرانی </a:t>
            </a:r>
            <a:endParaRPr lang="en-US" dirty="0" smtClean="0"/>
          </a:p>
          <a:p>
            <a:pPr lvl="0">
              <a:buFont typeface="Arial" pitchFamily="34" charset="0"/>
              <a:buChar char="•"/>
            </a:pPr>
            <a:r>
              <a:rPr lang="fa-IR" dirty="0" smtClean="0"/>
              <a:t>برنامه بهره وری </a:t>
            </a:r>
            <a:endParaRPr lang="en-US" dirty="0" smtClean="0"/>
          </a:p>
          <a:p>
            <a:endParaRPr lang="fa-I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0" y="2895600"/>
            <a:ext cx="6172200" cy="2054225"/>
          </a:xfrm>
        </p:spPr>
        <p:txBody>
          <a:bodyPr rtlCol="1">
            <a:normAutofit/>
          </a:bodyPr>
          <a:lstStyle/>
          <a:p>
            <a:pPr eaLnBrk="1" fontAlgn="auto" hangingPunct="1">
              <a:spcAft>
                <a:spcPts val="0"/>
              </a:spcAft>
              <a:defRPr/>
            </a:pPr>
            <a:r>
              <a:rPr lang="fa-IR" sz="9600" b="0" dirty="0" smtClean="0"/>
              <a:t>برنامه جبرانی</a:t>
            </a:r>
            <a:endParaRPr lang="fa-IR" sz="9600" b="0" dirty="0"/>
          </a:p>
        </p:txBody>
      </p:sp>
      <p:sp>
        <p:nvSpPr>
          <p:cNvPr id="88067" name="Text Placeholder 4"/>
          <p:cNvSpPr>
            <a:spLocks noGrp="1"/>
          </p:cNvSpPr>
          <p:nvPr>
            <p:ph type="body" idx="1"/>
          </p:nvPr>
        </p:nvSpPr>
        <p:spPr/>
        <p:txBody>
          <a:bodyPr/>
          <a:lstStyle/>
          <a:p>
            <a:pPr eaLnBrk="1" hangingPunct="1"/>
            <a:endParaRPr lang="fa-IR"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064294" y="704016"/>
          <a:ext cx="7079608" cy="5538764"/>
        </p:xfrm>
        <a:graphic>
          <a:graphicData uri="http://schemas.openxmlformats.org/drawingml/2006/table">
            <a:tbl>
              <a:tblPr rtl="1" firstRow="1" bandRow="1">
                <a:tableStyleId>{5C22544A-7EE6-4342-B048-85BDC9FD1C3A}</a:tableStyleId>
              </a:tblPr>
              <a:tblGrid>
                <a:gridCol w="520007"/>
                <a:gridCol w="2875969"/>
                <a:gridCol w="509868"/>
                <a:gridCol w="473878"/>
                <a:gridCol w="478241"/>
                <a:gridCol w="495939"/>
                <a:gridCol w="546564"/>
                <a:gridCol w="564260"/>
                <a:gridCol w="614882"/>
              </a:tblGrid>
              <a:tr h="718231">
                <a:tc>
                  <a:txBody>
                    <a:bodyPr/>
                    <a:lstStyle/>
                    <a:p>
                      <a:pPr rtl="1"/>
                      <a:endParaRPr lang="fa-IR" sz="1800" dirty="0">
                        <a:cs typeface="B Mitra" pitchFamily="2" charset="-78"/>
                      </a:endParaRPr>
                    </a:p>
                  </a:txBody>
                  <a:tcPr vert="vert270">
                    <a:solidFill>
                      <a:schemeClr val="bg1"/>
                    </a:solidFill>
                  </a:tcPr>
                </a:tc>
                <a:tc>
                  <a:txBody>
                    <a:bodyPr/>
                    <a:lstStyle/>
                    <a:p>
                      <a:pPr rtl="1"/>
                      <a:endParaRPr lang="fa-IR" sz="1800" dirty="0">
                        <a:cs typeface="B Mitra" pitchFamily="2" charset="-78"/>
                      </a:endParaRPr>
                    </a:p>
                  </a:txBody>
                  <a:tcPr vert="vert270">
                    <a:lnR w="12700" cap="flat" cmpd="sng" algn="ctr">
                      <a:solidFill>
                        <a:schemeClr val="tx1"/>
                      </a:solidFill>
                      <a:prstDash val="solid"/>
                      <a:round/>
                      <a:headEnd type="none" w="med" len="med"/>
                      <a:tailEnd type="none" w="med" len="med"/>
                    </a:lnR>
                    <a:solidFill>
                      <a:schemeClr val="bg1"/>
                    </a:solidFill>
                  </a:tcPr>
                </a:tc>
                <a:tc>
                  <a:txBody>
                    <a:bodyPr/>
                    <a:lstStyle/>
                    <a:p>
                      <a:pPr algn="ctr" rtl="1"/>
                      <a:r>
                        <a:rPr lang="fa-IR" sz="1100" dirty="0" smtClean="0">
                          <a:solidFill>
                            <a:schemeClr val="tx1"/>
                          </a:solidFill>
                          <a:cs typeface="B Mitra" pitchFamily="2" charset="-78"/>
                          <a:hlinkClick r:id="rId2" action="ppaction://hlinksldjump"/>
                        </a:rPr>
                        <a:t>میان مدت –بلند</a:t>
                      </a:r>
                      <a:r>
                        <a:rPr lang="fa-IR" sz="1100" baseline="0" dirty="0" smtClean="0">
                          <a:solidFill>
                            <a:schemeClr val="tx1"/>
                          </a:solidFill>
                          <a:cs typeface="B Mitra" pitchFamily="2" charset="-78"/>
                          <a:hlinkClick r:id="rId2" action="ppaction://hlinksldjump"/>
                        </a:rPr>
                        <a:t> مدت</a:t>
                      </a:r>
                      <a:endParaRPr lang="fa-IR" sz="1100" dirty="0">
                        <a:solidFill>
                          <a:schemeClr val="tx1"/>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6">
                  <a:txBody>
                    <a:bodyPr/>
                    <a:lstStyle/>
                    <a:p>
                      <a:pPr algn="ctr" rtl="1"/>
                      <a:r>
                        <a:rPr lang="fa-IR" sz="2800" dirty="0" smtClean="0">
                          <a:solidFill>
                            <a:schemeClr val="tx2"/>
                          </a:solidFill>
                          <a:cs typeface="B Mitra" pitchFamily="2" charset="-78"/>
                        </a:rPr>
                        <a:t>برنامه</a:t>
                      </a:r>
                      <a:r>
                        <a:rPr lang="fa-IR" sz="2800" baseline="0" dirty="0" smtClean="0">
                          <a:solidFill>
                            <a:schemeClr val="tx2"/>
                          </a:solidFill>
                          <a:cs typeface="B Mitra" pitchFamily="2" charset="-78"/>
                        </a:rPr>
                        <a:t> جبرانی</a:t>
                      </a:r>
                      <a:endParaRPr lang="fa-IR" sz="2800" dirty="0">
                        <a:solidFill>
                          <a:schemeClr val="tx2"/>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rtl="1"/>
                      <a:endParaRPr lang="fa-IR" sz="1800" dirty="0">
                        <a:solidFill>
                          <a:schemeClr val="tx2"/>
                        </a:solidFill>
                        <a:cs typeface="B Mitra" pitchFamily="2" charset="-78"/>
                      </a:endParaRPr>
                    </a:p>
                  </a:txBody>
                  <a:tcPr vert="vert270">
                    <a:solidFill>
                      <a:schemeClr val="accent3">
                        <a:lumMod val="20000"/>
                        <a:lumOff val="80000"/>
                      </a:schemeClr>
                    </a:solidFill>
                  </a:tcPr>
                </a:tc>
                <a:tc hMerge="1">
                  <a:txBody>
                    <a:bodyPr/>
                    <a:lstStyle/>
                    <a:p>
                      <a:pPr algn="ctr" rtl="1"/>
                      <a:endParaRPr lang="fa-IR" sz="1800" dirty="0">
                        <a:solidFill>
                          <a:schemeClr val="tx2"/>
                        </a:solidFill>
                        <a:cs typeface="B Mitra" pitchFamily="2" charset="-78"/>
                      </a:endParaRPr>
                    </a:p>
                  </a:txBody>
                  <a:tcPr vert="vert270">
                    <a:solidFill>
                      <a:schemeClr val="accent3">
                        <a:lumMod val="20000"/>
                        <a:lumOff val="80000"/>
                      </a:schemeClr>
                    </a:solidFill>
                  </a:tcPr>
                </a:tc>
                <a:tc hMerge="1">
                  <a:txBody>
                    <a:bodyPr/>
                    <a:lstStyle/>
                    <a:p>
                      <a:pPr algn="ctr" rtl="1"/>
                      <a:endParaRPr lang="fa-IR" sz="1800" dirty="0">
                        <a:solidFill>
                          <a:schemeClr val="tx2"/>
                        </a:solidFill>
                        <a:cs typeface="B Mitra" pitchFamily="2" charset="-78"/>
                      </a:endParaRPr>
                    </a:p>
                  </a:txBody>
                  <a:tcPr>
                    <a:solidFill>
                      <a:schemeClr val="accent3">
                        <a:lumMod val="20000"/>
                        <a:lumOff val="80000"/>
                      </a:schemeClr>
                    </a:solidFill>
                  </a:tcPr>
                </a:tc>
                <a:tc hMerge="1">
                  <a:txBody>
                    <a:bodyPr/>
                    <a:lstStyle/>
                    <a:p>
                      <a:pPr algn="ctr" rtl="1"/>
                      <a:endParaRPr lang="fa-IR" sz="1800" dirty="0">
                        <a:solidFill>
                          <a:schemeClr val="tx2"/>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rtl="1"/>
                      <a:endParaRPr lang="fa-IR" sz="1800" dirty="0">
                        <a:solidFill>
                          <a:schemeClr val="tx2"/>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1463972">
                <a:tc>
                  <a:txBody>
                    <a:bodyPr/>
                    <a:lstStyle/>
                    <a:p>
                      <a:pPr rtl="1"/>
                      <a:endParaRPr lang="fa-IR" sz="1800" dirty="0">
                        <a:cs typeface="B Mitra" pitchFamily="2" charset="-78"/>
                      </a:endParaRPr>
                    </a:p>
                  </a:txBody>
                  <a:tcPr vert="vert270">
                    <a:lnB w="12700" cap="flat" cmpd="sng" algn="ctr">
                      <a:solidFill>
                        <a:schemeClr val="tx1"/>
                      </a:solidFill>
                      <a:prstDash val="solid"/>
                      <a:round/>
                      <a:headEnd type="none" w="med" len="med"/>
                      <a:tailEnd type="none" w="med" len="med"/>
                    </a:lnB>
                    <a:solidFill>
                      <a:schemeClr val="bg1"/>
                    </a:solidFill>
                  </a:tcPr>
                </a:tc>
                <a:tc>
                  <a:txBody>
                    <a:bodyPr/>
                    <a:lstStyle/>
                    <a:p>
                      <a:pPr rtl="1"/>
                      <a:endParaRPr lang="fa-IR" sz="1800" dirty="0">
                        <a:cs typeface="B Mitra" pitchFamily="2" charset="-78"/>
                      </a:endParaRPr>
                    </a:p>
                  </a:txBody>
                  <a:tcPr vert="vert27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rowSpan="7">
                  <a:txBody>
                    <a:bodyPr/>
                    <a:lstStyle/>
                    <a:p>
                      <a:pPr algn="ctr" rtl="1"/>
                      <a:endParaRPr lang="fa-IR" sz="1800" dirty="0">
                        <a:solidFill>
                          <a:schemeClr val="bg1"/>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solidFill>
                            <a:schemeClr val="tx2"/>
                          </a:solidFill>
                          <a:cs typeface="B Mitra" pitchFamily="2" charset="-78"/>
                        </a:rPr>
                        <a:t>پرداخت مستقیم</a:t>
                      </a:r>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solidFill>
                            <a:schemeClr val="tx2"/>
                          </a:solidFill>
                          <a:cs typeface="B Mitra" pitchFamily="2" charset="-78"/>
                        </a:rPr>
                        <a:t>قرض  الحسنه</a:t>
                      </a:r>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solidFill>
                            <a:schemeClr val="tx2"/>
                          </a:solidFill>
                          <a:cs typeface="B Mitra" pitchFamily="2" charset="-78"/>
                        </a:rPr>
                        <a:t>تعرفه</a:t>
                      </a:r>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solidFill>
                            <a:schemeClr val="tx2"/>
                          </a:solidFill>
                          <a:cs typeface="B Mitra" pitchFamily="2" charset="-78"/>
                        </a:rPr>
                        <a:t>جوایز صادراتی</a:t>
                      </a:r>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solidFill>
                            <a:schemeClr val="tx2"/>
                          </a:solidFill>
                          <a:cs typeface="B Mitra" pitchFamily="2" charset="-78"/>
                        </a:rPr>
                        <a:t>آموزش عمومی</a:t>
                      </a:r>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b="1" dirty="0" smtClean="0">
                          <a:solidFill>
                            <a:schemeClr val="tx2"/>
                          </a:solidFill>
                          <a:cs typeface="B Mitra" pitchFamily="2" charset="-78"/>
                        </a:rPr>
                        <a:t>موارد خاص</a:t>
                      </a:r>
                    </a:p>
                    <a:p>
                      <a:pPr algn="ctr" rtl="1"/>
                      <a:endParaRPr lang="fa-IR" sz="1800" b="1" dirty="0">
                        <a:solidFill>
                          <a:schemeClr val="tx2"/>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r>
              <a:tr h="640745">
                <a:tc rowSpan="5">
                  <a:txBody>
                    <a:bodyPr/>
                    <a:lstStyle/>
                    <a:p>
                      <a:pPr algn="ctr" rtl="1">
                        <a:tabLst/>
                      </a:pPr>
                      <a:r>
                        <a:rPr lang="fa-IR" sz="2000" b="1" dirty="0" smtClean="0">
                          <a:cs typeface="B Mitra" pitchFamily="2" charset="-78"/>
                        </a:rPr>
                        <a:t>صنایع آسیب پذیر</a:t>
                      </a:r>
                      <a:endParaRPr lang="fa-IR" sz="2000" b="1" dirty="0">
                        <a:cs typeface="B Mitra" pitchFamily="2" charset="-78"/>
                      </a:endParaRPr>
                    </a:p>
                  </a:txBody>
                  <a:tcPr vert="vert27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rtl="1">
                        <a:tabLst/>
                      </a:pPr>
                      <a:r>
                        <a:rPr lang="fa-IR" sz="2000" b="0" kern="1200" dirty="0" smtClean="0">
                          <a:solidFill>
                            <a:schemeClr val="dk1"/>
                          </a:solidFill>
                          <a:latin typeface="+mn-lt"/>
                          <a:ea typeface="+mn-ea"/>
                          <a:cs typeface="B Mitra" pitchFamily="2" charset="-78"/>
                        </a:rPr>
                        <a:t> نساجي</a:t>
                      </a:r>
                      <a:r>
                        <a:rPr lang="ar-SA" sz="2000" b="0" kern="1200" dirty="0" smtClean="0">
                          <a:solidFill>
                            <a:schemeClr val="dk1"/>
                          </a:solidFill>
                          <a:latin typeface="+mn-lt"/>
                          <a:ea typeface="+mn-ea"/>
                          <a:cs typeface="B Mitra" pitchFamily="2" charset="-78"/>
                        </a:rPr>
                        <a:t>، ظروف شيشه اي و چيني، کاغذ، چوب</a:t>
                      </a:r>
                      <a:endParaRPr lang="fa-IR" sz="2000" b="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vMerge="1">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r>
              <a:tr h="640745">
                <a:tc vMerge="1">
                  <a:txBody>
                    <a:bodyPr/>
                    <a:lstStyle/>
                    <a:p>
                      <a:pPr rtl="1"/>
                      <a:endParaRPr lang="fa-IR" sz="2000" b="1" dirty="0">
                        <a:cs typeface="B Mitra" pitchFamily="2" charset="-78"/>
                      </a:endParaRPr>
                    </a:p>
                  </a:txBody>
                  <a:tcPr/>
                </a:tc>
                <a:tc>
                  <a:txBody>
                    <a:bodyPr/>
                    <a:lstStyle/>
                    <a:p>
                      <a:pPr rtl="1"/>
                      <a:r>
                        <a:rPr lang="ar-SA" sz="2000" b="0" kern="1200" dirty="0" smtClean="0">
                          <a:solidFill>
                            <a:schemeClr val="dk1"/>
                          </a:solidFill>
                          <a:latin typeface="+mn-lt"/>
                          <a:ea typeface="+mn-ea"/>
                          <a:cs typeface="B Mitra" pitchFamily="2" charset="-78"/>
                        </a:rPr>
                        <a:t>فولاد، مس، آلومينيوم، فروآلياژ، سرب، روي، ريخته گري</a:t>
                      </a:r>
                      <a:endParaRPr lang="fa-IR" sz="2000" b="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vMerge="1">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r>
              <a:tr h="640745">
                <a:tc vMerge="1">
                  <a:txBody>
                    <a:bodyPr/>
                    <a:lstStyle/>
                    <a:p>
                      <a:pPr rtl="1"/>
                      <a:endParaRPr lang="fa-IR" sz="2000" b="1" dirty="0">
                        <a:cs typeface="B Mitra" pitchFamily="2" charset="-78"/>
                      </a:endParaRPr>
                    </a:p>
                  </a:txBody>
                  <a:tcPr/>
                </a:tc>
                <a:tc>
                  <a:txBody>
                    <a:bodyPr/>
                    <a:lstStyle/>
                    <a:p>
                      <a:pPr rtl="1"/>
                      <a:r>
                        <a:rPr lang="ar-SA" sz="2000" b="0" kern="1200" dirty="0" smtClean="0">
                          <a:solidFill>
                            <a:schemeClr val="dk1"/>
                          </a:solidFill>
                          <a:latin typeface="+mn-lt"/>
                          <a:ea typeface="+mn-ea"/>
                          <a:cs typeface="B Mitra" pitchFamily="2" charset="-78"/>
                        </a:rPr>
                        <a:t>سيمان، کاشي سراميک، شيشه تخت، چيني بهداشتي، آجر، گچ</a:t>
                      </a:r>
                      <a:r>
                        <a:rPr lang="fa-IR" sz="2000" b="0" kern="1200" dirty="0" smtClean="0">
                          <a:solidFill>
                            <a:schemeClr val="dk1"/>
                          </a:solidFill>
                          <a:latin typeface="+mn-lt"/>
                          <a:ea typeface="+mn-ea"/>
                          <a:cs typeface="B Mitra" pitchFamily="2" charset="-78"/>
                        </a:rPr>
                        <a:t>، آهک، سنگ</a:t>
                      </a:r>
                      <a:endParaRPr lang="fa-IR" sz="2000" b="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vMerge="1">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r>
              <a:tr h="403224">
                <a:tc vMerge="1">
                  <a:txBody>
                    <a:bodyPr/>
                    <a:lstStyle/>
                    <a:p>
                      <a:pPr rtl="1"/>
                      <a:endParaRPr lang="fa-IR" sz="2000" b="1" dirty="0">
                        <a:cs typeface="B Mitra" pitchFamily="2" charset="-78"/>
                      </a:endParaRPr>
                    </a:p>
                  </a:txBody>
                  <a:tcPr/>
                </a:tc>
                <a:tc>
                  <a:txBody>
                    <a:bodyPr/>
                    <a:lstStyle/>
                    <a:p>
                      <a:pPr rtl="1"/>
                      <a:r>
                        <a:rPr lang="fa-IR" sz="2000" b="0" kern="1200" dirty="0" smtClean="0">
                          <a:solidFill>
                            <a:schemeClr val="dk1"/>
                          </a:solidFill>
                          <a:latin typeface="+mn-lt"/>
                          <a:ea typeface="+mn-ea"/>
                          <a:cs typeface="B Mitra" pitchFamily="2" charset="-78"/>
                        </a:rPr>
                        <a:t>قند و شکر، روغن نباتي، لبنیات</a:t>
                      </a:r>
                      <a:endParaRPr lang="fa-IR" sz="2000" b="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vMerge="1">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r>
              <a:tr h="403224">
                <a:tc vMerge="1">
                  <a:txBody>
                    <a:bodyPr/>
                    <a:lstStyle/>
                    <a:p>
                      <a:pPr rtl="1">
                        <a:tabLst/>
                      </a:pPr>
                      <a:endParaRPr lang="fa-IR" sz="20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rtl="1"/>
                      <a:r>
                        <a:rPr lang="fa-IR" sz="2000" b="0" dirty="0" smtClean="0">
                          <a:cs typeface="B Mitra" pitchFamily="2" charset="-78"/>
                        </a:rPr>
                        <a:t>شیمیایی</a:t>
                      </a:r>
                      <a:endParaRPr lang="fa-IR" sz="2000" b="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vMerge="1">
                  <a:txBody>
                    <a:bodyPr/>
                    <a:lstStyle/>
                    <a:p>
                      <a:pPr rtl="1"/>
                      <a:endParaRPr lang="fa-IR"/>
                    </a:p>
                  </a:txBody>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r>
              <a:tr h="403224">
                <a:tc gridSpan="2">
                  <a:txBody>
                    <a:bodyPr/>
                    <a:lstStyle/>
                    <a:p>
                      <a:pPr rtl="1"/>
                      <a:r>
                        <a:rPr lang="fa-IR" sz="2000" b="1" dirty="0" smtClean="0">
                          <a:cs typeface="B Mitra" pitchFamily="2" charset="-78"/>
                        </a:rPr>
                        <a:t>سایر</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pPr rtl="1"/>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vMerge="1">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r>
                        <a:rPr lang="fa-IR" sz="1800" dirty="0" smtClean="0">
                          <a:cs typeface="B Mitra" pitchFamily="2" charset="-78"/>
                        </a:rPr>
                        <a:t>*</a:t>
                      </a:r>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r>
            </a:tbl>
          </a:graphicData>
        </a:graphic>
      </p:graphicFrame>
      <p:sp>
        <p:nvSpPr>
          <p:cNvPr id="89091" name="Title 3"/>
          <p:cNvSpPr>
            <a:spLocks noGrp="1"/>
          </p:cNvSpPr>
          <p:nvPr>
            <p:ph type="title"/>
          </p:nvPr>
        </p:nvSpPr>
        <p:spPr>
          <a:xfrm>
            <a:off x="1357313" y="0"/>
            <a:ext cx="7400925" cy="868363"/>
          </a:xfrm>
        </p:spPr>
        <p:txBody>
          <a:bodyPr/>
          <a:lstStyle/>
          <a:p>
            <a:pPr eaLnBrk="1" hangingPunct="1"/>
            <a:r>
              <a:rPr lang="fa-IR" dirty="0" smtClean="0"/>
              <a:t>برنامه جبرانی</a:t>
            </a:r>
          </a:p>
        </p:txBody>
      </p:sp>
      <p:sp>
        <p:nvSpPr>
          <p:cNvPr id="7" name="Rounded Rectangle 6">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0" y="2895600"/>
            <a:ext cx="6172200" cy="2054225"/>
          </a:xfrm>
        </p:spPr>
        <p:txBody>
          <a:bodyPr>
            <a:normAutofit fontScale="90000"/>
          </a:bodyPr>
          <a:lstStyle/>
          <a:p>
            <a:pPr marL="342900" indent="-342900" algn="ctr" eaLnBrk="1" hangingPunct="1">
              <a:spcBef>
                <a:spcPct val="20000"/>
              </a:spcBef>
              <a:defRPr/>
            </a:pPr>
            <a:r>
              <a:rPr lang="fa-IR" sz="8000" b="0" cap="none" dirty="0" smtClean="0">
                <a:solidFill>
                  <a:srgbClr val="000000"/>
                </a:solidFill>
              </a:rPr>
              <a:t>برنامه های بهره وری</a:t>
            </a:r>
            <a:r>
              <a:rPr lang="fa-IR" sz="2500" b="0" cap="none" dirty="0" smtClean="0">
                <a:solidFill>
                  <a:srgbClr val="000000"/>
                </a:solidFill>
              </a:rPr>
              <a:t/>
            </a:r>
            <a:br>
              <a:rPr lang="fa-IR" sz="2500" b="0" cap="none" dirty="0" smtClean="0">
                <a:solidFill>
                  <a:srgbClr val="000000"/>
                </a:solidFill>
              </a:rPr>
            </a:br>
            <a:endParaRPr lang="fa-IR" sz="8600" b="0" cap="none" dirty="0" smtClean="0">
              <a:solidFill>
                <a:srgbClr val="00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a:xfrm>
            <a:off x="457200" y="203200"/>
            <a:ext cx="7400925" cy="868363"/>
          </a:xfrm>
        </p:spPr>
        <p:txBody>
          <a:bodyPr/>
          <a:lstStyle/>
          <a:p>
            <a:pPr eaLnBrk="1" hangingPunct="1"/>
            <a:r>
              <a:rPr lang="fa-IR" dirty="0" smtClean="0"/>
              <a:t>برنامه های بهره وری</a:t>
            </a:r>
          </a:p>
        </p:txBody>
      </p:sp>
      <p:graphicFrame>
        <p:nvGraphicFramePr>
          <p:cNvPr id="8" name="Table 7"/>
          <p:cNvGraphicFramePr>
            <a:graphicFrameLocks noGrp="1"/>
          </p:cNvGraphicFramePr>
          <p:nvPr/>
        </p:nvGraphicFramePr>
        <p:xfrm>
          <a:off x="2489982" y="1428736"/>
          <a:ext cx="5796793" cy="4817382"/>
        </p:xfrm>
        <a:graphic>
          <a:graphicData uri="http://schemas.openxmlformats.org/drawingml/2006/table">
            <a:tbl>
              <a:tblPr rtl="1" firstRow="1" bandRow="1">
                <a:tableStyleId>{5C22544A-7EE6-4342-B048-85BDC9FD1C3A}</a:tableStyleId>
              </a:tblPr>
              <a:tblGrid>
                <a:gridCol w="552781"/>
                <a:gridCol w="2066298"/>
                <a:gridCol w="391180"/>
                <a:gridCol w="685986"/>
                <a:gridCol w="404155"/>
                <a:gridCol w="404155"/>
                <a:gridCol w="404155"/>
                <a:gridCol w="888083"/>
              </a:tblGrid>
              <a:tr h="568640">
                <a:tc>
                  <a:txBody>
                    <a:bodyPr/>
                    <a:lstStyle/>
                    <a:p>
                      <a:pPr rtl="1"/>
                      <a:endParaRPr lang="fa-IR" sz="1800" dirty="0">
                        <a:cs typeface="B Mitra" pitchFamily="2" charset="-78"/>
                      </a:endParaRPr>
                    </a:p>
                  </a:txBody>
                  <a:tcPr vert="vert270">
                    <a:solidFill>
                      <a:schemeClr val="bg1"/>
                    </a:solidFill>
                  </a:tcPr>
                </a:tc>
                <a:tc>
                  <a:txBody>
                    <a:bodyPr/>
                    <a:lstStyle/>
                    <a:p>
                      <a:pPr rtl="1"/>
                      <a:endParaRPr lang="fa-IR" sz="1800" dirty="0">
                        <a:cs typeface="B Mitra" pitchFamily="2" charset="-78"/>
                      </a:endParaRPr>
                    </a:p>
                  </a:txBody>
                  <a:tcPr vert="vert270">
                    <a:lnR w="12700" cap="flat" cmpd="sng" algn="ctr">
                      <a:solidFill>
                        <a:schemeClr val="tx1"/>
                      </a:solidFill>
                      <a:prstDash val="solid"/>
                      <a:round/>
                      <a:headEnd type="none" w="med" len="med"/>
                      <a:tailEnd type="none" w="med" len="med"/>
                    </a:lnR>
                    <a:solidFill>
                      <a:schemeClr val="bg1"/>
                    </a:solidFill>
                  </a:tcPr>
                </a:tc>
                <a:tc gridSpan="5">
                  <a:txBody>
                    <a:bodyPr/>
                    <a:lstStyle/>
                    <a:p>
                      <a:pPr algn="ctr" rtl="1"/>
                      <a:r>
                        <a:rPr lang="fa-IR" sz="2600" dirty="0" smtClean="0">
                          <a:solidFill>
                            <a:schemeClr val="tx1"/>
                          </a:solidFill>
                          <a:cs typeface="B Mitra" pitchFamily="2" charset="-78"/>
                        </a:rPr>
                        <a:t>برنامه بهره وری</a:t>
                      </a:r>
                      <a:endParaRPr lang="fa-IR" sz="2600" dirty="0">
                        <a:solidFill>
                          <a:schemeClr val="tx1"/>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rtl="1"/>
                      <a:endParaRPr lang="fa-IR" sz="1800" dirty="0">
                        <a:cs typeface="B Mitra" pitchFamily="2" charset="-78"/>
                      </a:endParaRPr>
                    </a:p>
                  </a:txBody>
                  <a:tcPr vert="vert270">
                    <a:solidFill>
                      <a:schemeClr val="accent3">
                        <a:lumMod val="20000"/>
                        <a:lumOff val="80000"/>
                      </a:schemeClr>
                    </a:solidFill>
                  </a:tcPr>
                </a:tc>
                <a:tc hMerge="1">
                  <a:txBody>
                    <a:bodyPr/>
                    <a:lstStyle/>
                    <a:p>
                      <a:pPr algn="ctr" rtl="1"/>
                      <a:endParaRPr lang="fa-IR" sz="1800" dirty="0">
                        <a:cs typeface="B Mitra" pitchFamily="2" charset="-78"/>
                      </a:endParaRPr>
                    </a:p>
                  </a:txBody>
                  <a:tcPr vert="vert270">
                    <a:solidFill>
                      <a:schemeClr val="accent3">
                        <a:lumMod val="20000"/>
                        <a:lumOff val="80000"/>
                      </a:schemeClr>
                    </a:solidFill>
                  </a:tcPr>
                </a:tc>
                <a:tc hMerge="1">
                  <a:txBody>
                    <a:bodyPr/>
                    <a:lstStyle/>
                    <a:p>
                      <a:pPr algn="ctr" rtl="1"/>
                      <a:endParaRPr lang="fa-IR" sz="1800" dirty="0">
                        <a:cs typeface="B Mitra" pitchFamily="2" charset="-78"/>
                      </a:endParaRPr>
                    </a:p>
                  </a:txBody>
                  <a:tcPr vert="vert270">
                    <a:solidFill>
                      <a:schemeClr val="accent3">
                        <a:lumMod val="20000"/>
                        <a:lumOff val="80000"/>
                      </a:schemeClr>
                    </a:solidFill>
                  </a:tcPr>
                </a:tc>
                <a:tc hMerge="1">
                  <a:txBody>
                    <a:bodyPr/>
                    <a:lstStyle/>
                    <a:p>
                      <a:pPr algn="ctr" rtl="1"/>
                      <a:endParaRPr lang="fa-IR" sz="1800" dirty="0">
                        <a:cs typeface="B Mitra" pitchFamily="2" charset="-78"/>
                      </a:endParaRPr>
                    </a:p>
                  </a:txBody>
                  <a:tcPr vert="vert270">
                    <a:solidFill>
                      <a:schemeClr val="accent3">
                        <a:lumMod val="20000"/>
                        <a:lumOff val="80000"/>
                      </a:schemeClr>
                    </a:solidFill>
                  </a:tcPr>
                </a:tc>
                <a:tc>
                  <a:txBody>
                    <a:bodyPr/>
                    <a:lstStyle/>
                    <a:p>
                      <a:pPr algn="ctr" rtl="1"/>
                      <a:r>
                        <a:rPr lang="fa-IR" sz="1800" dirty="0" smtClean="0">
                          <a:solidFill>
                            <a:schemeClr val="bg1">
                              <a:lumMod val="50000"/>
                            </a:schemeClr>
                          </a:solidFill>
                          <a:cs typeface="B Mitra" pitchFamily="2" charset="-78"/>
                          <a:hlinkClick r:id="rId2" action="ppaction://hlinksldjump"/>
                        </a:rPr>
                        <a:t>جبرانی </a:t>
                      </a:r>
                      <a:endParaRPr lang="fa-IR" sz="1800" dirty="0">
                        <a:solidFill>
                          <a:schemeClr val="bg1">
                            <a:lumMod val="50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601734">
                <a:tc>
                  <a:txBody>
                    <a:bodyPr/>
                    <a:lstStyle/>
                    <a:p>
                      <a:pPr rtl="1"/>
                      <a:endParaRPr lang="fa-IR" sz="1800" dirty="0">
                        <a:cs typeface="B Mitra" pitchFamily="2" charset="-78"/>
                      </a:endParaRPr>
                    </a:p>
                  </a:txBody>
                  <a:tcPr vert="vert270">
                    <a:lnB w="12700" cap="flat" cmpd="sng" algn="ctr">
                      <a:solidFill>
                        <a:schemeClr val="tx1"/>
                      </a:solidFill>
                      <a:prstDash val="solid"/>
                      <a:round/>
                      <a:headEnd type="none" w="med" len="med"/>
                      <a:tailEnd type="none" w="med" len="med"/>
                    </a:lnB>
                    <a:solidFill>
                      <a:schemeClr val="bg1"/>
                    </a:solidFill>
                  </a:tcPr>
                </a:tc>
                <a:tc>
                  <a:txBody>
                    <a:bodyPr/>
                    <a:lstStyle/>
                    <a:p>
                      <a:pPr rtl="1"/>
                      <a:endParaRPr lang="fa-IR" sz="1800" dirty="0">
                        <a:cs typeface="B Mitra" pitchFamily="2" charset="-78"/>
                      </a:endParaRPr>
                    </a:p>
                  </a:txBody>
                  <a:tcPr vert="vert27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800" b="1" dirty="0" smtClean="0">
                          <a:solidFill>
                            <a:schemeClr val="bg1"/>
                          </a:solidFill>
                          <a:cs typeface="B Mitra" pitchFamily="2" charset="-78"/>
                          <a:hlinkClick r:id="rId3" action="ppaction://hlinksldjump"/>
                        </a:rPr>
                        <a:t>انرژی</a:t>
                      </a:r>
                      <a:endParaRPr lang="fa-IR" sz="1800" b="1" dirty="0">
                        <a:solidFill>
                          <a:schemeClr val="bg1"/>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cs typeface="B Mitra" pitchFamily="2" charset="-78"/>
                          <a:hlinkClick r:id="rId4" action="ppaction://hlinksldjump"/>
                        </a:rPr>
                        <a:t>مدیریت</a:t>
                      </a:r>
                      <a:r>
                        <a:rPr lang="fa-IR" sz="1800" b="1" baseline="0" dirty="0" smtClean="0">
                          <a:cs typeface="B Mitra" pitchFamily="2" charset="-78"/>
                          <a:hlinkClick r:id="rId4" action="ppaction://hlinksldjump"/>
                        </a:rPr>
                        <a:t> و منابع انسانی</a:t>
                      </a:r>
                      <a:endParaRPr lang="fa-IR" sz="18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cs typeface="B Mitra" pitchFamily="2" charset="-78"/>
                          <a:hlinkClick r:id="rId5" action="ppaction://hlinksldjump"/>
                        </a:rPr>
                        <a:t>توزیع کالا</a:t>
                      </a:r>
                      <a:endParaRPr lang="fa-IR" sz="18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cs typeface="B Mitra" pitchFamily="2" charset="-78"/>
                          <a:hlinkClick r:id="rId6" action="ppaction://hlinksldjump"/>
                        </a:rPr>
                        <a:t>صادرات و واردات</a:t>
                      </a:r>
                      <a:endParaRPr lang="fa-IR" sz="18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rtl="1"/>
                      <a:r>
                        <a:rPr lang="fa-IR" sz="1800" b="1" dirty="0" smtClean="0">
                          <a:cs typeface="B Mitra" pitchFamily="2" charset="-78"/>
                          <a:hlinkClick r:id="rId7" action="ppaction://hlinksldjump"/>
                        </a:rPr>
                        <a:t>نظام مالی</a:t>
                      </a:r>
                      <a:endParaRPr lang="fa-IR" sz="18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7">
                  <a:txBody>
                    <a:bodyPr/>
                    <a:lstStyle/>
                    <a:p>
                      <a:pPr algn="ctr" rtl="1"/>
                      <a:endParaRPr lang="fa-IR" sz="1800" dirty="0">
                        <a:solidFill>
                          <a:schemeClr val="bg1">
                            <a:lumMod val="65000"/>
                          </a:schemeClr>
                        </a:solidFill>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rowSpan="4">
                  <a:txBody>
                    <a:bodyPr/>
                    <a:lstStyle/>
                    <a:p>
                      <a:pPr algn="ctr" rtl="1">
                        <a:tabLst/>
                      </a:pPr>
                      <a:r>
                        <a:rPr lang="fa-IR" sz="2000" b="1" dirty="0" smtClean="0">
                          <a:cs typeface="B Mitra" pitchFamily="2" charset="-78"/>
                          <a:hlinkClick r:id="rId8" action="ppaction://hlinksldjump"/>
                        </a:rPr>
                        <a:t>صنایع آسیب پذیر</a:t>
                      </a:r>
                      <a:endParaRPr lang="fa-IR" sz="20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rtl="1">
                        <a:tabLst/>
                      </a:pPr>
                      <a:r>
                        <a:rPr lang="fa-IR" sz="2000" b="1" dirty="0" smtClean="0">
                          <a:cs typeface="B Mitra" pitchFamily="2" charset="-78"/>
                          <a:hlinkClick r:id="rId9" action="ppaction://hlinksldjump"/>
                        </a:rPr>
                        <a:t>صنعت سیمان</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vMerge="1">
                  <a:txBody>
                    <a:bodyPr/>
                    <a:lstStyle/>
                    <a:p>
                      <a:pPr rtl="1"/>
                      <a:endParaRPr lang="fa-IR" sz="2000" b="1" dirty="0">
                        <a:cs typeface="B Mitra" pitchFamily="2" charset="-78"/>
                      </a:endParaRPr>
                    </a:p>
                  </a:txBody>
                  <a:tcPr/>
                </a:tc>
                <a:tc>
                  <a:txBody>
                    <a:bodyPr/>
                    <a:lstStyle/>
                    <a:p>
                      <a:pPr rtl="1"/>
                      <a:r>
                        <a:rPr lang="fa-IR" sz="2000" b="1" dirty="0" smtClean="0">
                          <a:cs typeface="B Mitra" pitchFamily="2" charset="-78"/>
                          <a:hlinkClick r:id="rId10" action="ppaction://hlinksldjump"/>
                        </a:rPr>
                        <a:t>صنعت فولاد</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vMerge="1">
                  <a:txBody>
                    <a:bodyPr/>
                    <a:lstStyle/>
                    <a:p>
                      <a:pPr rtl="1"/>
                      <a:endParaRPr lang="fa-IR" sz="2000" b="1" dirty="0">
                        <a:cs typeface="B Mitra" pitchFamily="2" charset="-78"/>
                      </a:endParaRPr>
                    </a:p>
                  </a:txBody>
                  <a:tcPr/>
                </a:tc>
                <a:tc>
                  <a:txBody>
                    <a:bodyPr/>
                    <a:lstStyle/>
                    <a:p>
                      <a:pPr rtl="1"/>
                      <a:r>
                        <a:rPr lang="fa-IR" sz="2000" b="1" dirty="0" smtClean="0">
                          <a:cs typeface="B Mitra" pitchFamily="2" charset="-78"/>
                        </a:rPr>
                        <a:t>صنعت آلومینیوم</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CE5D"/>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vMerge="1">
                  <a:txBody>
                    <a:bodyPr/>
                    <a:lstStyle/>
                    <a:p>
                      <a:pPr rtl="1"/>
                      <a:endParaRPr lang="fa-IR" sz="2000" b="1" dirty="0">
                        <a:cs typeface="B Mitra" pitchFamily="2" charset="-78"/>
                      </a:endParaRPr>
                    </a:p>
                  </a:txBody>
                  <a:tcPr/>
                </a:tc>
                <a:tc>
                  <a:txBody>
                    <a:bodyPr/>
                    <a:lstStyle/>
                    <a:p>
                      <a:pPr rtl="1"/>
                      <a:r>
                        <a:rPr lang="fa-IR" sz="2000" b="1" dirty="0" smtClean="0">
                          <a:cs typeface="B Mitra" pitchFamily="2" charset="-78"/>
                          <a:hlinkClick r:id="rId2" action="ppaction://hlinksldjump"/>
                        </a:rPr>
                        <a:t>صنعت نساجی</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E6AC"/>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rowSpan="2">
                  <a:txBody>
                    <a:bodyPr/>
                    <a:lstStyle/>
                    <a:p>
                      <a:pPr algn="ctr" rtl="1"/>
                      <a:r>
                        <a:rPr lang="fa-IR" sz="2000" b="1" dirty="0" smtClean="0">
                          <a:cs typeface="B Mitra" pitchFamily="2" charset="-78"/>
                          <a:hlinkClick r:id="rId11" action="ppaction://hlinksldjump"/>
                        </a:rPr>
                        <a:t>سایر</a:t>
                      </a:r>
                      <a:endParaRPr lang="fa-IR" sz="2000" b="1" dirty="0">
                        <a:cs typeface="B Mitra" pitchFamily="2" charset="-78"/>
                      </a:endParaRPr>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rtl="1"/>
                      <a:r>
                        <a:rPr lang="fa-IR" sz="2000" b="1" dirty="0" smtClean="0">
                          <a:cs typeface="B Mitra" pitchFamily="2" charset="-78"/>
                        </a:rPr>
                        <a:t>صنعت</a:t>
                      </a:r>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89"/>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1168">
                <a:tc vMerge="1">
                  <a:txBody>
                    <a:bodyPr/>
                    <a:lstStyle/>
                    <a:p>
                      <a:pPr rtl="1"/>
                      <a:endParaRPr lang="fa-IR" sz="2000" b="1" dirty="0">
                        <a:cs typeface="B Mitra" pitchFamily="2" charset="-78"/>
                      </a:endParaRPr>
                    </a:p>
                  </a:txBody>
                  <a:tcPr/>
                </a:tc>
                <a:tc>
                  <a:txBody>
                    <a:bodyPr/>
                    <a:lstStyle/>
                    <a:p>
                      <a:pPr rtl="1"/>
                      <a:endParaRPr lang="fa-IR" sz="2000" b="1"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a:txBody>
                    <a:bodyPr/>
                    <a:lstStyle/>
                    <a:p>
                      <a:pPr rtl="1"/>
                      <a:endParaRPr lang="fa-IR" sz="1800" dirty="0">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D9"/>
                    </a:solidFill>
                  </a:tcPr>
                </a:tc>
                <a:tc vMerge="1">
                  <a:txBody>
                    <a:bodyPr/>
                    <a:lstStyle/>
                    <a:p>
                      <a:pPr rtl="1"/>
                      <a:endParaRPr lang="fa-IR" sz="1800" dirty="0">
                        <a:solidFill>
                          <a:schemeClr val="bg1">
                            <a:lumMod val="65000"/>
                          </a:schemeClr>
                        </a:solidFill>
                        <a:cs typeface="B Mitra"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15364" name="TextBox 19"/>
          <p:cNvSpPr txBox="1">
            <a:spLocks noChangeArrowheads="1"/>
          </p:cNvSpPr>
          <p:nvPr/>
        </p:nvSpPr>
        <p:spPr bwMode="auto">
          <a:xfrm>
            <a:off x="357188" y="1500188"/>
            <a:ext cx="2000250" cy="4432300"/>
          </a:xfrm>
          <a:prstGeom prst="rect">
            <a:avLst/>
          </a:prstGeom>
          <a:noFill/>
          <a:ln w="9525">
            <a:noFill/>
            <a:miter lim="800000"/>
            <a:headEnd/>
            <a:tailEnd/>
          </a:ln>
        </p:spPr>
        <p:txBody>
          <a:bodyPr>
            <a:spAutoFit/>
          </a:bodyPr>
          <a:lstStyle/>
          <a:p>
            <a:pPr algn="ctr"/>
            <a:r>
              <a:rPr lang="fa-IR" sz="2400">
                <a:latin typeface="Calibri" pitchFamily="34" charset="0"/>
                <a:cs typeface="B Mitra" pitchFamily="2" charset="-78"/>
              </a:rPr>
              <a:t>سناریوهای قیمت اولویت رشته ها و بنگاه های صنعتی را در بهره مندی از تسهیلات تغییر می دهند.</a:t>
            </a:r>
          </a:p>
          <a:p>
            <a:pPr algn="ctr"/>
            <a:endParaRPr lang="fa-IR" sz="2400">
              <a:latin typeface="Calibri" pitchFamily="34" charset="0"/>
              <a:cs typeface="B Mitra" pitchFamily="2" charset="-78"/>
            </a:endParaRPr>
          </a:p>
          <a:p>
            <a:pPr algn="ctr"/>
            <a:endParaRPr lang="fa-IR" sz="2400">
              <a:latin typeface="Calibri" pitchFamily="34" charset="0"/>
              <a:cs typeface="B Mitra" pitchFamily="2" charset="-78"/>
            </a:endParaRPr>
          </a:p>
          <a:p>
            <a:pPr algn="ctr"/>
            <a:r>
              <a:rPr lang="fa-IR" sz="2400">
                <a:latin typeface="Calibri" pitchFamily="34" charset="0"/>
                <a:cs typeface="B Mitra" pitchFamily="2" charset="-78"/>
              </a:rPr>
              <a:t>برنامه رشته ها با مشارکت تشکل ها تدوین می گردد.</a:t>
            </a:r>
          </a:p>
          <a:p>
            <a:pPr algn="just"/>
            <a:endParaRPr lang="fa-IR" b="1">
              <a:latin typeface="Calibri" pitchFamily="34" charset="0"/>
              <a:cs typeface="B Mitra" pitchFamily="2" charset="-78"/>
            </a:endParaRPr>
          </a:p>
        </p:txBody>
      </p:sp>
      <p:sp>
        <p:nvSpPr>
          <p:cNvPr id="6" name="Rounded Rectangle 5">
            <a:hlinkClick r:id="rId1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33" name="Flowchart: Merge 32">
            <a:hlinkClick r:id="rId3" action="ppaction://hlinksldjump"/>
            <a:hlinkHover r:id="" action="ppaction://noaction" highlightClick="1"/>
          </p:cNvPr>
          <p:cNvSpPr/>
          <p:nvPr/>
        </p:nvSpPr>
        <p:spPr>
          <a:xfrm>
            <a:off x="3214688" y="6357938"/>
            <a:ext cx="2428875" cy="469900"/>
          </a:xfrm>
          <a:prstGeom prst="flowChartMerge">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جدول برنامه</a:t>
            </a:r>
          </a:p>
        </p:txBody>
      </p:sp>
      <p:sp>
        <p:nvSpPr>
          <p:cNvPr id="35" name="Rounded Rectangle 34">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grpSp>
        <p:nvGrpSpPr>
          <p:cNvPr id="41" name="Group 40"/>
          <p:cNvGrpSpPr/>
          <p:nvPr/>
        </p:nvGrpSpPr>
        <p:grpSpPr>
          <a:xfrm>
            <a:off x="142875" y="1071563"/>
            <a:ext cx="8347157" cy="4915557"/>
            <a:chOff x="142875" y="1071563"/>
            <a:chExt cx="8347157" cy="4915557"/>
          </a:xfrm>
        </p:grpSpPr>
        <p:pic>
          <p:nvPicPr>
            <p:cNvPr id="18435" name="Picture 2" descr="C:\Documents and Settings\Administrator\Desktop\ENERGY_Net.tif"/>
            <p:cNvPicPr>
              <a:picLocks noChangeAspect="1" noChangeArrowheads="1"/>
            </p:cNvPicPr>
            <p:nvPr/>
          </p:nvPicPr>
          <p:blipFill>
            <a:blip r:embed="rId5" cstate="print"/>
            <a:srcRect/>
            <a:stretch>
              <a:fillRect/>
            </a:stretch>
          </p:blipFill>
          <p:spPr bwMode="auto">
            <a:xfrm>
              <a:off x="142875" y="1071563"/>
              <a:ext cx="8329613" cy="4857750"/>
            </a:xfrm>
            <a:prstGeom prst="rect">
              <a:avLst/>
            </a:prstGeom>
            <a:noFill/>
            <a:ln w="9525">
              <a:noFill/>
              <a:miter lim="800000"/>
              <a:headEnd/>
              <a:tailEnd/>
            </a:ln>
          </p:spPr>
        </p:pic>
        <p:sp>
          <p:nvSpPr>
            <p:cNvPr id="23" name="Rectangle 22">
              <a:hlinkClick r:id="rId6" action="ppaction://hlinksldjump"/>
            </p:cNvPr>
            <p:cNvSpPr/>
            <p:nvPr/>
          </p:nvSpPr>
          <p:spPr>
            <a:xfrm>
              <a:off x="6572264" y="2857496"/>
              <a:ext cx="1428750" cy="19526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4" name="Rectangle 23">
              <a:hlinkClick r:id="rId7" action="ppaction://hlinksldjump"/>
            </p:cNvPr>
            <p:cNvSpPr/>
            <p:nvPr/>
          </p:nvSpPr>
          <p:spPr>
            <a:xfrm>
              <a:off x="1042988" y="4803775"/>
              <a:ext cx="1714500" cy="219075"/>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6" name="Rectangle 25">
              <a:hlinkClick r:id="rId8" action="ppaction://hlinksldjump"/>
            </p:cNvPr>
            <p:cNvSpPr/>
            <p:nvPr/>
          </p:nvSpPr>
          <p:spPr>
            <a:xfrm>
              <a:off x="6615113" y="4737100"/>
              <a:ext cx="1428750" cy="1968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8" name="Rectangle 27">
              <a:hlinkClick r:id="rId9" action="ppaction://hlinksldjump"/>
            </p:cNvPr>
            <p:cNvSpPr/>
            <p:nvPr/>
          </p:nvSpPr>
          <p:spPr>
            <a:xfrm>
              <a:off x="2971800" y="4803775"/>
              <a:ext cx="1000125" cy="19526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9" name="Rectangle 28">
              <a:hlinkClick r:id="rId10" action="ppaction://hlinksldjump"/>
            </p:cNvPr>
            <p:cNvSpPr/>
            <p:nvPr/>
          </p:nvSpPr>
          <p:spPr>
            <a:xfrm>
              <a:off x="4329113" y="4672013"/>
              <a:ext cx="1071562" cy="1968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0" name="Rectangle 29"/>
            <p:cNvSpPr/>
            <p:nvPr/>
          </p:nvSpPr>
          <p:spPr>
            <a:xfrm>
              <a:off x="4986338" y="2171700"/>
              <a:ext cx="785812" cy="196850"/>
            </a:xfrm>
            <a:prstGeom prst="rect">
              <a:avLst/>
            </a:prstGeom>
            <a:solidFill>
              <a:schemeClr val="bg2">
                <a:lumMod val="75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1" name="Rectangle 30"/>
            <p:cNvSpPr/>
            <p:nvPr/>
          </p:nvSpPr>
          <p:spPr>
            <a:xfrm>
              <a:off x="3829050" y="2773363"/>
              <a:ext cx="1071563" cy="196850"/>
            </a:xfrm>
            <a:prstGeom prst="rect">
              <a:avLst/>
            </a:prstGeom>
            <a:solidFill>
              <a:schemeClr val="bg2">
                <a:lumMod val="75000"/>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17" name="Rectangle 16">
              <a:hlinkClick r:id="rId6" action="ppaction://hlinksldjump"/>
            </p:cNvPr>
            <p:cNvSpPr/>
            <p:nvPr/>
          </p:nvSpPr>
          <p:spPr>
            <a:xfrm>
              <a:off x="7021530" y="3409950"/>
              <a:ext cx="1428760" cy="1968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1050" b="1" dirty="0" smtClean="0">
                  <a:solidFill>
                    <a:schemeClr val="accent1">
                      <a:lumMod val="50000"/>
                    </a:schemeClr>
                  </a:solidFill>
                  <a:cs typeface="B Mitra" pitchFamily="2" charset="-78"/>
                </a:rPr>
                <a:t>جایگزینی خطوط تولید</a:t>
              </a:r>
              <a:endParaRPr lang="fa-IR" sz="1050" b="1" dirty="0">
                <a:solidFill>
                  <a:schemeClr val="accent1">
                    <a:lumMod val="50000"/>
                  </a:schemeClr>
                </a:solidFill>
                <a:cs typeface="B Mitra" pitchFamily="2" charset="-78"/>
              </a:endParaRPr>
            </a:p>
          </p:txBody>
        </p:sp>
        <p:sp>
          <p:nvSpPr>
            <p:cNvPr id="18" name="Rectangle 17">
              <a:hlinkClick r:id="rId6" action="ppaction://hlinksldjump"/>
            </p:cNvPr>
            <p:cNvSpPr/>
            <p:nvPr/>
          </p:nvSpPr>
          <p:spPr>
            <a:xfrm>
              <a:off x="6357950" y="4000504"/>
              <a:ext cx="1428760" cy="247646"/>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1000" b="1" dirty="0" smtClean="0">
                  <a:solidFill>
                    <a:schemeClr val="accent1">
                      <a:lumMod val="50000"/>
                    </a:schemeClr>
                  </a:solidFill>
                  <a:cs typeface="B Mitra" pitchFamily="2" charset="-78"/>
                </a:rPr>
                <a:t>تدوین استانداردهای انرژی</a:t>
              </a:r>
              <a:endParaRPr lang="fa-IR" sz="1000" b="1" dirty="0">
                <a:solidFill>
                  <a:schemeClr val="accent1">
                    <a:lumMod val="50000"/>
                  </a:schemeClr>
                </a:solidFill>
                <a:cs typeface="B Mitra" pitchFamily="2" charset="-78"/>
              </a:endParaRPr>
            </a:p>
          </p:txBody>
        </p:sp>
        <p:sp>
          <p:nvSpPr>
            <p:cNvPr id="20" name="Rectangle 19">
              <a:hlinkClick r:id="rId6" action="ppaction://hlinksldjump"/>
            </p:cNvPr>
            <p:cNvSpPr/>
            <p:nvPr/>
          </p:nvSpPr>
          <p:spPr>
            <a:xfrm>
              <a:off x="3500430" y="1660514"/>
              <a:ext cx="1857334" cy="19685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1050" b="1" dirty="0" smtClean="0">
                  <a:solidFill>
                    <a:schemeClr val="accent1">
                      <a:lumMod val="50000"/>
                    </a:schemeClr>
                  </a:solidFill>
                  <a:cs typeface="B Mitra" pitchFamily="2" charset="-78"/>
                </a:rPr>
                <a:t>اصلاح ساختار قیمت گذاری انرژی</a:t>
              </a:r>
              <a:endParaRPr lang="fa-IR" sz="1050" b="1" dirty="0">
                <a:solidFill>
                  <a:schemeClr val="accent1">
                    <a:lumMod val="50000"/>
                  </a:schemeClr>
                </a:solidFill>
                <a:cs typeface="B Mitra" pitchFamily="2" charset="-78"/>
              </a:endParaRPr>
            </a:p>
          </p:txBody>
        </p:sp>
        <p:sp>
          <p:nvSpPr>
            <p:cNvPr id="34" name="Rectangle 33">
              <a:hlinkClick r:id="rId11" action="ppaction://hlinksldjump"/>
            </p:cNvPr>
            <p:cNvSpPr/>
            <p:nvPr/>
          </p:nvSpPr>
          <p:spPr>
            <a:xfrm>
              <a:off x="6318250" y="3971257"/>
              <a:ext cx="1504950" cy="301351"/>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6" name="Rectangle 35">
              <a:hlinkClick r:id="rId12" action="ppaction://hlinksldjump"/>
            </p:cNvPr>
            <p:cNvSpPr/>
            <p:nvPr/>
          </p:nvSpPr>
          <p:spPr>
            <a:xfrm>
              <a:off x="6989780" y="3387995"/>
              <a:ext cx="1500252" cy="255319"/>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7" name="Rectangle 36">
              <a:hlinkClick r:id="rId13" action="ppaction://hlinksldjump"/>
            </p:cNvPr>
            <p:cNvSpPr/>
            <p:nvPr/>
          </p:nvSpPr>
          <p:spPr>
            <a:xfrm>
              <a:off x="3467100" y="1629033"/>
              <a:ext cx="1927234" cy="255319"/>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0" name="Rectangle 39">
              <a:hlinkClick r:id="rId6" action="ppaction://hlinksldjump"/>
            </p:cNvPr>
            <p:cNvSpPr/>
            <p:nvPr/>
          </p:nvSpPr>
          <p:spPr>
            <a:xfrm>
              <a:off x="3929058" y="5610246"/>
              <a:ext cx="2071702" cy="31908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1050" b="1" dirty="0" smtClean="0">
                  <a:solidFill>
                    <a:schemeClr val="accent1">
                      <a:lumMod val="50000"/>
                    </a:schemeClr>
                  </a:solidFill>
                  <a:cs typeface="B Mitra" pitchFamily="2" charset="-78"/>
                </a:rPr>
                <a:t>تایید صلاحیت شرکت های خدمات انرژی</a:t>
              </a:r>
              <a:endParaRPr lang="fa-IR" sz="1050" b="1" dirty="0">
                <a:solidFill>
                  <a:schemeClr val="accent1">
                    <a:lumMod val="50000"/>
                  </a:schemeClr>
                </a:solidFill>
                <a:cs typeface="B Mitra" pitchFamily="2" charset="-78"/>
              </a:endParaRPr>
            </a:p>
          </p:txBody>
        </p:sp>
        <p:sp>
          <p:nvSpPr>
            <p:cNvPr id="25" name="Rectangle 24">
              <a:hlinkClick r:id="rId14" action="ppaction://hlinksldjump"/>
            </p:cNvPr>
            <p:cNvSpPr/>
            <p:nvPr/>
          </p:nvSpPr>
          <p:spPr>
            <a:xfrm>
              <a:off x="3898564" y="5574553"/>
              <a:ext cx="2161042" cy="412567"/>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grpSp>
    </p:spTree>
  </p:cSld>
  <p:clrMapOvr>
    <a:masterClrMapping/>
  </p:clrMapOvr>
  <p:transition advClick="0">
    <p:whee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3"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7" name="Chevron 6">
            <a:hlinkClick r:id="rId4"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8" name="Chevron 7">
            <a:hlinkClick r:id="rId4"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9" name="Rounded Rectangle 8">
            <a:hlinkClick r:id="rId5"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graphicFrame>
        <p:nvGraphicFramePr>
          <p:cNvPr id="11" name="Table 10"/>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5"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8" action="ppaction://hlinksldjump"/>
                        </a:rPr>
                        <a:t>آثار هدفمند </a:t>
                      </a:r>
                      <a:r>
                        <a:rPr lang="fa-IR" sz="1400" b="0" i="0" u="none" strike="noStrike" dirty="0">
                          <a:solidFill>
                            <a:srgbClr val="000000"/>
                          </a:solidFill>
                          <a:latin typeface="B Lotus"/>
                          <a:cs typeface="B Mitra" pitchFamily="2" charset="-78"/>
                          <a:hlinkClick r:id="rId18"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9"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20"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Tree>
  </p:cSld>
  <p:clrMapOvr>
    <a:masterClrMapping/>
  </p:clrMapOvr>
  <p:transition advClick="0">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200"/>
            <a:ext cx="7400925" cy="868363"/>
          </a:xfrm>
        </p:spPr>
        <p:txBody>
          <a:bodyPr rtlCol="1">
            <a:normAutofit/>
          </a:bodyPr>
          <a:lstStyle/>
          <a:p>
            <a:pPr algn="ctr" eaLnBrk="1" fontAlgn="auto" hangingPunct="1">
              <a:spcAft>
                <a:spcPts val="0"/>
              </a:spcAft>
              <a:defRPr/>
            </a:pPr>
            <a:r>
              <a:rPr lang="fa-IR" dirty="0" smtClean="0"/>
              <a:t>مصرف و یارانه انرژی در بخشهای مختلف</a:t>
            </a:r>
            <a:endParaRPr lang="fa-IR" dirty="0"/>
          </a:p>
        </p:txBody>
      </p:sp>
      <p:sp>
        <p:nvSpPr>
          <p:cNvPr id="6" name="Notched Right Arrow 5"/>
          <p:cNvSpPr/>
          <p:nvPr/>
        </p:nvSpPr>
        <p:spPr>
          <a:xfrm rot="10800000">
            <a:off x="7786710" y="1142984"/>
            <a:ext cx="714380" cy="2500330"/>
          </a:xfrm>
          <a:prstGeom prst="notchedRightArrow">
            <a:avLst>
              <a:gd name="adj1" fmla="val 50000"/>
              <a:gd name="adj2" fmla="val 43379"/>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3200" b="1" dirty="0" smtClean="0">
                <a:cs typeface="B Mitra" pitchFamily="2" charset="-78"/>
              </a:rPr>
              <a:t>مصرف</a:t>
            </a:r>
            <a:endParaRPr lang="en-US" sz="3200" b="1" dirty="0">
              <a:cs typeface="B Mitra" pitchFamily="2" charset="-78"/>
            </a:endParaRPr>
          </a:p>
        </p:txBody>
      </p:sp>
      <p:sp>
        <p:nvSpPr>
          <p:cNvPr id="7" name="Notched Right Arrow 6"/>
          <p:cNvSpPr/>
          <p:nvPr/>
        </p:nvSpPr>
        <p:spPr>
          <a:xfrm rot="10800000">
            <a:off x="7786710" y="3857628"/>
            <a:ext cx="714380" cy="2500330"/>
          </a:xfrm>
          <a:prstGeom prst="notchedRightArrow">
            <a:avLst>
              <a:gd name="adj1" fmla="val 50000"/>
              <a:gd name="adj2" fmla="val 43379"/>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fa-IR" sz="3200" b="1" dirty="0" smtClean="0">
                <a:cs typeface="B Mitra" pitchFamily="2" charset="-78"/>
              </a:rPr>
              <a:t>یارانه</a:t>
            </a:r>
            <a:endParaRPr lang="en-US" sz="3200" b="1" dirty="0">
              <a:cs typeface="B Mitra" pitchFamily="2" charset="-78"/>
            </a:endParaRPr>
          </a:p>
        </p:txBody>
      </p:sp>
      <p:sp>
        <p:nvSpPr>
          <p:cNvPr id="8" name="Rounded Rectangle 7">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graphicFrame>
        <p:nvGraphicFramePr>
          <p:cNvPr id="10" name="Chart 9"/>
          <p:cNvGraphicFramePr>
            <a:graphicFrameLocks/>
          </p:cNvGraphicFramePr>
          <p:nvPr/>
        </p:nvGraphicFramePr>
        <p:xfrm>
          <a:off x="285720" y="1071546"/>
          <a:ext cx="7500990" cy="27860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a:graphicFrameLocks/>
          </p:cNvGraphicFramePr>
          <p:nvPr/>
        </p:nvGraphicFramePr>
        <p:xfrm>
          <a:off x="285720" y="3786190"/>
          <a:ext cx="7500990" cy="2743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hevron 13">
            <a:hlinkClick r:id="rId2"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5" name="Chevron 14">
            <a:hlinkClick r:id="rId2"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1" name="Chevron 10">
            <a:hlinkClick r:id="rId2"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2" name="Chevron 11">
            <a:hlinkClick r:id="rId2"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20645" name="Title 1"/>
          <p:cNvSpPr>
            <a:spLocks noGrp="1"/>
          </p:cNvSpPr>
          <p:nvPr>
            <p:ph type="title"/>
          </p:nvPr>
        </p:nvSpPr>
        <p:spPr>
          <a:xfrm>
            <a:off x="457200" y="203200"/>
            <a:ext cx="7400925" cy="868363"/>
          </a:xfrm>
        </p:spPr>
        <p:txBody>
          <a:bodyPr/>
          <a:lstStyle/>
          <a:p>
            <a:pPr eaLnBrk="1" hangingPunct="1"/>
            <a:r>
              <a:rPr lang="fa-IR" smtClean="0">
                <a:solidFill>
                  <a:srgbClr val="000000"/>
                </a:solidFill>
              </a:rPr>
              <a:t>برنامه انرژی</a:t>
            </a:r>
            <a:endParaRPr lang="fa-IR" smtClean="0"/>
          </a:p>
        </p:txBody>
      </p:sp>
      <p:sp>
        <p:nvSpPr>
          <p:cNvPr id="6" name="Flowchart: Extract 5">
            <a:hlinkClick r:id="rId3"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8" name="Rounded Rectangle 7">
            <a:hlinkClick r:id="rId4"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graphicFrame>
        <p:nvGraphicFramePr>
          <p:cNvPr id="13" name="Table 12"/>
          <p:cNvGraphicFramePr>
            <a:graphicFrameLocks noGrp="1"/>
          </p:cNvGraphicFramePr>
          <p:nvPr/>
        </p:nvGraphicFramePr>
        <p:xfrm>
          <a:off x="642483" y="1214438"/>
          <a:ext cx="6945767" cy="4824551"/>
        </p:xfrm>
        <a:graphic>
          <a:graphicData uri="http://schemas.openxmlformats.org/drawingml/2006/table">
            <a:tbl>
              <a:tblPr rtl="1"/>
              <a:tblGrid>
                <a:gridCol w="403705"/>
                <a:gridCol w="2663751"/>
                <a:gridCol w="814307"/>
                <a:gridCol w="883317"/>
                <a:gridCol w="579676"/>
                <a:gridCol w="814307"/>
                <a:gridCol w="786704"/>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gridSpan="3">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c hMerge="1">
                  <a:txBody>
                    <a:bodyPr/>
                    <a:lstStyle/>
                    <a:p>
                      <a:pPr rtl="1"/>
                      <a:endParaRPr lang="fa-IR"/>
                    </a:p>
                  </a:txBody>
                  <a:tcPr/>
                </a:tc>
                <a:tc rowSpan="2">
                  <a:txBody>
                    <a:bodyPr/>
                    <a:lstStyle/>
                    <a:p>
                      <a:pPr algn="ctr" rtl="1" fontAlgn="ctr"/>
                      <a:endParaRPr lang="fa-IR" sz="1300" b="1" i="0" u="none" strike="noStrike">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1" fontAlgn="ctr"/>
                      <a:endParaRPr lang="fa-IR" sz="1300" b="1" i="0" u="none" strike="noStrike" dirty="0">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rtl="1"/>
                      <a:endParaRPr lang="fa-IR"/>
                    </a:p>
                  </a:txBody>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endParaRPr lang="fa-IR" sz="1300" b="1" i="0" u="none" strike="noStrike" dirty="0">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endParaRPr lang="fa-IR" sz="1300" b="1" i="0" u="none" strike="noStrike" dirty="0">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rtl="1"/>
                      <a:endParaRPr lang="fa-IR"/>
                    </a:p>
                  </a:txBody>
                  <a:tcPr/>
                </a:tc>
                <a:tc>
                  <a:txBody>
                    <a:bodyPr/>
                    <a:lstStyle/>
                    <a:p>
                      <a:pPr algn="ctr" rtl="1" fontAlgn="ctr"/>
                      <a:endParaRPr lang="fa-IR" sz="1300" b="1" i="0" u="none" strike="noStrike" dirty="0">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endParaRPr lang="fa-IR" sz="1300" b="1" i="0" u="none" strike="noStrike" dirty="0">
                        <a:solidFill>
                          <a:srgbClr val="000000"/>
                        </a:solidFill>
                        <a:latin typeface="B Mitr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5"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7" action="ppaction://hlinksldjump"/>
                        </a:rPr>
                        <a:t>آثار هدفمند </a:t>
                      </a:r>
                      <a:r>
                        <a:rPr lang="fa-IR" sz="1400" b="0" i="0" u="none" strike="noStrike" dirty="0">
                          <a:solidFill>
                            <a:srgbClr val="000000"/>
                          </a:solidFill>
                          <a:latin typeface="B Lotus"/>
                          <a:cs typeface="B Mitra" pitchFamily="2" charset="-78"/>
                          <a:hlinkClick r:id="rId17"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8"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9"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rtl="0" fontAlgn="b"/>
                      <a:endParaRPr lang="fa-IR" sz="1200" b="1" i="0" u="none" strike="noStrike" dirty="0">
                        <a:solidFill>
                          <a:srgbClr val="000000"/>
                        </a:solidFill>
                        <a:latin typeface="B Mitra"/>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graphicFrame>
        <p:nvGraphicFramePr>
          <p:cNvPr id="16" name="Diagram 15"/>
          <p:cNvGraphicFramePr/>
          <p:nvPr/>
        </p:nvGraphicFramePr>
        <p:xfrm>
          <a:off x="0" y="1142984"/>
          <a:ext cx="7560840" cy="5112006"/>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8051"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2" name="Rounded Rectangular Callout 21">
            <a:hlinkClick r:id="rId21" action="ppaction://hlinksldjump"/>
          </p:cNvPr>
          <p:cNvSpPr/>
          <p:nvPr/>
        </p:nvSpPr>
        <p:spPr>
          <a:xfrm>
            <a:off x="71438" y="928670"/>
            <a:ext cx="5572125" cy="5643580"/>
          </a:xfrm>
          <a:prstGeom prst="wedgeRoundRectCallout">
            <a:avLst>
              <a:gd name="adj1" fmla="val 57691"/>
              <a:gd name="adj2" fmla="val -2498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1 - تسهیل بازسازی و تکمیل فرایند</a:t>
            </a:r>
          </a:p>
          <a:p>
            <a:pPr algn="ctr" fontAlgn="auto">
              <a:spcBef>
                <a:spcPts val="0"/>
              </a:spcBef>
              <a:spcAft>
                <a:spcPts val="0"/>
              </a:spcAft>
              <a:defRPr/>
            </a:pPr>
            <a:r>
              <a:rPr lang="fa-IR" sz="2000" dirty="0">
                <a:solidFill>
                  <a:prstClr val="black"/>
                </a:solidFill>
                <a:cs typeface="B Mitra" pitchFamily="2" charset="-78"/>
              </a:rPr>
              <a:t>هدف در سال اول </a:t>
            </a:r>
          </a:p>
          <a:p>
            <a:pPr algn="ctr" fontAlgn="auto">
              <a:spcBef>
                <a:spcPts val="0"/>
              </a:spcBef>
              <a:spcAft>
                <a:spcPts val="0"/>
              </a:spcAft>
              <a:defRPr/>
            </a:pPr>
            <a:r>
              <a:rPr lang="fa-IR" sz="2000" b="1" dirty="0">
                <a:solidFill>
                  <a:prstClr val="black"/>
                </a:solidFill>
                <a:cs typeface="B Mitra" pitchFamily="2" charset="-78"/>
              </a:rPr>
              <a:t>10900 بنگاه</a:t>
            </a:r>
          </a:p>
          <a:p>
            <a:pPr marL="457200" indent="-457200" fontAlgn="auto">
              <a:spcBef>
                <a:spcPts val="0"/>
              </a:spcBef>
              <a:spcAft>
                <a:spcPts val="0"/>
              </a:spcAft>
              <a:buFont typeface="+mj-lt"/>
              <a:buAutoNum type="arabicPeriod"/>
              <a:defRPr/>
            </a:pPr>
            <a:r>
              <a:rPr lang="fa-IR" sz="2000" dirty="0">
                <a:solidFill>
                  <a:prstClr val="black"/>
                </a:solidFill>
                <a:cs typeface="B Mitra" pitchFamily="2" charset="-78"/>
              </a:rPr>
              <a:t>اقدامات مشخص (روشنائی، کوره ها، الکتروموتورها)</a:t>
            </a:r>
          </a:p>
          <a:p>
            <a:pPr marL="457200" indent="-457200" fontAlgn="auto">
              <a:spcBef>
                <a:spcPts val="0"/>
              </a:spcBef>
              <a:spcAft>
                <a:spcPts val="0"/>
              </a:spcAft>
              <a:buFont typeface="+mj-lt"/>
              <a:buAutoNum type="arabicPeriod"/>
              <a:defRPr/>
            </a:pPr>
            <a:r>
              <a:rPr lang="fa-IR" sz="2000" dirty="0">
                <a:solidFill>
                  <a:prstClr val="black"/>
                </a:solidFill>
                <a:cs typeface="B Mitra" pitchFamily="2" charset="-78"/>
              </a:rPr>
              <a:t>اقدامات خاص با استفاده از آموزشهای دریافت شده در پروژه آموزش مدیریت انرژی، شرکتهای خدمات ا نرژی</a:t>
            </a:r>
          </a:p>
          <a:p>
            <a:pPr fontAlgn="auto">
              <a:spcBef>
                <a:spcPts val="0"/>
              </a:spcBef>
              <a:spcAft>
                <a:spcPts val="0"/>
              </a:spcAft>
              <a:defRPr/>
            </a:pPr>
            <a:endParaRPr lang="fa-IR" sz="2000" dirty="0">
              <a:solidFill>
                <a:prstClr val="black"/>
              </a:solidFill>
              <a:cs typeface="B Mitra" pitchFamily="2" charset="-78"/>
            </a:endParaRPr>
          </a:p>
          <a:p>
            <a:pPr fontAlgn="auto">
              <a:spcBef>
                <a:spcPts val="0"/>
              </a:spcBef>
              <a:spcAft>
                <a:spcPts val="0"/>
              </a:spcAft>
              <a:defRPr/>
            </a:pPr>
            <a:r>
              <a:rPr lang="fa-IR" sz="2000" dirty="0">
                <a:solidFill>
                  <a:prstClr val="black"/>
                </a:solidFill>
                <a:cs typeface="B Mitra" pitchFamily="2" charset="-78"/>
              </a:rPr>
              <a:t>نقش وزارت صنایع و معادن:</a:t>
            </a:r>
          </a:p>
          <a:p>
            <a:pPr marL="285750" indent="-285750" fontAlgn="auto">
              <a:spcBef>
                <a:spcPts val="0"/>
              </a:spcBef>
              <a:spcAft>
                <a:spcPts val="0"/>
              </a:spcAft>
              <a:buFont typeface="Arial" pitchFamily="34" charset="0"/>
              <a:buChar char="•"/>
              <a:defRPr/>
            </a:pPr>
            <a:r>
              <a:rPr lang="fa-IR" sz="2000" dirty="0">
                <a:solidFill>
                  <a:prstClr val="black"/>
                </a:solidFill>
                <a:cs typeface="B Mitra" pitchFamily="2" charset="-78"/>
              </a:rPr>
              <a:t>تامین منابع مالی</a:t>
            </a:r>
          </a:p>
          <a:p>
            <a:pPr marL="285750" indent="-285750" fontAlgn="auto">
              <a:spcBef>
                <a:spcPts val="0"/>
              </a:spcBef>
              <a:spcAft>
                <a:spcPts val="0"/>
              </a:spcAft>
              <a:buFont typeface="Arial" pitchFamily="34" charset="0"/>
              <a:buChar char="•"/>
              <a:defRPr/>
            </a:pPr>
            <a:r>
              <a:rPr lang="fa-IR" sz="2000" dirty="0">
                <a:solidFill>
                  <a:prstClr val="black"/>
                </a:solidFill>
                <a:cs typeface="B Mitra" pitchFamily="2" charset="-78"/>
              </a:rPr>
              <a:t>هماهنگی های اداری (محیط زیست، سازمان امور مالیاتی و </a:t>
            </a:r>
            <a:r>
              <a:rPr lang="fa-IR" sz="2000" dirty="0" smtClean="0">
                <a:solidFill>
                  <a:prstClr val="black"/>
                </a:solidFill>
                <a:cs typeface="B Mitra" pitchFamily="2" charset="-78"/>
              </a:rPr>
              <a:t>...)</a:t>
            </a:r>
            <a:endParaRPr lang="fa-IR" sz="2000" dirty="0">
              <a:solidFill>
                <a:prstClr val="black"/>
              </a:solidFill>
              <a:cs typeface="B Mitra" pitchFamily="2" charset="-78"/>
            </a:endParaRPr>
          </a:p>
        </p:txBody>
      </p:sp>
      <p:sp>
        <p:nvSpPr>
          <p:cNvPr id="11" name="Multiply 10">
            <a:hlinkClick r:id="rId21" action="ppaction://hlinksldjump"/>
          </p:cNvPr>
          <p:cNvSpPr/>
          <p:nvPr/>
        </p:nvSpPr>
        <p:spPr>
          <a:xfrm>
            <a:off x="500063" y="1071548"/>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0099"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2" name="Rounded Rectangular Callout 21">
            <a:hlinkClick r:id="rId21" action="ppaction://hlinksldjump"/>
          </p:cNvPr>
          <p:cNvSpPr/>
          <p:nvPr/>
        </p:nvSpPr>
        <p:spPr>
          <a:xfrm>
            <a:off x="125413" y="1285860"/>
            <a:ext cx="5160967" cy="5286390"/>
          </a:xfrm>
          <a:prstGeom prst="wedgeRoundRectCallout">
            <a:avLst>
              <a:gd name="adj1" fmla="val 58369"/>
              <a:gd name="adj2" fmla="val -2533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2- گسترش مولدهای برق مقیاس کوچک</a:t>
            </a:r>
          </a:p>
          <a:p>
            <a:pPr algn="ctr" fontAlgn="auto">
              <a:spcBef>
                <a:spcPts val="0"/>
              </a:spcBef>
              <a:spcAft>
                <a:spcPts val="0"/>
              </a:spcAft>
              <a:defRPr/>
            </a:pPr>
            <a:r>
              <a:rPr lang="fa-IR" sz="2400" dirty="0">
                <a:solidFill>
                  <a:prstClr val="black"/>
                </a:solidFill>
                <a:cs typeface="B Mitra" pitchFamily="2" charset="-78"/>
              </a:rPr>
              <a:t>هدف در سال اول  </a:t>
            </a:r>
            <a:r>
              <a:rPr lang="fa-IR" sz="2400" b="1" dirty="0">
                <a:solidFill>
                  <a:prstClr val="black"/>
                </a:solidFill>
                <a:cs typeface="B Mitra" pitchFamily="2" charset="-78"/>
              </a:rPr>
              <a:t>2000 </a:t>
            </a:r>
            <a:r>
              <a:rPr lang="fa-IR" sz="2000" b="1" dirty="0">
                <a:solidFill>
                  <a:prstClr val="black"/>
                </a:solidFill>
                <a:cs typeface="B Mitra" pitchFamily="2" charset="-78"/>
              </a:rPr>
              <a:t>مگاوات</a:t>
            </a:r>
          </a:p>
          <a:p>
            <a:pPr algn="just" fontAlgn="auto">
              <a:spcBef>
                <a:spcPts val="0"/>
              </a:spcBef>
              <a:spcAft>
                <a:spcPts val="0"/>
              </a:spcAft>
              <a:buFont typeface="Arial" pitchFamily="34" charset="0"/>
              <a:buChar char="•"/>
              <a:defRPr/>
            </a:pPr>
            <a:r>
              <a:rPr lang="fa-IR" sz="2000" dirty="0">
                <a:solidFill>
                  <a:prstClr val="black"/>
                </a:solidFill>
                <a:cs typeface="B Mitra" pitchFamily="2" charset="-78"/>
              </a:rPr>
              <a:t>بازده حداقل80 درصد در مقابل بازده 30 درصد فعلی ( با احداث 100مگا وات مولد برق مقیاس کوچک با راندمان 80درصد،196میلیون متر مکعب گاز طبیعی در سال صرفه جوئی می گردد. )</a:t>
            </a:r>
          </a:p>
          <a:p>
            <a:pPr fontAlgn="auto">
              <a:spcBef>
                <a:spcPts val="0"/>
              </a:spcBef>
              <a:spcAft>
                <a:spcPts val="0"/>
              </a:spcAft>
              <a:buFont typeface="Arial" pitchFamily="34" charset="0"/>
              <a:buChar char="•"/>
              <a:defRPr/>
            </a:pPr>
            <a:r>
              <a:rPr lang="fa-IR" sz="2000" dirty="0">
                <a:solidFill>
                  <a:prstClr val="black"/>
                </a:solidFill>
                <a:cs typeface="B Mitra" pitchFamily="2" charset="-78"/>
              </a:rPr>
              <a:t>پدافند غیر عامل</a:t>
            </a:r>
          </a:p>
          <a:p>
            <a:pPr fontAlgn="auto">
              <a:spcBef>
                <a:spcPts val="0"/>
              </a:spcBef>
              <a:spcAft>
                <a:spcPts val="0"/>
              </a:spcAft>
              <a:defRPr/>
            </a:pPr>
            <a:endParaRPr lang="fa-IR" sz="20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تا کنون به عنوان پایلوت </a:t>
            </a:r>
            <a:r>
              <a:rPr lang="fa-IR" sz="2000" dirty="0" smtClean="0">
                <a:solidFill>
                  <a:prstClr val="black"/>
                </a:solidFill>
                <a:cs typeface="B Mitra" pitchFamily="2" charset="-78"/>
              </a:rPr>
              <a:t>11 </a:t>
            </a:r>
            <a:r>
              <a:rPr lang="fa-IR" sz="2000" dirty="0">
                <a:solidFill>
                  <a:prstClr val="black"/>
                </a:solidFill>
                <a:cs typeface="B Mitra" pitchFamily="2" charset="-78"/>
              </a:rPr>
              <a:t>واحد جمعا </a:t>
            </a:r>
            <a:r>
              <a:rPr lang="fa-IR" sz="2000" dirty="0" smtClean="0">
                <a:solidFill>
                  <a:prstClr val="black"/>
                </a:solidFill>
                <a:cs typeface="B Mitra" pitchFamily="2" charset="-78"/>
              </a:rPr>
              <a:t>84 </a:t>
            </a:r>
            <a:r>
              <a:rPr lang="fa-IR" sz="2000" dirty="0">
                <a:solidFill>
                  <a:prstClr val="black"/>
                </a:solidFill>
                <a:cs typeface="B Mitra" pitchFamily="2" charset="-78"/>
              </a:rPr>
              <a:t>مگا وات در مرحله  دریافت تسهیلات بانکی </a:t>
            </a:r>
            <a:r>
              <a:rPr lang="fa-IR" sz="2000" dirty="0" smtClean="0">
                <a:solidFill>
                  <a:prstClr val="black"/>
                </a:solidFill>
                <a:cs typeface="B Mitra" pitchFamily="2" charset="-78"/>
              </a:rPr>
              <a:t>هستند</a:t>
            </a:r>
            <a:endParaRPr lang="fa-IR" sz="2000" dirty="0">
              <a:solidFill>
                <a:prstClr val="black"/>
              </a:solidFill>
              <a:cs typeface="B Mitra" pitchFamily="2" charset="-78"/>
            </a:endParaRPr>
          </a:p>
        </p:txBody>
      </p:sp>
      <p:sp>
        <p:nvSpPr>
          <p:cNvPr id="10" name="Multiply 9">
            <a:hlinkClick r:id="rId21" action="ppaction://hlinksldjump"/>
          </p:cNvPr>
          <p:cNvSpPr/>
          <p:nvPr/>
        </p:nvSpPr>
        <p:spPr>
          <a:xfrm>
            <a:off x="500063" y="1428738"/>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9075"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5" name="Rounded Rectangular Callout 14">
            <a:hlinkClick r:id="rId21" action="ppaction://hlinksldjump"/>
          </p:cNvPr>
          <p:cNvSpPr/>
          <p:nvPr/>
        </p:nvSpPr>
        <p:spPr>
          <a:xfrm>
            <a:off x="214313" y="714375"/>
            <a:ext cx="4786312" cy="5643563"/>
          </a:xfrm>
          <a:prstGeom prst="wedgeRoundRectCallout">
            <a:avLst>
              <a:gd name="adj1" fmla="val 71865"/>
              <a:gd name="adj2" fmla="val -1195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3- جایگزینی خطوط تولید</a:t>
            </a:r>
          </a:p>
          <a:p>
            <a:pPr algn="ctr" fontAlgn="auto">
              <a:spcBef>
                <a:spcPts val="0"/>
              </a:spcBef>
              <a:spcAft>
                <a:spcPts val="0"/>
              </a:spcAft>
              <a:defRPr/>
            </a:pPr>
            <a:endParaRPr lang="fa-IR" sz="20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هدف در سال اول</a:t>
            </a:r>
          </a:p>
          <a:p>
            <a:pPr algn="ctr" fontAlgn="auto">
              <a:spcBef>
                <a:spcPts val="0"/>
              </a:spcBef>
              <a:spcAft>
                <a:spcPts val="0"/>
              </a:spcAft>
              <a:defRPr/>
            </a:pPr>
            <a:r>
              <a:rPr lang="fa-IR" sz="2000" b="1" dirty="0">
                <a:solidFill>
                  <a:prstClr val="black"/>
                </a:solidFill>
                <a:cs typeface="B Mitra" pitchFamily="2" charset="-78"/>
              </a:rPr>
              <a:t>305 بنگاه</a:t>
            </a:r>
          </a:p>
          <a:p>
            <a:pPr algn="ctr" fontAlgn="auto">
              <a:spcBef>
                <a:spcPts val="0"/>
              </a:spcBef>
              <a:spcAft>
                <a:spcPts val="0"/>
              </a:spcAft>
              <a:defRPr/>
            </a:pPr>
            <a:endParaRPr lang="fa-IR" sz="2000" b="1" dirty="0">
              <a:solidFill>
                <a:prstClr val="black"/>
              </a:solidFill>
              <a:cs typeface="B Mitra" pitchFamily="2" charset="-78"/>
            </a:endParaRPr>
          </a:p>
          <a:p>
            <a:pPr marL="285750" indent="-285750" fontAlgn="auto">
              <a:spcBef>
                <a:spcPts val="0"/>
              </a:spcBef>
              <a:spcAft>
                <a:spcPts val="0"/>
              </a:spcAft>
              <a:defRPr/>
            </a:pPr>
            <a:r>
              <a:rPr lang="fa-IR" sz="2000" dirty="0">
                <a:solidFill>
                  <a:prstClr val="black"/>
                </a:solidFill>
                <a:cs typeface="B Mitra" pitchFamily="2" charset="-78"/>
              </a:rPr>
              <a:t>5 بنگاه تولید کننده لامپ رشته ای </a:t>
            </a:r>
          </a:p>
          <a:p>
            <a:pPr marL="285750" indent="-285750" fontAlgn="auto">
              <a:spcBef>
                <a:spcPts val="0"/>
              </a:spcBef>
              <a:spcAft>
                <a:spcPts val="0"/>
              </a:spcAft>
              <a:defRPr/>
            </a:pPr>
            <a:r>
              <a:rPr lang="fa-IR" sz="2000" dirty="0">
                <a:solidFill>
                  <a:prstClr val="black"/>
                </a:solidFill>
                <a:cs typeface="B Mitra" pitchFamily="2" charset="-78"/>
              </a:rPr>
              <a:t>2000بنگاه آجر پزی تبدیل به </a:t>
            </a:r>
            <a:r>
              <a:rPr lang="fa-IR" sz="2000" dirty="0" smtClean="0">
                <a:solidFill>
                  <a:prstClr val="black"/>
                </a:solidFill>
                <a:cs typeface="B Mitra" pitchFamily="2" charset="-78"/>
              </a:rPr>
              <a:t>300 </a:t>
            </a:r>
            <a:r>
              <a:rPr lang="fa-IR" sz="2000" dirty="0">
                <a:solidFill>
                  <a:prstClr val="black"/>
                </a:solidFill>
                <a:cs typeface="B Mitra" pitchFamily="2" charset="-78"/>
              </a:rPr>
              <a:t>بنگاه جدید با تکنولوژی تولیدی </a:t>
            </a:r>
            <a:r>
              <a:rPr lang="fa-IR" sz="2000" dirty="0" smtClean="0">
                <a:solidFill>
                  <a:prstClr val="black"/>
                </a:solidFill>
                <a:cs typeface="B Mitra" pitchFamily="2" charset="-78"/>
              </a:rPr>
              <a:t>جدید</a:t>
            </a:r>
            <a:endParaRPr lang="fa-IR" sz="2000" dirty="0">
              <a:solidFill>
                <a:prstClr val="black"/>
              </a:solidFill>
              <a:cs typeface="B Mitra" pitchFamily="2" charset="-78"/>
            </a:endParaRPr>
          </a:p>
        </p:txBody>
      </p:sp>
      <p:sp>
        <p:nvSpPr>
          <p:cNvPr id="10" name="Multiply 9">
            <a:hlinkClick r:id="rId21" action="ppaction://hlinksldjump"/>
          </p:cNvPr>
          <p:cNvSpPr/>
          <p:nvPr/>
        </p:nvSpPr>
        <p:spPr>
          <a:xfrm>
            <a:off x="500034" y="928670"/>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22"/>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3957"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4" name="Rounded Rectangular Callout 13">
            <a:hlinkClick r:id="rId21" action="ppaction://hlinksldjump"/>
          </p:cNvPr>
          <p:cNvSpPr/>
          <p:nvPr/>
        </p:nvSpPr>
        <p:spPr>
          <a:xfrm>
            <a:off x="214313" y="714375"/>
            <a:ext cx="4786312" cy="5643563"/>
          </a:xfrm>
          <a:prstGeom prst="wedgeRoundRectCallout">
            <a:avLst>
              <a:gd name="adj1" fmla="val 64952"/>
              <a:gd name="adj2" fmla="val -7228"/>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4- تدوین استاندارد مصرف انرژی فرایندها</a:t>
            </a:r>
            <a:endParaRPr lang="fa-IR" sz="2400" b="1" dirty="0">
              <a:solidFill>
                <a:prstClr val="black"/>
              </a:solidFill>
              <a:cs typeface="B Mitra" pitchFamily="2" charset="-78"/>
            </a:endParaRPr>
          </a:p>
          <a:p>
            <a:pPr algn="ctr" fontAlgn="auto">
              <a:spcBef>
                <a:spcPts val="0"/>
              </a:spcBef>
              <a:spcAft>
                <a:spcPts val="0"/>
              </a:spcAft>
              <a:defRPr/>
            </a:pPr>
            <a:r>
              <a:rPr lang="fa-IR" dirty="0">
                <a:solidFill>
                  <a:prstClr val="black"/>
                </a:solidFill>
                <a:cs typeface="B Mitra" pitchFamily="2" charset="-78"/>
              </a:rPr>
              <a:t>هدف در سال اول</a:t>
            </a:r>
          </a:p>
          <a:p>
            <a:pPr algn="ctr" fontAlgn="auto">
              <a:spcBef>
                <a:spcPts val="0"/>
              </a:spcBef>
              <a:spcAft>
                <a:spcPts val="0"/>
              </a:spcAft>
              <a:defRPr/>
            </a:pPr>
            <a:r>
              <a:rPr lang="fa-IR" sz="2000" dirty="0">
                <a:solidFill>
                  <a:prstClr val="black"/>
                </a:solidFill>
                <a:cs typeface="B Mitra" pitchFamily="2" charset="-78"/>
              </a:rPr>
              <a:t>   </a:t>
            </a:r>
            <a:r>
              <a:rPr lang="fa-IR" sz="2000" b="1" dirty="0" smtClean="0">
                <a:solidFill>
                  <a:prstClr val="black"/>
                </a:solidFill>
                <a:cs typeface="B Mitra" pitchFamily="2" charset="-78"/>
              </a:rPr>
              <a:t>تدوین برای 9 فرآیند</a:t>
            </a:r>
          </a:p>
          <a:p>
            <a:pPr algn="ctr" fontAlgn="auto">
              <a:spcBef>
                <a:spcPts val="0"/>
              </a:spcBef>
              <a:spcAft>
                <a:spcPts val="0"/>
              </a:spcAft>
              <a:defRPr/>
            </a:pPr>
            <a:r>
              <a:rPr lang="fa-IR" sz="2000" b="1" dirty="0" smtClean="0">
                <a:solidFill>
                  <a:prstClr val="black"/>
                </a:solidFill>
                <a:cs typeface="B Mitra" pitchFamily="2" charset="-78"/>
              </a:rPr>
              <a:t>تجدید نظر برای 7 فرآیند</a:t>
            </a:r>
          </a:p>
          <a:p>
            <a:pPr algn="ctr" fontAlgn="auto">
              <a:spcBef>
                <a:spcPts val="0"/>
              </a:spcBef>
              <a:spcAft>
                <a:spcPts val="0"/>
              </a:spcAft>
              <a:defRPr/>
            </a:pPr>
            <a:endParaRPr lang="fa-IR" sz="2000" b="1" dirty="0">
              <a:solidFill>
                <a:prstClr val="black"/>
              </a:solidFill>
              <a:cs typeface="B Mitra" pitchFamily="2" charset="-78"/>
            </a:endParaRPr>
          </a:p>
          <a:p>
            <a:pPr fontAlgn="auto">
              <a:spcBef>
                <a:spcPts val="0"/>
              </a:spcBef>
              <a:spcAft>
                <a:spcPts val="0"/>
              </a:spcAft>
              <a:defRPr/>
            </a:pPr>
            <a:endParaRPr lang="fa-IR" dirty="0">
              <a:solidFill>
                <a:prstClr val="black"/>
              </a:solidFill>
              <a:cs typeface="B Mitra" pitchFamily="2" charset="-78"/>
            </a:endParaRPr>
          </a:p>
          <a:p>
            <a:pPr algn="just" fontAlgn="auto">
              <a:spcBef>
                <a:spcPts val="0"/>
              </a:spcBef>
              <a:spcAft>
                <a:spcPts val="0"/>
              </a:spcAft>
              <a:defRPr/>
            </a:pPr>
            <a:r>
              <a:rPr lang="fa-IR" dirty="0">
                <a:solidFill>
                  <a:prstClr val="black"/>
                </a:solidFill>
                <a:cs typeface="B Mitra" pitchFamily="2" charset="-78"/>
              </a:rPr>
              <a:t>برای کنترل مصرف انرژی و حمایت از صنایع آسیب پذیر باید معیار سنجش مورد قبول وجود داشته باشد که بهترین گزینه تدوین معیار مصرف انرژی در فرآیندهای تولیدی انرژی بر می باشد.</a:t>
            </a:r>
          </a:p>
          <a:p>
            <a:pPr algn="just" fontAlgn="auto">
              <a:spcBef>
                <a:spcPts val="0"/>
              </a:spcBef>
              <a:spcAft>
                <a:spcPts val="0"/>
              </a:spcAft>
              <a:defRPr/>
            </a:pPr>
            <a:endParaRPr lang="fa-IR" dirty="0">
              <a:solidFill>
                <a:prstClr val="black"/>
              </a:solidFill>
              <a:cs typeface="B Mitra" pitchFamily="2" charset="-78"/>
            </a:endParaRPr>
          </a:p>
        </p:txBody>
      </p:sp>
      <p:sp>
        <p:nvSpPr>
          <p:cNvPr id="11" name="Multiply 10">
            <a:hlinkClick r:id="rId21" action="ppaction://hlinksldjump"/>
          </p:cNvPr>
          <p:cNvSpPr/>
          <p:nvPr/>
        </p:nvSpPr>
        <p:spPr>
          <a:xfrm>
            <a:off x="486386" y="928670"/>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4981"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22" name="Rounded Rectangular Callout 21">
            <a:hlinkClick r:id="rId20" action="ppaction://hlinksldjump"/>
          </p:cNvPr>
          <p:cNvSpPr/>
          <p:nvPr/>
        </p:nvSpPr>
        <p:spPr>
          <a:xfrm>
            <a:off x="214313" y="714375"/>
            <a:ext cx="4786312" cy="5643563"/>
          </a:xfrm>
          <a:prstGeom prst="wedgeRoundRectCallout">
            <a:avLst>
              <a:gd name="adj1" fmla="val 64446"/>
              <a:gd name="adj2" fmla="val -372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5- اجرای استاندارد مصرف انرژی فرایندها</a:t>
            </a:r>
            <a:endParaRPr lang="fa-IR" sz="24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هدف در سال اول</a:t>
            </a:r>
          </a:p>
          <a:p>
            <a:pPr algn="ctr" fontAlgn="auto">
              <a:spcBef>
                <a:spcPts val="0"/>
              </a:spcBef>
              <a:spcAft>
                <a:spcPts val="0"/>
              </a:spcAft>
              <a:defRPr/>
            </a:pPr>
            <a:r>
              <a:rPr lang="fa-IR" sz="2000" dirty="0">
                <a:solidFill>
                  <a:prstClr val="black"/>
                </a:solidFill>
                <a:cs typeface="B Mitra" pitchFamily="2" charset="-78"/>
              </a:rPr>
              <a:t>   </a:t>
            </a:r>
            <a:r>
              <a:rPr lang="fa-IR" sz="2000" b="1" dirty="0">
                <a:solidFill>
                  <a:prstClr val="black"/>
                </a:solidFill>
                <a:cs typeface="B Mitra" pitchFamily="2" charset="-78"/>
              </a:rPr>
              <a:t>1000 بنگاه</a:t>
            </a:r>
          </a:p>
          <a:p>
            <a:pPr algn="just" fontAlgn="auto">
              <a:spcBef>
                <a:spcPts val="0"/>
              </a:spcBef>
              <a:spcAft>
                <a:spcPts val="0"/>
              </a:spcAft>
              <a:defRPr/>
            </a:pPr>
            <a:r>
              <a:rPr lang="fa-IR" sz="2000" dirty="0">
                <a:solidFill>
                  <a:prstClr val="black"/>
                </a:solidFill>
                <a:cs typeface="B Mitra" pitchFamily="2" charset="-78"/>
              </a:rPr>
              <a:t>اجرای استاندارد مصرف انرژی مکمل سیاستهای قیمتی برای کنترل مصرف می </a:t>
            </a:r>
            <a:r>
              <a:rPr lang="fa-IR" sz="2000" dirty="0" smtClean="0">
                <a:solidFill>
                  <a:prstClr val="black"/>
                </a:solidFill>
                <a:cs typeface="B Mitra" pitchFamily="2" charset="-78"/>
              </a:rPr>
              <a:t>باشد. </a:t>
            </a:r>
          </a:p>
          <a:p>
            <a:pPr algn="just" fontAlgn="auto">
              <a:spcBef>
                <a:spcPts val="0"/>
              </a:spcBef>
              <a:spcAft>
                <a:spcPts val="0"/>
              </a:spcAft>
              <a:defRPr/>
            </a:pPr>
            <a:r>
              <a:rPr lang="fa-IR" sz="2000" dirty="0" smtClean="0">
                <a:solidFill>
                  <a:prstClr val="black"/>
                </a:solidFill>
                <a:cs typeface="B Mitra" pitchFamily="2" charset="-78"/>
              </a:rPr>
              <a:t>درحال حاضر پایش مصرف انرژی تعدادی از بنگاههای صنعتی شروع شده است.</a:t>
            </a:r>
            <a:endParaRPr lang="fa-IR" sz="2000" b="1" dirty="0">
              <a:solidFill>
                <a:prstClr val="black"/>
              </a:solidFill>
              <a:cs typeface="B Mitra" pitchFamily="2" charset="-78"/>
            </a:endParaRPr>
          </a:p>
          <a:p>
            <a:pPr fontAlgn="auto">
              <a:spcBef>
                <a:spcPts val="0"/>
              </a:spcBef>
              <a:spcAft>
                <a:spcPts val="0"/>
              </a:spcAft>
              <a:defRPr/>
            </a:pPr>
            <a:endParaRPr lang="fa-IR" sz="2000" b="1" dirty="0">
              <a:solidFill>
                <a:prstClr val="black"/>
              </a:solidFill>
              <a:cs typeface="B Mitra" pitchFamily="2" charset="-78"/>
            </a:endParaRPr>
          </a:p>
        </p:txBody>
      </p:sp>
      <p:sp>
        <p:nvSpPr>
          <p:cNvPr id="6" name="Rounded Rectangle 5">
            <a:hlinkClick r:id="rId21"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1" name="Multiply 10">
            <a:hlinkClick r:id="rId20" action="ppaction://hlinksldjump"/>
          </p:cNvPr>
          <p:cNvSpPr/>
          <p:nvPr/>
        </p:nvSpPr>
        <p:spPr>
          <a:xfrm>
            <a:off x="571500" y="92868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6005"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22" name="Rounded Rectangular Callout 21">
            <a:hlinkClick r:id="rId20" action="ppaction://hlinksldjump"/>
          </p:cNvPr>
          <p:cNvSpPr/>
          <p:nvPr/>
        </p:nvSpPr>
        <p:spPr>
          <a:xfrm>
            <a:off x="571472" y="928671"/>
            <a:ext cx="4786312" cy="4714908"/>
          </a:xfrm>
          <a:prstGeom prst="wedgeRoundRectCallout">
            <a:avLst>
              <a:gd name="adj1" fmla="val 66756"/>
              <a:gd name="adj2" fmla="val 474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6- آموزش مدیریت انرژی</a:t>
            </a:r>
          </a:p>
          <a:p>
            <a:pPr algn="ctr" fontAlgn="auto">
              <a:spcBef>
                <a:spcPts val="0"/>
              </a:spcBef>
              <a:spcAft>
                <a:spcPts val="0"/>
              </a:spcAft>
              <a:defRPr/>
            </a:pPr>
            <a:endParaRPr lang="fa-IR" sz="24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هدف در سال اول</a:t>
            </a:r>
          </a:p>
          <a:p>
            <a:pPr algn="ctr" fontAlgn="auto">
              <a:spcBef>
                <a:spcPts val="0"/>
              </a:spcBef>
              <a:spcAft>
                <a:spcPts val="0"/>
              </a:spcAft>
              <a:defRPr/>
            </a:pPr>
            <a:r>
              <a:rPr lang="fa-IR" sz="2000" b="1" dirty="0">
                <a:solidFill>
                  <a:prstClr val="black"/>
                </a:solidFill>
                <a:cs typeface="B Mitra" pitchFamily="2" charset="-78"/>
              </a:rPr>
              <a:t>2000 نفر</a:t>
            </a:r>
          </a:p>
          <a:p>
            <a:pPr algn="just" fontAlgn="auto">
              <a:spcBef>
                <a:spcPts val="0"/>
              </a:spcBef>
              <a:spcAft>
                <a:spcPts val="0"/>
              </a:spcAft>
              <a:defRPr/>
            </a:pPr>
            <a:r>
              <a:rPr lang="fa-IR" sz="2000" dirty="0">
                <a:solidFill>
                  <a:prstClr val="black"/>
                </a:solidFill>
                <a:cs typeface="B Mitra" pitchFamily="2" charset="-78"/>
              </a:rPr>
              <a:t>در قالب دوره های آموزشی برای کارشناسان واحدهای صنعتی,  همایش برای مدیران و نمایشگاههای منطقه ای</a:t>
            </a:r>
          </a:p>
          <a:p>
            <a:pPr algn="just" fontAlgn="auto">
              <a:spcBef>
                <a:spcPts val="0"/>
              </a:spcBef>
              <a:spcAft>
                <a:spcPts val="0"/>
              </a:spcAft>
              <a:defRPr/>
            </a:pPr>
            <a:r>
              <a:rPr lang="fa-IR" sz="2000" dirty="0">
                <a:solidFill>
                  <a:prstClr val="black"/>
                </a:solidFill>
                <a:cs typeface="B Mitra" pitchFamily="2" charset="-78"/>
              </a:rPr>
              <a:t>تا کنون 1700 نفر در قالب برنامه وزارت نیرو آموزش دیده اند</a:t>
            </a:r>
            <a:r>
              <a:rPr lang="fa-IR" sz="2000" dirty="0" smtClean="0">
                <a:solidFill>
                  <a:prstClr val="black"/>
                </a:solidFill>
                <a:cs typeface="B Mitra" pitchFamily="2" charset="-78"/>
              </a:rPr>
              <a:t>.</a:t>
            </a:r>
            <a:endParaRPr lang="fa-IR" sz="2800" dirty="0">
              <a:solidFill>
                <a:prstClr val="black"/>
              </a:solidFill>
              <a:cs typeface="B Mitra" pitchFamily="2" charset="-78"/>
            </a:endParaRPr>
          </a:p>
          <a:p>
            <a:pPr fontAlgn="auto">
              <a:spcBef>
                <a:spcPts val="0"/>
              </a:spcBef>
              <a:spcAft>
                <a:spcPts val="0"/>
              </a:spcAft>
              <a:defRPr/>
            </a:pPr>
            <a:endParaRPr lang="fa-IR" sz="2800" dirty="0">
              <a:solidFill>
                <a:prstClr val="black"/>
              </a:solidFill>
              <a:cs typeface="B Mitra" pitchFamily="2" charset="-78"/>
            </a:endParaRPr>
          </a:p>
          <a:p>
            <a:pPr fontAlgn="auto">
              <a:spcBef>
                <a:spcPts val="0"/>
              </a:spcBef>
              <a:spcAft>
                <a:spcPts val="0"/>
              </a:spcAft>
              <a:defRPr/>
            </a:pPr>
            <a:endParaRPr lang="fa-IR" sz="2800" dirty="0">
              <a:solidFill>
                <a:prstClr val="black"/>
              </a:solidFill>
              <a:cs typeface="B Mitra" pitchFamily="2" charset="-78"/>
            </a:endParaRPr>
          </a:p>
          <a:p>
            <a:pPr fontAlgn="auto">
              <a:spcBef>
                <a:spcPts val="0"/>
              </a:spcBef>
              <a:spcAft>
                <a:spcPts val="0"/>
              </a:spcAft>
              <a:defRPr/>
            </a:pPr>
            <a:endParaRPr lang="fa-IR" sz="2800" dirty="0">
              <a:solidFill>
                <a:prstClr val="black"/>
              </a:solidFill>
              <a:cs typeface="B Mitra" pitchFamily="2" charset="-78"/>
            </a:endParaRPr>
          </a:p>
        </p:txBody>
      </p:sp>
      <p:sp>
        <p:nvSpPr>
          <p:cNvPr id="6" name="Rounded Rectangle 5">
            <a:hlinkClick r:id="rId21"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1" name="Multiply 10">
            <a:hlinkClick r:id="rId20" action="ppaction://hlinksldjump"/>
          </p:cNvPr>
          <p:cNvSpPr/>
          <p:nvPr/>
        </p:nvSpPr>
        <p:spPr>
          <a:xfrm>
            <a:off x="857224" y="1142984"/>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7029"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22" name="Rounded Rectangular Callout 21">
            <a:hlinkClick r:id="rId20" action="ppaction://hlinksldjump"/>
          </p:cNvPr>
          <p:cNvSpPr/>
          <p:nvPr/>
        </p:nvSpPr>
        <p:spPr>
          <a:xfrm>
            <a:off x="214313" y="714375"/>
            <a:ext cx="4786312" cy="5643563"/>
          </a:xfrm>
          <a:prstGeom prst="wedgeRoundRectCallout">
            <a:avLst>
              <a:gd name="adj1" fmla="val 61196"/>
              <a:gd name="adj2" fmla="val 519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7- تأیید صلاحیت شرکت های خدمات انرژی</a:t>
            </a:r>
          </a:p>
          <a:p>
            <a:pPr algn="ctr" fontAlgn="auto">
              <a:spcBef>
                <a:spcPts val="0"/>
              </a:spcBef>
              <a:spcAft>
                <a:spcPts val="0"/>
              </a:spcAft>
              <a:defRPr/>
            </a:pPr>
            <a:endParaRPr lang="fa-IR" sz="1100" b="1" dirty="0"/>
          </a:p>
          <a:p>
            <a:pPr algn="ctr" fontAlgn="auto">
              <a:spcBef>
                <a:spcPts val="0"/>
              </a:spcBef>
              <a:spcAft>
                <a:spcPts val="0"/>
              </a:spcAft>
              <a:defRPr/>
            </a:pPr>
            <a:r>
              <a:rPr lang="fa-IR" sz="2000" dirty="0">
                <a:solidFill>
                  <a:prstClr val="black"/>
                </a:solidFill>
                <a:cs typeface="B Mitra" pitchFamily="2" charset="-78"/>
              </a:rPr>
              <a:t>هدف در سال اول</a:t>
            </a:r>
          </a:p>
          <a:p>
            <a:pPr algn="ctr" fontAlgn="auto">
              <a:spcBef>
                <a:spcPts val="0"/>
              </a:spcBef>
              <a:spcAft>
                <a:spcPts val="0"/>
              </a:spcAft>
              <a:defRPr/>
            </a:pPr>
            <a:r>
              <a:rPr lang="fa-IR" sz="2000" b="1" dirty="0" smtClean="0">
                <a:solidFill>
                  <a:prstClr val="black"/>
                </a:solidFill>
                <a:cs typeface="B Mitra" pitchFamily="2" charset="-78"/>
              </a:rPr>
              <a:t> 60 بنگاه</a:t>
            </a:r>
            <a:endParaRPr lang="fa-IR" sz="2000" b="1" dirty="0">
              <a:solidFill>
                <a:prstClr val="black"/>
              </a:solidFill>
              <a:cs typeface="B Mitra" pitchFamily="2" charset="-78"/>
            </a:endParaRPr>
          </a:p>
          <a:p>
            <a:pPr algn="just" fontAlgn="auto">
              <a:spcBef>
                <a:spcPts val="0"/>
              </a:spcBef>
              <a:spcAft>
                <a:spcPts val="0"/>
              </a:spcAft>
              <a:defRPr/>
            </a:pPr>
            <a:r>
              <a:rPr lang="fa-IR" sz="2000" dirty="0">
                <a:solidFill>
                  <a:prstClr val="black"/>
                </a:solidFill>
                <a:cs typeface="B Mitra" pitchFamily="2" charset="-78"/>
              </a:rPr>
              <a:t>با توجه به نیاز آتی صنایع به مشاوره در خصوص افزایش بهره وری انرژی لازم است که شرکتهای مشاوره و پیمانکار در این زمینه توسط مرجع مورد اعتمادی تایید صلاحیت شوند.</a:t>
            </a:r>
            <a:endParaRPr lang="fa-IR" sz="2800" dirty="0">
              <a:solidFill>
                <a:prstClr val="black"/>
              </a:solidFill>
              <a:cs typeface="B Mitra" pitchFamily="2" charset="-78"/>
            </a:endParaRPr>
          </a:p>
          <a:p>
            <a:pPr algn="just" fontAlgn="auto">
              <a:spcBef>
                <a:spcPts val="0"/>
              </a:spcBef>
              <a:spcAft>
                <a:spcPts val="0"/>
              </a:spcAft>
              <a:defRPr/>
            </a:pPr>
            <a:endParaRPr lang="fa-IR" sz="2800" dirty="0">
              <a:solidFill>
                <a:prstClr val="black"/>
              </a:solidFill>
              <a:cs typeface="B Mitra" pitchFamily="2" charset="-78"/>
            </a:endParaRPr>
          </a:p>
          <a:p>
            <a:pPr algn="just" fontAlgn="auto">
              <a:spcBef>
                <a:spcPts val="0"/>
              </a:spcBef>
              <a:spcAft>
                <a:spcPts val="0"/>
              </a:spcAft>
              <a:defRPr/>
            </a:pPr>
            <a:endParaRPr lang="fa-IR" sz="2800" dirty="0">
              <a:solidFill>
                <a:prstClr val="black"/>
              </a:solidFill>
              <a:cs typeface="B Mitra" pitchFamily="2" charset="-78"/>
            </a:endParaRPr>
          </a:p>
          <a:p>
            <a:pPr algn="just" fontAlgn="auto">
              <a:spcBef>
                <a:spcPts val="0"/>
              </a:spcBef>
              <a:spcAft>
                <a:spcPts val="0"/>
              </a:spcAft>
              <a:defRPr/>
            </a:pPr>
            <a:endParaRPr lang="fa-IR" sz="2800" dirty="0">
              <a:solidFill>
                <a:prstClr val="black"/>
              </a:solidFill>
              <a:cs typeface="B Mitra" pitchFamily="2" charset="-78"/>
            </a:endParaRPr>
          </a:p>
          <a:p>
            <a:pPr algn="just" fontAlgn="auto">
              <a:spcBef>
                <a:spcPts val="0"/>
              </a:spcBef>
              <a:spcAft>
                <a:spcPts val="0"/>
              </a:spcAft>
              <a:defRPr/>
            </a:pPr>
            <a:endParaRPr lang="fa-IR" sz="2800" dirty="0">
              <a:solidFill>
                <a:prstClr val="black"/>
              </a:solidFill>
              <a:cs typeface="B Mitra" pitchFamily="2" charset="-78"/>
            </a:endParaRPr>
          </a:p>
          <a:p>
            <a:pPr algn="just" fontAlgn="auto">
              <a:spcBef>
                <a:spcPts val="0"/>
              </a:spcBef>
              <a:spcAft>
                <a:spcPts val="0"/>
              </a:spcAft>
              <a:defRPr/>
            </a:pPr>
            <a:endParaRPr lang="fa-IR" sz="2000" dirty="0">
              <a:solidFill>
                <a:prstClr val="black"/>
              </a:solidFill>
              <a:cs typeface="B Mitra" pitchFamily="2" charset="-78"/>
            </a:endParaRPr>
          </a:p>
        </p:txBody>
      </p:sp>
      <p:sp>
        <p:nvSpPr>
          <p:cNvPr id="6" name="Rounded Rectangle 5">
            <a:hlinkClick r:id="rId21"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1" name="Multiply 10">
            <a:hlinkClick r:id="rId20" action="ppaction://hlinksldjump"/>
          </p:cNvPr>
          <p:cNvSpPr/>
          <p:nvPr/>
        </p:nvSpPr>
        <p:spPr>
          <a:xfrm>
            <a:off x="571500" y="92868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1123"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6" name="Rounded Rectangular Callout 15">
            <a:hlinkClick r:id="rId21" action="ppaction://hlinksldjump"/>
          </p:cNvPr>
          <p:cNvSpPr/>
          <p:nvPr/>
        </p:nvSpPr>
        <p:spPr>
          <a:xfrm>
            <a:off x="357188" y="1142985"/>
            <a:ext cx="4786312" cy="5072098"/>
          </a:xfrm>
          <a:prstGeom prst="wedgeRoundRectCallout">
            <a:avLst>
              <a:gd name="adj1" fmla="val 62773"/>
              <a:gd name="adj2" fmla="val 719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8- مشارکت در بازار عمده فروشی برق</a:t>
            </a:r>
          </a:p>
          <a:p>
            <a:pPr algn="ctr" fontAlgn="auto">
              <a:spcBef>
                <a:spcPts val="0"/>
              </a:spcBef>
              <a:spcAft>
                <a:spcPts val="0"/>
              </a:spcAft>
              <a:defRPr/>
            </a:pPr>
            <a:endParaRPr lang="fa-IR" sz="20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هدف در سال اول  </a:t>
            </a:r>
            <a:r>
              <a:rPr lang="fa-IR" sz="2000" b="1" dirty="0">
                <a:solidFill>
                  <a:prstClr val="black"/>
                </a:solidFill>
                <a:cs typeface="B Mitra" pitchFamily="2" charset="-78"/>
              </a:rPr>
              <a:t>50 بنگاه</a:t>
            </a:r>
          </a:p>
          <a:p>
            <a:pPr algn="ctr" fontAlgn="auto">
              <a:spcBef>
                <a:spcPts val="0"/>
              </a:spcBef>
              <a:spcAft>
                <a:spcPts val="0"/>
              </a:spcAft>
              <a:defRPr/>
            </a:pPr>
            <a:endParaRPr lang="fa-IR" sz="2000" b="1" dirty="0">
              <a:solidFill>
                <a:prstClr val="black"/>
              </a:solidFill>
              <a:cs typeface="B Mitra" pitchFamily="2" charset="-78"/>
            </a:endParaRPr>
          </a:p>
          <a:p>
            <a:pPr fontAlgn="auto">
              <a:spcBef>
                <a:spcPts val="0"/>
              </a:spcBef>
              <a:spcAft>
                <a:spcPts val="0"/>
              </a:spcAft>
              <a:buFont typeface="Arial" pitchFamily="34" charset="0"/>
              <a:buChar char="•"/>
              <a:defRPr/>
            </a:pPr>
            <a:r>
              <a:rPr lang="fa-IR" sz="2000" dirty="0">
                <a:solidFill>
                  <a:prstClr val="black"/>
                </a:solidFill>
                <a:cs typeface="B Mitra" pitchFamily="2" charset="-78"/>
              </a:rPr>
              <a:t>امکان خرید با 24 تعرفه به جای 3 تعرفه فعلی</a:t>
            </a:r>
          </a:p>
          <a:p>
            <a:pPr fontAlgn="auto">
              <a:spcBef>
                <a:spcPts val="0"/>
              </a:spcBef>
              <a:spcAft>
                <a:spcPts val="0"/>
              </a:spcAft>
              <a:buFont typeface="Arial" pitchFamily="34" charset="0"/>
              <a:buChar char="•"/>
              <a:defRPr/>
            </a:pPr>
            <a:r>
              <a:rPr lang="fa-IR" sz="2000" dirty="0">
                <a:solidFill>
                  <a:prstClr val="black"/>
                </a:solidFill>
                <a:cs typeface="B Mitra" pitchFamily="2" charset="-78"/>
              </a:rPr>
              <a:t>نپرداختن هزینه های سربار شرکت برق منطقه ای و ... </a:t>
            </a:r>
            <a:endParaRPr lang="fa-IR" sz="1050" b="1" dirty="0"/>
          </a:p>
        </p:txBody>
      </p:sp>
      <p:sp>
        <p:nvSpPr>
          <p:cNvPr id="12" name="Multiply 11">
            <a:hlinkClick r:id="rId21" action="ppaction://hlinksldjump"/>
          </p:cNvPr>
          <p:cNvSpPr/>
          <p:nvPr/>
        </p:nvSpPr>
        <p:spPr>
          <a:xfrm>
            <a:off x="571472" y="1357298"/>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4195"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1" name="Multiply 10">
            <a:hlinkClick r:id="rId21" action="ppaction://hlinksldjump"/>
          </p:cNvPr>
          <p:cNvSpPr/>
          <p:nvPr/>
        </p:nvSpPr>
        <p:spPr>
          <a:xfrm>
            <a:off x="571500" y="92868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2" name="Rounded Rectangular Callout 21">
            <a:hlinkClick r:id="rId21" action="ppaction://hlinksldjump"/>
          </p:cNvPr>
          <p:cNvSpPr/>
          <p:nvPr/>
        </p:nvSpPr>
        <p:spPr>
          <a:xfrm>
            <a:off x="214313" y="714375"/>
            <a:ext cx="5857875" cy="5643563"/>
          </a:xfrm>
          <a:prstGeom prst="wedgeRoundRectCallout">
            <a:avLst>
              <a:gd name="adj1" fmla="val 59545"/>
              <a:gd name="adj2" fmla="val 13384"/>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9- حمایت از تولید محصولات بهینه (پربازده)</a:t>
            </a:r>
          </a:p>
          <a:p>
            <a:pPr algn="ctr" fontAlgn="auto">
              <a:spcBef>
                <a:spcPts val="0"/>
              </a:spcBef>
              <a:spcAft>
                <a:spcPts val="0"/>
              </a:spcAft>
              <a:defRPr/>
            </a:pPr>
            <a:endParaRPr lang="fa-IR" sz="2400" b="1" dirty="0">
              <a:solidFill>
                <a:prstClr val="black"/>
              </a:solidFill>
              <a:ea typeface="+mj-ea"/>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هدف در سال اول </a:t>
            </a:r>
            <a:r>
              <a:rPr lang="fa-IR" sz="2000" dirty="0" smtClean="0">
                <a:solidFill>
                  <a:schemeClr val="tx1"/>
                </a:solidFill>
                <a:cs typeface="B Mitra" pitchFamily="2" charset="-78"/>
              </a:rPr>
              <a:t>افزایش عرضه  </a:t>
            </a:r>
            <a:r>
              <a:rPr lang="fa-IR" sz="2000" b="1" dirty="0">
                <a:solidFill>
                  <a:schemeClr val="tx1"/>
                </a:solidFill>
                <a:cs typeface="B Mitra" pitchFamily="2" charset="-78"/>
              </a:rPr>
              <a:t>46 محصول</a:t>
            </a:r>
          </a:p>
          <a:p>
            <a:pPr algn="ctr" fontAlgn="auto">
              <a:spcBef>
                <a:spcPts val="0"/>
              </a:spcBef>
              <a:spcAft>
                <a:spcPts val="0"/>
              </a:spcAft>
              <a:defRPr/>
            </a:pPr>
            <a:endParaRPr lang="fa-IR" sz="2000" b="1" dirty="0">
              <a:solidFill>
                <a:schemeClr val="tx1"/>
              </a:solidFill>
              <a:cs typeface="B Mitra" pitchFamily="2" charset="-78"/>
            </a:endParaRPr>
          </a:p>
          <a:p>
            <a:pPr algn="just" fontAlgn="auto">
              <a:spcBef>
                <a:spcPts val="0"/>
              </a:spcBef>
              <a:spcAft>
                <a:spcPts val="0"/>
              </a:spcAft>
              <a:defRPr/>
            </a:pPr>
            <a:r>
              <a:rPr lang="fa-IR" sz="2000" dirty="0">
                <a:solidFill>
                  <a:schemeClr val="tx1"/>
                </a:solidFill>
                <a:cs typeface="B Mitra" pitchFamily="2" charset="-78"/>
              </a:rPr>
              <a:t>46 محصول در قالب 6 کارکرد (روشنائی، سرمایش و گرمایش، سردکننده ها و...) شناسائی شده اند.</a:t>
            </a:r>
          </a:p>
          <a:p>
            <a:pPr algn="just" fontAlgn="auto">
              <a:spcBef>
                <a:spcPts val="0"/>
              </a:spcBef>
              <a:spcAft>
                <a:spcPts val="0"/>
              </a:spcAft>
              <a:defRPr/>
            </a:pPr>
            <a:r>
              <a:rPr lang="fa-IR" sz="2000" dirty="0">
                <a:solidFill>
                  <a:schemeClr val="tx1"/>
                </a:solidFill>
                <a:cs typeface="B Mitra" pitchFamily="2" charset="-78"/>
              </a:rPr>
              <a:t>برای عرضه آنها به تناسب باید چند اقدام انجام شود:</a:t>
            </a:r>
          </a:p>
          <a:p>
            <a:pPr marL="285750" indent="-285750" algn="just" fontAlgn="auto">
              <a:spcBef>
                <a:spcPts val="0"/>
              </a:spcBef>
              <a:spcAft>
                <a:spcPts val="0"/>
              </a:spcAft>
              <a:buFont typeface="Arial" pitchFamily="34" charset="0"/>
              <a:buChar char="•"/>
              <a:defRPr/>
            </a:pPr>
            <a:r>
              <a:rPr lang="fa-IR" sz="2000" dirty="0">
                <a:solidFill>
                  <a:schemeClr val="tx1"/>
                </a:solidFill>
                <a:cs typeface="B Mitra" pitchFamily="2" charset="-78"/>
              </a:rPr>
              <a:t>کمک به تحقیق و توسعه، احداث خط تولید، تامین نقدینگی، بازاریابی، تدوین </a:t>
            </a:r>
            <a:r>
              <a:rPr lang="fa-IR" sz="2000" dirty="0" smtClean="0">
                <a:solidFill>
                  <a:schemeClr val="tx1"/>
                </a:solidFill>
                <a:cs typeface="B Mitra" pitchFamily="2" charset="-78"/>
              </a:rPr>
              <a:t>استاندارد</a:t>
            </a:r>
            <a:endParaRPr lang="fa-IR" sz="2000" dirty="0">
              <a:solidFill>
                <a:schemeClr val="tx1"/>
              </a:solidFill>
              <a:cs typeface="B Mitra" pitchFamily="2" charset="-78"/>
            </a:endParaRPr>
          </a:p>
        </p:txBody>
      </p:sp>
      <p:sp>
        <p:nvSpPr>
          <p:cNvPr id="12" name="Multiply 11">
            <a:hlinkClick r:id="rId21" action="ppaction://hlinksldjump"/>
          </p:cNvPr>
          <p:cNvSpPr/>
          <p:nvPr/>
        </p:nvSpPr>
        <p:spPr>
          <a:xfrm>
            <a:off x="571475" y="928670"/>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normAutofit/>
          </a:bodyPr>
          <a:lstStyle/>
          <a:p>
            <a:pPr algn="ctr" eaLnBrk="1" hangingPunct="1"/>
            <a:r>
              <a:rPr lang="fa-IR" dirty="0" smtClean="0"/>
              <a:t>سهم انرژی در ارزش نهاده و ستانده</a:t>
            </a:r>
          </a:p>
        </p:txBody>
      </p:sp>
      <p:sp>
        <p:nvSpPr>
          <p:cNvPr id="13315" name="Content Placeholder 2"/>
          <p:cNvSpPr>
            <a:spLocks noGrp="1"/>
          </p:cNvSpPr>
          <p:nvPr>
            <p:ph idx="1"/>
          </p:nvPr>
        </p:nvSpPr>
        <p:spPr>
          <a:xfrm>
            <a:off x="457200" y="1357313"/>
            <a:ext cx="7400925" cy="5116512"/>
          </a:xfrm>
        </p:spPr>
        <p:txBody>
          <a:bodyPr>
            <a:normAutofit/>
          </a:bodyPr>
          <a:lstStyle/>
          <a:p>
            <a:endParaRPr lang="fa-IR" sz="2800" dirty="0" smtClean="0"/>
          </a:p>
          <a:p>
            <a:endParaRPr lang="fa-IR" sz="2800" dirty="0" smtClean="0"/>
          </a:p>
          <a:p>
            <a:endParaRPr lang="fa-IR" sz="2800" dirty="0" smtClean="0"/>
          </a:p>
          <a:p>
            <a:pPr marL="514350" indent="-514350" fontAlgn="base">
              <a:spcAft>
                <a:spcPct val="0"/>
              </a:spcAft>
              <a:buFont typeface="Wingdings" pitchFamily="2" charset="2"/>
              <a:buNone/>
            </a:pPr>
            <a:endParaRPr lang="fa-IR" sz="2800" dirty="0" smtClean="0"/>
          </a:p>
        </p:txBody>
      </p:sp>
      <p:sp>
        <p:nvSpPr>
          <p:cNvPr id="7" name="Rounded Rectangle 6">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graphicFrame>
        <p:nvGraphicFramePr>
          <p:cNvPr id="6" name="Chart 5"/>
          <p:cNvGraphicFramePr/>
          <p:nvPr/>
        </p:nvGraphicFramePr>
        <p:xfrm>
          <a:off x="285720" y="1532191"/>
          <a:ext cx="8358246" cy="504008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2147"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6" name="Rounded Rectangular Callout 15">
            <a:hlinkClick r:id="rId21" action="ppaction://hlinksldjump"/>
          </p:cNvPr>
          <p:cNvSpPr/>
          <p:nvPr/>
        </p:nvSpPr>
        <p:spPr>
          <a:xfrm>
            <a:off x="214313" y="714375"/>
            <a:ext cx="4786312" cy="5643563"/>
          </a:xfrm>
          <a:prstGeom prst="wedgeRoundRectCallout">
            <a:avLst>
              <a:gd name="adj1" fmla="val 60452"/>
              <a:gd name="adj2" fmla="val 18289"/>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10- </a:t>
            </a:r>
            <a:r>
              <a:rPr lang="fa-IR" sz="2400" b="1" dirty="0">
                <a:solidFill>
                  <a:prstClr val="black"/>
                </a:solidFill>
                <a:ea typeface="+mj-ea"/>
                <a:cs typeface="B Mitra" pitchFamily="2" charset="-78"/>
              </a:rPr>
              <a:t>تدوین استاندارد مصرف انرژی محصولات</a:t>
            </a: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هدف در سال اول</a:t>
            </a:r>
          </a:p>
          <a:p>
            <a:pPr algn="ctr" fontAlgn="auto">
              <a:spcBef>
                <a:spcPts val="0"/>
              </a:spcBef>
              <a:spcAft>
                <a:spcPts val="0"/>
              </a:spcAft>
              <a:defRPr/>
            </a:pPr>
            <a:r>
              <a:rPr lang="fa-IR" sz="2000" dirty="0">
                <a:solidFill>
                  <a:schemeClr val="tx1"/>
                </a:solidFill>
                <a:cs typeface="B Mitra" pitchFamily="2" charset="-78"/>
              </a:rPr>
              <a:t>   </a:t>
            </a:r>
            <a:r>
              <a:rPr lang="fa-IR" sz="2000" b="1" dirty="0">
                <a:solidFill>
                  <a:schemeClr val="tx1"/>
                </a:solidFill>
                <a:cs typeface="B Mitra" pitchFamily="2" charset="-78"/>
              </a:rPr>
              <a:t>65 محصول</a:t>
            </a:r>
          </a:p>
          <a:p>
            <a:pPr algn="ctr" fontAlgn="auto">
              <a:spcBef>
                <a:spcPts val="0"/>
              </a:spcBef>
              <a:spcAft>
                <a:spcPts val="0"/>
              </a:spcAft>
              <a:defRPr/>
            </a:pPr>
            <a:endParaRPr lang="fa-IR" sz="2000" b="1" dirty="0">
              <a:solidFill>
                <a:schemeClr val="tx1"/>
              </a:solidFill>
              <a:cs typeface="B Mitra" pitchFamily="2" charset="-78"/>
            </a:endParaRPr>
          </a:p>
          <a:p>
            <a:pPr algn="just" fontAlgn="auto">
              <a:spcBef>
                <a:spcPts val="0"/>
              </a:spcBef>
              <a:spcAft>
                <a:spcPts val="0"/>
              </a:spcAft>
              <a:defRPr/>
            </a:pPr>
            <a:r>
              <a:rPr lang="fa-IR" sz="2000" dirty="0">
                <a:solidFill>
                  <a:schemeClr val="tx1"/>
                </a:solidFill>
                <a:cs typeface="B Mitra" pitchFamily="2" charset="-78"/>
              </a:rPr>
              <a:t>معیار مصرف انرژی در محصولات مختلف باید تدوین گشته یا مورد بازنگری قرار گیرد.</a:t>
            </a:r>
          </a:p>
          <a:p>
            <a:pPr algn="just" fontAlgn="auto">
              <a:spcBef>
                <a:spcPts val="0"/>
              </a:spcBef>
              <a:spcAft>
                <a:spcPts val="0"/>
              </a:spcAft>
              <a:defRPr/>
            </a:pPr>
            <a:endParaRPr lang="fa-IR" sz="2400" b="1" dirty="0"/>
          </a:p>
        </p:txBody>
      </p:sp>
      <p:sp>
        <p:nvSpPr>
          <p:cNvPr id="12" name="Multiply 11">
            <a:hlinkClick r:id="rId21" action="ppaction://hlinksldjump"/>
          </p:cNvPr>
          <p:cNvSpPr/>
          <p:nvPr/>
        </p:nvSpPr>
        <p:spPr>
          <a:xfrm>
            <a:off x="500037" y="928670"/>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3171"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6" name="Rounded Rectangular Callout 15">
            <a:hlinkClick r:id="rId21" action="ppaction://hlinksldjump"/>
          </p:cNvPr>
          <p:cNvSpPr/>
          <p:nvPr/>
        </p:nvSpPr>
        <p:spPr>
          <a:xfrm>
            <a:off x="214313" y="714375"/>
            <a:ext cx="4786312" cy="5643563"/>
          </a:xfrm>
          <a:prstGeom prst="wedgeRoundRectCallout">
            <a:avLst>
              <a:gd name="adj1" fmla="val 63284"/>
              <a:gd name="adj2" fmla="val 2454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smtClean="0">
                <a:solidFill>
                  <a:prstClr val="black"/>
                </a:solidFill>
                <a:ea typeface="+mj-ea"/>
                <a:cs typeface="B Mitra" pitchFamily="2" charset="-78"/>
              </a:rPr>
              <a:t>پروژه11- </a:t>
            </a:r>
            <a:r>
              <a:rPr lang="fa-IR" sz="2400" b="1" dirty="0">
                <a:solidFill>
                  <a:prstClr val="black"/>
                </a:solidFill>
                <a:ea typeface="+mj-ea"/>
                <a:cs typeface="B Mitra" pitchFamily="2" charset="-78"/>
              </a:rPr>
              <a:t>اجرای استاندارد مصرف انرژی محصولات</a:t>
            </a: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هدف در سال اول اجرای همه استانداردها با ایجاد</a:t>
            </a:r>
          </a:p>
          <a:p>
            <a:pPr algn="ctr" fontAlgn="auto">
              <a:spcBef>
                <a:spcPts val="0"/>
              </a:spcBef>
              <a:spcAft>
                <a:spcPts val="0"/>
              </a:spcAft>
              <a:defRPr/>
            </a:pPr>
            <a:r>
              <a:rPr lang="fa-IR" sz="2000" b="1" dirty="0">
                <a:solidFill>
                  <a:schemeClr val="tx1"/>
                </a:solidFill>
                <a:cs typeface="B Mitra" pitchFamily="2" charset="-78"/>
              </a:rPr>
              <a:t>40 آزمایشگاه</a:t>
            </a:r>
          </a:p>
          <a:p>
            <a:pPr algn="ctr" fontAlgn="auto">
              <a:spcBef>
                <a:spcPts val="0"/>
              </a:spcBef>
              <a:spcAft>
                <a:spcPts val="0"/>
              </a:spcAft>
              <a:defRPr/>
            </a:pPr>
            <a:endParaRPr lang="fa-IR" sz="2000" b="1" dirty="0">
              <a:solidFill>
                <a:schemeClr val="tx1"/>
              </a:solidFill>
              <a:cs typeface="B Mitra" pitchFamily="2" charset="-78"/>
            </a:endParaRPr>
          </a:p>
          <a:p>
            <a:pPr algn="just" fontAlgn="auto">
              <a:spcBef>
                <a:spcPts val="0"/>
              </a:spcBef>
              <a:spcAft>
                <a:spcPts val="0"/>
              </a:spcAft>
              <a:defRPr/>
            </a:pPr>
            <a:r>
              <a:rPr lang="fa-IR" sz="2000" dirty="0">
                <a:solidFill>
                  <a:schemeClr val="tx1"/>
                </a:solidFill>
                <a:cs typeface="B Mitra" pitchFamily="2" charset="-78"/>
              </a:rPr>
              <a:t>تجهیز آزمایشگاههای متعدد در کل کشور و مبادی ورودی/خروجی برای کنترل محصولات وارداتی و صادراتی از اهداف اصلی این پروژه می باشد</a:t>
            </a:r>
            <a:r>
              <a:rPr lang="fa-IR" sz="2000" dirty="0" smtClean="0">
                <a:solidFill>
                  <a:schemeClr val="tx1"/>
                </a:solidFill>
                <a:cs typeface="B Mitra" pitchFamily="2" charset="-78"/>
              </a:rPr>
              <a:t>.</a:t>
            </a:r>
            <a:endParaRPr lang="fa-IR" sz="2000" dirty="0">
              <a:solidFill>
                <a:schemeClr val="tx1"/>
              </a:solidFill>
              <a:cs typeface="B Mitra" pitchFamily="2" charset="-78"/>
            </a:endParaRPr>
          </a:p>
        </p:txBody>
      </p:sp>
      <p:sp>
        <p:nvSpPr>
          <p:cNvPr id="12" name="Multiply 11">
            <a:hlinkClick r:id="rId21" action="ppaction://hlinksldjump"/>
          </p:cNvPr>
          <p:cNvSpPr/>
          <p:nvPr/>
        </p:nvSpPr>
        <p:spPr>
          <a:xfrm>
            <a:off x="442247" y="928670"/>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3" name="Chevron 12">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4" name="Chevron 13">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45219"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6" name="Rounded Rectangular Callout 15">
            <a:hlinkClick r:id="rId21" action="ppaction://hlinksldjump"/>
          </p:cNvPr>
          <p:cNvSpPr/>
          <p:nvPr/>
        </p:nvSpPr>
        <p:spPr>
          <a:xfrm>
            <a:off x="214313" y="928688"/>
            <a:ext cx="5643562" cy="5572125"/>
          </a:xfrm>
          <a:prstGeom prst="wedgeRoundRectCallout">
            <a:avLst>
              <a:gd name="adj1" fmla="val 60811"/>
              <a:gd name="adj2" fmla="val 2822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000" b="1" dirty="0">
                <a:solidFill>
                  <a:prstClr val="black"/>
                </a:solidFill>
                <a:cs typeface="B Mitra" pitchFamily="2" charset="-78"/>
              </a:rPr>
              <a:t>پروژه </a:t>
            </a:r>
            <a:r>
              <a:rPr lang="fa-IR" sz="2000" b="1" dirty="0" smtClean="0">
                <a:solidFill>
                  <a:prstClr val="black"/>
                </a:solidFill>
                <a:cs typeface="B Mitra" pitchFamily="2" charset="-78"/>
              </a:rPr>
              <a:t>12- </a:t>
            </a:r>
            <a:r>
              <a:rPr lang="fa-IR" sz="2000" b="1" dirty="0">
                <a:solidFill>
                  <a:prstClr val="black"/>
                </a:solidFill>
                <a:cs typeface="B Mitra" pitchFamily="2" charset="-78"/>
              </a:rPr>
              <a:t>محدود سازی تولید محصولات کم بازده</a:t>
            </a: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طرح های جدید تولیدی که استاندارد مصرف انرژي براي </a:t>
            </a:r>
            <a:r>
              <a:rPr lang="fa-IR" sz="2000" b="1" dirty="0">
                <a:solidFill>
                  <a:srgbClr val="FF0000"/>
                </a:solidFill>
                <a:cs typeface="B Mitra" pitchFamily="2" charset="-78"/>
              </a:rPr>
              <a:t>محصولات</a:t>
            </a:r>
            <a:r>
              <a:rPr lang="fa-IR" sz="2000" dirty="0">
                <a:solidFill>
                  <a:schemeClr val="tx1"/>
                </a:solidFill>
                <a:cs typeface="B Mitra" pitchFamily="2" charset="-78"/>
              </a:rPr>
              <a:t> آنها اجباری شده و رتبه انرژي </a:t>
            </a:r>
            <a:r>
              <a:rPr lang="en-US" sz="2000" dirty="0">
                <a:solidFill>
                  <a:schemeClr val="tx1"/>
                </a:solidFill>
                <a:cs typeface="B Mitra" pitchFamily="2" charset="-78"/>
              </a:rPr>
              <a:t>E</a:t>
            </a:r>
            <a:r>
              <a:rPr lang="fa-IR" sz="2000" dirty="0">
                <a:solidFill>
                  <a:schemeClr val="tx1"/>
                </a:solidFill>
                <a:cs typeface="B Mitra" pitchFamily="2" charset="-78"/>
              </a:rPr>
              <a:t> و پايين تر دارند، دارای اولویت محسوب نمی شوند.  </a:t>
            </a:r>
          </a:p>
          <a:p>
            <a:pPr algn="ctr" fontAlgn="auto">
              <a:spcBef>
                <a:spcPts val="0"/>
              </a:spcBef>
              <a:spcAft>
                <a:spcPts val="0"/>
              </a:spcAft>
              <a:defRPr/>
            </a:pPr>
            <a:endParaRPr lang="en-US"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مصوبه وزیر صنایع و معادن: سازمان های صنایع و معادن استانها موظفند در هنگام صدور جواز تاسیس استانداردهای مصرف انرژی در </a:t>
            </a:r>
            <a:r>
              <a:rPr lang="fa-IR" sz="2000" b="1" dirty="0">
                <a:solidFill>
                  <a:srgbClr val="FF0000"/>
                </a:solidFill>
                <a:cs typeface="B Mitra" pitchFamily="2" charset="-78"/>
              </a:rPr>
              <a:t>فرآیند تولید </a:t>
            </a:r>
            <a:r>
              <a:rPr lang="fa-IR" sz="2000" dirty="0">
                <a:solidFill>
                  <a:schemeClr val="tx1"/>
                </a:solidFill>
                <a:cs typeface="B Mitra" pitchFamily="2" charset="-78"/>
              </a:rPr>
              <a:t>را به متقاضی اعلام نموده و وی را ملزم به رعایت این استانداردها در طراحی و اجرای فرآیند تولید نمایند. صدور پروانه بهره برداری منوط به رعایت استانداردهای مذکور می باشد. </a:t>
            </a: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(شماره 43835/60 تاریخ 16/2/1388)</a:t>
            </a:r>
            <a:endParaRPr lang="en-US" sz="2000"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p:txBody>
      </p:sp>
      <p:sp>
        <p:nvSpPr>
          <p:cNvPr id="12" name="Multiply 11">
            <a:hlinkClick r:id="rId21" action="ppaction://hlinksldjump"/>
          </p:cNvPr>
          <p:cNvSpPr/>
          <p:nvPr/>
        </p:nvSpPr>
        <p:spPr>
          <a:xfrm>
            <a:off x="500034" y="1142986"/>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0885"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8" name="Rounded Rectangular Callout 17">
            <a:hlinkClick r:id="rId21" action="ppaction://hlinksldjump"/>
          </p:cNvPr>
          <p:cNvSpPr/>
          <p:nvPr/>
        </p:nvSpPr>
        <p:spPr>
          <a:xfrm>
            <a:off x="214313" y="714375"/>
            <a:ext cx="4786312" cy="5643563"/>
          </a:xfrm>
          <a:prstGeom prst="wedgeRoundRectCallout">
            <a:avLst>
              <a:gd name="adj1" fmla="val 66139"/>
              <a:gd name="adj2" fmla="val 3536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000" b="1" dirty="0" smtClean="0">
                <a:solidFill>
                  <a:prstClr val="black"/>
                </a:solidFill>
                <a:cs typeface="B Mitra" pitchFamily="2" charset="-78"/>
              </a:rPr>
              <a:t>پروژه 13 </a:t>
            </a:r>
          </a:p>
          <a:p>
            <a:pPr algn="ctr" fontAlgn="auto">
              <a:spcBef>
                <a:spcPts val="0"/>
              </a:spcBef>
              <a:spcAft>
                <a:spcPts val="0"/>
              </a:spcAft>
              <a:defRPr/>
            </a:pPr>
            <a:r>
              <a:rPr lang="fa-IR" sz="2000" b="1" dirty="0" smtClean="0">
                <a:solidFill>
                  <a:schemeClr val="tx1"/>
                </a:solidFill>
                <a:cs typeface="B Mitra" pitchFamily="2" charset="-78"/>
              </a:rPr>
              <a:t>رشته </a:t>
            </a:r>
            <a:r>
              <a:rPr lang="fa-IR" sz="2000" b="1" dirty="0">
                <a:solidFill>
                  <a:schemeClr val="tx1"/>
                </a:solidFill>
                <a:cs typeface="B Mitra" pitchFamily="2" charset="-78"/>
              </a:rPr>
              <a:t>های صنعتی آسیب پذیر شناسایی شده اند. </a:t>
            </a:r>
          </a:p>
          <a:p>
            <a:pPr algn="ctr" fontAlgn="auto">
              <a:spcBef>
                <a:spcPts val="0"/>
              </a:spcBef>
              <a:spcAft>
                <a:spcPts val="0"/>
              </a:spcAft>
              <a:defRPr/>
            </a:pPr>
            <a:r>
              <a:rPr lang="fa-IR" sz="2000" dirty="0">
                <a:solidFill>
                  <a:schemeClr val="tx1"/>
                </a:solidFill>
                <a:cs typeface="B Mitra" pitchFamily="2" charset="-78"/>
              </a:rPr>
              <a:t>شناسایی رشته های آسیب پذیر با این فرض انجام شده است که اکثر بنگاههای یک رشته آسیب پذیر احتمالا آسیب پذیر هستند. البته ممکن است بنگاههایی در خارج از این رشته ها آسیب پذیر باشند و یا برخی از بنگاههای این رشته ها آسیب پذیر نباشند.</a:t>
            </a:r>
          </a:p>
          <a:p>
            <a:pPr algn="ctr" fontAlgn="auto">
              <a:spcBef>
                <a:spcPts val="0"/>
              </a:spcBef>
              <a:spcAft>
                <a:spcPts val="0"/>
              </a:spcAft>
              <a:defRPr/>
            </a:pPr>
            <a:r>
              <a:rPr lang="fa-IR" sz="2000" b="1" dirty="0">
                <a:solidFill>
                  <a:schemeClr val="tx1"/>
                </a:solidFill>
                <a:cs typeface="B Mitra" pitchFamily="2" charset="-78"/>
              </a:rPr>
              <a:t>مطالعات میدانی برای ارزیابی وضعیت برخی از بنگاهها در مرحله برنامه ریزی است.  </a:t>
            </a: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چارچوبی برای ارزیابی وضعیت بنگاه در حال تدوین است تا  </a:t>
            </a:r>
            <a:r>
              <a:rPr lang="fa-IR" sz="2000" b="1" dirty="0">
                <a:solidFill>
                  <a:schemeClr val="tx1"/>
                </a:solidFill>
                <a:cs typeface="B Mitra" pitchFamily="2" charset="-78"/>
              </a:rPr>
              <a:t>هر بنگاه بتواند به سهولت وضعیت خود را با اجرای طرح هدفمند سازی یارانه ها ارزیابی نماید </a:t>
            </a:r>
          </a:p>
          <a:p>
            <a:pPr algn="ctr" fontAlgn="auto">
              <a:spcBef>
                <a:spcPts val="0"/>
              </a:spcBef>
              <a:spcAft>
                <a:spcPts val="0"/>
              </a:spcAft>
              <a:defRPr/>
            </a:pPr>
            <a:r>
              <a:rPr lang="fa-IR" sz="2000" dirty="0">
                <a:solidFill>
                  <a:schemeClr val="tx1"/>
                </a:solidFill>
                <a:cs typeface="B Mitra" pitchFamily="2" charset="-78"/>
              </a:rPr>
              <a:t>و اقدامات پیشگیرانه را بعمل آورد</a:t>
            </a:r>
            <a:r>
              <a:rPr lang="fa-IR" dirty="0"/>
              <a:t>. </a:t>
            </a:r>
          </a:p>
        </p:txBody>
      </p:sp>
      <p:sp>
        <p:nvSpPr>
          <p:cNvPr id="17" name="Multiply 16">
            <a:hlinkClick r:id="rId19" action="ppaction://hlinksldjump"/>
          </p:cNvPr>
          <p:cNvSpPr/>
          <p:nvPr/>
        </p:nvSpPr>
        <p:spPr>
          <a:xfrm>
            <a:off x="500034" y="928672"/>
            <a:ext cx="357187" cy="357188"/>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1909"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9" name="Rounded Rectangular Callout 18">
            <a:hlinkClick r:id="rId21" action="ppaction://hlinksldjump"/>
          </p:cNvPr>
          <p:cNvSpPr/>
          <p:nvPr/>
        </p:nvSpPr>
        <p:spPr>
          <a:xfrm>
            <a:off x="214313" y="714375"/>
            <a:ext cx="4786312" cy="5643563"/>
          </a:xfrm>
          <a:prstGeom prst="wedgeRoundRectCallout">
            <a:avLst>
              <a:gd name="adj1" fmla="val 60561"/>
              <a:gd name="adj2" fmla="val 39852"/>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000" b="1" dirty="0">
                <a:solidFill>
                  <a:prstClr val="black"/>
                </a:solidFill>
                <a:cs typeface="B Mitra" pitchFamily="2" charset="-78"/>
              </a:rPr>
              <a:t>پروژه </a:t>
            </a:r>
            <a:r>
              <a:rPr lang="fa-IR" sz="2000" b="1" dirty="0" smtClean="0">
                <a:solidFill>
                  <a:prstClr val="black"/>
                </a:solidFill>
                <a:cs typeface="B Mitra" pitchFamily="2" charset="-78"/>
              </a:rPr>
              <a:t>14- </a:t>
            </a:r>
            <a:r>
              <a:rPr lang="fa-IR" sz="2000" b="1" dirty="0">
                <a:solidFill>
                  <a:prstClr val="black"/>
                </a:solidFill>
                <a:cs typeface="B Mitra" pitchFamily="2" charset="-78"/>
              </a:rPr>
              <a:t>اصلاح ساختار قیمت گذاری انرژی</a:t>
            </a:r>
          </a:p>
          <a:p>
            <a:pPr algn="ctr" fontAlgn="auto">
              <a:spcBef>
                <a:spcPts val="0"/>
              </a:spcBef>
              <a:spcAft>
                <a:spcPts val="0"/>
              </a:spcAft>
              <a:defRPr/>
            </a:pPr>
            <a:endParaRPr lang="fa-IR" b="1"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اصلاح قیمت انرژی فراتر  از تعیین قیمت به ازای میزان مصرف است.</a:t>
            </a:r>
          </a:p>
          <a:p>
            <a:pPr algn="just" fontAlgn="auto">
              <a:spcBef>
                <a:spcPts val="0"/>
              </a:spcBef>
              <a:spcAft>
                <a:spcPts val="0"/>
              </a:spcAft>
              <a:defRPr/>
            </a:pPr>
            <a:endParaRPr lang="fa-IR" sz="2000" dirty="0">
              <a:solidFill>
                <a:prstClr val="black"/>
              </a:solidFill>
              <a:cs typeface="B Mitra" pitchFamily="2" charset="-78"/>
            </a:endParaRPr>
          </a:p>
          <a:p>
            <a:pPr algn="just" fontAlgn="auto">
              <a:spcBef>
                <a:spcPts val="0"/>
              </a:spcBef>
              <a:spcAft>
                <a:spcPts val="0"/>
              </a:spcAft>
              <a:defRPr/>
            </a:pPr>
            <a:r>
              <a:rPr lang="fa-IR" sz="2000" dirty="0">
                <a:solidFill>
                  <a:prstClr val="black"/>
                </a:solidFill>
                <a:cs typeface="B Mitra" pitchFamily="2" charset="-78"/>
              </a:rPr>
              <a:t>به عنوان مثال هزینه برق برای واحدهای صنعتی و معدنی شامل پارامترهای </a:t>
            </a:r>
            <a:r>
              <a:rPr lang="fa-IR" sz="2000" dirty="0" smtClean="0">
                <a:solidFill>
                  <a:prstClr val="black"/>
                </a:solidFill>
                <a:cs typeface="B Mitra" pitchFamily="2" charset="-78"/>
              </a:rPr>
              <a:t>هزینه</a:t>
            </a:r>
            <a:r>
              <a:rPr lang="en-US" sz="2000" dirty="0" smtClean="0">
                <a:solidFill>
                  <a:prstClr val="black"/>
                </a:solidFill>
                <a:cs typeface="B Mitra" pitchFamily="2" charset="-78"/>
              </a:rPr>
              <a:t> </a:t>
            </a:r>
            <a:r>
              <a:rPr lang="fa-IR" sz="2000" dirty="0" smtClean="0">
                <a:solidFill>
                  <a:prstClr val="black"/>
                </a:solidFill>
                <a:cs typeface="B Mitra" pitchFamily="2" charset="-78"/>
              </a:rPr>
              <a:t>انرژی </a:t>
            </a:r>
            <a:r>
              <a:rPr lang="fa-IR" sz="2000" dirty="0">
                <a:solidFill>
                  <a:prstClr val="black"/>
                </a:solidFill>
                <a:cs typeface="B Mitra" pitchFamily="2" charset="-78"/>
              </a:rPr>
              <a:t>مصرفی (عادی،پیک،کم باری)،هزینه دیماند (آبونمان)، هزینه توان راکتیو، ضریب زیان، پیک فصل که هر ماه پرداخته می شود. علاوه بر این هزینه انشعاب، نیرو رسانی (خط و پست) و وسایل اندازی گیری بر هزینه برق موثرند. </a:t>
            </a:r>
          </a:p>
          <a:p>
            <a:pPr algn="just" fontAlgn="auto">
              <a:spcBef>
                <a:spcPts val="0"/>
              </a:spcBef>
              <a:spcAft>
                <a:spcPts val="0"/>
              </a:spcAft>
              <a:defRPr/>
            </a:pPr>
            <a:r>
              <a:rPr lang="fa-IR" sz="2000" dirty="0">
                <a:solidFill>
                  <a:prstClr val="black"/>
                </a:solidFill>
                <a:cs typeface="B Mitra" pitchFamily="2" charset="-78"/>
              </a:rPr>
              <a:t>واحدهای صنعتی باید خط انتقال و پست را با هزینه خود ( در مواردی تا 6 میلیارد تومان) حداث کرده و سپس به شرکت برق هدیه دهند و بایت نگهداری نیز مبالغی را به شرکت برق پرداخت کنند!</a:t>
            </a:r>
            <a:endParaRPr lang="fa-IR" dirty="0"/>
          </a:p>
        </p:txBody>
      </p:sp>
      <p:sp>
        <p:nvSpPr>
          <p:cNvPr id="11" name="Multiply 10">
            <a:hlinkClick r:id="rId21" action="ppaction://hlinksldjump"/>
          </p:cNvPr>
          <p:cNvSpPr/>
          <p:nvPr/>
        </p:nvSpPr>
        <p:spPr>
          <a:xfrm>
            <a:off x="500036" y="857232"/>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6"/>
          <p:cNvGraphicFramePr>
            <a:graphicFrameLocks noGrp="1"/>
          </p:cNvGraphicFramePr>
          <p:nvPr/>
        </p:nvGraphicFramePr>
        <p:xfrm>
          <a:off x="1000100" y="1214438"/>
          <a:ext cx="6588150" cy="4824551"/>
        </p:xfrm>
        <a:graphic>
          <a:graphicData uri="http://schemas.openxmlformats.org/drawingml/2006/table">
            <a:tbl>
              <a:tblPr rtl="1"/>
              <a:tblGrid>
                <a:gridCol w="867060"/>
                <a:gridCol w="5721090"/>
              </a:tblGrid>
              <a:tr h="386847">
                <a:tc>
                  <a:txBody>
                    <a:bodyPr/>
                    <a:lstStyle/>
                    <a:p>
                      <a:pPr algn="ctr" rtl="0" fontAlgn="ctr"/>
                      <a:endParaRPr lang="fa-IR" sz="1300" b="1" i="0" u="none" strike="noStrike" dirty="0">
                        <a:solidFill>
                          <a:srgbClr val="000000"/>
                        </a:solidFill>
                        <a:latin typeface="Arial"/>
                        <a:cs typeface="B Mitra" pitchFamily="2" charset="-78"/>
                      </a:endParaRPr>
                    </a:p>
                  </a:txBody>
                  <a:tcPr marL="5719" marR="5719" marT="5719"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1" fontAlgn="ctr"/>
                      <a:endParaRPr lang="fa-IR" sz="1500" b="1" i="0" u="none" strike="noStrike" dirty="0">
                        <a:solidFill>
                          <a:srgbClr val="000000"/>
                        </a:solidFill>
                        <a:latin typeface="B Mitra"/>
                        <a:cs typeface="B Mitra" pitchFamily="2" charset="-78"/>
                      </a:endParaRPr>
                    </a:p>
                  </a:txBody>
                  <a:tcPr marL="5719" marR="5719" marT="5719"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951">
                <a:tc>
                  <a:txBody>
                    <a:bodyPr/>
                    <a:lstStyle/>
                    <a:p>
                      <a:pPr algn="ctr" rtl="1" fontAlgn="ctr"/>
                      <a:r>
                        <a:rPr lang="fa-IR" sz="1300" b="1" i="0" u="none" strike="noStrike" dirty="0">
                          <a:solidFill>
                            <a:srgbClr val="000000"/>
                          </a:solidFill>
                          <a:latin typeface="B Mitra"/>
                          <a:cs typeface="B Mitra" pitchFamily="2" charset="-78"/>
                        </a:rPr>
                        <a:t>ردیف</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3" action="ppaction://hlinksldjump"/>
                        </a:rPr>
                        <a:t>تسهیل بازسازی و تکمیل فرایند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4" action="ppaction://hlinksldjump"/>
                        </a:rPr>
                        <a:t>گسترش مولدهای برق مقیاس کوچک</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5" action="ppaction://hlinksldjump"/>
                        </a:rPr>
                        <a:t>جایگزینی خطوط تولید</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6" action="ppaction://hlinksldjump"/>
                        </a:rPr>
                        <a:t>تدوین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7" action="ppaction://hlinksldjump"/>
                        </a:rPr>
                        <a:t>اجرای استاندارد مصرف انرژی فرایندها</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6</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8" action="ppaction://hlinksldjump"/>
                        </a:rPr>
                        <a:t>آموزش مدیریت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7</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9" action="ppaction://hlinksldjump"/>
                        </a:rPr>
                        <a:t>تأیید صلاحیت شرکت های خدمات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8</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c>
                  <a:txBody>
                    <a:bodyPr/>
                    <a:lstStyle/>
                    <a:p>
                      <a:pPr algn="r" rtl="1" fontAlgn="b"/>
                      <a:r>
                        <a:rPr lang="fa-IR" sz="1400" b="0" i="0" u="none" strike="noStrike" dirty="0">
                          <a:solidFill>
                            <a:srgbClr val="000000"/>
                          </a:solidFill>
                          <a:latin typeface="B Lotus"/>
                          <a:cs typeface="B Mitra" pitchFamily="2" charset="-78"/>
                          <a:hlinkClick r:id="rId10" action="ppaction://hlinksldjump"/>
                        </a:rPr>
                        <a:t>مشارکت در بازار برق</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DDC"/>
                    </a:solidFill>
                  </a:tcPr>
                </a:tc>
              </a:tr>
              <a:tr h="245499">
                <a:tc>
                  <a:txBody>
                    <a:bodyPr/>
                    <a:lstStyle/>
                    <a:p>
                      <a:pPr algn="ctr" rtl="0" fontAlgn="ctr"/>
                      <a:r>
                        <a:rPr lang="en-US" sz="1500" b="0" i="0" u="none" strike="noStrike" kern="1200" dirty="0" smtClean="0">
                          <a:solidFill>
                            <a:srgbClr val="000000"/>
                          </a:solidFill>
                          <a:latin typeface="B Mitra"/>
                          <a:ea typeface="+mn-ea"/>
                          <a:cs typeface="B Mitra" pitchFamily="2" charset="-78"/>
                        </a:rPr>
                        <a:t>9</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1" action="ppaction://hlinksldjump"/>
                        </a:rPr>
                        <a:t>حمایت از محصولات بهینه (پربازده)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10</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2" action="ppaction://hlinksldjump"/>
                        </a:rPr>
                        <a:t>تدوین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340722">
                <a:tc>
                  <a:txBody>
                    <a:bodyPr/>
                    <a:lstStyle/>
                    <a:p>
                      <a:pPr algn="ctr" rtl="0" fontAlgn="ctr"/>
                      <a:r>
                        <a:rPr lang="en-US" sz="1500" b="0" i="0" u="none" strike="noStrike" kern="1200" dirty="0" smtClean="0">
                          <a:solidFill>
                            <a:srgbClr val="000000"/>
                          </a:solidFill>
                          <a:latin typeface="B Mitra"/>
                          <a:ea typeface="+mn-ea"/>
                          <a:cs typeface="B Mitra" pitchFamily="2" charset="-78"/>
                        </a:rPr>
                        <a:t>11</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3" action="ppaction://hlinksldjump"/>
                        </a:rPr>
                        <a:t>اجرای استاندارد مصرف انرژی محصولات</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52321">
                <a:tc>
                  <a:txBody>
                    <a:bodyPr/>
                    <a:lstStyle/>
                    <a:p>
                      <a:pPr algn="ctr" rtl="0" fontAlgn="ctr"/>
                      <a:r>
                        <a:rPr lang="en-US" sz="1500" b="0" i="0" u="none" strike="noStrike" kern="1200" dirty="0" smtClean="0">
                          <a:solidFill>
                            <a:srgbClr val="000000"/>
                          </a:solidFill>
                          <a:latin typeface="B Mitra"/>
                          <a:ea typeface="+mn-ea"/>
                          <a:cs typeface="B Mitra" pitchFamily="2" charset="-78"/>
                        </a:rPr>
                        <a:t>12</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r" rtl="1" fontAlgn="b"/>
                      <a:r>
                        <a:rPr lang="fa-IR" sz="1400" b="0" i="0" u="none" strike="noStrike" dirty="0">
                          <a:solidFill>
                            <a:srgbClr val="000000"/>
                          </a:solidFill>
                          <a:latin typeface="B Lotus"/>
                          <a:cs typeface="B Mitra" pitchFamily="2" charset="-78"/>
                          <a:hlinkClick r:id="rId14" action="ppaction://hlinksldjump"/>
                        </a:rPr>
                        <a:t>محدود سازی تولید محصولات کم بازده</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13</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smtClean="0">
                          <a:solidFill>
                            <a:srgbClr val="000000"/>
                          </a:solidFill>
                          <a:latin typeface="B Lotus"/>
                          <a:cs typeface="B Mitra" pitchFamily="2" charset="-78"/>
                          <a:hlinkClick r:id="rId15" action="ppaction://hlinksldjump"/>
                        </a:rPr>
                        <a:t>آثار هدفمند </a:t>
                      </a:r>
                      <a:r>
                        <a:rPr lang="fa-IR" sz="1400" b="0" i="0" u="none" strike="noStrike" dirty="0">
                          <a:solidFill>
                            <a:srgbClr val="000000"/>
                          </a:solidFill>
                          <a:latin typeface="B Lotus"/>
                          <a:cs typeface="B Mitra" pitchFamily="2" charset="-78"/>
                          <a:hlinkClick r:id="rId15" action="ppaction://hlinksldjump"/>
                        </a:rPr>
                        <a:t>سازی یارانه های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14</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6" action="ppaction://hlinksldjump"/>
                        </a:rPr>
                        <a:t>اصلاح ساختار قیمت گذاری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45499">
                <a:tc>
                  <a:txBody>
                    <a:bodyPr/>
                    <a:lstStyle/>
                    <a:p>
                      <a:pPr algn="ctr" rtl="0" fontAlgn="ctr"/>
                      <a:r>
                        <a:rPr lang="fa-IR" sz="1500" b="0" i="0" u="none" strike="noStrike" kern="1200" dirty="0" smtClean="0">
                          <a:solidFill>
                            <a:srgbClr val="000000"/>
                          </a:solidFill>
                          <a:latin typeface="B Mitra"/>
                          <a:ea typeface="+mn-ea"/>
                          <a:cs typeface="B Mitra" pitchFamily="2" charset="-78"/>
                        </a:rPr>
                        <a:t>15</a:t>
                      </a:r>
                      <a:endParaRPr lang="fa-IR" sz="1500" b="0" i="0" u="none" strike="noStrike" kern="1200" dirty="0">
                        <a:solidFill>
                          <a:srgbClr val="000000"/>
                        </a:solidFill>
                        <a:latin typeface="B Mitra"/>
                        <a:ea typeface="+mn-ea"/>
                        <a:cs typeface="B Mitra" pitchFamily="2" charset="-78"/>
                      </a:endParaRPr>
                    </a:p>
                  </a:txBody>
                  <a:tcPr marL="5719" marR="5719" marT="571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r" rtl="1" fontAlgn="b"/>
                      <a:r>
                        <a:rPr lang="fa-IR" sz="1400" b="0" i="0" u="none" strike="noStrike" dirty="0">
                          <a:solidFill>
                            <a:srgbClr val="000000"/>
                          </a:solidFill>
                          <a:latin typeface="B Lotus"/>
                          <a:cs typeface="B Mitra" pitchFamily="2" charset="-78"/>
                          <a:hlinkClick r:id="rId17" action="ppaction://hlinksldjump"/>
                        </a:rPr>
                        <a:t>ایجاد پایگاه اطلاعات انرژی</a:t>
                      </a:r>
                      <a:endParaRPr lang="fa-IR" sz="1400" b="0" i="0" u="none" strike="noStrike" dirty="0">
                        <a:solidFill>
                          <a:srgbClr val="000000"/>
                        </a:solidFill>
                        <a:latin typeface="B Lotus"/>
                        <a:cs typeface="B Mitra" pitchFamily="2" charset="-78"/>
                      </a:endParaRPr>
                    </a:p>
                  </a:txBody>
                  <a:tcPr marL="5719" marR="5719" marT="571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15" name="Chevron 14">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6" name="Chevron 15">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32931" name="Title 1"/>
          <p:cNvSpPr>
            <a:spLocks noGrp="1"/>
          </p:cNvSpPr>
          <p:nvPr>
            <p:ph type="title"/>
          </p:nvPr>
        </p:nvSpPr>
        <p:spPr>
          <a:xfrm>
            <a:off x="457200" y="203200"/>
            <a:ext cx="7400925" cy="868363"/>
          </a:xfrm>
        </p:spPr>
        <p:txBody>
          <a:bodyPr/>
          <a:lstStyle/>
          <a:p>
            <a:pPr eaLnBrk="1" hangingPunct="1"/>
            <a:r>
              <a:rPr lang="fa-IR" smtClean="0"/>
              <a:t>برنامه انرژی</a:t>
            </a:r>
          </a:p>
        </p:txBody>
      </p:sp>
      <p:sp>
        <p:nvSpPr>
          <p:cNvPr id="21" name="Flowchart: Extract 20">
            <a:hlinkClick r:id="rId1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2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2" name="Chevron 11">
            <a:hlinkClick r:id="rId18" action="ppaction://hlinksldjump"/>
          </p:cNvPr>
          <p:cNvSpPr/>
          <p:nvPr/>
        </p:nvSpPr>
        <p:spPr>
          <a:xfrm rot="10800000">
            <a:off x="7786688" y="2357438"/>
            <a:ext cx="500062" cy="214312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24%</a:t>
            </a:r>
          </a:p>
        </p:txBody>
      </p:sp>
      <p:sp>
        <p:nvSpPr>
          <p:cNvPr id="13" name="Chevron 12">
            <a:hlinkClick r:id="rId18" action="ppaction://hlinksldjump"/>
          </p:cNvPr>
          <p:cNvSpPr/>
          <p:nvPr/>
        </p:nvSpPr>
        <p:spPr>
          <a:xfrm rot="10800000">
            <a:off x="7786688" y="4643438"/>
            <a:ext cx="500062" cy="1285875"/>
          </a:xfrm>
          <a:prstGeom prst="chevron">
            <a:avLst/>
          </a:prstGeom>
        </p:spPr>
        <p:style>
          <a:lnRef idx="1">
            <a:schemeClr val="accent1"/>
          </a:lnRef>
          <a:fillRef idx="2">
            <a:schemeClr val="accent1"/>
          </a:fillRef>
          <a:effectRef idx="1">
            <a:schemeClr val="accent1"/>
          </a:effectRef>
          <a:fontRef idx="minor">
            <a:schemeClr val="dk1"/>
          </a:fontRef>
        </p:style>
        <p:txBody>
          <a:bodyPr vert="vert" rtlCol="1" anchor="ctr"/>
          <a:lstStyle/>
          <a:p>
            <a:pPr algn="ctr" fontAlgn="auto">
              <a:spcBef>
                <a:spcPts val="0"/>
              </a:spcBef>
              <a:spcAft>
                <a:spcPts val="0"/>
              </a:spcAft>
              <a:defRPr/>
            </a:pPr>
            <a:r>
              <a:rPr lang="fa-IR" sz="2800" dirty="0">
                <a:solidFill>
                  <a:schemeClr val="tx1"/>
                </a:solidFill>
                <a:cs typeface="B Mitra" pitchFamily="2" charset="-78"/>
              </a:rPr>
              <a:t>76%</a:t>
            </a:r>
          </a:p>
        </p:txBody>
      </p:sp>
      <p:sp>
        <p:nvSpPr>
          <p:cNvPr id="14" name="Rounded Rectangular Callout 13">
            <a:hlinkClick r:id="rId21" action="ppaction://hlinksldjump"/>
          </p:cNvPr>
          <p:cNvSpPr/>
          <p:nvPr/>
        </p:nvSpPr>
        <p:spPr>
          <a:xfrm>
            <a:off x="214313" y="714375"/>
            <a:ext cx="4786312" cy="5643563"/>
          </a:xfrm>
          <a:prstGeom prst="wedgeRoundRectCallout">
            <a:avLst>
              <a:gd name="adj1" fmla="val 67411"/>
              <a:gd name="adj2" fmla="val 43149"/>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15- </a:t>
            </a:r>
            <a:r>
              <a:rPr lang="fa-IR" sz="2400" b="1" dirty="0">
                <a:solidFill>
                  <a:prstClr val="black"/>
                </a:solidFill>
                <a:ea typeface="+mj-ea"/>
                <a:cs typeface="B Mitra" pitchFamily="2" charset="-78"/>
              </a:rPr>
              <a:t>پایگاه اطلاعات انرژی بخش صنعت و معدن</a:t>
            </a:r>
          </a:p>
          <a:p>
            <a:pPr algn="ctr" fontAlgn="auto">
              <a:spcBef>
                <a:spcPts val="0"/>
              </a:spcBef>
              <a:spcAft>
                <a:spcPts val="0"/>
              </a:spcAft>
              <a:defRPr/>
            </a:pPr>
            <a:endParaRPr lang="fa-IR" sz="2000" dirty="0">
              <a:solidFill>
                <a:prstClr val="black"/>
              </a:solidFill>
              <a:cs typeface="B Mitra" pitchFamily="2" charset="-78"/>
            </a:endParaRPr>
          </a:p>
          <a:p>
            <a:pPr algn="ctr" fontAlgn="auto">
              <a:spcBef>
                <a:spcPts val="0"/>
              </a:spcBef>
              <a:spcAft>
                <a:spcPts val="0"/>
              </a:spcAft>
              <a:defRPr/>
            </a:pPr>
            <a:r>
              <a:rPr lang="fa-IR" sz="2000" smtClean="0">
                <a:solidFill>
                  <a:prstClr val="black"/>
                </a:solidFill>
                <a:cs typeface="B Mitra" pitchFamily="2" charset="-78"/>
              </a:rPr>
              <a:t>درقالب </a:t>
            </a:r>
            <a:r>
              <a:rPr lang="fa-IR" sz="2000" smtClean="0">
                <a:solidFill>
                  <a:prstClr val="black"/>
                </a:solidFill>
                <a:cs typeface="B Mitra" pitchFamily="2" charset="-78"/>
                <a:hlinkClick r:id="rId22" action="ppaction://hlinksldjump"/>
              </a:rPr>
              <a:t>پایگاه اطلاعات صنایع و معادن</a:t>
            </a:r>
            <a:endParaRPr lang="fa-IR" sz="2000" smtClean="0">
              <a:solidFill>
                <a:prstClr val="black"/>
              </a:solidFill>
              <a:cs typeface="B Mitra" pitchFamily="2" charset="-78"/>
            </a:endParaRPr>
          </a:p>
          <a:p>
            <a:pPr algn="ctr" fontAlgn="auto">
              <a:spcBef>
                <a:spcPts val="0"/>
              </a:spcBef>
              <a:spcAft>
                <a:spcPts val="0"/>
              </a:spcAft>
              <a:defRPr/>
            </a:pPr>
            <a:endParaRPr lang="fa-IR" sz="2000" dirty="0">
              <a:solidFill>
                <a:prstClr val="black"/>
              </a:solidFill>
              <a:cs typeface="B Mitra" pitchFamily="2" charset="-78"/>
            </a:endParaRPr>
          </a:p>
          <a:p>
            <a:pPr algn="ctr" fontAlgn="auto">
              <a:spcBef>
                <a:spcPts val="0"/>
              </a:spcBef>
              <a:spcAft>
                <a:spcPts val="0"/>
              </a:spcAft>
              <a:defRPr/>
            </a:pPr>
            <a:r>
              <a:rPr lang="fa-IR" sz="2000" dirty="0">
                <a:solidFill>
                  <a:prstClr val="black"/>
                </a:solidFill>
                <a:cs typeface="B Mitra" pitchFamily="2" charset="-78"/>
              </a:rPr>
              <a:t>زمان   </a:t>
            </a:r>
            <a:r>
              <a:rPr lang="fa-IR" sz="2000" b="1" dirty="0">
                <a:solidFill>
                  <a:prstClr val="black"/>
                </a:solidFill>
                <a:cs typeface="B Mitra" pitchFamily="2" charset="-78"/>
              </a:rPr>
              <a:t>6 ماه</a:t>
            </a:r>
          </a:p>
          <a:p>
            <a:pPr algn="ctr" fontAlgn="auto">
              <a:spcBef>
                <a:spcPts val="0"/>
              </a:spcBef>
              <a:spcAft>
                <a:spcPts val="0"/>
              </a:spcAft>
              <a:defRPr/>
            </a:pPr>
            <a:endParaRPr lang="fa-IR" sz="2000" b="1" dirty="0">
              <a:solidFill>
                <a:prstClr val="black"/>
              </a:solidFill>
              <a:cs typeface="B Mitra" pitchFamily="2" charset="-78"/>
            </a:endParaRPr>
          </a:p>
          <a:p>
            <a:pPr fontAlgn="auto">
              <a:spcBef>
                <a:spcPts val="0"/>
              </a:spcBef>
              <a:spcAft>
                <a:spcPts val="0"/>
              </a:spcAft>
              <a:defRPr/>
            </a:pPr>
            <a:endParaRPr lang="fa-IR" sz="2800" dirty="0">
              <a:solidFill>
                <a:prstClr val="black"/>
              </a:solidFill>
              <a:cs typeface="B Mitra" pitchFamily="2" charset="-78"/>
            </a:endParaRPr>
          </a:p>
        </p:txBody>
      </p:sp>
      <p:sp>
        <p:nvSpPr>
          <p:cNvPr id="11" name="Multiply 10">
            <a:hlinkClick r:id="rId21" action="ppaction://hlinksldjump"/>
          </p:cNvPr>
          <p:cNvSpPr/>
          <p:nvPr/>
        </p:nvSpPr>
        <p:spPr>
          <a:xfrm>
            <a:off x="428596" y="928670"/>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zoom dir="in"/>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214313" y="203200"/>
            <a:ext cx="7643812" cy="868363"/>
          </a:xfrm>
        </p:spPr>
        <p:txBody>
          <a:bodyPr/>
          <a:lstStyle/>
          <a:p>
            <a:pPr eaLnBrk="1" hangingPunct="1"/>
            <a:r>
              <a:rPr lang="fa-IR" smtClean="0"/>
              <a:t>برنامه مدیریت و منابع انسانی</a:t>
            </a:r>
          </a:p>
        </p:txBody>
      </p:sp>
      <p:grpSp>
        <p:nvGrpSpPr>
          <p:cNvPr id="47107" name="Group 34"/>
          <p:cNvGrpSpPr>
            <a:grpSpLocks/>
          </p:cNvGrpSpPr>
          <p:nvPr/>
        </p:nvGrpSpPr>
        <p:grpSpPr bwMode="auto">
          <a:xfrm>
            <a:off x="214313" y="1143000"/>
            <a:ext cx="8501062" cy="5072063"/>
            <a:chOff x="214282" y="1142984"/>
            <a:chExt cx="7572428" cy="5626306"/>
          </a:xfrm>
        </p:grpSpPr>
        <p:pic>
          <p:nvPicPr>
            <p:cNvPr id="47110" name="Picture 6" descr="C:\Documents and Settings\Administrator\Desktop\HR_MNG_Net.tif"/>
            <p:cNvPicPr>
              <a:picLocks noChangeAspect="1" noChangeArrowheads="1"/>
            </p:cNvPicPr>
            <p:nvPr/>
          </p:nvPicPr>
          <p:blipFill>
            <a:blip r:embed="rId3" cstate="print"/>
            <a:srcRect/>
            <a:stretch>
              <a:fillRect/>
            </a:stretch>
          </p:blipFill>
          <p:spPr bwMode="auto">
            <a:xfrm>
              <a:off x="214282" y="1142984"/>
              <a:ext cx="7572428" cy="5572140"/>
            </a:xfrm>
            <a:prstGeom prst="rect">
              <a:avLst/>
            </a:prstGeom>
            <a:noFill/>
            <a:ln w="9525">
              <a:noFill/>
              <a:miter lim="800000"/>
              <a:headEnd/>
              <a:tailEnd/>
            </a:ln>
          </p:spPr>
        </p:pic>
        <p:sp>
          <p:nvSpPr>
            <p:cNvPr id="21" name="Rectangle 20"/>
            <p:cNvSpPr/>
            <p:nvPr/>
          </p:nvSpPr>
          <p:spPr>
            <a:xfrm>
              <a:off x="5429430" y="1857939"/>
              <a:ext cx="929054" cy="213078"/>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2" name="Rectangle 21"/>
            <p:cNvSpPr/>
            <p:nvPr/>
          </p:nvSpPr>
          <p:spPr>
            <a:xfrm>
              <a:off x="6215661" y="4643796"/>
              <a:ext cx="1142581" cy="214839"/>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3" name="Rectangle 22"/>
            <p:cNvSpPr/>
            <p:nvPr/>
          </p:nvSpPr>
          <p:spPr>
            <a:xfrm>
              <a:off x="6501307" y="5571829"/>
              <a:ext cx="1285403" cy="214839"/>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4" name="Rectangle 23"/>
            <p:cNvSpPr/>
            <p:nvPr/>
          </p:nvSpPr>
          <p:spPr>
            <a:xfrm>
              <a:off x="1286159" y="2358055"/>
              <a:ext cx="641995" cy="213078"/>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5" name="Rectangle 24"/>
            <p:cNvSpPr/>
            <p:nvPr/>
          </p:nvSpPr>
          <p:spPr>
            <a:xfrm>
              <a:off x="2929326" y="6357223"/>
              <a:ext cx="1214699" cy="214839"/>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6" name="Rectangle 25"/>
            <p:cNvSpPr/>
            <p:nvPr/>
          </p:nvSpPr>
          <p:spPr>
            <a:xfrm>
              <a:off x="4214730" y="6501622"/>
              <a:ext cx="1285404" cy="267668"/>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7" name="Rectangle 26"/>
            <p:cNvSpPr/>
            <p:nvPr/>
          </p:nvSpPr>
          <p:spPr>
            <a:xfrm>
              <a:off x="3856967" y="3358287"/>
              <a:ext cx="1500344" cy="213078"/>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8" name="Rectangle 27"/>
            <p:cNvSpPr/>
            <p:nvPr/>
          </p:nvSpPr>
          <p:spPr>
            <a:xfrm>
              <a:off x="2358036" y="2858171"/>
              <a:ext cx="856936" cy="213078"/>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9" name="Rectangle 28"/>
            <p:cNvSpPr/>
            <p:nvPr/>
          </p:nvSpPr>
          <p:spPr>
            <a:xfrm>
              <a:off x="1857449" y="4214119"/>
              <a:ext cx="856936" cy="214839"/>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0" name="Rectangle 29"/>
            <p:cNvSpPr/>
            <p:nvPr/>
          </p:nvSpPr>
          <p:spPr>
            <a:xfrm>
              <a:off x="2857208" y="4358519"/>
              <a:ext cx="856936" cy="213078"/>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1" name="Rectangle 30"/>
            <p:cNvSpPr/>
            <p:nvPr/>
          </p:nvSpPr>
          <p:spPr>
            <a:xfrm>
              <a:off x="2857208" y="5356990"/>
              <a:ext cx="714114" cy="214839"/>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2" name="Rectangle 31"/>
            <p:cNvSpPr/>
            <p:nvPr/>
          </p:nvSpPr>
          <p:spPr>
            <a:xfrm>
              <a:off x="3786262" y="5786668"/>
              <a:ext cx="714113" cy="214839"/>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3" name="Rectangle 32"/>
            <p:cNvSpPr/>
            <p:nvPr/>
          </p:nvSpPr>
          <p:spPr>
            <a:xfrm>
              <a:off x="5715075" y="5501390"/>
              <a:ext cx="500586" cy="213077"/>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4" name="Rectangle 33"/>
            <p:cNvSpPr/>
            <p:nvPr/>
          </p:nvSpPr>
          <p:spPr>
            <a:xfrm>
              <a:off x="3714143" y="3928842"/>
              <a:ext cx="500586" cy="214839"/>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grpSp>
      <p:sp>
        <p:nvSpPr>
          <p:cNvPr id="38" name="Flowchart: Merge 37">
            <a:hlinkClick r:id="rId4" action="ppaction://hlinksldjump"/>
            <a:hlinkHover r:id="" action="ppaction://noaction" highlightClick="1"/>
          </p:cNvPr>
          <p:cNvSpPr/>
          <p:nvPr/>
        </p:nvSpPr>
        <p:spPr>
          <a:xfrm>
            <a:off x="3214688" y="6357938"/>
            <a:ext cx="2428875" cy="469900"/>
          </a:xfrm>
          <a:prstGeom prst="flowChartMerge">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جدول برنامه</a:t>
            </a:r>
          </a:p>
        </p:txBody>
      </p:sp>
      <p:sp>
        <p:nvSpPr>
          <p:cNvPr id="36" name="Rounded Rectangle 35">
            <a:hlinkClick r:id="rId5"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7" name="Flowchart: Extract 6">
            <a:hlinkClick r:id="rId3"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8" name="Rounded Rectangle 7">
            <a:hlinkClick r:id="rId4"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graphicFrame>
        <p:nvGraphicFramePr>
          <p:cNvPr id="9" name="Table 8"/>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dirty="0">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5"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5"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6"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7"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8"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9"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10" action="ppaction://hlinksldjump"/>
                        </a:rPr>
                        <a:t>گسترش </a:t>
                      </a:r>
                      <a:r>
                        <a:rPr lang="fa-IR" sz="1600" b="0" i="0" u="none" strike="noStrike" baseline="0" dirty="0" smtClean="0">
                          <a:solidFill>
                            <a:srgbClr val="000000"/>
                          </a:solidFill>
                          <a:latin typeface="B Lotus"/>
                          <a:cs typeface="B Mitra" pitchFamily="2" charset="-78"/>
                          <a:hlinkClick r:id="rId10"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9233"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22" name="Flowchart: Extract 21">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214282" y="1000125"/>
            <a:ext cx="4786312" cy="5857875"/>
          </a:xfrm>
          <a:prstGeom prst="wedgeRoundRectCallout">
            <a:avLst>
              <a:gd name="adj1" fmla="val 73837"/>
              <a:gd name="adj2" fmla="val -449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cs typeface="B Mitra" pitchFamily="2" charset="-78"/>
              </a:rPr>
              <a:t>پروژه </a:t>
            </a:r>
            <a:r>
              <a:rPr lang="fa-IR" sz="2400" b="1" dirty="0" smtClean="0">
                <a:solidFill>
                  <a:prstClr val="black"/>
                </a:solidFill>
                <a:cs typeface="B Mitra" pitchFamily="2" charset="-78"/>
              </a:rPr>
              <a:t>16- سامانه ارتقا مدیریت بنگاه</a:t>
            </a:r>
            <a:endParaRPr lang="fa-IR" sz="2400" b="1" dirty="0">
              <a:solidFill>
                <a:prstClr val="black"/>
              </a:solidFill>
              <a:cs typeface="B Mitra" pitchFamily="2" charset="-78"/>
            </a:endParaRPr>
          </a:p>
          <a:p>
            <a:pPr algn="ctr" fontAlgn="auto">
              <a:spcBef>
                <a:spcPts val="0"/>
              </a:spcBef>
              <a:spcAft>
                <a:spcPts val="0"/>
              </a:spcAft>
              <a:defRPr/>
            </a:pPr>
            <a:endParaRPr lang="fa-IR" sz="3200" b="1" dirty="0">
              <a:solidFill>
                <a:prstClr val="black"/>
              </a:solidFill>
              <a:cs typeface="B Mitra" pitchFamily="2" charset="-78"/>
            </a:endParaRPr>
          </a:p>
          <a:p>
            <a:pPr algn="ctr" fontAlgn="auto">
              <a:spcBef>
                <a:spcPts val="0"/>
              </a:spcBef>
              <a:spcAft>
                <a:spcPts val="0"/>
              </a:spcAft>
              <a:defRPr/>
            </a:pPr>
            <a:endParaRPr lang="fa-IR" sz="2000" b="1" dirty="0">
              <a:solidFill>
                <a:schemeClr val="tx1"/>
              </a:solidFill>
              <a:cs typeface="B Mitra" pitchFamily="2" charset="-78"/>
            </a:endParaRPr>
          </a:p>
          <a:p>
            <a:pPr fontAlgn="auto">
              <a:spcBef>
                <a:spcPts val="0"/>
              </a:spcBef>
              <a:spcAft>
                <a:spcPts val="0"/>
              </a:spcAft>
              <a:defRPr/>
            </a:pPr>
            <a:r>
              <a:rPr lang="fa-IR" sz="2000" dirty="0" smtClean="0">
                <a:solidFill>
                  <a:schemeClr val="tx1"/>
                </a:solidFill>
                <a:cs typeface="B Mitra" pitchFamily="2" charset="-78"/>
              </a:rPr>
              <a:t>تدوین </a:t>
            </a:r>
            <a:r>
              <a:rPr lang="fa-IR" sz="2000" dirty="0" smtClean="0">
                <a:solidFill>
                  <a:schemeClr val="tx1"/>
                </a:solidFill>
                <a:cs typeface="B Mitra" pitchFamily="2" charset="-78"/>
                <a:hlinkClick r:id="rId12" action="ppaction://hlinksldjump"/>
              </a:rPr>
              <a:t>برنامه بنگاه</a:t>
            </a:r>
            <a:endParaRPr lang="fa-IR" sz="2000" dirty="0" smtClean="0">
              <a:solidFill>
                <a:schemeClr val="tx1"/>
              </a:solidFill>
              <a:cs typeface="B Mitra" pitchFamily="2" charset="-78"/>
            </a:endParaRPr>
          </a:p>
          <a:p>
            <a:pPr fontAlgn="auto">
              <a:spcBef>
                <a:spcPts val="0"/>
              </a:spcBef>
              <a:spcAft>
                <a:spcPts val="0"/>
              </a:spcAft>
              <a:defRPr/>
            </a:pPr>
            <a:r>
              <a:rPr lang="fa-IR" sz="2000" dirty="0" smtClean="0">
                <a:solidFill>
                  <a:schemeClr val="tx1"/>
                </a:solidFill>
                <a:cs typeface="B Mitra" pitchFamily="2" charset="-78"/>
              </a:rPr>
              <a:t>تقویت مدیریت شامل</a:t>
            </a:r>
          </a:p>
          <a:p>
            <a:pPr fontAlgn="auto">
              <a:spcBef>
                <a:spcPts val="0"/>
              </a:spcBef>
              <a:spcAft>
                <a:spcPts val="0"/>
              </a:spcAft>
              <a:buFont typeface="Arial" pitchFamily="34" charset="0"/>
              <a:buChar char="•"/>
              <a:defRPr/>
            </a:pPr>
            <a:r>
              <a:rPr lang="fa-IR" sz="2000" dirty="0" smtClean="0">
                <a:solidFill>
                  <a:schemeClr val="tx1"/>
                </a:solidFill>
                <a:cs typeface="B Mitra" pitchFamily="2" charset="-78"/>
              </a:rPr>
              <a:t>ساختارها</a:t>
            </a:r>
          </a:p>
          <a:p>
            <a:pPr fontAlgn="auto">
              <a:spcBef>
                <a:spcPts val="0"/>
              </a:spcBef>
              <a:spcAft>
                <a:spcPts val="0"/>
              </a:spcAft>
              <a:buFont typeface="Arial" pitchFamily="34" charset="0"/>
              <a:buChar char="•"/>
              <a:defRPr/>
            </a:pPr>
            <a:r>
              <a:rPr lang="fa-IR" sz="2000" dirty="0" smtClean="0">
                <a:solidFill>
                  <a:schemeClr val="tx1"/>
                </a:solidFill>
                <a:cs typeface="B Mitra" pitchFamily="2" charset="-78"/>
              </a:rPr>
              <a:t>فرایندها</a:t>
            </a:r>
          </a:p>
          <a:p>
            <a:pPr fontAlgn="auto">
              <a:spcBef>
                <a:spcPts val="0"/>
              </a:spcBef>
              <a:spcAft>
                <a:spcPts val="0"/>
              </a:spcAft>
              <a:buFont typeface="Arial" pitchFamily="34" charset="0"/>
              <a:buChar char="•"/>
              <a:defRPr/>
            </a:pPr>
            <a:r>
              <a:rPr lang="fa-IR" sz="2000" dirty="0" smtClean="0">
                <a:solidFill>
                  <a:schemeClr val="tx1"/>
                </a:solidFill>
                <a:cs typeface="B Mitra" pitchFamily="2" charset="-78"/>
              </a:rPr>
              <a:t>ابزار</a:t>
            </a:r>
            <a:endParaRPr lang="fa-IR" sz="2000" dirty="0">
              <a:solidFill>
                <a:schemeClr val="tx1"/>
              </a:solidFill>
              <a:cs typeface="B Mitra" pitchFamily="2" charset="-78"/>
            </a:endParaRPr>
          </a:p>
          <a:p>
            <a:pPr lvl="1" algn="just" fontAlgn="auto">
              <a:spcBef>
                <a:spcPts val="0"/>
              </a:spcBef>
              <a:spcAft>
                <a:spcPts val="0"/>
              </a:spcAft>
              <a:buFont typeface="Arial" pitchFamily="34" charset="0"/>
              <a:buChar char="•"/>
              <a:defRPr/>
            </a:pPr>
            <a:r>
              <a:rPr lang="fa-IR" sz="2000" dirty="0" smtClean="0">
                <a:solidFill>
                  <a:schemeClr val="tx1"/>
                </a:solidFill>
                <a:cs typeface="B Mitra" pitchFamily="2" charset="-78"/>
              </a:rPr>
              <a:t>استفاده از </a:t>
            </a:r>
            <a:r>
              <a:rPr lang="fa-IR" sz="2000" dirty="0">
                <a:solidFill>
                  <a:schemeClr val="tx1"/>
                </a:solidFill>
                <a:cs typeface="B Mitra" pitchFamily="2" charset="-78"/>
              </a:rPr>
              <a:t>فاوا برای استقرار نظام های </a:t>
            </a:r>
            <a:r>
              <a:rPr lang="fa-IR" sz="2000" dirty="0" smtClean="0">
                <a:solidFill>
                  <a:schemeClr val="tx1"/>
                </a:solidFill>
                <a:cs typeface="B Mitra" pitchFamily="2" charset="-78"/>
              </a:rPr>
              <a:t>مدیریت</a:t>
            </a:r>
            <a:endParaRPr lang="fa-IR" sz="2000" dirty="0">
              <a:solidFill>
                <a:schemeClr val="tx1"/>
              </a:solidFill>
              <a:cs typeface="B Mitra" pitchFamily="2" charset="-78"/>
            </a:endParaRPr>
          </a:p>
        </p:txBody>
      </p:sp>
      <p:sp>
        <p:nvSpPr>
          <p:cNvPr id="8" name="Multiply 7">
            <a:hlinkClick r:id="rId11" action="ppaction://hlinksldjump"/>
          </p:cNvPr>
          <p:cNvSpPr/>
          <p:nvPr/>
        </p:nvSpPr>
        <p:spPr>
          <a:xfrm>
            <a:off x="571500" y="121443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9233"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22" name="Flowchart: Extract 21">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3" action="ppaction://hlinksldjump"/>
          </p:cNvPr>
          <p:cNvSpPr/>
          <p:nvPr/>
        </p:nvSpPr>
        <p:spPr>
          <a:xfrm>
            <a:off x="285720" y="1000125"/>
            <a:ext cx="4786312" cy="5857875"/>
          </a:xfrm>
          <a:prstGeom prst="wedgeRoundRectCallout">
            <a:avLst>
              <a:gd name="adj1" fmla="val 69326"/>
              <a:gd name="adj2" fmla="val -340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smtClean="0">
                <a:solidFill>
                  <a:prstClr val="black"/>
                </a:solidFill>
                <a:cs typeface="B Mitra" pitchFamily="2" charset="-78"/>
              </a:rPr>
              <a:t>تدوین برنامه بنگاه</a:t>
            </a:r>
            <a:endParaRPr lang="fa-IR" sz="2400" b="1" dirty="0">
              <a:solidFill>
                <a:prstClr val="black"/>
              </a:solidFill>
              <a:cs typeface="B Mitra" pitchFamily="2" charset="-78"/>
            </a:endParaRPr>
          </a:p>
          <a:p>
            <a:pPr algn="ctr" fontAlgn="auto">
              <a:spcBef>
                <a:spcPts val="0"/>
              </a:spcBef>
              <a:spcAft>
                <a:spcPts val="0"/>
              </a:spcAft>
              <a:defRPr/>
            </a:pPr>
            <a:endParaRPr lang="fa-IR" sz="3200" b="1" dirty="0">
              <a:solidFill>
                <a:prstClr val="black"/>
              </a:solidFill>
              <a:cs typeface="B Mitra" pitchFamily="2" charset="-78"/>
            </a:endParaRPr>
          </a:p>
          <a:p>
            <a:pPr algn="ctr" fontAlgn="auto">
              <a:spcBef>
                <a:spcPts val="0"/>
              </a:spcBef>
              <a:spcAft>
                <a:spcPts val="0"/>
              </a:spcAft>
              <a:defRPr/>
            </a:pPr>
            <a:endParaRPr lang="fa-IR" sz="2000" b="1" dirty="0">
              <a:solidFill>
                <a:schemeClr val="tx1"/>
              </a:solidFill>
              <a:cs typeface="B Mitra" pitchFamily="2" charset="-78"/>
            </a:endParaRPr>
          </a:p>
          <a:p>
            <a:pPr algn="just" fontAlgn="auto">
              <a:spcBef>
                <a:spcPts val="0"/>
              </a:spcBef>
              <a:spcAft>
                <a:spcPts val="0"/>
              </a:spcAft>
              <a:defRPr/>
            </a:pPr>
            <a:r>
              <a:rPr lang="fa-IR" sz="2000" dirty="0" smtClean="0">
                <a:solidFill>
                  <a:schemeClr val="tx1"/>
                </a:solidFill>
                <a:cs typeface="B Mitra" pitchFamily="2" charset="-78"/>
              </a:rPr>
              <a:t>این برنامه که بر اساس مطالعات عارضه یابی در بنگاه و با کمک مدیران بنگاه تدوین می شود، پیشنهادات اجرایی لازم برای بهبود و تقویت مدیریت بنگاه، زمان بندی لازم برای انجام آن و نیز منابع مورد نیاز را مشخص می نماید. </a:t>
            </a:r>
          </a:p>
          <a:p>
            <a:pPr algn="just" fontAlgn="auto">
              <a:spcBef>
                <a:spcPts val="0"/>
              </a:spcBef>
              <a:spcAft>
                <a:spcPts val="0"/>
              </a:spcAft>
              <a:defRPr/>
            </a:pPr>
            <a:r>
              <a:rPr lang="fa-IR" sz="2000" dirty="0" smtClean="0">
                <a:solidFill>
                  <a:schemeClr val="tx1"/>
                </a:solidFill>
                <a:cs typeface="B Mitra" pitchFamily="2" charset="-78"/>
              </a:rPr>
              <a:t>این برنامه توسط مشاوران مورد تأیید وزارت صنایع و معادن تهیه و مبنای تعامل و حمایت های وزارت صنایع و معادن از بنگاه خواهد بود.</a:t>
            </a:r>
            <a:endParaRPr lang="fa-IR" sz="2000" b="1" dirty="0">
              <a:solidFill>
                <a:schemeClr val="tx1"/>
              </a:solidFill>
              <a:cs typeface="B Mitra" pitchFamily="2" charset="-78"/>
            </a:endParaRPr>
          </a:p>
        </p:txBody>
      </p:sp>
      <p:sp>
        <p:nvSpPr>
          <p:cNvPr id="8" name="Multiply 7">
            <a:hlinkClick r:id="rId3" action="ppaction://hlinksldjump"/>
          </p:cNvPr>
          <p:cNvSpPr/>
          <p:nvPr/>
        </p:nvSpPr>
        <p:spPr>
          <a:xfrm>
            <a:off x="571500" y="121443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lstStyle/>
          <a:p>
            <a:pPr eaLnBrk="1" hangingPunct="1"/>
            <a:r>
              <a:rPr lang="fa-IR" dirty="0" smtClean="0"/>
              <a:t>ترکیب مصرف سوخت در صنایع مختلف</a:t>
            </a:r>
          </a:p>
        </p:txBody>
      </p:sp>
      <p:sp>
        <p:nvSpPr>
          <p:cNvPr id="13315" name="Content Placeholder 2"/>
          <p:cNvSpPr>
            <a:spLocks noGrp="1"/>
          </p:cNvSpPr>
          <p:nvPr>
            <p:ph idx="1"/>
          </p:nvPr>
        </p:nvSpPr>
        <p:spPr>
          <a:xfrm>
            <a:off x="457200" y="1357313"/>
            <a:ext cx="7400925" cy="5116512"/>
          </a:xfrm>
        </p:spPr>
        <p:txBody>
          <a:bodyPr>
            <a:normAutofit/>
          </a:bodyPr>
          <a:lstStyle/>
          <a:p>
            <a:endParaRPr lang="fa-IR" sz="2800" dirty="0" smtClean="0"/>
          </a:p>
          <a:p>
            <a:endParaRPr lang="fa-IR" sz="2800" dirty="0" smtClean="0"/>
          </a:p>
          <a:p>
            <a:endParaRPr lang="fa-IR" sz="2800" dirty="0" smtClean="0"/>
          </a:p>
          <a:p>
            <a:pPr marL="514350" indent="-514350" fontAlgn="base">
              <a:spcAft>
                <a:spcPct val="0"/>
              </a:spcAft>
              <a:buFont typeface="Wingdings" pitchFamily="2" charset="2"/>
              <a:buNone/>
            </a:pPr>
            <a:endParaRPr lang="fa-IR" sz="2800" dirty="0" smtClean="0"/>
          </a:p>
        </p:txBody>
      </p:sp>
      <p:sp>
        <p:nvSpPr>
          <p:cNvPr id="7" name="Rounded Rectangle 6">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graphicFrame>
        <p:nvGraphicFramePr>
          <p:cNvPr id="5" name="Chart 4"/>
          <p:cNvGraphicFramePr/>
          <p:nvPr/>
        </p:nvGraphicFramePr>
        <p:xfrm>
          <a:off x="500034" y="1071546"/>
          <a:ext cx="8143931" cy="535785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1281"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5" name="Flowchart: Extract 4">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142844" y="1214438"/>
            <a:ext cx="4786312" cy="5643562"/>
          </a:xfrm>
          <a:prstGeom prst="wedgeRoundRectCallout">
            <a:avLst>
              <a:gd name="adj1" fmla="val 70590"/>
              <a:gd name="adj2" fmla="val 707"/>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17- گسترش مراکز </a:t>
            </a:r>
            <a:r>
              <a:rPr lang="fa-IR" sz="2400" b="1" dirty="0">
                <a:solidFill>
                  <a:prstClr val="black"/>
                </a:solidFill>
                <a:ea typeface="+mj-ea"/>
                <a:cs typeface="B Mitra" pitchFamily="2" charset="-78"/>
              </a:rPr>
              <a:t>خدمات صنعتی</a:t>
            </a:r>
          </a:p>
          <a:p>
            <a:pPr algn="ctr" fontAlgn="auto">
              <a:spcBef>
                <a:spcPts val="0"/>
              </a:spcBef>
              <a:spcAft>
                <a:spcPts val="0"/>
              </a:spcAft>
              <a:defRPr/>
            </a:pPr>
            <a:endParaRPr lang="fa-IR" sz="2400" b="1" dirty="0">
              <a:solidFill>
                <a:prstClr val="black"/>
              </a:solidFill>
              <a:ea typeface="+mj-ea"/>
              <a:cs typeface="B Mitra" pitchFamily="2" charset="-78"/>
            </a:endParaRPr>
          </a:p>
          <a:p>
            <a:pPr fontAlgn="auto">
              <a:spcBef>
                <a:spcPts val="0"/>
              </a:spcBef>
              <a:spcAft>
                <a:spcPts val="0"/>
              </a:spcAft>
              <a:defRPr/>
            </a:pPr>
            <a:endParaRPr lang="fa-IR" sz="2400" dirty="0">
              <a:solidFill>
                <a:schemeClr val="tx1"/>
              </a:solidFill>
              <a:cs typeface="B Mitra" pitchFamily="2" charset="-78"/>
            </a:endParaRPr>
          </a:p>
          <a:p>
            <a:pPr fontAlgn="auto">
              <a:spcBef>
                <a:spcPts val="0"/>
              </a:spcBef>
              <a:spcAft>
                <a:spcPts val="0"/>
              </a:spcAft>
              <a:defRPr/>
            </a:pPr>
            <a:r>
              <a:rPr lang="fa-IR" sz="2400" dirty="0">
                <a:solidFill>
                  <a:schemeClr val="tx1"/>
                </a:solidFill>
                <a:cs typeface="B Mitra" pitchFamily="2" charset="-78"/>
              </a:rPr>
              <a:t>کلینیک های </a:t>
            </a:r>
            <a:r>
              <a:rPr lang="fa-IR" sz="2400" dirty="0" smtClean="0">
                <a:solidFill>
                  <a:schemeClr val="tx1"/>
                </a:solidFill>
                <a:cs typeface="B Mitra" pitchFamily="2" charset="-78"/>
              </a:rPr>
              <a:t>صنعتی (مراکز ارائه خدمات جامع صنعتی با تضمین دستاورد)</a:t>
            </a:r>
            <a:endParaRPr lang="fa-IR" sz="2400" dirty="0">
              <a:solidFill>
                <a:schemeClr val="tx1"/>
              </a:solidFill>
              <a:cs typeface="B Mitra" pitchFamily="2" charset="-78"/>
            </a:endParaRPr>
          </a:p>
          <a:p>
            <a:pPr fontAlgn="auto">
              <a:spcBef>
                <a:spcPts val="0"/>
              </a:spcBef>
              <a:spcAft>
                <a:spcPts val="0"/>
              </a:spcAft>
              <a:defRPr/>
            </a:pPr>
            <a:r>
              <a:rPr lang="fa-IR" sz="2400" dirty="0">
                <a:solidFill>
                  <a:schemeClr val="tx1"/>
                </a:solidFill>
                <a:cs typeface="B Mitra" pitchFamily="2" charset="-78"/>
              </a:rPr>
              <a:t>ارائه خدمات بازاریابی و بازرگانی</a:t>
            </a:r>
          </a:p>
          <a:p>
            <a:pPr fontAlgn="auto">
              <a:spcBef>
                <a:spcPts val="0"/>
              </a:spcBef>
              <a:spcAft>
                <a:spcPts val="0"/>
              </a:spcAft>
              <a:defRPr/>
            </a:pPr>
            <a:r>
              <a:rPr lang="fa-IR" sz="2400" dirty="0">
                <a:solidFill>
                  <a:schemeClr val="tx1"/>
                </a:solidFill>
                <a:cs typeface="B Mitra" pitchFamily="2" charset="-78"/>
              </a:rPr>
              <a:t>خدمات فنی </a:t>
            </a:r>
            <a:r>
              <a:rPr lang="fa-IR" sz="2400" dirty="0" smtClean="0">
                <a:solidFill>
                  <a:schemeClr val="tx1"/>
                </a:solidFill>
                <a:cs typeface="B Mitra" pitchFamily="2" charset="-78"/>
              </a:rPr>
              <a:t>مهندسی</a:t>
            </a:r>
            <a:endParaRPr lang="fa-IR" sz="2400" dirty="0">
              <a:solidFill>
                <a:schemeClr val="tx1"/>
              </a:solidFill>
              <a:cs typeface="B Mitra" pitchFamily="2" charset="-78"/>
            </a:endParaRPr>
          </a:p>
        </p:txBody>
      </p:sp>
      <p:sp>
        <p:nvSpPr>
          <p:cNvPr id="7" name="Multiply 6">
            <a:hlinkClick r:id="rId11" action="ppaction://hlinksldjump"/>
          </p:cNvPr>
          <p:cNvSpPr/>
          <p:nvPr/>
        </p:nvSpPr>
        <p:spPr>
          <a:xfrm>
            <a:off x="428596" y="1428736"/>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6401"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5" name="Flowchart: Extract 4">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214282" y="1071546"/>
            <a:ext cx="4786312" cy="5643562"/>
          </a:xfrm>
          <a:prstGeom prst="wedgeRoundRectCallout">
            <a:avLst>
              <a:gd name="adj1" fmla="val 61739"/>
              <a:gd name="adj2" fmla="val 11496"/>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18- گسترش همکاری </a:t>
            </a:r>
            <a:r>
              <a:rPr lang="fa-IR" sz="2400" b="1" dirty="0">
                <a:solidFill>
                  <a:prstClr val="black"/>
                </a:solidFill>
                <a:ea typeface="+mj-ea"/>
                <a:cs typeface="B Mitra" pitchFamily="2" charset="-78"/>
              </a:rPr>
              <a:t>بین بنگاهی</a:t>
            </a:r>
          </a:p>
          <a:p>
            <a:pPr algn="ctr" fontAlgn="auto">
              <a:spcBef>
                <a:spcPts val="0"/>
              </a:spcBef>
              <a:spcAft>
                <a:spcPts val="0"/>
              </a:spcAft>
              <a:defRPr/>
            </a:pPr>
            <a:endParaRPr lang="fa-IR" sz="2400" b="1" dirty="0">
              <a:solidFill>
                <a:prstClr val="black"/>
              </a:solidFill>
              <a:ea typeface="+mj-ea"/>
              <a:cs typeface="B Mitra" pitchFamily="2" charset="-78"/>
            </a:endParaRPr>
          </a:p>
          <a:p>
            <a:pPr algn="ctr" fontAlgn="auto">
              <a:spcBef>
                <a:spcPts val="0"/>
              </a:spcBef>
              <a:spcAft>
                <a:spcPts val="0"/>
              </a:spcAft>
              <a:defRPr/>
            </a:pPr>
            <a:r>
              <a:rPr lang="fa-IR" sz="1600" dirty="0">
                <a:solidFill>
                  <a:schemeClr val="tx1"/>
                </a:solidFill>
                <a:cs typeface="B Mitra" pitchFamily="2" charset="-78"/>
              </a:rPr>
              <a:t>هدف</a:t>
            </a:r>
            <a:r>
              <a:rPr lang="fa-IR" sz="2000" dirty="0">
                <a:solidFill>
                  <a:schemeClr val="tx1"/>
                </a:solidFill>
                <a:cs typeface="B Mitra" pitchFamily="2" charset="-78"/>
              </a:rPr>
              <a:t> سال اول</a:t>
            </a:r>
          </a:p>
          <a:p>
            <a:pPr algn="ctr" fontAlgn="auto">
              <a:spcBef>
                <a:spcPts val="0"/>
              </a:spcBef>
              <a:spcAft>
                <a:spcPts val="0"/>
              </a:spcAft>
              <a:defRPr/>
            </a:pPr>
            <a:r>
              <a:rPr lang="fa-IR" sz="2000" dirty="0">
                <a:solidFill>
                  <a:schemeClr val="tx1"/>
                </a:solidFill>
                <a:cs typeface="B Mitra" pitchFamily="2" charset="-78"/>
              </a:rPr>
              <a:t>ایجاد </a:t>
            </a:r>
            <a:r>
              <a:rPr lang="fa-IR" sz="2000" b="1" dirty="0">
                <a:solidFill>
                  <a:schemeClr val="tx1"/>
                </a:solidFill>
                <a:cs typeface="B Mitra" pitchFamily="2" charset="-78"/>
              </a:rPr>
              <a:t>50 شبکه</a:t>
            </a:r>
          </a:p>
          <a:p>
            <a:pPr algn="ctr" fontAlgn="auto">
              <a:spcBef>
                <a:spcPts val="0"/>
              </a:spcBef>
              <a:spcAft>
                <a:spcPts val="0"/>
              </a:spcAft>
              <a:defRPr/>
            </a:pPr>
            <a:endParaRPr lang="fa-IR" sz="2000" b="1" dirty="0">
              <a:solidFill>
                <a:schemeClr val="tx1"/>
              </a:solidFill>
              <a:cs typeface="B Mitra" pitchFamily="2" charset="-78"/>
            </a:endParaRPr>
          </a:p>
          <a:p>
            <a:pPr fontAlgn="auto">
              <a:spcBef>
                <a:spcPts val="0"/>
              </a:spcBef>
              <a:spcAft>
                <a:spcPts val="0"/>
              </a:spcAft>
              <a:defRPr/>
            </a:pPr>
            <a:r>
              <a:rPr lang="fa-IR" sz="2000" dirty="0">
                <a:solidFill>
                  <a:schemeClr val="tx1"/>
                </a:solidFill>
                <a:cs typeface="B Mitra" pitchFamily="2" charset="-78"/>
              </a:rPr>
              <a:t>ایجاد20خوشه جدید، فعال سازی 45 خوشه موجود</a:t>
            </a:r>
          </a:p>
          <a:p>
            <a:pPr fontAlgn="auto">
              <a:spcBef>
                <a:spcPts val="0"/>
              </a:spcBef>
              <a:spcAft>
                <a:spcPts val="0"/>
              </a:spcAft>
              <a:defRPr/>
            </a:pPr>
            <a:r>
              <a:rPr lang="fa-IR" sz="2000" dirty="0">
                <a:solidFill>
                  <a:schemeClr val="tx1"/>
                </a:solidFill>
                <a:cs typeface="B Mitra" pitchFamily="2" charset="-78"/>
              </a:rPr>
              <a:t>توسعه 25 پیمانکاری فرعی</a:t>
            </a:r>
          </a:p>
          <a:p>
            <a:pPr fontAlgn="auto">
              <a:spcBef>
                <a:spcPts val="0"/>
              </a:spcBef>
              <a:spcAft>
                <a:spcPts val="0"/>
              </a:spcAft>
              <a:defRPr/>
            </a:pPr>
            <a:r>
              <a:rPr lang="fa-IR" sz="2000" dirty="0">
                <a:solidFill>
                  <a:schemeClr val="tx1"/>
                </a:solidFill>
                <a:cs typeface="B Mitra" pitchFamily="2" charset="-78"/>
              </a:rPr>
              <a:t>ایجاد 5 فن </a:t>
            </a:r>
            <a:r>
              <a:rPr lang="fa-IR" sz="2000" dirty="0" smtClean="0">
                <a:solidFill>
                  <a:schemeClr val="tx1"/>
                </a:solidFill>
                <a:cs typeface="B Mitra" pitchFamily="2" charset="-78"/>
              </a:rPr>
              <a:t>بازار</a:t>
            </a:r>
            <a:endParaRPr lang="fa-IR" sz="2000" dirty="0">
              <a:solidFill>
                <a:schemeClr val="tx1"/>
              </a:solidFill>
              <a:cs typeface="B Mitra" pitchFamily="2" charset="-78"/>
            </a:endParaRPr>
          </a:p>
        </p:txBody>
      </p:sp>
      <p:sp>
        <p:nvSpPr>
          <p:cNvPr id="7" name="Multiply 6">
            <a:hlinkClick r:id="rId11" action="ppaction://hlinksldjump"/>
          </p:cNvPr>
          <p:cNvSpPr/>
          <p:nvPr/>
        </p:nvSpPr>
        <p:spPr>
          <a:xfrm>
            <a:off x="571500" y="121443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2305"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5" name="Flowchart: Extract 4">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214282" y="1214438"/>
            <a:ext cx="4786312" cy="5643562"/>
          </a:xfrm>
          <a:prstGeom prst="wedgeRoundRectCallout">
            <a:avLst>
              <a:gd name="adj1" fmla="val 64916"/>
              <a:gd name="adj2" fmla="val 14894"/>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19- </a:t>
            </a:r>
            <a:r>
              <a:rPr lang="fa-IR" sz="2400" b="1" dirty="0">
                <a:solidFill>
                  <a:prstClr val="black"/>
                </a:solidFill>
                <a:ea typeface="+mj-ea"/>
                <a:cs typeface="B Mitra" pitchFamily="2" charset="-78"/>
              </a:rPr>
              <a:t>سامانه ارتقاء </a:t>
            </a:r>
            <a:r>
              <a:rPr lang="fa-IR" sz="2400" b="1" dirty="0" smtClean="0">
                <a:solidFill>
                  <a:prstClr val="black"/>
                </a:solidFill>
                <a:ea typeface="+mj-ea"/>
                <a:cs typeface="B Mitra" pitchFamily="2" charset="-78"/>
              </a:rPr>
              <a:t>توانمندی منابع انسانی</a:t>
            </a:r>
            <a:endParaRPr lang="fa-IR" sz="2400" b="1" dirty="0">
              <a:solidFill>
                <a:prstClr val="black"/>
              </a:solidFill>
              <a:ea typeface="+mj-ea"/>
              <a:cs typeface="B Mitra" pitchFamily="2" charset="-78"/>
            </a:endParaRPr>
          </a:p>
          <a:p>
            <a:pPr fontAlgn="auto">
              <a:spcBef>
                <a:spcPts val="0"/>
              </a:spcBef>
              <a:spcAft>
                <a:spcPts val="0"/>
              </a:spcAft>
              <a:defRPr/>
            </a:pPr>
            <a:endParaRPr lang="fa-IR" sz="2400" dirty="0">
              <a:solidFill>
                <a:schemeClr val="tx1"/>
              </a:solidFill>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هدف سال اول</a:t>
            </a:r>
          </a:p>
          <a:p>
            <a:pPr algn="ctr" fontAlgn="auto">
              <a:spcBef>
                <a:spcPts val="0"/>
              </a:spcBef>
              <a:spcAft>
                <a:spcPts val="0"/>
              </a:spcAft>
              <a:defRPr/>
            </a:pPr>
            <a:r>
              <a:rPr lang="fa-IR" sz="2000" b="1" dirty="0" smtClean="0">
                <a:solidFill>
                  <a:schemeClr val="tx1"/>
                </a:solidFill>
                <a:cs typeface="B Mitra" pitchFamily="2" charset="-78"/>
              </a:rPr>
              <a:t>30000 </a:t>
            </a:r>
            <a:r>
              <a:rPr lang="fa-IR" sz="2000" b="1" dirty="0">
                <a:solidFill>
                  <a:schemeClr val="tx1"/>
                </a:solidFill>
                <a:cs typeface="B Mitra" pitchFamily="2" charset="-78"/>
              </a:rPr>
              <a:t>نفر</a:t>
            </a:r>
          </a:p>
          <a:p>
            <a:pPr algn="ctr" fontAlgn="auto">
              <a:spcBef>
                <a:spcPts val="0"/>
              </a:spcBef>
              <a:spcAft>
                <a:spcPts val="0"/>
              </a:spcAft>
              <a:defRPr/>
            </a:pPr>
            <a:endParaRPr lang="fa-IR" sz="2000" b="1" dirty="0">
              <a:solidFill>
                <a:schemeClr val="tx1"/>
              </a:solidFill>
              <a:cs typeface="B Mitra" pitchFamily="2" charset="-78"/>
            </a:endParaRPr>
          </a:p>
          <a:p>
            <a:pPr fontAlgn="auto">
              <a:spcBef>
                <a:spcPts val="0"/>
              </a:spcBef>
              <a:spcAft>
                <a:spcPts val="0"/>
              </a:spcAft>
              <a:buFont typeface="Arial" pitchFamily="34" charset="0"/>
              <a:buChar char="•"/>
              <a:defRPr/>
            </a:pPr>
            <a:r>
              <a:rPr lang="fa-IR" dirty="0">
                <a:solidFill>
                  <a:schemeClr val="tx1"/>
                </a:solidFill>
                <a:cs typeface="B Mitra" pitchFamily="2" charset="-78"/>
              </a:rPr>
              <a:t>بنابر اعلام وزیر سابق کار در سال 87، </a:t>
            </a:r>
            <a:r>
              <a:rPr lang="fa-IR" b="1" dirty="0">
                <a:solidFill>
                  <a:schemeClr val="tx1"/>
                </a:solidFill>
                <a:cs typeface="B Mitra" pitchFamily="2" charset="-78"/>
              </a:rPr>
              <a:t> 70% </a:t>
            </a:r>
            <a:r>
              <a:rPr lang="fa-IR" dirty="0">
                <a:solidFill>
                  <a:schemeClr val="tx1"/>
                </a:solidFill>
                <a:cs typeface="B Mitra" pitchFamily="2" charset="-78"/>
              </a:rPr>
              <a:t>فارغ التحصیلان کشور فاقد مهارت برای کار هستند.</a:t>
            </a:r>
          </a:p>
          <a:p>
            <a:pPr fontAlgn="auto">
              <a:spcBef>
                <a:spcPts val="0"/>
              </a:spcBef>
              <a:spcAft>
                <a:spcPts val="0"/>
              </a:spcAft>
              <a:buFont typeface="Arial" pitchFamily="34" charset="0"/>
              <a:buChar char="•"/>
              <a:defRPr/>
            </a:pPr>
            <a:r>
              <a:rPr lang="fa-IR" b="1" dirty="0">
                <a:solidFill>
                  <a:schemeClr val="tx1"/>
                </a:solidFill>
                <a:cs typeface="B Mitra" pitchFamily="2" charset="-78"/>
              </a:rPr>
              <a:t>مطابق با نیاز صنعت</a:t>
            </a:r>
          </a:p>
          <a:p>
            <a:pPr fontAlgn="auto">
              <a:spcBef>
                <a:spcPts val="0"/>
              </a:spcBef>
              <a:spcAft>
                <a:spcPts val="0"/>
              </a:spcAft>
              <a:buFont typeface="Arial" pitchFamily="34" charset="0"/>
              <a:buChar char="•"/>
              <a:defRPr/>
            </a:pPr>
            <a:r>
              <a:rPr lang="fa-IR" b="1" dirty="0">
                <a:solidFill>
                  <a:schemeClr val="tx1"/>
                </a:solidFill>
                <a:cs typeface="B Mitra" pitchFamily="2" charset="-78"/>
              </a:rPr>
              <a:t>آموزش الکترونیکی</a:t>
            </a:r>
          </a:p>
          <a:p>
            <a:pPr lvl="1" fontAlgn="auto">
              <a:spcBef>
                <a:spcPts val="0"/>
              </a:spcBef>
              <a:spcAft>
                <a:spcPts val="0"/>
              </a:spcAft>
              <a:buFont typeface="Arial" pitchFamily="34" charset="0"/>
              <a:buChar char="•"/>
              <a:defRPr/>
            </a:pPr>
            <a:r>
              <a:rPr lang="fa-IR" sz="2000" dirty="0">
                <a:solidFill>
                  <a:schemeClr val="tx1"/>
                </a:solidFill>
                <a:cs typeface="B Mitra" pitchFamily="2" charset="-78"/>
              </a:rPr>
              <a:t>قیمت ارزان آموزش</a:t>
            </a:r>
          </a:p>
          <a:p>
            <a:pPr lvl="1" fontAlgn="auto">
              <a:spcBef>
                <a:spcPts val="0"/>
              </a:spcBef>
              <a:spcAft>
                <a:spcPts val="0"/>
              </a:spcAft>
              <a:buFont typeface="Arial" pitchFamily="34" charset="0"/>
              <a:buChar char="•"/>
              <a:defRPr/>
            </a:pPr>
            <a:r>
              <a:rPr lang="fa-IR" sz="2000" dirty="0">
                <a:solidFill>
                  <a:schemeClr val="tx1"/>
                </a:solidFill>
                <a:cs typeface="B Mitra" pitchFamily="2" charset="-78"/>
              </a:rPr>
              <a:t>گستردگی </a:t>
            </a:r>
            <a:r>
              <a:rPr lang="fa-IR" sz="2000" dirty="0" smtClean="0">
                <a:solidFill>
                  <a:schemeClr val="tx1"/>
                </a:solidFill>
                <a:cs typeface="B Mitra" pitchFamily="2" charset="-78"/>
              </a:rPr>
              <a:t>جغرافیایی</a:t>
            </a:r>
            <a:endParaRPr lang="fa-IR" sz="2000" dirty="0">
              <a:solidFill>
                <a:schemeClr val="tx1"/>
              </a:solidFill>
              <a:cs typeface="B Mitra" pitchFamily="2" charset="-78"/>
            </a:endParaRPr>
          </a:p>
        </p:txBody>
      </p:sp>
      <p:sp>
        <p:nvSpPr>
          <p:cNvPr id="7" name="Multiply 6">
            <a:hlinkClick r:id="rId11" action="ppaction://hlinksldjump"/>
          </p:cNvPr>
          <p:cNvSpPr/>
          <p:nvPr/>
        </p:nvSpPr>
        <p:spPr>
          <a:xfrm>
            <a:off x="571472" y="1428736"/>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4353"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7" name="Flowchart: Extract 6">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142844" y="1071546"/>
            <a:ext cx="5072062" cy="5143500"/>
          </a:xfrm>
          <a:prstGeom prst="wedgeRoundRectCallout">
            <a:avLst>
              <a:gd name="adj1" fmla="val 73749"/>
              <a:gd name="adj2" fmla="val 3179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20- </a:t>
            </a:r>
            <a:r>
              <a:rPr lang="fa-IR" sz="2400" b="1" dirty="0">
                <a:solidFill>
                  <a:prstClr val="black"/>
                </a:solidFill>
                <a:ea typeface="+mj-ea"/>
                <a:cs typeface="B Mitra" pitchFamily="2" charset="-78"/>
              </a:rPr>
              <a:t>سامانه </a:t>
            </a:r>
            <a:r>
              <a:rPr lang="fa-IR" sz="2400" b="1" dirty="0" smtClean="0">
                <a:solidFill>
                  <a:prstClr val="black"/>
                </a:solidFill>
                <a:ea typeface="+mj-ea"/>
                <a:cs typeface="B Mitra" pitchFamily="2" charset="-78"/>
              </a:rPr>
              <a:t>اطلاعات کار</a:t>
            </a:r>
            <a:endParaRPr lang="fa-IR" sz="2400" b="1" dirty="0">
              <a:solidFill>
                <a:prstClr val="black"/>
              </a:solidFill>
              <a:ea typeface="+mj-ea"/>
              <a:cs typeface="B Mitra" pitchFamily="2" charset="-78"/>
            </a:endParaRPr>
          </a:p>
          <a:p>
            <a:pPr algn="ctr" fontAlgn="auto">
              <a:spcBef>
                <a:spcPts val="0"/>
              </a:spcBef>
              <a:spcAft>
                <a:spcPts val="0"/>
              </a:spcAft>
              <a:defRPr/>
            </a:pPr>
            <a:r>
              <a:rPr lang="fa-IR" sz="2000" dirty="0">
                <a:solidFill>
                  <a:schemeClr val="tx1"/>
                </a:solidFill>
                <a:cs typeface="B Mitra" pitchFamily="2" charset="-78"/>
              </a:rPr>
              <a:t>هدف سال اول </a:t>
            </a:r>
          </a:p>
          <a:p>
            <a:pPr algn="ctr" fontAlgn="auto">
              <a:spcBef>
                <a:spcPts val="0"/>
              </a:spcBef>
              <a:spcAft>
                <a:spcPts val="0"/>
              </a:spcAft>
              <a:defRPr/>
            </a:pPr>
            <a:r>
              <a:rPr lang="fa-IR" sz="2000" b="1" dirty="0" smtClean="0">
                <a:solidFill>
                  <a:schemeClr val="tx1"/>
                </a:solidFill>
                <a:cs typeface="B Mitra" pitchFamily="2" charset="-78"/>
              </a:rPr>
              <a:t>100 عنوان شغلی- 20000 نفر</a:t>
            </a:r>
          </a:p>
          <a:p>
            <a:pPr algn="ctr">
              <a:buFont typeface="Wingdings" pitchFamily="2" charset="2"/>
              <a:buNone/>
              <a:defRPr/>
            </a:pPr>
            <a:r>
              <a:rPr lang="fa-IR" sz="2000" dirty="0" smtClean="0">
                <a:solidFill>
                  <a:srgbClr val="FF0000"/>
                </a:solidFill>
                <a:cs typeface="B Mitra" pitchFamily="2" charset="-78"/>
              </a:rPr>
              <a:t>بهترین </a:t>
            </a:r>
            <a:r>
              <a:rPr lang="fa-IR" sz="2000" dirty="0">
                <a:solidFill>
                  <a:srgbClr val="FF0000"/>
                </a:solidFill>
                <a:cs typeface="B Mitra" pitchFamily="2" charset="-78"/>
              </a:rPr>
              <a:t>و کامل ترین راه برای تحقق</a:t>
            </a:r>
          </a:p>
          <a:p>
            <a:pPr algn="ctr">
              <a:defRPr/>
            </a:pPr>
            <a:r>
              <a:rPr lang="fa-IR" sz="2000" b="1" dirty="0">
                <a:solidFill>
                  <a:srgbClr val="FF0000"/>
                </a:solidFill>
                <a:cs typeface="B Mitra" pitchFamily="2" charset="-78"/>
              </a:rPr>
              <a:t>بهبود تخصیص منابع انسانی</a:t>
            </a:r>
          </a:p>
          <a:p>
            <a:pPr algn="ctr">
              <a:defRPr/>
            </a:pPr>
            <a:r>
              <a:rPr lang="fa-IR" sz="2000" dirty="0">
                <a:solidFill>
                  <a:srgbClr val="FF0000"/>
                </a:solidFill>
                <a:cs typeface="B Mitra" pitchFamily="2" charset="-78"/>
              </a:rPr>
              <a:t> </a:t>
            </a:r>
            <a:r>
              <a:rPr lang="fa-IR" sz="1600" dirty="0">
                <a:solidFill>
                  <a:srgbClr val="FF0000"/>
                </a:solidFill>
                <a:cs typeface="B Mitra" pitchFamily="2" charset="-78"/>
              </a:rPr>
              <a:t>(با توجه به محدودیت های جدی)</a:t>
            </a:r>
            <a:endParaRPr lang="fa-IR" sz="2000" dirty="0">
              <a:solidFill>
                <a:srgbClr val="FF0000"/>
              </a:solidFill>
              <a:cs typeface="B Mitra" pitchFamily="2" charset="-78"/>
            </a:endParaRPr>
          </a:p>
          <a:p>
            <a:pPr algn="ctr">
              <a:buFont typeface="Wingdings" pitchFamily="2" charset="2"/>
              <a:buNone/>
              <a:defRPr/>
            </a:pPr>
            <a:endParaRPr lang="fa-IR" sz="2000" b="1" dirty="0">
              <a:solidFill>
                <a:srgbClr val="FF0000"/>
              </a:solidFill>
              <a:cs typeface="B Mitra" pitchFamily="2" charset="-78"/>
            </a:endParaRPr>
          </a:p>
          <a:p>
            <a:pPr algn="ctr">
              <a:buFont typeface="Wingdings" pitchFamily="2" charset="2"/>
              <a:buNone/>
              <a:defRPr/>
            </a:pPr>
            <a:r>
              <a:rPr lang="fa-IR" sz="2000" b="1" dirty="0">
                <a:solidFill>
                  <a:srgbClr val="FF0000"/>
                </a:solidFill>
                <a:cs typeface="B Mitra" pitchFamily="2" charset="-78"/>
              </a:rPr>
              <a:t>شایسته سالاری</a:t>
            </a:r>
          </a:p>
          <a:p>
            <a:pPr algn="ctr">
              <a:buFont typeface="Wingdings" pitchFamily="2" charset="2"/>
              <a:buNone/>
              <a:defRPr/>
            </a:pPr>
            <a:r>
              <a:rPr lang="fa-IR" sz="2000" b="1" dirty="0">
                <a:solidFill>
                  <a:srgbClr val="FF0000"/>
                </a:solidFill>
                <a:cs typeface="B Mitra" pitchFamily="2" charset="-78"/>
              </a:rPr>
              <a:t>ارتباط دانشگاه و جامعه </a:t>
            </a:r>
          </a:p>
          <a:p>
            <a:pPr algn="ctr">
              <a:buFont typeface="Wingdings" pitchFamily="2" charset="2"/>
              <a:buNone/>
              <a:defRPr/>
            </a:pPr>
            <a:r>
              <a:rPr lang="fa-IR" sz="1400" dirty="0">
                <a:solidFill>
                  <a:srgbClr val="FF0000"/>
                </a:solidFill>
                <a:cs typeface="B Mitra" pitchFamily="2" charset="-78"/>
              </a:rPr>
              <a:t>(در بعد منابع انسانی)</a:t>
            </a:r>
            <a:endParaRPr lang="fa-IR" sz="2000" dirty="0">
              <a:solidFill>
                <a:srgbClr val="FF0000"/>
              </a:solidFill>
              <a:cs typeface="B Mitra" pitchFamily="2" charset="-78"/>
            </a:endParaRPr>
          </a:p>
          <a:p>
            <a:pPr algn="ctr" fontAlgn="auto">
              <a:spcBef>
                <a:spcPts val="0"/>
              </a:spcBef>
              <a:spcAft>
                <a:spcPts val="0"/>
              </a:spcAft>
              <a:defRPr/>
            </a:pPr>
            <a:r>
              <a:rPr lang="fa-IR" sz="1600" b="1" dirty="0">
                <a:solidFill>
                  <a:schemeClr val="tx1"/>
                </a:solidFill>
                <a:cs typeface="B Mitra" pitchFamily="2" charset="-78"/>
                <a:hlinkClick r:id="rId12" action="ppaction://hlinksldjump"/>
              </a:rPr>
              <a:t>توضیح </a:t>
            </a:r>
            <a:r>
              <a:rPr lang="fa-IR" sz="1600" b="1" dirty="0" smtClean="0">
                <a:solidFill>
                  <a:schemeClr val="tx1"/>
                </a:solidFill>
                <a:cs typeface="B Mitra" pitchFamily="2" charset="-78"/>
                <a:hlinkClick r:id="rId12" action="ppaction://hlinksldjump"/>
              </a:rPr>
              <a:t>پروژه</a:t>
            </a:r>
            <a:endParaRPr lang="fa-IR" sz="1600" b="1" dirty="0">
              <a:solidFill>
                <a:schemeClr val="tx1"/>
              </a:solidFill>
              <a:cs typeface="B Mitra" pitchFamily="2" charset="-78"/>
            </a:endParaRPr>
          </a:p>
        </p:txBody>
      </p:sp>
      <p:sp>
        <p:nvSpPr>
          <p:cNvPr id="8" name="Multiply 7">
            <a:hlinkClick r:id="rId11" action="ppaction://hlinksldjump"/>
          </p:cNvPr>
          <p:cNvSpPr/>
          <p:nvPr/>
        </p:nvSpPr>
        <p:spPr>
          <a:xfrm>
            <a:off x="571500" y="1214438"/>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nvGraphicFramePr>
        <p:xfrm>
          <a:off x="857224" y="1500174"/>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5377"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7" name="Flowchart: Extract 6">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9" name="Rounded Rectangle 8">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285720" y="1071546"/>
            <a:ext cx="7429500" cy="4286250"/>
          </a:xfrm>
          <a:prstGeom prst="wedgeRoundRectCallout">
            <a:avLst>
              <a:gd name="adj1" fmla="val 30710"/>
              <a:gd name="adj2" fmla="val 5034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sz="2800" dirty="0">
              <a:solidFill>
                <a:schemeClr val="tx1"/>
              </a:solidFill>
              <a:cs typeface="B Mitra" pitchFamily="2" charset="-78"/>
            </a:endParaRPr>
          </a:p>
        </p:txBody>
      </p:sp>
      <p:graphicFrame>
        <p:nvGraphicFramePr>
          <p:cNvPr id="5" name="Diagram 4"/>
          <p:cNvGraphicFramePr/>
          <p:nvPr/>
        </p:nvGraphicFramePr>
        <p:xfrm>
          <a:off x="642910" y="1643050"/>
          <a:ext cx="6572296" cy="35719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8" name="Multiply 7">
            <a:hlinkClick r:id="rId11" action="ppaction://hlinksldjump"/>
          </p:cNvPr>
          <p:cNvSpPr/>
          <p:nvPr/>
        </p:nvSpPr>
        <p:spPr>
          <a:xfrm>
            <a:off x="571472" y="1142984"/>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857224" y="1500188"/>
          <a:ext cx="7143776" cy="4286278"/>
        </p:xfrm>
        <a:graphic>
          <a:graphicData uri="http://schemas.openxmlformats.org/drawingml/2006/table">
            <a:tbl>
              <a:tblPr rtl="1"/>
              <a:tblGrid>
                <a:gridCol w="940183"/>
                <a:gridCol w="6203593"/>
              </a:tblGrid>
              <a:tr h="579528">
                <a:tc>
                  <a:txBody>
                    <a:bodyPr/>
                    <a:lstStyle/>
                    <a:p>
                      <a:pPr algn="ctr" rtl="0" fontAlgn="ctr"/>
                      <a:endParaRPr lang="fa-IR" sz="1300" b="1" i="0" u="none" strike="noStrike" dirty="0">
                        <a:solidFill>
                          <a:srgbClr val="000000"/>
                        </a:solidFill>
                        <a:latin typeface="Arial"/>
                        <a:cs typeface="B Mitra" pitchFamily="2" charset="-78"/>
                      </a:endParaRPr>
                    </a:p>
                  </a:txBody>
                  <a:tcPr marL="6220" marR="6220" marT="622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endParaRPr lang="fa-IR" dirty="0"/>
                    </a:p>
                  </a:txBody>
                  <a:tcPr marL="6220" marR="6220" marT="6220"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35859">
                <a:tc>
                  <a:txBody>
                    <a:bodyPr/>
                    <a:lstStyle/>
                    <a:p>
                      <a:pPr algn="ctr" rtl="1" fontAlgn="ctr"/>
                      <a:r>
                        <a:rPr lang="fa-IR" sz="1300" b="1" i="0" u="none" strike="noStrike">
                          <a:solidFill>
                            <a:srgbClr val="000000"/>
                          </a:solidFill>
                          <a:latin typeface="B Mitra"/>
                          <a:cs typeface="B Mitra" pitchFamily="2" charset="-78"/>
                        </a:rPr>
                        <a:t>ردیف</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300" b="1" i="0" u="none" strike="noStrike" dirty="0">
                          <a:solidFill>
                            <a:srgbClr val="000000"/>
                          </a:solidFill>
                          <a:latin typeface="B Mitra"/>
                          <a:cs typeface="B Mitra" pitchFamily="2" charset="-78"/>
                        </a:rPr>
                        <a:t>عنوان پروژه</a:t>
                      </a: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10431">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c>
                  <a:txBody>
                    <a:bodyPr/>
                    <a:lstStyle/>
                    <a:p>
                      <a:pPr algn="l" rtl="0" fontAlgn="b"/>
                      <a:r>
                        <a:rPr lang="fa-IR" sz="900" b="1" i="0" u="none" strike="noStrike" dirty="0">
                          <a:solidFill>
                            <a:srgbClr val="000000"/>
                          </a:solidFill>
                          <a:latin typeface="B Lotus"/>
                        </a:rPr>
                        <a:t> </a:t>
                      </a: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3"/>
                    </a:solidFill>
                  </a:tcPr>
                </a:tc>
              </a:tr>
              <a:tr h="393410">
                <a:tc>
                  <a:txBody>
                    <a:bodyPr/>
                    <a:lstStyle/>
                    <a:p>
                      <a:pPr algn="ctr" rtl="0" fontAlgn="ctr"/>
                      <a:r>
                        <a:rPr lang="fa-IR" sz="1600" b="0" i="0" u="none" strike="noStrike" dirty="0" smtClean="0">
                          <a:solidFill>
                            <a:srgbClr val="000000"/>
                          </a:solidFill>
                          <a:latin typeface="B Mitra"/>
                        </a:rPr>
                        <a:t>16</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3" action="ppaction://hlinksldjump"/>
                        </a:rPr>
                        <a:t>سامانه ارتقا مدیریت</a:t>
                      </a:r>
                      <a:r>
                        <a:rPr lang="fa-IR" sz="1600" b="0" i="0" u="none" strike="noStrike" baseline="0" dirty="0" smtClean="0">
                          <a:solidFill>
                            <a:srgbClr val="000000"/>
                          </a:solidFill>
                          <a:latin typeface="B Lotus"/>
                          <a:cs typeface="B Mitra" pitchFamily="2" charset="-78"/>
                          <a:hlinkClick r:id="rId3" action="ppaction://hlinksldjump"/>
                        </a:rPr>
                        <a:t> بنگاه</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17</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4" action="ppaction://hlinksldjump"/>
                        </a:rPr>
                        <a:t>گسترش مراکز خدمات صنعتی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18</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r" defTabSz="914400" rtl="1" eaLnBrk="1" fontAlgn="b" latinLnBrk="0" hangingPunct="1">
                        <a:lnSpc>
                          <a:spcPct val="100000"/>
                        </a:lnSpc>
                        <a:spcBef>
                          <a:spcPts val="0"/>
                        </a:spcBef>
                        <a:spcAft>
                          <a:spcPts val="0"/>
                        </a:spcAft>
                        <a:buClrTx/>
                        <a:buSzTx/>
                        <a:buFontTx/>
                        <a:buNone/>
                        <a:tabLst/>
                        <a:defRPr/>
                      </a:pPr>
                      <a:r>
                        <a:rPr lang="fa-IR" sz="1600" b="0" i="0" u="none" strike="noStrike" dirty="0" smtClean="0">
                          <a:solidFill>
                            <a:srgbClr val="000000"/>
                          </a:solidFill>
                          <a:latin typeface="B Lotus"/>
                          <a:cs typeface="B Mitra" pitchFamily="2" charset="-78"/>
                          <a:hlinkClick r:id="rId5" action="ppaction://hlinksldjump"/>
                        </a:rPr>
                        <a:t>گسترش همکاری های بین بنگاهی</a:t>
                      </a:r>
                      <a:endParaRPr lang="fa-IR" sz="1600" b="0" i="0" u="none" strike="noStrike" dirty="0" smtClean="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en-US" sz="1600" b="0" i="0" u="none" strike="noStrike" dirty="0" smtClean="0">
                          <a:solidFill>
                            <a:srgbClr val="000000"/>
                          </a:solidFill>
                          <a:latin typeface="B Mitra"/>
                        </a:rPr>
                        <a:t>19</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6" action="ppaction://hlinksldjump"/>
                        </a:rPr>
                        <a:t>سامانه ارتقا توانمندی</a:t>
                      </a:r>
                      <a:r>
                        <a:rPr lang="fa-IR" sz="1600" b="0" i="0" u="none" strike="noStrike" baseline="0" dirty="0" smtClean="0">
                          <a:solidFill>
                            <a:srgbClr val="000000"/>
                          </a:solidFill>
                          <a:latin typeface="B Lotus"/>
                          <a:cs typeface="B Mitra" pitchFamily="2" charset="-78"/>
                          <a:hlinkClick r:id="rId6" action="ppaction://hlinksldjump"/>
                        </a:rPr>
                        <a:t> منابع انسانی</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20</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7" action="ppaction://hlinksldjump"/>
                        </a:rPr>
                        <a:t>سامانه اطلاعات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3410">
                <a:tc>
                  <a:txBody>
                    <a:bodyPr/>
                    <a:lstStyle/>
                    <a:p>
                      <a:pPr algn="ctr" rtl="0" fontAlgn="ctr"/>
                      <a:r>
                        <a:rPr lang="fa-IR" sz="1600" b="0" i="0" u="none" strike="noStrike" dirty="0" smtClean="0">
                          <a:solidFill>
                            <a:srgbClr val="000000"/>
                          </a:solidFill>
                          <a:latin typeface="B Mitra"/>
                        </a:rPr>
                        <a:t>21</a:t>
                      </a:r>
                      <a:endParaRPr lang="fa-IR" sz="1600" b="0" i="0" u="none" strike="noStrike" dirty="0">
                        <a:solidFill>
                          <a:srgbClr val="000000"/>
                        </a:solidFill>
                        <a:latin typeface="B Mitra"/>
                      </a:endParaRPr>
                    </a:p>
                  </a:txBody>
                  <a:tcPr marL="6220" marR="6220" marT="62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1" fontAlgn="b"/>
                      <a:r>
                        <a:rPr lang="fa-IR" sz="1600" b="0" i="0" u="none" strike="noStrike" dirty="0" smtClean="0">
                          <a:solidFill>
                            <a:srgbClr val="000000"/>
                          </a:solidFill>
                          <a:latin typeface="B Lotus"/>
                          <a:cs typeface="B Mitra" pitchFamily="2" charset="-78"/>
                          <a:hlinkClick r:id="rId8" action="ppaction://hlinksldjump"/>
                        </a:rPr>
                        <a:t>گسترش </a:t>
                      </a:r>
                      <a:r>
                        <a:rPr lang="fa-IR" sz="1600" b="0" i="0" u="none" strike="noStrike" baseline="0" dirty="0" smtClean="0">
                          <a:solidFill>
                            <a:srgbClr val="000000"/>
                          </a:solidFill>
                          <a:latin typeface="B Lotus"/>
                          <a:cs typeface="B Mitra" pitchFamily="2" charset="-78"/>
                          <a:hlinkClick r:id="rId8" action="ppaction://hlinksldjump"/>
                        </a:rPr>
                        <a:t>مراکز خدمات کار</a:t>
                      </a:r>
                      <a:endParaRPr lang="fa-IR" sz="1600" b="0" i="0" u="none" strike="noStrike" dirty="0">
                        <a:solidFill>
                          <a:srgbClr val="000000"/>
                        </a:solidFill>
                        <a:latin typeface="B Lotus"/>
                        <a:cs typeface="B Mitra" pitchFamily="2" charset="-78"/>
                      </a:endParaRPr>
                    </a:p>
                  </a:txBody>
                  <a:tcPr marL="6220" marR="6220" marT="62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3329" name="Title 1"/>
          <p:cNvSpPr>
            <a:spLocks noGrp="1"/>
          </p:cNvSpPr>
          <p:nvPr>
            <p:ph type="title"/>
          </p:nvPr>
        </p:nvSpPr>
        <p:spPr>
          <a:xfrm>
            <a:off x="457200" y="203200"/>
            <a:ext cx="7400925" cy="868363"/>
          </a:xfrm>
        </p:spPr>
        <p:txBody>
          <a:bodyPr/>
          <a:lstStyle/>
          <a:p>
            <a:pPr eaLnBrk="1" hangingPunct="1"/>
            <a:r>
              <a:rPr lang="fa-IR" smtClean="0"/>
              <a:t>برنامه مدیریت و منابع انسانی</a:t>
            </a:r>
          </a:p>
        </p:txBody>
      </p:sp>
      <p:sp>
        <p:nvSpPr>
          <p:cNvPr id="5" name="Flowchart: Extract 4">
            <a:hlinkClick r:id="rId9" action="ppaction://hlinksldjump" highlightClick="1"/>
            <a:hlinkHover r:id="" action="ppaction://noaction" highlightClick="1"/>
          </p:cNvPr>
          <p:cNvSpPr/>
          <p:nvPr/>
        </p:nvSpPr>
        <p:spPr>
          <a:xfrm>
            <a:off x="3143250" y="0"/>
            <a:ext cx="2428875" cy="469900"/>
          </a:xfrm>
          <a:prstGeom prst="flowChartExtra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b="1" dirty="0">
                <a:cs typeface="B Mitra" pitchFamily="2" charset="-78"/>
              </a:rPr>
              <a:t>نمودار علّی</a:t>
            </a:r>
          </a:p>
        </p:txBody>
      </p:sp>
      <p:sp>
        <p:nvSpPr>
          <p:cNvPr id="6" name="Rounded Rectangle 5">
            <a:hlinkClick r:id="rId10" action="ppaction://hlinksldjump"/>
          </p:cNvPr>
          <p:cNvSpPr/>
          <p:nvPr/>
        </p:nvSpPr>
        <p:spPr>
          <a:xfrm>
            <a:off x="134938" y="31750"/>
            <a:ext cx="1357312"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21" name="Rounded Rectangular Callout 20">
            <a:hlinkClick r:id="rId11" action="ppaction://hlinksldjump"/>
          </p:cNvPr>
          <p:cNvSpPr/>
          <p:nvPr/>
        </p:nvSpPr>
        <p:spPr>
          <a:xfrm>
            <a:off x="214282" y="1000108"/>
            <a:ext cx="4786312" cy="5643562"/>
          </a:xfrm>
          <a:prstGeom prst="wedgeRoundRectCallout">
            <a:avLst>
              <a:gd name="adj1" fmla="val 72339"/>
              <a:gd name="adj2" fmla="val 3304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prstClr val="black"/>
                </a:solidFill>
                <a:ea typeface="+mj-ea"/>
                <a:cs typeface="B Mitra" pitchFamily="2" charset="-78"/>
              </a:rPr>
              <a:t>پروژه </a:t>
            </a:r>
            <a:r>
              <a:rPr lang="fa-IR" sz="2400" b="1" dirty="0" smtClean="0">
                <a:solidFill>
                  <a:prstClr val="black"/>
                </a:solidFill>
                <a:ea typeface="+mj-ea"/>
                <a:cs typeface="B Mitra" pitchFamily="2" charset="-78"/>
              </a:rPr>
              <a:t>21- گسترش مراکز خدمات کار</a:t>
            </a:r>
            <a:endParaRPr lang="fa-IR" sz="2400" b="1" dirty="0">
              <a:solidFill>
                <a:prstClr val="black"/>
              </a:solidFill>
              <a:ea typeface="+mj-ea"/>
              <a:cs typeface="B Mitra" pitchFamily="2" charset="-78"/>
            </a:endParaRPr>
          </a:p>
          <a:p>
            <a:pPr algn="ctr" fontAlgn="auto">
              <a:spcBef>
                <a:spcPts val="0"/>
              </a:spcBef>
              <a:spcAft>
                <a:spcPts val="0"/>
              </a:spcAft>
              <a:defRPr/>
            </a:pPr>
            <a:endParaRPr lang="fa-IR" sz="2000" dirty="0">
              <a:solidFill>
                <a:schemeClr val="tx1"/>
              </a:solidFill>
              <a:cs typeface="B Mitra" pitchFamily="2" charset="-78"/>
            </a:endParaRPr>
          </a:p>
          <a:p>
            <a:pPr algn="ctr" fontAlgn="auto">
              <a:spcBef>
                <a:spcPts val="0"/>
              </a:spcBef>
              <a:spcAft>
                <a:spcPts val="0"/>
              </a:spcAft>
              <a:defRPr/>
            </a:pPr>
            <a:endParaRPr lang="fa-IR" sz="2000" b="1" dirty="0" smtClean="0">
              <a:solidFill>
                <a:schemeClr val="tx1"/>
              </a:solidFill>
              <a:cs typeface="B Mitra" pitchFamily="2" charset="-78"/>
            </a:endParaRPr>
          </a:p>
          <a:p>
            <a:pPr algn="ctr" fontAlgn="auto">
              <a:spcBef>
                <a:spcPts val="0"/>
              </a:spcBef>
              <a:spcAft>
                <a:spcPts val="0"/>
              </a:spcAft>
              <a:defRPr/>
            </a:pPr>
            <a:endParaRPr lang="fa-IR" sz="2000" b="1" dirty="0" smtClean="0">
              <a:solidFill>
                <a:schemeClr val="tx1"/>
              </a:solidFill>
              <a:cs typeface="B Mitra" pitchFamily="2" charset="-78"/>
            </a:endParaRPr>
          </a:p>
          <a:p>
            <a:pPr algn="ctr" fontAlgn="auto">
              <a:spcBef>
                <a:spcPts val="0"/>
              </a:spcBef>
              <a:spcAft>
                <a:spcPts val="0"/>
              </a:spcAft>
              <a:defRPr/>
            </a:pPr>
            <a:endParaRPr lang="fa-IR" sz="2000" b="1" dirty="0">
              <a:solidFill>
                <a:schemeClr val="tx1"/>
              </a:solidFill>
              <a:cs typeface="B Mitra" pitchFamily="2" charset="-78"/>
            </a:endParaRPr>
          </a:p>
          <a:p>
            <a:r>
              <a:rPr lang="fa-IR" sz="2000" dirty="0" smtClean="0">
                <a:solidFill>
                  <a:schemeClr val="tx1"/>
                </a:solidFill>
                <a:cs typeface="B Mitra" pitchFamily="2" charset="-78"/>
              </a:rPr>
              <a:t>پیگیری از وزارت کار و امور اجتماعی</a:t>
            </a:r>
          </a:p>
          <a:p>
            <a:r>
              <a:rPr lang="fa-IR" sz="2000" dirty="0" smtClean="0">
                <a:solidFill>
                  <a:schemeClr val="tx1"/>
                </a:solidFill>
                <a:cs typeface="B Mitra" pitchFamily="2" charset="-78"/>
              </a:rPr>
              <a:t>مراکز خدمات کار در کنار سامانه اطلاعات کار و سامانه ارتقا توانمندی به بهره برداری بهتر کارفرمایان و نیروی کار از اطلاعات کمک مینماید.  عمده ترین این مراکز عبارتند از:</a:t>
            </a:r>
            <a:endParaRPr lang="en-US" sz="2000" dirty="0" smtClean="0">
              <a:solidFill>
                <a:schemeClr val="tx1"/>
              </a:solidFill>
              <a:cs typeface="B Mitra" pitchFamily="2" charset="-78"/>
            </a:endParaRPr>
          </a:p>
          <a:p>
            <a:pPr lvl="0">
              <a:buFont typeface="Arial" pitchFamily="34" charset="0"/>
              <a:buChar char="•"/>
            </a:pPr>
            <a:r>
              <a:rPr lang="fa-IR" sz="2000" dirty="0" smtClean="0">
                <a:solidFill>
                  <a:schemeClr val="tx1"/>
                </a:solidFill>
                <a:cs typeface="B Mitra" pitchFamily="2" charset="-78"/>
              </a:rPr>
              <a:t>مراکز کاریابی</a:t>
            </a:r>
            <a:endParaRPr lang="en-US" sz="2000" dirty="0" smtClean="0">
              <a:solidFill>
                <a:schemeClr val="tx1"/>
              </a:solidFill>
              <a:cs typeface="B Mitra" pitchFamily="2" charset="-78"/>
            </a:endParaRPr>
          </a:p>
          <a:p>
            <a:pPr lvl="0">
              <a:buFont typeface="Arial" pitchFamily="34" charset="0"/>
              <a:buChar char="•"/>
            </a:pPr>
            <a:r>
              <a:rPr lang="fa-IR" sz="2000" dirty="0" smtClean="0">
                <a:solidFill>
                  <a:schemeClr val="tx1"/>
                </a:solidFill>
                <a:cs typeface="B Mitra" pitchFamily="2" charset="-78"/>
              </a:rPr>
              <a:t>مراکز آزمون</a:t>
            </a:r>
            <a:endParaRPr lang="en-US" sz="2000" dirty="0" smtClean="0">
              <a:solidFill>
                <a:schemeClr val="tx1"/>
              </a:solidFill>
              <a:cs typeface="B Mitra" pitchFamily="2" charset="-78"/>
            </a:endParaRPr>
          </a:p>
          <a:p>
            <a:pPr>
              <a:buFont typeface="Arial" pitchFamily="34" charset="0"/>
              <a:buChar char="•"/>
            </a:pPr>
            <a:r>
              <a:rPr lang="fa-IR" sz="2000" dirty="0" smtClean="0">
                <a:solidFill>
                  <a:schemeClr val="tx1"/>
                </a:solidFill>
                <a:cs typeface="B Mitra" pitchFamily="2" charset="-78"/>
              </a:rPr>
              <a:t>مراکز مشاوره و پیشرفت شغلی</a:t>
            </a:r>
            <a:endParaRPr lang="fa-IR" sz="2000" dirty="0">
              <a:solidFill>
                <a:schemeClr val="tx1"/>
              </a:solidFill>
              <a:cs typeface="B Mitra" pitchFamily="2" charset="-78"/>
            </a:endParaRPr>
          </a:p>
        </p:txBody>
      </p:sp>
      <p:sp>
        <p:nvSpPr>
          <p:cNvPr id="7" name="Multiply 6">
            <a:hlinkClick r:id="rId11" action="ppaction://hlinksldjump"/>
          </p:cNvPr>
          <p:cNvSpPr/>
          <p:nvPr/>
        </p:nvSpPr>
        <p:spPr>
          <a:xfrm>
            <a:off x="428596" y="1214422"/>
            <a:ext cx="357188"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203200"/>
            <a:ext cx="7400925" cy="868363"/>
          </a:xfrm>
        </p:spPr>
        <p:txBody>
          <a:bodyPr/>
          <a:lstStyle/>
          <a:p>
            <a:pPr eaLnBrk="1" hangingPunct="1"/>
            <a:r>
              <a:rPr lang="fa-IR" smtClean="0"/>
              <a:t>برنامه توزیع کالا</a:t>
            </a:r>
          </a:p>
        </p:txBody>
      </p:sp>
      <p:pic>
        <p:nvPicPr>
          <p:cNvPr id="57347" name="Picture 2" descr="C:\Documents and Settings\Reza\Desktop\tozie5.tif"/>
          <p:cNvPicPr>
            <a:picLocks noChangeAspect="1" noChangeArrowheads="1"/>
          </p:cNvPicPr>
          <p:nvPr/>
        </p:nvPicPr>
        <p:blipFill>
          <a:blip r:embed="rId3" cstate="print"/>
          <a:srcRect/>
          <a:stretch>
            <a:fillRect/>
          </a:stretch>
        </p:blipFill>
        <p:spPr bwMode="auto">
          <a:xfrm>
            <a:off x="285750" y="1500188"/>
            <a:ext cx="7500938" cy="4857750"/>
          </a:xfrm>
          <a:prstGeom prst="rect">
            <a:avLst/>
          </a:prstGeom>
          <a:noFill/>
          <a:ln w="9525">
            <a:noFill/>
            <a:miter lim="800000"/>
            <a:headEnd/>
            <a:tailEnd/>
          </a:ln>
        </p:spPr>
      </p:pic>
      <p:sp>
        <p:nvSpPr>
          <p:cNvPr id="20" name="Rectangle 19"/>
          <p:cNvSpPr/>
          <p:nvPr/>
        </p:nvSpPr>
        <p:spPr>
          <a:xfrm>
            <a:off x="3714750" y="5391150"/>
            <a:ext cx="1019175" cy="2857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Rectangle 25"/>
          <p:cNvSpPr/>
          <p:nvPr/>
        </p:nvSpPr>
        <p:spPr>
          <a:xfrm>
            <a:off x="3500438" y="5786438"/>
            <a:ext cx="1643062" cy="571500"/>
          </a:xfrm>
          <a:prstGeom prst="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428625" y="2643188"/>
            <a:ext cx="1000125"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8" name="Rectangle 27"/>
          <p:cNvSpPr/>
          <p:nvPr/>
        </p:nvSpPr>
        <p:spPr>
          <a:xfrm>
            <a:off x="2928938" y="2000250"/>
            <a:ext cx="1357312" cy="50006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9" name="Rectangle 28"/>
          <p:cNvSpPr/>
          <p:nvPr/>
        </p:nvSpPr>
        <p:spPr>
          <a:xfrm>
            <a:off x="5786438" y="1571625"/>
            <a:ext cx="1214437" cy="357188"/>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0" name="Rectangle 29"/>
          <p:cNvSpPr/>
          <p:nvPr/>
        </p:nvSpPr>
        <p:spPr>
          <a:xfrm>
            <a:off x="6858000" y="3500438"/>
            <a:ext cx="928688"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1" name="Rectangle 30"/>
          <p:cNvSpPr/>
          <p:nvPr/>
        </p:nvSpPr>
        <p:spPr>
          <a:xfrm>
            <a:off x="3714750" y="5357813"/>
            <a:ext cx="1071563" cy="357187"/>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2" name="Rectangle 31"/>
          <p:cNvSpPr/>
          <p:nvPr/>
        </p:nvSpPr>
        <p:spPr>
          <a:xfrm>
            <a:off x="3714750" y="5929313"/>
            <a:ext cx="1000125" cy="285750"/>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14" name="Rounded Rectangle 13">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03200"/>
            <a:ext cx="7400925" cy="868363"/>
          </a:xfrm>
        </p:spPr>
        <p:txBody>
          <a:bodyPr/>
          <a:lstStyle/>
          <a:p>
            <a:pPr eaLnBrk="1" hangingPunct="1"/>
            <a:r>
              <a:rPr lang="fa-IR" smtClean="0"/>
              <a:t>برنامه صادرات و واردات</a:t>
            </a:r>
          </a:p>
        </p:txBody>
      </p:sp>
      <p:pic>
        <p:nvPicPr>
          <p:cNvPr id="58371" name="Picture 2" descr="C:\Documents and Settings\Reza\Desktop\sava3.tif"/>
          <p:cNvPicPr>
            <a:picLocks noChangeAspect="1" noChangeArrowheads="1"/>
          </p:cNvPicPr>
          <p:nvPr/>
        </p:nvPicPr>
        <p:blipFill>
          <a:blip r:embed="rId3" cstate="print"/>
          <a:srcRect/>
          <a:stretch>
            <a:fillRect/>
          </a:stretch>
        </p:blipFill>
        <p:spPr bwMode="auto">
          <a:xfrm>
            <a:off x="214313" y="1428750"/>
            <a:ext cx="7621587" cy="4643438"/>
          </a:xfrm>
          <a:prstGeom prst="rect">
            <a:avLst/>
          </a:prstGeom>
          <a:noFill/>
          <a:ln w="9525">
            <a:noFill/>
            <a:miter lim="800000"/>
            <a:headEnd/>
            <a:tailEnd/>
          </a:ln>
        </p:spPr>
      </p:pic>
      <p:sp>
        <p:nvSpPr>
          <p:cNvPr id="20" name="Rectangle 19"/>
          <p:cNvSpPr/>
          <p:nvPr/>
        </p:nvSpPr>
        <p:spPr>
          <a:xfrm>
            <a:off x="5715000" y="5357813"/>
            <a:ext cx="714375" cy="2143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Rectangle 20"/>
          <p:cNvSpPr/>
          <p:nvPr/>
        </p:nvSpPr>
        <p:spPr>
          <a:xfrm>
            <a:off x="3786188" y="5429250"/>
            <a:ext cx="928687" cy="214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Rectangle 21"/>
          <p:cNvSpPr/>
          <p:nvPr/>
        </p:nvSpPr>
        <p:spPr>
          <a:xfrm>
            <a:off x="4071938" y="5786438"/>
            <a:ext cx="3571875" cy="357187"/>
          </a:xfrm>
          <a:prstGeom prst="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32"/>
          <p:cNvSpPr/>
          <p:nvPr/>
        </p:nvSpPr>
        <p:spPr>
          <a:xfrm>
            <a:off x="5715000" y="1714500"/>
            <a:ext cx="1143000"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4" name="Rectangle 33"/>
          <p:cNvSpPr/>
          <p:nvPr/>
        </p:nvSpPr>
        <p:spPr>
          <a:xfrm>
            <a:off x="4786313" y="2286000"/>
            <a:ext cx="928687" cy="21431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5" name="Rectangle 34"/>
          <p:cNvSpPr/>
          <p:nvPr/>
        </p:nvSpPr>
        <p:spPr>
          <a:xfrm>
            <a:off x="6858000" y="2643188"/>
            <a:ext cx="857250" cy="214312"/>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6" name="Rectangle 35"/>
          <p:cNvSpPr/>
          <p:nvPr/>
        </p:nvSpPr>
        <p:spPr>
          <a:xfrm>
            <a:off x="4214813" y="2714625"/>
            <a:ext cx="1143000" cy="21431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8" name="Rectangle 37"/>
          <p:cNvSpPr/>
          <p:nvPr/>
        </p:nvSpPr>
        <p:spPr>
          <a:xfrm>
            <a:off x="4714875" y="3714750"/>
            <a:ext cx="1071563"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39" name="Rectangle 38"/>
          <p:cNvSpPr/>
          <p:nvPr/>
        </p:nvSpPr>
        <p:spPr>
          <a:xfrm>
            <a:off x="2673350" y="3571875"/>
            <a:ext cx="428625" cy="21431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0" name="Rectangle 39"/>
          <p:cNvSpPr/>
          <p:nvPr/>
        </p:nvSpPr>
        <p:spPr>
          <a:xfrm>
            <a:off x="1300163" y="2473325"/>
            <a:ext cx="1071562"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1" name="Rectangle 40"/>
          <p:cNvSpPr/>
          <p:nvPr/>
        </p:nvSpPr>
        <p:spPr>
          <a:xfrm>
            <a:off x="300038" y="3554413"/>
            <a:ext cx="785812"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2" name="Rectangle 41"/>
          <p:cNvSpPr/>
          <p:nvPr/>
        </p:nvSpPr>
        <p:spPr>
          <a:xfrm>
            <a:off x="2786063" y="4330700"/>
            <a:ext cx="714375" cy="214313"/>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3" name="Rectangle 42"/>
          <p:cNvSpPr/>
          <p:nvPr/>
        </p:nvSpPr>
        <p:spPr>
          <a:xfrm>
            <a:off x="3786188" y="5429250"/>
            <a:ext cx="928687" cy="214313"/>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4" name="Rectangle 43"/>
          <p:cNvSpPr/>
          <p:nvPr/>
        </p:nvSpPr>
        <p:spPr>
          <a:xfrm>
            <a:off x="5715000" y="5357813"/>
            <a:ext cx="714375" cy="214312"/>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5" name="Rectangle 44"/>
          <p:cNvSpPr/>
          <p:nvPr/>
        </p:nvSpPr>
        <p:spPr>
          <a:xfrm>
            <a:off x="4071938" y="5786438"/>
            <a:ext cx="3571875" cy="357187"/>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3" name="Rounded Rectangle 22">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203200"/>
            <a:ext cx="7400925" cy="868363"/>
          </a:xfrm>
        </p:spPr>
        <p:txBody>
          <a:bodyPr/>
          <a:lstStyle/>
          <a:p>
            <a:pPr eaLnBrk="1" hangingPunct="1"/>
            <a:r>
              <a:rPr lang="fa-IR" smtClean="0"/>
              <a:t>برنامه نظام مالی</a:t>
            </a:r>
          </a:p>
        </p:txBody>
      </p:sp>
      <p:pic>
        <p:nvPicPr>
          <p:cNvPr id="59395" name="Picture 2" descr="\\192.168.0.1\rahbordi\برنامه های ستاد\MALI14.tif"/>
          <p:cNvPicPr>
            <a:picLocks noChangeAspect="1" noChangeArrowheads="1"/>
          </p:cNvPicPr>
          <p:nvPr/>
        </p:nvPicPr>
        <p:blipFill>
          <a:blip r:embed="rId3" cstate="print"/>
          <a:srcRect/>
          <a:stretch>
            <a:fillRect/>
          </a:stretch>
        </p:blipFill>
        <p:spPr bwMode="auto">
          <a:xfrm>
            <a:off x="214313" y="1428750"/>
            <a:ext cx="7715250" cy="4965700"/>
          </a:xfrm>
          <a:prstGeom prst="rect">
            <a:avLst/>
          </a:prstGeom>
          <a:noFill/>
          <a:ln w="9525">
            <a:noFill/>
            <a:miter lim="800000"/>
            <a:headEnd/>
            <a:tailEnd/>
          </a:ln>
        </p:spPr>
      </p:pic>
      <p:sp>
        <p:nvSpPr>
          <p:cNvPr id="36" name="Arc 35"/>
          <p:cNvSpPr/>
          <p:nvPr/>
        </p:nvSpPr>
        <p:spPr>
          <a:xfrm>
            <a:off x="4429125" y="2857500"/>
            <a:ext cx="357188" cy="357188"/>
          </a:xfrm>
          <a:prstGeom prst="arc">
            <a:avLst>
              <a:gd name="adj1" fmla="val 8218887"/>
              <a:gd name="adj2" fmla="val 2155452"/>
            </a:avLst>
          </a:prstGeom>
          <a:ln w="38100">
            <a:solidFill>
              <a:srgbClr val="92D05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Arc 37"/>
          <p:cNvSpPr/>
          <p:nvPr/>
        </p:nvSpPr>
        <p:spPr>
          <a:xfrm>
            <a:off x="5214938" y="2714625"/>
            <a:ext cx="214312" cy="214313"/>
          </a:xfrm>
          <a:prstGeom prst="arc">
            <a:avLst>
              <a:gd name="adj1" fmla="val 16540617"/>
              <a:gd name="adj2" fmla="val 10370761"/>
            </a:avLst>
          </a:prstGeom>
          <a:ln w="38100">
            <a:solidFill>
              <a:srgbClr val="92D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Arc 38"/>
          <p:cNvSpPr/>
          <p:nvPr/>
        </p:nvSpPr>
        <p:spPr>
          <a:xfrm rot="10394081">
            <a:off x="5143500" y="3000375"/>
            <a:ext cx="214313" cy="214313"/>
          </a:xfrm>
          <a:prstGeom prst="arc">
            <a:avLst>
              <a:gd name="adj1" fmla="val 16540617"/>
              <a:gd name="adj2" fmla="val 10370761"/>
            </a:avLst>
          </a:prstGeom>
          <a:ln w="38100">
            <a:solidFill>
              <a:srgbClr val="92D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2" name="Arc 61"/>
          <p:cNvSpPr/>
          <p:nvPr/>
        </p:nvSpPr>
        <p:spPr>
          <a:xfrm>
            <a:off x="6143625" y="3643313"/>
            <a:ext cx="214313" cy="214312"/>
          </a:xfrm>
          <a:prstGeom prst="arc">
            <a:avLst>
              <a:gd name="adj1" fmla="val 16540617"/>
              <a:gd name="adj2" fmla="val 10370761"/>
            </a:avLst>
          </a:prstGeom>
          <a:ln w="38100">
            <a:solidFill>
              <a:srgbClr val="92D05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Rectangle 36"/>
          <p:cNvSpPr/>
          <p:nvPr/>
        </p:nvSpPr>
        <p:spPr>
          <a:xfrm>
            <a:off x="3544888" y="2643188"/>
            <a:ext cx="714375" cy="285750"/>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0" name="Rectangle 39"/>
          <p:cNvSpPr/>
          <p:nvPr/>
        </p:nvSpPr>
        <p:spPr>
          <a:xfrm>
            <a:off x="4527550" y="2592388"/>
            <a:ext cx="642938" cy="265112"/>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1" name="Rectangle 40"/>
          <p:cNvSpPr/>
          <p:nvPr/>
        </p:nvSpPr>
        <p:spPr>
          <a:xfrm>
            <a:off x="4643438" y="3643313"/>
            <a:ext cx="857250" cy="214312"/>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2" name="Rectangle 41"/>
          <p:cNvSpPr/>
          <p:nvPr/>
        </p:nvSpPr>
        <p:spPr>
          <a:xfrm>
            <a:off x="5572125" y="2928938"/>
            <a:ext cx="500063" cy="285750"/>
          </a:xfrm>
          <a:prstGeom prst="rect">
            <a:avLst/>
          </a:prstGeom>
          <a:solidFill>
            <a:schemeClr val="bg2">
              <a:lumMod val="75000"/>
              <a:alpha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3" name="Rectangle 42"/>
          <p:cNvSpPr/>
          <p:nvPr/>
        </p:nvSpPr>
        <p:spPr>
          <a:xfrm>
            <a:off x="857250" y="3429000"/>
            <a:ext cx="1285875"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4" name="Rectangle 43"/>
          <p:cNvSpPr/>
          <p:nvPr/>
        </p:nvSpPr>
        <p:spPr>
          <a:xfrm>
            <a:off x="214313" y="1428750"/>
            <a:ext cx="785812"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5" name="Rectangle 44"/>
          <p:cNvSpPr/>
          <p:nvPr/>
        </p:nvSpPr>
        <p:spPr>
          <a:xfrm>
            <a:off x="1285875" y="1500188"/>
            <a:ext cx="857250"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6" name="Rectangle 45"/>
          <p:cNvSpPr/>
          <p:nvPr/>
        </p:nvSpPr>
        <p:spPr>
          <a:xfrm>
            <a:off x="2357438" y="1428750"/>
            <a:ext cx="500062"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7" name="Rectangle 46"/>
          <p:cNvSpPr/>
          <p:nvPr/>
        </p:nvSpPr>
        <p:spPr>
          <a:xfrm>
            <a:off x="6572250" y="2857500"/>
            <a:ext cx="571500"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8" name="Rectangle 47"/>
          <p:cNvSpPr/>
          <p:nvPr/>
        </p:nvSpPr>
        <p:spPr>
          <a:xfrm>
            <a:off x="6357938" y="5072063"/>
            <a:ext cx="1357312"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49" name="Rectangle 48"/>
          <p:cNvSpPr/>
          <p:nvPr/>
        </p:nvSpPr>
        <p:spPr>
          <a:xfrm>
            <a:off x="4071938" y="5929313"/>
            <a:ext cx="1714500" cy="285750"/>
          </a:xfrm>
          <a:prstGeom prst="rect">
            <a:avLst/>
          </a:prstGeom>
          <a:solidFill>
            <a:schemeClr val="accent1">
              <a:alpha val="43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21" name="Rounded Rectangle 20">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124075" y="1628775"/>
            <a:ext cx="7019925" cy="3371850"/>
          </a:xfrm>
        </p:spPr>
        <p:txBody>
          <a:bodyPr rtlCol="1">
            <a:noAutofit/>
          </a:bodyPr>
          <a:lstStyle/>
          <a:p>
            <a:pPr algn="ctr" eaLnBrk="1" fontAlgn="auto" hangingPunct="1">
              <a:spcAft>
                <a:spcPts val="0"/>
              </a:spcAft>
              <a:defRPr/>
            </a:pPr>
            <a:r>
              <a:rPr lang="fa-IR" sz="9600" b="0" dirty="0" smtClean="0"/>
              <a:t>برنامه ها </a:t>
            </a:r>
            <a:br>
              <a:rPr lang="fa-IR" sz="9600" b="0" dirty="0" smtClean="0"/>
            </a:br>
            <a:r>
              <a:rPr lang="fa-IR" sz="9600" b="0" dirty="0" smtClean="0"/>
              <a:t>به تفکیک </a:t>
            </a:r>
            <a:br>
              <a:rPr lang="fa-IR" sz="9600" b="0" dirty="0" smtClean="0"/>
            </a:br>
            <a:r>
              <a:rPr lang="fa-IR" sz="9600" b="0" dirty="0" smtClean="0"/>
              <a:t>رشته های صنعتی</a:t>
            </a:r>
            <a:endParaRPr lang="fa-IR" sz="9600" b="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lstStyle/>
          <a:p>
            <a:pPr eaLnBrk="1" hangingPunct="1"/>
            <a:r>
              <a:rPr lang="fa-IR" dirty="0" smtClean="0"/>
              <a:t>ترکیب مصرف برق در صنایع مختلف</a:t>
            </a:r>
          </a:p>
        </p:txBody>
      </p:sp>
      <p:sp>
        <p:nvSpPr>
          <p:cNvPr id="13315" name="Content Placeholder 2"/>
          <p:cNvSpPr>
            <a:spLocks noGrp="1"/>
          </p:cNvSpPr>
          <p:nvPr>
            <p:ph idx="1"/>
          </p:nvPr>
        </p:nvSpPr>
        <p:spPr>
          <a:xfrm>
            <a:off x="457200" y="1357313"/>
            <a:ext cx="7400925" cy="5116512"/>
          </a:xfrm>
        </p:spPr>
        <p:txBody>
          <a:bodyPr>
            <a:normAutofit/>
          </a:bodyPr>
          <a:lstStyle/>
          <a:p>
            <a:endParaRPr lang="fa-IR" sz="2800" dirty="0" smtClean="0"/>
          </a:p>
          <a:p>
            <a:endParaRPr lang="fa-IR" sz="2800" dirty="0" smtClean="0"/>
          </a:p>
          <a:p>
            <a:endParaRPr lang="fa-IR" sz="2800" dirty="0" smtClean="0"/>
          </a:p>
          <a:p>
            <a:pPr marL="514350" indent="-514350" fontAlgn="base">
              <a:spcAft>
                <a:spcPct val="0"/>
              </a:spcAft>
              <a:buFont typeface="Wingdings" pitchFamily="2" charset="2"/>
              <a:buNone/>
            </a:pPr>
            <a:endParaRPr lang="fa-IR" sz="2800" dirty="0" smtClean="0"/>
          </a:p>
        </p:txBody>
      </p:sp>
      <p:sp>
        <p:nvSpPr>
          <p:cNvPr id="7" name="Rounded Rectangle 6">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graphicFrame>
        <p:nvGraphicFramePr>
          <p:cNvPr id="5" name="Chart 4"/>
          <p:cNvGraphicFramePr/>
          <p:nvPr/>
        </p:nvGraphicFramePr>
        <p:xfrm>
          <a:off x="1142977" y="1357298"/>
          <a:ext cx="6786610" cy="47863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nvGraphicFramePr>
        <p:xfrm>
          <a:off x="357158" y="1214422"/>
          <a:ext cx="8215370" cy="5214973"/>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3"/>
          <p:cNvSpPr>
            <a:spLocks noGrp="1"/>
          </p:cNvSpPr>
          <p:nvPr>
            <p:ph type="title"/>
          </p:nvPr>
        </p:nvSpPr>
        <p:spPr>
          <a:xfrm>
            <a:off x="457200" y="203200"/>
            <a:ext cx="7400925" cy="868363"/>
          </a:xfrm>
        </p:spPr>
        <p:txBody>
          <a:bodyPr/>
          <a:lstStyle/>
          <a:p>
            <a:pPr eaLnBrk="1" hangingPunct="1"/>
            <a:r>
              <a:rPr lang="fa-IR" smtClean="0"/>
              <a:t>صنعت و معدن – وضعیت توزیع دارایی ها</a:t>
            </a:r>
          </a:p>
        </p:txBody>
      </p:sp>
      <p:graphicFrame>
        <p:nvGraphicFramePr>
          <p:cNvPr id="21" name="Table 20"/>
          <p:cNvGraphicFramePr>
            <a:graphicFrameLocks noGrp="1"/>
          </p:cNvGraphicFramePr>
          <p:nvPr/>
        </p:nvGraphicFramePr>
        <p:xfrm>
          <a:off x="1071534" y="1643063"/>
          <a:ext cx="6456391" cy="3886200"/>
        </p:xfrm>
        <a:graphic>
          <a:graphicData uri="http://schemas.openxmlformats.org/drawingml/2006/table">
            <a:tbl>
              <a:tblPr rtl="1"/>
              <a:tblGrid>
                <a:gridCol w="2999570"/>
                <a:gridCol w="932793"/>
                <a:gridCol w="1042533"/>
                <a:gridCol w="1481495"/>
              </a:tblGrid>
              <a:tr h="266700">
                <a:tc>
                  <a:txBody>
                    <a:bodyPr/>
                    <a:lstStyle/>
                    <a:p>
                      <a:pPr algn="ctr" rtl="1" fontAlgn="ctr"/>
                      <a:r>
                        <a:rPr lang="fa-IR" sz="1600" b="1" i="0" u="none" strike="noStrike" dirty="0">
                          <a:solidFill>
                            <a:srgbClr val="000000"/>
                          </a:solidFill>
                          <a:latin typeface="B Titr"/>
                          <a:cs typeface="B Mitra" pitchFamily="2" charset="-78"/>
                        </a:rPr>
                        <a:t>صنعت</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rtl="1" fontAlgn="ctr"/>
                      <a:r>
                        <a:rPr lang="fa-IR" sz="1600" b="1" i="0" u="none" strike="noStrike" dirty="0">
                          <a:solidFill>
                            <a:srgbClr val="000000"/>
                          </a:solidFill>
                          <a:latin typeface="B Titr"/>
                          <a:cs typeface="B Mitra" pitchFamily="2" charset="-78"/>
                        </a:rPr>
                        <a:t>تعداد شركت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rtl="1" fontAlgn="ctr"/>
                      <a:r>
                        <a:rPr lang="fa-IR" sz="1600" b="1" i="0" u="none" strike="noStrike" dirty="0">
                          <a:solidFill>
                            <a:srgbClr val="000000"/>
                          </a:solidFill>
                          <a:latin typeface="B Titr"/>
                          <a:cs typeface="B Mitra" pitchFamily="2" charset="-78"/>
                        </a:rPr>
                        <a:t>تعداد سهامدار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rtl="1" fontAlgn="ctr"/>
                      <a:r>
                        <a:rPr lang="fa-IR" sz="1600" b="1" i="0" u="none" strike="noStrike" dirty="0">
                          <a:solidFill>
                            <a:srgbClr val="000000"/>
                          </a:solidFill>
                          <a:latin typeface="B Titr"/>
                          <a:cs typeface="B Mitra" pitchFamily="2" charset="-78"/>
                        </a:rPr>
                        <a:t>تعداد سهام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r h="257175">
                <a:tc>
                  <a:txBody>
                    <a:bodyPr/>
                    <a:lstStyle/>
                    <a:p>
                      <a:pPr algn="r" rtl="1" fontAlgn="b"/>
                      <a:r>
                        <a:rPr lang="fa-IR" sz="1400" b="1" i="0" u="none" strike="noStrike" dirty="0">
                          <a:solidFill>
                            <a:srgbClr val="000000"/>
                          </a:solidFill>
                          <a:latin typeface="B Titr"/>
                          <a:cs typeface="B Mitra" pitchFamily="2" charset="-78"/>
                        </a:rPr>
                        <a:t>خودرو و ساخت قطعات</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dirty="0">
                          <a:solidFill>
                            <a:srgbClr val="000000"/>
                          </a:solidFill>
                          <a:latin typeface="B Titr"/>
                          <a:cs typeface="B Mitra" pitchFamily="2" charset="-78"/>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B Titr"/>
                          <a:cs typeface="B Mitra" pitchFamily="2" charset="-78"/>
                        </a:rPr>
                        <a:t>428,814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B Titr"/>
                          <a:cs typeface="B Mitra" pitchFamily="2" charset="-78"/>
                        </a:rPr>
                        <a:t>31,546,412,000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ساخت محصولات فلزي</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44,081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1,205,385,084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ساير محصولات كاني غير فلزي</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80,101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1,152,144,331</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سرمايه گذاريها</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563,456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18,110,040,000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سيمان، آهك و گچ</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237,095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13,243,318,718</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فلزات اساسي</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131,656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28,039,117,400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قند و شكر</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40,374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553,777,917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كاشي و سراميك</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75,436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1,224,096,689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لاستيك و پلاستيك</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31,744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1,553,378,369</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محصولات غذايي و آشاميدني بجز قند و شكر</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175,657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3,995,462,643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محصولات كاغذي</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6,152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130,750,000</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7175">
                <a:tc>
                  <a:txBody>
                    <a:bodyPr/>
                    <a:lstStyle/>
                    <a:p>
                      <a:pPr algn="r" rtl="1" fontAlgn="b"/>
                      <a:r>
                        <a:rPr lang="fa-IR" sz="1400" b="1" i="0" u="none" strike="noStrike" dirty="0">
                          <a:solidFill>
                            <a:srgbClr val="000000"/>
                          </a:solidFill>
                          <a:latin typeface="B Titr"/>
                          <a:cs typeface="B Mitra" pitchFamily="2" charset="-78"/>
                        </a:rPr>
                        <a:t>منسوجات</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dirty="0">
                          <a:solidFill>
                            <a:srgbClr val="000000"/>
                          </a:solidFill>
                          <a:latin typeface="B Titr"/>
                          <a:cs typeface="B Mitra" pitchFamily="2" charset="-78"/>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B Titr"/>
                          <a:cs typeface="B Mitra" pitchFamily="2" charset="-78"/>
                        </a:rPr>
                        <a:t>7,711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230,012,165</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6700">
                <a:tc>
                  <a:txBody>
                    <a:bodyPr/>
                    <a:lstStyle/>
                    <a:p>
                      <a:pPr algn="r" rtl="1" fontAlgn="b"/>
                      <a:r>
                        <a:rPr lang="fa-IR" sz="1400" b="1" i="0" u="none" strike="noStrike">
                          <a:solidFill>
                            <a:srgbClr val="000000"/>
                          </a:solidFill>
                          <a:latin typeface="B Titr"/>
                          <a:cs typeface="B Mitra" pitchFamily="2" charset="-78"/>
                        </a:rPr>
                        <a:t>سایر</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b"/>
                      <a:r>
                        <a:rPr lang="fa-IR" sz="1400" b="1" i="0" u="none" strike="noStrike">
                          <a:solidFill>
                            <a:srgbClr val="000000"/>
                          </a:solidFill>
                          <a:latin typeface="B Titr"/>
                          <a:cs typeface="B Mitra" pitchFamily="2" charset="-78"/>
                        </a:rPr>
                        <a:t>149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fa-IR" sz="1400" b="1" i="0" u="none" strike="noStrike">
                          <a:solidFill>
                            <a:srgbClr val="000000"/>
                          </a:solidFill>
                          <a:latin typeface="B Titr"/>
                          <a:cs typeface="B Mitra" pitchFamily="2" charset="-78"/>
                        </a:rPr>
                        <a:t>1,396,738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B Titr"/>
                          <a:cs typeface="B Mitra" pitchFamily="2" charset="-78"/>
                        </a:rPr>
                        <a:t>185,319,906,567</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6700">
                <a:tc>
                  <a:txBody>
                    <a:bodyPr/>
                    <a:lstStyle/>
                    <a:p>
                      <a:pPr algn="r" rtl="1" fontAlgn="b"/>
                      <a:r>
                        <a:rPr lang="fa-IR" sz="1600" b="1" i="0" u="none" strike="noStrike" dirty="0">
                          <a:solidFill>
                            <a:srgbClr val="000000"/>
                          </a:solidFill>
                          <a:latin typeface="B Titr"/>
                          <a:cs typeface="B Mitra" pitchFamily="2" charset="-78"/>
                        </a:rPr>
                        <a:t>جمع</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ctr" rtl="0" fontAlgn="b"/>
                      <a:r>
                        <a:rPr lang="fa-IR" sz="1600" b="1" i="0" u="none" strike="noStrike" dirty="0">
                          <a:solidFill>
                            <a:srgbClr val="000000"/>
                          </a:solidFill>
                          <a:latin typeface="B Titr"/>
                          <a:cs typeface="B Mitra" pitchFamily="2" charset="-78"/>
                        </a:rPr>
                        <a:t>337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r" rtl="0" fontAlgn="b"/>
                      <a:r>
                        <a:rPr lang="fa-IR" sz="1600" b="1" i="0" u="none" strike="noStrike" dirty="0">
                          <a:solidFill>
                            <a:srgbClr val="000000"/>
                          </a:solidFill>
                          <a:latin typeface="B Titr"/>
                          <a:cs typeface="B Mitra" pitchFamily="2" charset="-78"/>
                        </a:rPr>
                        <a:t>3,219,015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lgn="r" rtl="0" fontAlgn="b"/>
                      <a:r>
                        <a:rPr lang="fa-IR" sz="1600" b="1" i="0" u="none" strike="noStrike" dirty="0">
                          <a:solidFill>
                            <a:srgbClr val="000000"/>
                          </a:solidFill>
                          <a:latin typeface="B Titr"/>
                          <a:cs typeface="B Mitra" pitchFamily="2" charset="-78"/>
                        </a:rPr>
                        <a:t>286,303,801,883</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bl>
          </a:graphicData>
        </a:graphic>
      </p:graphicFrame>
      <p:sp>
        <p:nvSpPr>
          <p:cNvPr id="61525" name="TextBox 11"/>
          <p:cNvSpPr txBox="1">
            <a:spLocks noChangeArrowheads="1"/>
          </p:cNvSpPr>
          <p:nvPr/>
        </p:nvSpPr>
        <p:spPr bwMode="auto">
          <a:xfrm>
            <a:off x="971550" y="1196975"/>
            <a:ext cx="6553200" cy="369888"/>
          </a:xfrm>
          <a:prstGeom prst="rect">
            <a:avLst/>
          </a:prstGeom>
          <a:noFill/>
          <a:ln w="9525">
            <a:noFill/>
            <a:miter lim="800000"/>
            <a:headEnd/>
            <a:tailEnd/>
          </a:ln>
        </p:spPr>
        <p:txBody>
          <a:bodyPr>
            <a:spAutoFit/>
          </a:bodyPr>
          <a:lstStyle/>
          <a:p>
            <a:r>
              <a:rPr lang="fa-IR" b="1">
                <a:latin typeface="Calibri" pitchFamily="34" charset="0"/>
                <a:cs typeface="B Mitra" pitchFamily="2" charset="-78"/>
              </a:rPr>
              <a:t>تعداد سهامداران شرکتهای عضو بورس      </a:t>
            </a:r>
            <a:r>
              <a:rPr lang="fa-IR">
                <a:latin typeface="Calibri" pitchFamily="34" charset="0"/>
                <a:cs typeface="B Mitra" pitchFamily="2" charset="-78"/>
              </a:rPr>
              <a:t>(ارزش بازار بورس: حدود 61 هزار میلیارد تومان)</a:t>
            </a:r>
          </a:p>
        </p:txBody>
      </p:sp>
      <p:sp>
        <p:nvSpPr>
          <p:cNvPr id="61526" name="TextBox 1"/>
          <p:cNvSpPr txBox="1">
            <a:spLocks noChangeArrowheads="1"/>
          </p:cNvSpPr>
          <p:nvPr/>
        </p:nvSpPr>
        <p:spPr bwMode="auto">
          <a:xfrm>
            <a:off x="2484438" y="5770563"/>
            <a:ext cx="4103687" cy="368300"/>
          </a:xfrm>
          <a:prstGeom prst="rect">
            <a:avLst/>
          </a:prstGeom>
          <a:noFill/>
          <a:ln w="9525">
            <a:noFill/>
            <a:miter lim="800000"/>
            <a:headEnd/>
            <a:tailEnd/>
          </a:ln>
        </p:spPr>
        <p:txBody>
          <a:bodyPr>
            <a:spAutoFit/>
          </a:bodyPr>
          <a:lstStyle/>
          <a:p>
            <a:pPr algn="ctr"/>
            <a:r>
              <a:rPr lang="fa-IR">
                <a:latin typeface="Calibri" pitchFamily="34" charset="0"/>
                <a:cs typeface="B Mitra" pitchFamily="2" charset="-78"/>
              </a:rPr>
              <a:t>در تاریخ: 88/11/13</a:t>
            </a:r>
          </a:p>
        </p:txBody>
      </p:sp>
      <p:sp>
        <p:nvSpPr>
          <p:cNvPr id="7" name="Rounded Rectangle 6">
            <a:hlinkClick r:id="rId2"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3"/>
          <p:cNvSpPr>
            <a:spLocks noGrp="1"/>
          </p:cNvSpPr>
          <p:nvPr>
            <p:ph type="title"/>
          </p:nvPr>
        </p:nvSpPr>
        <p:spPr>
          <a:xfrm>
            <a:off x="457200" y="203200"/>
            <a:ext cx="7400925" cy="868363"/>
          </a:xfrm>
        </p:spPr>
        <p:txBody>
          <a:bodyPr/>
          <a:lstStyle/>
          <a:p>
            <a:pPr eaLnBrk="1" hangingPunct="1"/>
            <a:r>
              <a:rPr lang="fa-IR" smtClean="0"/>
              <a:t>صنعت سیمان - وضعیت</a:t>
            </a:r>
          </a:p>
        </p:txBody>
      </p:sp>
      <p:sp>
        <p:nvSpPr>
          <p:cNvPr id="62467" name="Content Placeholder 22"/>
          <p:cNvSpPr>
            <a:spLocks noGrp="1"/>
          </p:cNvSpPr>
          <p:nvPr>
            <p:ph idx="1"/>
          </p:nvPr>
        </p:nvSpPr>
        <p:spPr>
          <a:xfrm>
            <a:off x="457200" y="1357313"/>
            <a:ext cx="7400925" cy="2857500"/>
          </a:xfrm>
        </p:spPr>
        <p:txBody>
          <a:bodyPr/>
          <a:lstStyle/>
          <a:p>
            <a:pPr marL="273050" indent="-273050" fontAlgn="base">
              <a:spcAft>
                <a:spcPct val="0"/>
              </a:spcAft>
              <a:buFont typeface="Wingdings" pitchFamily="2" charset="2"/>
              <a:buNone/>
            </a:pPr>
            <a:r>
              <a:rPr lang="fa-IR" smtClean="0"/>
              <a:t>تعداد واحدهای فعال: </a:t>
            </a:r>
            <a:r>
              <a:rPr lang="fa-IR" sz="2800" b="1" smtClean="0"/>
              <a:t>58 واحد – ظرفیت 68 میلیون تن</a:t>
            </a:r>
          </a:p>
          <a:p>
            <a:pPr marL="273050" indent="-273050" fontAlgn="base">
              <a:spcAft>
                <a:spcPct val="0"/>
              </a:spcAft>
              <a:buFont typeface="Wingdings" pitchFamily="2" charset="2"/>
              <a:buNone/>
            </a:pPr>
            <a:r>
              <a:rPr lang="fa-IR" sz="2800" b="1" smtClean="0"/>
              <a:t>طرح های آتی : 49 طرح – ظرفیت 48.5 میلیون تن</a:t>
            </a:r>
          </a:p>
          <a:p>
            <a:pPr marL="273050" indent="-273050" fontAlgn="base">
              <a:spcAft>
                <a:spcPct val="0"/>
              </a:spcAft>
              <a:buFont typeface="Wingdings" pitchFamily="2" charset="2"/>
              <a:buNone/>
            </a:pPr>
            <a:r>
              <a:rPr lang="fa-IR" smtClean="0"/>
              <a:t>تعداد سهام داران: </a:t>
            </a:r>
            <a:r>
              <a:rPr lang="fa-IR" sz="2800" b="1" smtClean="0"/>
              <a:t>236 هزار نفر </a:t>
            </a:r>
            <a:r>
              <a:rPr lang="fa-IR" smtClean="0"/>
              <a:t>در 29 بنگاه عضو بورس</a:t>
            </a:r>
          </a:p>
          <a:p>
            <a:pPr marL="273050" indent="-273050" fontAlgn="base">
              <a:spcAft>
                <a:spcPct val="0"/>
              </a:spcAft>
              <a:buFont typeface="Wingdings" pitchFamily="2" charset="2"/>
              <a:buNone/>
            </a:pPr>
            <a:r>
              <a:rPr lang="fa-IR" smtClean="0"/>
              <a:t>هزینه های مالی: 5 تا 10 درصد</a:t>
            </a:r>
          </a:p>
          <a:p>
            <a:pPr marL="273050" indent="-273050" fontAlgn="base">
              <a:spcAft>
                <a:spcPct val="0"/>
              </a:spcAft>
              <a:buFont typeface="Wingdings" pitchFamily="2" charset="2"/>
              <a:buNone/>
            </a:pPr>
            <a:r>
              <a:rPr lang="fa-IR" smtClean="0"/>
              <a:t>مصرف انرژی: </a:t>
            </a:r>
            <a:r>
              <a:rPr lang="fa-IR" sz="2000" smtClean="0"/>
              <a:t>کمتر از میانگین جهانی؛ پتانسیل کاهش مصرف: حداکثر 10درصد</a:t>
            </a:r>
          </a:p>
          <a:p>
            <a:pPr marL="273050" indent="-273050" fontAlgn="base">
              <a:spcAft>
                <a:spcPct val="0"/>
              </a:spcAft>
              <a:buFont typeface="Wingdings" pitchFamily="2" charset="2"/>
              <a:buNone/>
            </a:pPr>
            <a:endParaRPr lang="fa-IR" smtClean="0"/>
          </a:p>
        </p:txBody>
      </p:sp>
      <p:graphicFrame>
        <p:nvGraphicFramePr>
          <p:cNvPr id="21" name="Chart 20"/>
          <p:cNvGraphicFramePr/>
          <p:nvPr/>
        </p:nvGraphicFramePr>
        <p:xfrm>
          <a:off x="1285852" y="4306221"/>
          <a:ext cx="6859670" cy="2551779"/>
        </p:xfrm>
        <a:graphic>
          <a:graphicData uri="http://schemas.openxmlformats.org/drawingml/2006/chart">
            <c:chart xmlns:c="http://schemas.openxmlformats.org/drawingml/2006/chart" xmlns:r="http://schemas.openxmlformats.org/officeDocument/2006/relationships" r:id="rId3"/>
          </a:graphicData>
        </a:graphic>
      </p:graphicFrame>
      <p:sp>
        <p:nvSpPr>
          <p:cNvPr id="62469" name="Rectangle 3"/>
          <p:cNvSpPr>
            <a:spLocks noChangeArrowheads="1"/>
          </p:cNvSpPr>
          <p:nvPr/>
        </p:nvSpPr>
        <p:spPr bwMode="auto">
          <a:xfrm>
            <a:off x="0" y="3057525"/>
            <a:ext cx="9144000" cy="0"/>
          </a:xfrm>
          <a:prstGeom prst="rect">
            <a:avLst/>
          </a:prstGeom>
          <a:noFill/>
          <a:ln w="9525">
            <a:noFill/>
            <a:miter lim="800000"/>
            <a:headEnd/>
            <a:tailEnd/>
          </a:ln>
        </p:spPr>
        <p:txBody>
          <a:bodyPr wrap="none" anchor="ctr">
            <a:spAutoFit/>
          </a:bodyPr>
          <a:lstStyle/>
          <a:p>
            <a:endParaRPr lang="fa-IR"/>
          </a:p>
        </p:txBody>
      </p:sp>
      <p:sp>
        <p:nvSpPr>
          <p:cNvPr id="24" name="TextBox 23"/>
          <p:cNvSpPr txBox="1"/>
          <p:nvPr/>
        </p:nvSpPr>
        <p:spPr>
          <a:xfrm>
            <a:off x="684213" y="3965575"/>
            <a:ext cx="7200900" cy="646113"/>
          </a:xfrm>
          <a:prstGeom prst="rect">
            <a:avLst/>
          </a:prstGeom>
          <a:noFill/>
        </p:spPr>
        <p:txBody>
          <a:bodyPr rtlCol="1">
            <a:spAutoFit/>
          </a:bodyPr>
          <a:lstStyle/>
          <a:p>
            <a:pPr indent="179388" algn="ctr">
              <a:defRPr/>
            </a:pPr>
            <a:r>
              <a:rPr lang="fa-IR" dirty="0">
                <a:latin typeface="Zar" pitchFamily="2" charset="-78"/>
                <a:ea typeface="Calibri" pitchFamily="34" charset="0"/>
                <a:cs typeface="B Mitra" pitchFamily="2" charset="-78"/>
              </a:rPr>
              <a:t>شدت</a:t>
            </a:r>
            <a:r>
              <a:rPr lang="fa-IR" dirty="0">
                <a:latin typeface="Arial" pitchFamily="34" charset="0"/>
                <a:ea typeface="Calibri" pitchFamily="34" charset="0"/>
                <a:cs typeface="B Mitra" pitchFamily="2" charset="-78"/>
              </a:rPr>
              <a:t> مصرف انرژی در صنعت سیمان (انرژی معادل یک تن نفت خام بر یک تن سیمان)</a:t>
            </a:r>
            <a:endParaRPr lang="en-US" sz="2400" dirty="0">
              <a:latin typeface="Arial" pitchFamily="34" charset="0"/>
              <a:cs typeface="Arial" pitchFamily="34" charset="0"/>
            </a:endParaRPr>
          </a:p>
          <a:p>
            <a:pPr algn="just" fontAlgn="auto">
              <a:spcBef>
                <a:spcPts val="0"/>
              </a:spcBef>
              <a:spcAft>
                <a:spcPts val="0"/>
              </a:spcAft>
              <a:defRPr/>
            </a:pPr>
            <a:endParaRPr lang="fa-IR" dirty="0">
              <a:latin typeface="+mn-lt"/>
              <a:cs typeface="+mn-cs"/>
            </a:endParaRPr>
          </a:p>
        </p:txBody>
      </p:sp>
      <p:sp>
        <p:nvSpPr>
          <p:cNvPr id="8" name="Rounded Rectangle 7">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3"/>
          <p:cNvSpPr>
            <a:spLocks noGrp="1"/>
          </p:cNvSpPr>
          <p:nvPr>
            <p:ph type="title"/>
          </p:nvPr>
        </p:nvSpPr>
        <p:spPr>
          <a:xfrm>
            <a:off x="457200" y="203200"/>
            <a:ext cx="7400925" cy="868363"/>
          </a:xfrm>
        </p:spPr>
        <p:txBody>
          <a:bodyPr/>
          <a:lstStyle/>
          <a:p>
            <a:pPr eaLnBrk="1" hangingPunct="1"/>
            <a:r>
              <a:rPr lang="fa-IR" smtClean="0"/>
              <a:t>صنعت سیمان – آثار هدفمند سازی</a:t>
            </a:r>
          </a:p>
        </p:txBody>
      </p:sp>
      <p:sp>
        <p:nvSpPr>
          <p:cNvPr id="63491" name="Content Placeholder 5"/>
          <p:cNvSpPr txBox="1">
            <a:spLocks/>
          </p:cNvSpPr>
          <p:nvPr/>
        </p:nvSpPr>
        <p:spPr bwMode="auto">
          <a:xfrm>
            <a:off x="428625" y="4929188"/>
            <a:ext cx="7186613" cy="1571625"/>
          </a:xfrm>
          <a:prstGeom prst="rect">
            <a:avLst/>
          </a:prstGeom>
          <a:noFill/>
          <a:ln w="9525">
            <a:noFill/>
            <a:miter lim="800000"/>
            <a:headEnd/>
            <a:tailEnd/>
          </a:ln>
        </p:spPr>
        <p:txBody>
          <a:bodyPr/>
          <a:lstStyle/>
          <a:p>
            <a:pPr algn="ctr">
              <a:spcBef>
                <a:spcPct val="20000"/>
              </a:spcBef>
              <a:buFont typeface="Arial" charset="0"/>
              <a:buNone/>
            </a:pPr>
            <a:r>
              <a:rPr lang="fa-IR" sz="2000">
                <a:latin typeface="Zar" pitchFamily="2" charset="-78"/>
                <a:ea typeface="Times New Roman" pitchFamily="18" charset="0"/>
                <a:cs typeface="B Mitra" pitchFamily="2" charset="-78"/>
              </a:rPr>
              <a:t>در صورت تغییر قیمت برق از 202 ریال به 800 ریال و قیمت گاز از 158 ریال به 1500 ریال</a:t>
            </a:r>
          </a:p>
          <a:p>
            <a:pPr algn="ctr">
              <a:spcBef>
                <a:spcPct val="20000"/>
              </a:spcBef>
              <a:buFont typeface="Arial" charset="0"/>
              <a:buNone/>
            </a:pPr>
            <a:endParaRPr lang="fa-IR" sz="2000">
              <a:latin typeface="Zar" pitchFamily="2" charset="-78"/>
              <a:ea typeface="Times New Roman" pitchFamily="18" charset="0"/>
              <a:cs typeface="B Mitra" pitchFamily="2" charset="-78"/>
            </a:endParaRPr>
          </a:p>
        </p:txBody>
      </p:sp>
      <p:graphicFrame>
        <p:nvGraphicFramePr>
          <p:cNvPr id="21" name="Table 20"/>
          <p:cNvGraphicFramePr>
            <a:graphicFrameLocks noGrp="1"/>
          </p:cNvGraphicFramePr>
          <p:nvPr/>
        </p:nvGraphicFramePr>
        <p:xfrm>
          <a:off x="928254" y="2357438"/>
          <a:ext cx="6410759" cy="1610557"/>
        </p:xfrm>
        <a:graphic>
          <a:graphicData uri="http://schemas.openxmlformats.org/drawingml/2006/table">
            <a:tbl>
              <a:tblPr rtl="1" firstRow="1" firstCol="1" bandRow="1"/>
              <a:tblGrid>
                <a:gridCol w="1125866"/>
                <a:gridCol w="1457325"/>
                <a:gridCol w="1096962"/>
                <a:gridCol w="1365303"/>
                <a:gridCol w="1365303"/>
              </a:tblGrid>
              <a:tr h="792222">
                <a:tc>
                  <a:txBody>
                    <a:bodyPr/>
                    <a:lstStyle/>
                    <a:p>
                      <a:pPr marL="0" indent="0" algn="ctr" rtl="1">
                        <a:lnSpc>
                          <a:spcPct val="115000"/>
                        </a:lnSpc>
                        <a:spcAft>
                          <a:spcPts val="0"/>
                        </a:spcAft>
                      </a:pPr>
                      <a:r>
                        <a:rPr lang="fa-IR" sz="1800" dirty="0" smtClean="0">
                          <a:effectLst/>
                          <a:latin typeface="Zar"/>
                          <a:ea typeface="Calibri"/>
                          <a:cs typeface="B Mitra" pitchFamily="2" charset="-78"/>
                        </a:rPr>
                        <a:t>قیمت فروش</a:t>
                      </a:r>
                      <a:endParaRPr lang="en-US" sz="1800" dirty="0">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مصرف برق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مصرف  </a:t>
                      </a:r>
                      <a:endParaRPr lang="en-US" sz="1800" kern="1200" dirty="0">
                        <a:solidFill>
                          <a:schemeClr val="tx1"/>
                        </a:solidFill>
                        <a:effectLst/>
                        <a:latin typeface="Zar"/>
                        <a:ea typeface="Calibri"/>
                        <a:cs typeface="B Mitra" pitchFamily="2" charset="-78"/>
                      </a:endParaRPr>
                    </a:p>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گاز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ميران افزايش قيمت مستقيم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ميران افزايش قيمت مستقيم </a:t>
                      </a:r>
                      <a:endParaRPr lang="en-US" sz="1800" kern="1200" dirty="0">
                        <a:solidFill>
                          <a:schemeClr val="tx1"/>
                        </a:solidFill>
                        <a:effectLst/>
                        <a:latin typeface="Zar"/>
                        <a:ea typeface="Calibri"/>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422224">
                <a:tc>
                  <a:txBody>
                    <a:bodyPr/>
                    <a:lstStyle/>
                    <a:p>
                      <a:pPr marL="0" indent="0" algn="ctr" defTabSz="914400" rtl="1" eaLnBrk="1" fontAlgn="auto" latinLnBrk="0" hangingPunct="1">
                        <a:lnSpc>
                          <a:spcPct val="115000"/>
                        </a:lnSpc>
                        <a:spcAft>
                          <a:spcPts val="0"/>
                        </a:spcAft>
                      </a:pPr>
                      <a:r>
                        <a:rPr lang="fa-IR" sz="1800" kern="1200" dirty="0">
                          <a:solidFill>
                            <a:schemeClr val="tx1"/>
                          </a:solidFill>
                          <a:effectLst/>
                          <a:latin typeface="Zar"/>
                          <a:ea typeface="Calibri"/>
                          <a:cs typeface="B Mitra" pitchFamily="2" charset="-78"/>
                        </a:rPr>
                        <a:t>هزار ريال بر تن</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کيلو وات ساعت بر تن</a:t>
                      </a:r>
                      <a:endParaRPr lang="en-US" sz="1800" kern="1200" dirty="0">
                        <a:solidFill>
                          <a:schemeClr val="tx1"/>
                        </a:solidFill>
                        <a:effectLst/>
                        <a:latin typeface="Zar"/>
                        <a:ea typeface="Calibri"/>
                        <a:cs typeface="B Mitra" pitchFamily="2" charset="-78"/>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متر مکعب بر تن</a:t>
                      </a:r>
                      <a:endParaRPr lang="en-US" sz="1800" kern="1200" dirty="0">
                        <a:solidFill>
                          <a:schemeClr val="tx1"/>
                        </a:solidFill>
                        <a:effectLst/>
                        <a:latin typeface="Zar"/>
                        <a:ea typeface="Calibri"/>
                        <a:cs typeface="B Mitra" pitchFamily="2" charset="-78"/>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هزار ريال بر تن</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fa-IR" sz="1800" kern="1200" dirty="0">
                          <a:solidFill>
                            <a:schemeClr val="tx1"/>
                          </a:solidFill>
                          <a:effectLst/>
                          <a:latin typeface="Zar"/>
                          <a:ea typeface="Calibri"/>
                          <a:cs typeface="B Mitra" pitchFamily="2" charset="-78"/>
                        </a:rPr>
                        <a:t>درصد</a:t>
                      </a:r>
                      <a:endParaRPr lang="en-US" sz="1800" kern="1200" dirty="0">
                        <a:solidFill>
                          <a:schemeClr val="tx1"/>
                        </a:solidFill>
                        <a:effectLst/>
                        <a:latin typeface="Zar"/>
                        <a:ea typeface="Calibri"/>
                        <a:cs typeface="B Mitra" pitchFamily="2" charset="-7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r h="396111">
                <a:tc>
                  <a:txBody>
                    <a:bodyPr/>
                    <a:lstStyle/>
                    <a:p>
                      <a:pPr marL="0" algn="ctr" defTabSz="914400" rtl="1" eaLnBrk="1" fontAlgn="ctr" latinLnBrk="0" hangingPunct="1"/>
                      <a:r>
                        <a:rPr lang="fa-IR" sz="1600" b="1" i="0" u="none" strike="noStrike" kern="1200" dirty="0">
                          <a:solidFill>
                            <a:srgbClr val="000000"/>
                          </a:solidFill>
                          <a:effectLst/>
                          <a:latin typeface="Mitra"/>
                          <a:ea typeface="+mn-ea"/>
                          <a:cs typeface="B Mitra" pitchFamily="2" charset="-78"/>
                        </a:rPr>
                        <a:t>600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fontAlgn="ctr" latinLnBrk="0" hangingPunct="1">
                        <a:lnSpc>
                          <a:spcPct val="115000"/>
                        </a:lnSpc>
                        <a:spcAft>
                          <a:spcPts val="0"/>
                        </a:spcAft>
                      </a:pPr>
                      <a:r>
                        <a:rPr lang="fa-IR" sz="1600" b="1" i="0" u="none" strike="noStrike" kern="1200" dirty="0" smtClean="0">
                          <a:solidFill>
                            <a:srgbClr val="000000"/>
                          </a:solidFill>
                          <a:effectLst/>
                          <a:latin typeface="Mitra"/>
                          <a:ea typeface="+mn-ea"/>
                          <a:cs typeface="B Mitra" pitchFamily="2" charset="-78"/>
                        </a:rPr>
                        <a:t>100</a:t>
                      </a:r>
                      <a:endParaRPr lang="en-US" sz="1600" b="1" i="0" u="none" strike="noStrike" kern="1200" dirty="0">
                        <a:solidFill>
                          <a:srgbClr val="000000"/>
                        </a:solidFill>
                        <a:effectLst/>
                        <a:latin typeface="Mitra"/>
                        <a:ea typeface="+mn-ea"/>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fontAlgn="ctr" latinLnBrk="0" hangingPunct="1">
                        <a:lnSpc>
                          <a:spcPct val="115000"/>
                        </a:lnSpc>
                        <a:spcAft>
                          <a:spcPts val="0"/>
                        </a:spcAft>
                      </a:pPr>
                      <a:r>
                        <a:rPr lang="fa-IR" sz="1600" b="1" i="0" u="none" strike="noStrike" kern="1200" smtClean="0">
                          <a:solidFill>
                            <a:srgbClr val="000000"/>
                          </a:solidFill>
                          <a:effectLst/>
                          <a:latin typeface="Mitra"/>
                          <a:ea typeface="+mn-ea"/>
                          <a:cs typeface="B Mitra" pitchFamily="2" charset="-78"/>
                        </a:rPr>
                        <a:t>100</a:t>
                      </a:r>
                      <a:endParaRPr lang="en-US" sz="1600" b="1" i="0" u="none" strike="noStrike" kern="1200" dirty="0">
                        <a:solidFill>
                          <a:srgbClr val="000000"/>
                        </a:solidFill>
                        <a:effectLst/>
                        <a:latin typeface="Mitra"/>
                        <a:ea typeface="+mn-ea"/>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600" b="1" i="0" u="none" strike="noStrike" dirty="0" smtClean="0">
                          <a:solidFill>
                            <a:srgbClr val="000000"/>
                          </a:solidFill>
                          <a:effectLst/>
                          <a:latin typeface="Mitra"/>
                          <a:cs typeface="B Mitra" pitchFamily="2" charset="-78"/>
                        </a:rPr>
                        <a:t>200</a:t>
                      </a:r>
                      <a:endParaRPr lang="fa-IR" sz="1600" b="1" i="0" u="none" strike="noStrike" dirty="0">
                        <a:solidFill>
                          <a:srgbClr val="000000"/>
                        </a:solidFill>
                        <a:effectLst/>
                        <a:latin typeface="Mitra"/>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600" b="1" i="0" u="none" strike="noStrike" dirty="0" smtClean="0">
                          <a:solidFill>
                            <a:srgbClr val="000000"/>
                          </a:solidFill>
                          <a:effectLst/>
                          <a:latin typeface="Mitra"/>
                          <a:cs typeface="B Mitra" pitchFamily="2" charset="-78"/>
                        </a:rPr>
                        <a:t>33</a:t>
                      </a:r>
                      <a:endParaRPr lang="fa-IR" sz="1600" b="1" i="0" u="none" strike="noStrike" dirty="0">
                        <a:solidFill>
                          <a:srgbClr val="000000"/>
                        </a:solidFill>
                        <a:effectLst/>
                        <a:latin typeface="Mitra"/>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3518" name="TextBox 21"/>
          <p:cNvSpPr txBox="1">
            <a:spLocks noChangeArrowheads="1"/>
          </p:cNvSpPr>
          <p:nvPr/>
        </p:nvSpPr>
        <p:spPr bwMode="auto">
          <a:xfrm>
            <a:off x="857250" y="1285875"/>
            <a:ext cx="6500813" cy="461963"/>
          </a:xfrm>
          <a:prstGeom prst="rect">
            <a:avLst/>
          </a:prstGeom>
          <a:noFill/>
          <a:ln w="9525">
            <a:noFill/>
            <a:miter lim="800000"/>
            <a:headEnd/>
            <a:tailEnd/>
          </a:ln>
        </p:spPr>
        <p:txBody>
          <a:bodyPr>
            <a:spAutoFit/>
          </a:bodyPr>
          <a:lstStyle/>
          <a:p>
            <a:r>
              <a:rPr lang="fa-IR" sz="2400">
                <a:latin typeface="Calibri" pitchFamily="34" charset="0"/>
                <a:cs typeface="B Mitra" pitchFamily="2" charset="-78"/>
              </a:rPr>
              <a:t>تعداد واحدهای فعال: 58 واحد</a:t>
            </a:r>
          </a:p>
        </p:txBody>
      </p:sp>
      <p:sp>
        <p:nvSpPr>
          <p:cNvPr id="7" name="Rounded Rectangle 6">
            <a:hlinkClick r:id="rId3"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3"/>
          <p:cNvSpPr>
            <a:spLocks noGrp="1"/>
          </p:cNvSpPr>
          <p:nvPr>
            <p:ph type="title"/>
          </p:nvPr>
        </p:nvSpPr>
        <p:spPr>
          <a:xfrm>
            <a:off x="457200" y="203200"/>
            <a:ext cx="7400925" cy="868363"/>
          </a:xfrm>
        </p:spPr>
        <p:txBody>
          <a:bodyPr/>
          <a:lstStyle/>
          <a:p>
            <a:pPr eaLnBrk="1" hangingPunct="1"/>
            <a:r>
              <a:rPr lang="fa-IR" smtClean="0"/>
              <a:t>صنعت سیمان – پروژه های متناسب</a:t>
            </a:r>
          </a:p>
        </p:txBody>
      </p:sp>
      <p:graphicFrame>
        <p:nvGraphicFramePr>
          <p:cNvPr id="21" name="Table 20"/>
          <p:cNvGraphicFramePr>
            <a:graphicFrameLocks noGrp="1"/>
          </p:cNvGraphicFramePr>
          <p:nvPr/>
        </p:nvGraphicFramePr>
        <p:xfrm>
          <a:off x="1071536" y="2001838"/>
          <a:ext cx="6548464" cy="3213219"/>
        </p:xfrm>
        <a:graphic>
          <a:graphicData uri="http://schemas.openxmlformats.org/drawingml/2006/table">
            <a:tbl>
              <a:tblPr rtl="1"/>
              <a:tblGrid>
                <a:gridCol w="1547351"/>
                <a:gridCol w="3453762"/>
                <a:gridCol w="1547351"/>
              </a:tblGrid>
              <a:tr h="204656">
                <a:tc rowSpan="3">
                  <a:txBody>
                    <a:bodyPr/>
                    <a:lstStyle/>
                    <a:p>
                      <a:pPr algn="ctr" rtl="1">
                        <a:lnSpc>
                          <a:spcPct val="115000"/>
                        </a:lnSpc>
                        <a:spcAft>
                          <a:spcPts val="0"/>
                        </a:spcAft>
                      </a:pPr>
                      <a:r>
                        <a:rPr lang="fa-IR" sz="1200" dirty="0">
                          <a:solidFill>
                            <a:srgbClr val="000000"/>
                          </a:solidFill>
                          <a:latin typeface="Arial"/>
                          <a:ea typeface="Times New Roman"/>
                          <a:cs typeface="B Titr"/>
                        </a:rPr>
                        <a:t>برنامه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rowSpan="3">
                  <a:txBody>
                    <a:bodyPr/>
                    <a:lstStyle/>
                    <a:p>
                      <a:pPr algn="ctr" rtl="1">
                        <a:lnSpc>
                          <a:spcPct val="115000"/>
                        </a:lnSpc>
                        <a:spcAft>
                          <a:spcPts val="0"/>
                        </a:spcAft>
                      </a:pPr>
                      <a:r>
                        <a:rPr lang="fa-IR" sz="1200" dirty="0">
                          <a:solidFill>
                            <a:srgbClr val="000000"/>
                          </a:solidFill>
                          <a:latin typeface="Arial"/>
                          <a:ea typeface="Times New Roman"/>
                          <a:cs typeface="B Titr"/>
                        </a:rPr>
                        <a:t>عنوان پروژه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ctr" rtl="0">
                        <a:lnSpc>
                          <a:spcPct val="115000"/>
                        </a:lnSpc>
                        <a:spcAft>
                          <a:spcPts val="0"/>
                        </a:spcAft>
                      </a:pPr>
                      <a:r>
                        <a:rPr lang="en-US" sz="900" dirty="0">
                          <a:solidFill>
                            <a:srgbClr val="000000"/>
                          </a:solidFill>
                          <a:latin typeface="Arial"/>
                          <a:ea typeface="Times New Roman"/>
                          <a:cs typeface="B Titr"/>
                        </a:rPr>
                        <a:t>2694</a:t>
                      </a:r>
                      <a:endParaRPr lang="en-US" sz="105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253154">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00" dirty="0">
                          <a:solidFill>
                            <a:srgbClr val="000000"/>
                          </a:solidFill>
                          <a:latin typeface="Arial"/>
                          <a:ea typeface="Times New Roman"/>
                          <a:cs typeface="B Titr"/>
                        </a:rPr>
                        <a:t>سیمان</a:t>
                      </a:r>
                      <a:endParaRPr lang="en-US" sz="11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399445">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50" dirty="0" smtClean="0">
                          <a:solidFill>
                            <a:srgbClr val="000000"/>
                          </a:solidFill>
                          <a:latin typeface="Arial"/>
                          <a:ea typeface="Times New Roman"/>
                          <a:cs typeface="B Titr"/>
                        </a:rPr>
                        <a:t> توليد سيمان و آهك و گچ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DDDC"/>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محصولات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0">
                        <a:lnSpc>
                          <a:spcPct val="115000"/>
                        </a:lnSpc>
                        <a:spcAft>
                          <a:spcPts val="0"/>
                        </a:spcAft>
                      </a:pPr>
                      <a:r>
                        <a:rPr lang="en-US" sz="1200">
                          <a:solidFill>
                            <a:srgbClr val="000000"/>
                          </a:solidFill>
                          <a:latin typeface="Arial"/>
                          <a:ea typeface="Times New Roman"/>
                          <a:cs typeface="B Mitra"/>
                        </a:rPr>
                        <a:t>--</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فرآیندها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a:solidFill>
                            <a:srgbClr val="000000"/>
                          </a:solidFill>
                          <a:latin typeface="Arial"/>
                          <a:ea typeface="Times New Roman"/>
                          <a:cs typeface="B Mitra"/>
                        </a:rPr>
                        <a:t>دارد</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hlinkClick r:id="rId3" action="ppaction://hlinksldjump"/>
                        </a:rPr>
                        <a:t>بازسازی یا تکمیل</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زیاد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آموزش مدیریت انرژی و آشنایی مدیران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اولویت 3</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جایگزینی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تامین محصولات بهینه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مولد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بازیافت گرما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مشارکت در بازار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مشارکت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bl>
          </a:graphicData>
        </a:graphic>
      </p:graphicFrame>
      <p:sp>
        <p:nvSpPr>
          <p:cNvPr id="6" name="Rounded Rectangle 5">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title"/>
          </p:nvPr>
        </p:nvSpPr>
        <p:spPr>
          <a:xfrm>
            <a:off x="457200" y="203200"/>
            <a:ext cx="7400925" cy="868363"/>
          </a:xfrm>
        </p:spPr>
        <p:txBody>
          <a:bodyPr/>
          <a:lstStyle/>
          <a:p>
            <a:pPr eaLnBrk="1" hangingPunct="1"/>
            <a:r>
              <a:rPr lang="fa-IR" smtClean="0"/>
              <a:t>صنعت سیمان – پروژه های متناسب</a:t>
            </a:r>
          </a:p>
        </p:txBody>
      </p:sp>
      <p:graphicFrame>
        <p:nvGraphicFramePr>
          <p:cNvPr id="21" name="Table 20"/>
          <p:cNvGraphicFramePr>
            <a:graphicFrameLocks noGrp="1"/>
          </p:cNvGraphicFramePr>
          <p:nvPr/>
        </p:nvGraphicFramePr>
        <p:xfrm>
          <a:off x="1071536" y="2001838"/>
          <a:ext cx="6548464" cy="3213219"/>
        </p:xfrm>
        <a:graphic>
          <a:graphicData uri="http://schemas.openxmlformats.org/drawingml/2006/table">
            <a:tbl>
              <a:tblPr rtl="1"/>
              <a:tblGrid>
                <a:gridCol w="1547351"/>
                <a:gridCol w="3453762"/>
                <a:gridCol w="1547351"/>
              </a:tblGrid>
              <a:tr h="204656">
                <a:tc rowSpan="3">
                  <a:txBody>
                    <a:bodyPr/>
                    <a:lstStyle/>
                    <a:p>
                      <a:pPr algn="ctr" rtl="1">
                        <a:lnSpc>
                          <a:spcPct val="115000"/>
                        </a:lnSpc>
                        <a:spcAft>
                          <a:spcPts val="0"/>
                        </a:spcAft>
                      </a:pPr>
                      <a:r>
                        <a:rPr lang="fa-IR" sz="1200" dirty="0">
                          <a:solidFill>
                            <a:srgbClr val="000000"/>
                          </a:solidFill>
                          <a:latin typeface="Arial"/>
                          <a:ea typeface="Times New Roman"/>
                          <a:cs typeface="B Titr"/>
                        </a:rPr>
                        <a:t>برنامه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rowSpan="3">
                  <a:txBody>
                    <a:bodyPr/>
                    <a:lstStyle/>
                    <a:p>
                      <a:pPr algn="ctr" rtl="1">
                        <a:lnSpc>
                          <a:spcPct val="115000"/>
                        </a:lnSpc>
                        <a:spcAft>
                          <a:spcPts val="0"/>
                        </a:spcAft>
                      </a:pPr>
                      <a:r>
                        <a:rPr lang="fa-IR" sz="1200" dirty="0">
                          <a:solidFill>
                            <a:srgbClr val="000000"/>
                          </a:solidFill>
                          <a:latin typeface="Arial"/>
                          <a:ea typeface="Times New Roman"/>
                          <a:cs typeface="B Titr"/>
                        </a:rPr>
                        <a:t>عنوان پروژه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ctr" rtl="0">
                        <a:lnSpc>
                          <a:spcPct val="115000"/>
                        </a:lnSpc>
                        <a:spcAft>
                          <a:spcPts val="0"/>
                        </a:spcAft>
                      </a:pPr>
                      <a:r>
                        <a:rPr lang="en-US" sz="900" dirty="0">
                          <a:solidFill>
                            <a:srgbClr val="000000"/>
                          </a:solidFill>
                          <a:latin typeface="Arial"/>
                          <a:ea typeface="Times New Roman"/>
                          <a:cs typeface="B Titr"/>
                        </a:rPr>
                        <a:t>2694</a:t>
                      </a:r>
                      <a:endParaRPr lang="en-US" sz="105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253154">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00" dirty="0">
                          <a:solidFill>
                            <a:srgbClr val="000000"/>
                          </a:solidFill>
                          <a:latin typeface="Arial"/>
                          <a:ea typeface="Times New Roman"/>
                          <a:cs typeface="B Titr"/>
                        </a:rPr>
                        <a:t>سیمان</a:t>
                      </a:r>
                      <a:endParaRPr lang="en-US" sz="11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399445">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50" dirty="0" smtClean="0">
                          <a:solidFill>
                            <a:srgbClr val="000000"/>
                          </a:solidFill>
                          <a:latin typeface="Arial"/>
                          <a:ea typeface="Times New Roman"/>
                          <a:cs typeface="B Titr"/>
                        </a:rPr>
                        <a:t> توليد سيمان و آهك و گچ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DDDC"/>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محصولات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0">
                        <a:lnSpc>
                          <a:spcPct val="115000"/>
                        </a:lnSpc>
                        <a:spcAft>
                          <a:spcPts val="0"/>
                        </a:spcAft>
                      </a:pPr>
                      <a:r>
                        <a:rPr lang="en-US" sz="1200">
                          <a:solidFill>
                            <a:srgbClr val="000000"/>
                          </a:solidFill>
                          <a:latin typeface="Arial"/>
                          <a:ea typeface="Times New Roman"/>
                          <a:cs typeface="B Mitra"/>
                        </a:rPr>
                        <a:t>--</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فرآیندها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a:solidFill>
                            <a:srgbClr val="000000"/>
                          </a:solidFill>
                          <a:latin typeface="Arial"/>
                          <a:ea typeface="Times New Roman"/>
                          <a:cs typeface="B Mitra"/>
                        </a:rPr>
                        <a:t>دارد</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بازسازی یا تکمیل</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زیاد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آموزش مدیریت انرژی و آشنایی مدیران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اولویت 3</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جایگزینی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تامین محصولات بهینه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مولد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بازیافت گرما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مشارکت در بازار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مشارکت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bl>
          </a:graphicData>
        </a:graphic>
      </p:graphicFrame>
      <p:sp>
        <p:nvSpPr>
          <p:cNvPr id="6" name="Rounded Rectangular Callout 5">
            <a:hlinkClick r:id="rId3" action="ppaction://hlinksldjump"/>
          </p:cNvPr>
          <p:cNvSpPr/>
          <p:nvPr/>
        </p:nvSpPr>
        <p:spPr>
          <a:xfrm>
            <a:off x="214313" y="1000125"/>
            <a:ext cx="4143375" cy="4929188"/>
          </a:xfrm>
          <a:prstGeom prst="wedgeRoundRectCallout">
            <a:avLst>
              <a:gd name="adj1" fmla="val 60380"/>
              <a:gd name="adj2" fmla="val 382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fa-IR" sz="2400" b="1" dirty="0">
                <a:solidFill>
                  <a:schemeClr val="tx1"/>
                </a:solidFill>
                <a:cs typeface="B Mitra" pitchFamily="2" charset="-78"/>
              </a:rPr>
              <a:t>در آسیاب مواد خام</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سپراتورهاي با بازدهی بالا.  </a:t>
            </a:r>
          </a:p>
          <a:p>
            <a:pPr fontAlgn="auto">
              <a:spcBef>
                <a:spcPts val="0"/>
              </a:spcBef>
              <a:spcAft>
                <a:spcPts val="0"/>
              </a:spcAft>
              <a:buFont typeface="Arial" pitchFamily="34" charset="0"/>
              <a:buChar char="•"/>
              <a:defRPr/>
            </a:pPr>
            <a:r>
              <a:rPr lang="fa-IR" dirty="0">
                <a:solidFill>
                  <a:schemeClr val="tx1"/>
                </a:solidFill>
                <a:cs typeface="B Mitra" pitchFamily="2" charset="-78"/>
              </a:rPr>
              <a:t>عايق‌كاري مناسب داكت‌هاي انتقال گاز داغ به آسياب (انتقال گاز به منظور تأمين انرژي حرارتي مورد نياز جهت خشك نمودن مواد استفاده می شود).      </a:t>
            </a:r>
          </a:p>
          <a:p>
            <a:pPr fontAlgn="auto">
              <a:spcBef>
                <a:spcPts val="0"/>
              </a:spcBef>
              <a:spcAft>
                <a:spcPts val="0"/>
              </a:spcAft>
              <a:buFont typeface="Arial" pitchFamily="34" charset="0"/>
              <a:buChar char="•"/>
              <a:defRPr/>
            </a:pPr>
            <a:r>
              <a:rPr lang="fa-IR" dirty="0">
                <a:solidFill>
                  <a:schemeClr val="tx1"/>
                </a:solidFill>
                <a:cs typeface="B Mitra" pitchFamily="2" charset="-78"/>
              </a:rPr>
              <a:t>نصب سيستم پيش خردکن جهت افزايش ظرفيت و كاهش مصرف ويژه انرژي. </a:t>
            </a:r>
          </a:p>
          <a:p>
            <a:pPr fontAlgn="auto">
              <a:spcBef>
                <a:spcPts val="0"/>
              </a:spcBef>
              <a:spcAft>
                <a:spcPts val="0"/>
              </a:spcAft>
              <a:buFont typeface="Arial" pitchFamily="34" charset="0"/>
              <a:buChar char="•"/>
              <a:defRPr/>
            </a:pPr>
            <a:r>
              <a:rPr lang="fa-IR" dirty="0">
                <a:solidFill>
                  <a:schemeClr val="tx1"/>
                </a:solidFill>
                <a:cs typeface="B Mitra" pitchFamily="2" charset="-78"/>
              </a:rPr>
              <a:t>جايگزيني آسياب‌هاي غلطكي بجاي آسياب‌هاي گلوله‌اي. </a:t>
            </a: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algn="l"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p>
        </p:txBody>
      </p:sp>
      <p:sp>
        <p:nvSpPr>
          <p:cNvPr id="7" name="Rounded Rectangle 6">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65587" name="Rectangle 26">
            <a:hlinkClick r:id="" action="ppaction://noaction"/>
          </p:cNvPr>
          <p:cNvSpPr>
            <a:spLocks noChangeArrowheads="1"/>
          </p:cNvSpPr>
          <p:nvPr/>
        </p:nvSpPr>
        <p:spPr bwMode="auto">
          <a:xfrm>
            <a:off x="1966913" y="5286375"/>
            <a:ext cx="606425" cy="369888"/>
          </a:xfrm>
          <a:prstGeom prst="rect">
            <a:avLst/>
          </a:prstGeom>
          <a:noFill/>
          <a:ln w="9525">
            <a:noFill/>
            <a:miter lim="800000"/>
            <a:headEnd/>
            <a:tailEnd/>
          </a:ln>
        </p:spPr>
        <p:txBody>
          <a:bodyPr wrap="none">
            <a:spAutoFit/>
          </a:bodyPr>
          <a:lstStyle/>
          <a:p>
            <a:pPr algn="ctr"/>
            <a:r>
              <a:rPr lang="fa-IR" b="1">
                <a:latin typeface="Calibri" pitchFamily="34" charset="0"/>
                <a:cs typeface="B Mitra" pitchFamily="2" charset="-78"/>
                <a:hlinkClick r:id="" action="ppaction://hlinkshowjump?jump=nextslide"/>
              </a:rPr>
              <a:t>بعدی</a:t>
            </a:r>
            <a:endParaRPr lang="fa-IR" b="1">
              <a:latin typeface="Calibri" pitchFamily="34" charset="0"/>
              <a:cs typeface="B Mitra" pitchFamily="2" charset="-78"/>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3"/>
          <p:cNvSpPr>
            <a:spLocks noGrp="1"/>
          </p:cNvSpPr>
          <p:nvPr>
            <p:ph type="title"/>
          </p:nvPr>
        </p:nvSpPr>
        <p:spPr>
          <a:xfrm>
            <a:off x="457200" y="203200"/>
            <a:ext cx="7400925" cy="868363"/>
          </a:xfrm>
        </p:spPr>
        <p:txBody>
          <a:bodyPr/>
          <a:lstStyle/>
          <a:p>
            <a:pPr eaLnBrk="1" hangingPunct="1"/>
            <a:r>
              <a:rPr lang="fa-IR" smtClean="0"/>
              <a:t>صنعت سیمان – پروژه های متناسب</a:t>
            </a:r>
          </a:p>
        </p:txBody>
      </p:sp>
      <p:graphicFrame>
        <p:nvGraphicFramePr>
          <p:cNvPr id="21" name="Table 20"/>
          <p:cNvGraphicFramePr>
            <a:graphicFrameLocks noGrp="1"/>
          </p:cNvGraphicFramePr>
          <p:nvPr/>
        </p:nvGraphicFramePr>
        <p:xfrm>
          <a:off x="1071536" y="2001838"/>
          <a:ext cx="6548464" cy="3213219"/>
        </p:xfrm>
        <a:graphic>
          <a:graphicData uri="http://schemas.openxmlformats.org/drawingml/2006/table">
            <a:tbl>
              <a:tblPr rtl="1"/>
              <a:tblGrid>
                <a:gridCol w="1547351"/>
                <a:gridCol w="3453762"/>
                <a:gridCol w="1547351"/>
              </a:tblGrid>
              <a:tr h="204656">
                <a:tc rowSpan="3">
                  <a:txBody>
                    <a:bodyPr/>
                    <a:lstStyle/>
                    <a:p>
                      <a:pPr algn="ctr" rtl="1">
                        <a:lnSpc>
                          <a:spcPct val="115000"/>
                        </a:lnSpc>
                        <a:spcAft>
                          <a:spcPts val="0"/>
                        </a:spcAft>
                      </a:pPr>
                      <a:r>
                        <a:rPr lang="fa-IR" sz="1200" dirty="0">
                          <a:solidFill>
                            <a:srgbClr val="000000"/>
                          </a:solidFill>
                          <a:latin typeface="Arial"/>
                          <a:ea typeface="Times New Roman"/>
                          <a:cs typeface="B Titr"/>
                        </a:rPr>
                        <a:t>برنامه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rowSpan="3">
                  <a:txBody>
                    <a:bodyPr/>
                    <a:lstStyle/>
                    <a:p>
                      <a:pPr algn="ctr" rtl="1">
                        <a:lnSpc>
                          <a:spcPct val="115000"/>
                        </a:lnSpc>
                        <a:spcAft>
                          <a:spcPts val="0"/>
                        </a:spcAft>
                      </a:pPr>
                      <a:r>
                        <a:rPr lang="fa-IR" sz="1200" dirty="0">
                          <a:solidFill>
                            <a:srgbClr val="000000"/>
                          </a:solidFill>
                          <a:latin typeface="Arial"/>
                          <a:ea typeface="Times New Roman"/>
                          <a:cs typeface="B Titr"/>
                        </a:rPr>
                        <a:t>عنوان پروژه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ctr" rtl="0">
                        <a:lnSpc>
                          <a:spcPct val="115000"/>
                        </a:lnSpc>
                        <a:spcAft>
                          <a:spcPts val="0"/>
                        </a:spcAft>
                      </a:pPr>
                      <a:r>
                        <a:rPr lang="en-US" sz="900" dirty="0">
                          <a:solidFill>
                            <a:srgbClr val="000000"/>
                          </a:solidFill>
                          <a:latin typeface="Arial"/>
                          <a:ea typeface="Times New Roman"/>
                          <a:cs typeface="B Titr"/>
                        </a:rPr>
                        <a:t>2694</a:t>
                      </a:r>
                      <a:endParaRPr lang="en-US" sz="105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253154">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00" dirty="0">
                          <a:solidFill>
                            <a:srgbClr val="000000"/>
                          </a:solidFill>
                          <a:latin typeface="Arial"/>
                          <a:ea typeface="Times New Roman"/>
                          <a:cs typeface="B Titr"/>
                        </a:rPr>
                        <a:t>سیمان</a:t>
                      </a:r>
                      <a:endParaRPr lang="en-US" sz="11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399445">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50" dirty="0" smtClean="0">
                          <a:solidFill>
                            <a:srgbClr val="000000"/>
                          </a:solidFill>
                          <a:latin typeface="Arial"/>
                          <a:ea typeface="Times New Roman"/>
                          <a:cs typeface="B Titr"/>
                        </a:rPr>
                        <a:t> توليد سيمان و آهك و گچ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DDDC"/>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محصولات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0">
                        <a:lnSpc>
                          <a:spcPct val="115000"/>
                        </a:lnSpc>
                        <a:spcAft>
                          <a:spcPts val="0"/>
                        </a:spcAft>
                      </a:pPr>
                      <a:r>
                        <a:rPr lang="en-US" sz="1200">
                          <a:solidFill>
                            <a:srgbClr val="000000"/>
                          </a:solidFill>
                          <a:latin typeface="Arial"/>
                          <a:ea typeface="Times New Roman"/>
                          <a:cs typeface="B Mitra"/>
                        </a:rPr>
                        <a:t>--</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فرآیندها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a:solidFill>
                            <a:srgbClr val="000000"/>
                          </a:solidFill>
                          <a:latin typeface="Arial"/>
                          <a:ea typeface="Times New Roman"/>
                          <a:cs typeface="B Mitra"/>
                        </a:rPr>
                        <a:t>دارد</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بازسازی یا تکمیل</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زیاد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آموزش مدیریت انرژی و آشنایی مدیران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اولویت 3</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جایگزینی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تامین محصولات بهینه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مولد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بازیافت گرما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مشارکت در بازار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مشارکت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bl>
          </a:graphicData>
        </a:graphic>
      </p:graphicFrame>
      <p:sp>
        <p:nvSpPr>
          <p:cNvPr id="6" name="Rounded Rectangular Callout 5">
            <a:hlinkClick r:id="rId3" action="ppaction://hlinksldjump"/>
          </p:cNvPr>
          <p:cNvSpPr/>
          <p:nvPr/>
        </p:nvSpPr>
        <p:spPr>
          <a:xfrm>
            <a:off x="214313" y="1000125"/>
            <a:ext cx="4143375" cy="4929188"/>
          </a:xfrm>
          <a:prstGeom prst="wedgeRoundRectCallout">
            <a:avLst>
              <a:gd name="adj1" fmla="val 60380"/>
              <a:gd name="adj2" fmla="val 382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defRPr/>
            </a:pPr>
            <a:r>
              <a:rPr lang="fa-IR" sz="2000" b="1" dirty="0">
                <a:solidFill>
                  <a:schemeClr val="tx1"/>
                </a:solidFill>
                <a:cs typeface="B Mitra" pitchFamily="2" charset="-78"/>
              </a:rPr>
              <a:t>در بخش کوره یا سیستم خنک کن فرایند پخت</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درايوهاي دور متغير جهت كنترل ميزان هوا به جاي دمپر(در جاهایی که تغییر دبی زیادی داریم). </a:t>
            </a:r>
          </a:p>
          <a:p>
            <a:pPr fontAlgn="auto">
              <a:spcBef>
                <a:spcPts val="0"/>
              </a:spcBef>
              <a:spcAft>
                <a:spcPts val="0"/>
              </a:spcAft>
              <a:buFont typeface="Arial" pitchFamily="34" charset="0"/>
              <a:buChar char="•"/>
              <a:defRPr/>
            </a:pPr>
            <a:r>
              <a:rPr lang="fa-IR" dirty="0">
                <a:solidFill>
                  <a:schemeClr val="tx1"/>
                </a:solidFill>
                <a:cs typeface="B Mitra" pitchFamily="2" charset="-78"/>
              </a:rPr>
              <a:t>آب بندی کامل سیستم پخت</a:t>
            </a:r>
          </a:p>
          <a:p>
            <a:pPr fontAlgn="auto">
              <a:spcBef>
                <a:spcPts val="0"/>
              </a:spcBef>
              <a:spcAft>
                <a:spcPts val="0"/>
              </a:spcAft>
              <a:buFont typeface="Arial" pitchFamily="34" charset="0"/>
              <a:buChar char="•"/>
              <a:defRPr/>
            </a:pPr>
            <a:r>
              <a:rPr lang="fa-IR" dirty="0">
                <a:solidFill>
                  <a:schemeClr val="tx1"/>
                </a:solidFill>
                <a:cs typeface="B Mitra" pitchFamily="2" charset="-78"/>
              </a:rPr>
              <a:t>نصب سیستم کنترل مشعل جهت کنترل میزان  هوای و گاز ورودی به مشعل (بهبود احتراق و افزایش درجه حرارت شعله ). </a:t>
            </a:r>
          </a:p>
          <a:p>
            <a:pPr fontAlgn="auto">
              <a:spcBef>
                <a:spcPts val="0"/>
              </a:spcBef>
              <a:spcAft>
                <a:spcPts val="0"/>
              </a:spcAft>
              <a:buFont typeface="Arial" pitchFamily="34" charset="0"/>
              <a:buChar char="•"/>
              <a:defRPr/>
            </a:pPr>
            <a:r>
              <a:rPr lang="fa-IR" dirty="0">
                <a:solidFill>
                  <a:schemeClr val="tx1"/>
                </a:solidFill>
                <a:cs typeface="B Mitra" pitchFamily="2" charset="-78"/>
              </a:rPr>
              <a:t>بكارگيري سيستم انتقال مكانيكي (الواتور) بجاي انتقال مواد توسط دمنده‌هاي با جريان هوا.</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سيكلون‌هاي با افت فشار كم. </a:t>
            </a:r>
          </a:p>
          <a:p>
            <a:pPr fontAlgn="auto">
              <a:spcBef>
                <a:spcPts val="0"/>
              </a:spcBef>
              <a:spcAft>
                <a:spcPts val="0"/>
              </a:spcAft>
              <a:buFont typeface="Arial" pitchFamily="34" charset="0"/>
              <a:buChar char="•"/>
              <a:defRPr/>
            </a:pPr>
            <a:r>
              <a:rPr lang="fa-IR" dirty="0">
                <a:solidFill>
                  <a:schemeClr val="tx1"/>
                </a:solidFill>
                <a:cs typeface="B Mitra" pitchFamily="2" charset="-78"/>
              </a:rPr>
              <a:t>اضافه نمودن پري كلساينر و طبقات پري هيتر و استفاده از داكت‌هاي معلق داخل سيكلون‌ها با طرح‌هاي جديد. </a:t>
            </a:r>
          </a:p>
          <a:p>
            <a:pPr fontAlgn="auto">
              <a:spcBef>
                <a:spcPts val="0"/>
              </a:spcBef>
              <a:spcAft>
                <a:spcPts val="0"/>
              </a:spcAft>
              <a:buFont typeface="Arial" pitchFamily="34" charset="0"/>
              <a:buChar char="•"/>
              <a:defRPr/>
            </a:pPr>
            <a:r>
              <a:rPr lang="fa-IR" dirty="0">
                <a:solidFill>
                  <a:schemeClr val="tx1"/>
                </a:solidFill>
                <a:cs typeface="B Mitra" pitchFamily="2" charset="-78"/>
              </a:rPr>
              <a:t>بهینه سازی عملکرد خنک کن ها</a:t>
            </a: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p:txBody>
      </p:sp>
      <p:sp>
        <p:nvSpPr>
          <p:cNvPr id="7" name="Rounded Rectangle 6">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66611" name="Rectangle 26">
            <a:hlinkClick r:id="" action="ppaction://noaction"/>
          </p:cNvPr>
          <p:cNvSpPr>
            <a:spLocks noChangeArrowheads="1"/>
          </p:cNvSpPr>
          <p:nvPr/>
        </p:nvSpPr>
        <p:spPr bwMode="auto">
          <a:xfrm>
            <a:off x="1571625" y="5500688"/>
            <a:ext cx="1111250" cy="369887"/>
          </a:xfrm>
          <a:prstGeom prst="rect">
            <a:avLst/>
          </a:prstGeom>
          <a:noFill/>
          <a:ln w="9525">
            <a:noFill/>
            <a:miter lim="800000"/>
            <a:headEnd/>
            <a:tailEnd/>
          </a:ln>
        </p:spPr>
        <p:txBody>
          <a:bodyPr wrap="none">
            <a:spAutoFit/>
          </a:bodyPr>
          <a:lstStyle/>
          <a:p>
            <a:pPr algn="ctr"/>
            <a:r>
              <a:rPr lang="fa-IR" b="1">
                <a:latin typeface="Calibri" pitchFamily="34" charset="0"/>
                <a:cs typeface="B Mitra" pitchFamily="2" charset="-78"/>
                <a:hlinkClick r:id="" action="ppaction://hlinkshowjump?jump=previousslide"/>
              </a:rPr>
              <a:t>قبلی</a:t>
            </a:r>
            <a:r>
              <a:rPr lang="fa-IR" b="1">
                <a:latin typeface="Calibri" pitchFamily="34" charset="0"/>
                <a:cs typeface="B Mitra" pitchFamily="2" charset="-78"/>
              </a:rPr>
              <a:t>   </a:t>
            </a:r>
            <a:r>
              <a:rPr lang="fa-IR" b="1">
                <a:latin typeface="Calibri" pitchFamily="34" charset="0"/>
                <a:cs typeface="B Mitra" pitchFamily="2" charset="-78"/>
                <a:hlinkClick r:id="" action="ppaction://hlinkshowjump?jump=nextslide"/>
              </a:rPr>
              <a:t>بعدی</a:t>
            </a:r>
            <a:endParaRPr lang="fa-IR" b="1">
              <a:latin typeface="Calibri" pitchFamily="34" charset="0"/>
              <a:cs typeface="B Mitra" pitchFamily="2" charset="-78"/>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3"/>
          <p:cNvSpPr>
            <a:spLocks noGrp="1"/>
          </p:cNvSpPr>
          <p:nvPr>
            <p:ph type="title"/>
          </p:nvPr>
        </p:nvSpPr>
        <p:spPr>
          <a:xfrm>
            <a:off x="457200" y="203200"/>
            <a:ext cx="7400925" cy="868363"/>
          </a:xfrm>
        </p:spPr>
        <p:txBody>
          <a:bodyPr/>
          <a:lstStyle/>
          <a:p>
            <a:pPr eaLnBrk="1" hangingPunct="1"/>
            <a:r>
              <a:rPr lang="fa-IR" smtClean="0"/>
              <a:t>صنعت سیمان – پروژه های متناسب</a:t>
            </a:r>
          </a:p>
        </p:txBody>
      </p:sp>
      <p:graphicFrame>
        <p:nvGraphicFramePr>
          <p:cNvPr id="21" name="Table 20"/>
          <p:cNvGraphicFramePr>
            <a:graphicFrameLocks noGrp="1"/>
          </p:cNvGraphicFramePr>
          <p:nvPr/>
        </p:nvGraphicFramePr>
        <p:xfrm>
          <a:off x="1071536" y="2001838"/>
          <a:ext cx="6548464" cy="3213219"/>
        </p:xfrm>
        <a:graphic>
          <a:graphicData uri="http://schemas.openxmlformats.org/drawingml/2006/table">
            <a:tbl>
              <a:tblPr rtl="1"/>
              <a:tblGrid>
                <a:gridCol w="1547351"/>
                <a:gridCol w="3453762"/>
                <a:gridCol w="1547351"/>
              </a:tblGrid>
              <a:tr h="204656">
                <a:tc rowSpan="3">
                  <a:txBody>
                    <a:bodyPr/>
                    <a:lstStyle/>
                    <a:p>
                      <a:pPr algn="ctr" rtl="1">
                        <a:lnSpc>
                          <a:spcPct val="115000"/>
                        </a:lnSpc>
                        <a:spcAft>
                          <a:spcPts val="0"/>
                        </a:spcAft>
                      </a:pPr>
                      <a:r>
                        <a:rPr lang="fa-IR" sz="1200" dirty="0">
                          <a:solidFill>
                            <a:srgbClr val="000000"/>
                          </a:solidFill>
                          <a:latin typeface="Arial"/>
                          <a:ea typeface="Times New Roman"/>
                          <a:cs typeface="B Titr"/>
                        </a:rPr>
                        <a:t>برنامه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rowSpan="3">
                  <a:txBody>
                    <a:bodyPr/>
                    <a:lstStyle/>
                    <a:p>
                      <a:pPr algn="ctr" rtl="1">
                        <a:lnSpc>
                          <a:spcPct val="115000"/>
                        </a:lnSpc>
                        <a:spcAft>
                          <a:spcPts val="0"/>
                        </a:spcAft>
                      </a:pPr>
                      <a:r>
                        <a:rPr lang="fa-IR" sz="1200" dirty="0">
                          <a:solidFill>
                            <a:srgbClr val="000000"/>
                          </a:solidFill>
                          <a:latin typeface="Arial"/>
                          <a:ea typeface="Times New Roman"/>
                          <a:cs typeface="B Titr"/>
                        </a:rPr>
                        <a:t>عنوان پروژه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ctr" rtl="0">
                        <a:lnSpc>
                          <a:spcPct val="115000"/>
                        </a:lnSpc>
                        <a:spcAft>
                          <a:spcPts val="0"/>
                        </a:spcAft>
                      </a:pPr>
                      <a:r>
                        <a:rPr lang="en-US" sz="900" dirty="0">
                          <a:solidFill>
                            <a:srgbClr val="000000"/>
                          </a:solidFill>
                          <a:latin typeface="Arial"/>
                          <a:ea typeface="Times New Roman"/>
                          <a:cs typeface="B Titr"/>
                        </a:rPr>
                        <a:t>2694</a:t>
                      </a:r>
                      <a:endParaRPr lang="en-US" sz="105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253154">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00" dirty="0">
                          <a:solidFill>
                            <a:srgbClr val="000000"/>
                          </a:solidFill>
                          <a:latin typeface="Arial"/>
                          <a:ea typeface="Times New Roman"/>
                          <a:cs typeface="B Titr"/>
                        </a:rPr>
                        <a:t>سیمان</a:t>
                      </a:r>
                      <a:endParaRPr lang="en-US" sz="11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399445">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50" dirty="0" smtClean="0">
                          <a:solidFill>
                            <a:srgbClr val="000000"/>
                          </a:solidFill>
                          <a:latin typeface="Arial"/>
                          <a:ea typeface="Times New Roman"/>
                          <a:cs typeface="B Titr"/>
                        </a:rPr>
                        <a:t> توليد سيمان و آهك و گچ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DDDC"/>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محصولات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0">
                        <a:lnSpc>
                          <a:spcPct val="115000"/>
                        </a:lnSpc>
                        <a:spcAft>
                          <a:spcPts val="0"/>
                        </a:spcAft>
                      </a:pPr>
                      <a:r>
                        <a:rPr lang="en-US" sz="1200">
                          <a:solidFill>
                            <a:srgbClr val="000000"/>
                          </a:solidFill>
                          <a:latin typeface="Arial"/>
                          <a:ea typeface="Times New Roman"/>
                          <a:cs typeface="B Mitra"/>
                        </a:rPr>
                        <a:t>--</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فرآیندها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a:solidFill>
                            <a:srgbClr val="000000"/>
                          </a:solidFill>
                          <a:latin typeface="Arial"/>
                          <a:ea typeface="Times New Roman"/>
                          <a:cs typeface="B Mitra"/>
                        </a:rPr>
                        <a:t>دارد</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بازسازی یا تکمیل</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زیاد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آموزش مدیریت انرژی و آشنایی مدیران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اولویت 3</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جایگزینی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تامین محصولات بهینه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مولد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بازیافت گرما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مشارکت در بازار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مشارکت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bl>
          </a:graphicData>
        </a:graphic>
      </p:graphicFrame>
      <p:sp>
        <p:nvSpPr>
          <p:cNvPr id="6" name="Rounded Rectangular Callout 5">
            <a:hlinkClick r:id="rId3" action="ppaction://hlinksldjump"/>
          </p:cNvPr>
          <p:cNvSpPr/>
          <p:nvPr/>
        </p:nvSpPr>
        <p:spPr>
          <a:xfrm>
            <a:off x="214313" y="1000125"/>
            <a:ext cx="4143375" cy="4929188"/>
          </a:xfrm>
          <a:prstGeom prst="wedgeRoundRectCallout">
            <a:avLst>
              <a:gd name="adj1" fmla="val 60380"/>
              <a:gd name="adj2" fmla="val 3821"/>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fa-IR" sz="2000" b="1" dirty="0">
                <a:solidFill>
                  <a:schemeClr val="tx1"/>
                </a:solidFill>
                <a:cs typeface="B Mitra" pitchFamily="2" charset="-78"/>
              </a:rPr>
              <a:t>در بخش آسیاب سیمان</a:t>
            </a:r>
          </a:p>
          <a:p>
            <a:pPr fontAlgn="auto">
              <a:spcBef>
                <a:spcPts val="0"/>
              </a:spcBef>
              <a:spcAft>
                <a:spcPts val="0"/>
              </a:spcAft>
              <a:buFont typeface="Arial" pitchFamily="34" charset="0"/>
              <a:buChar char="•"/>
              <a:defRPr/>
            </a:pPr>
            <a:r>
              <a:rPr lang="fa-IR" dirty="0">
                <a:solidFill>
                  <a:schemeClr val="tx1"/>
                </a:solidFill>
                <a:cs typeface="B Mitra" pitchFamily="2" charset="-78"/>
              </a:rPr>
              <a:t>تبديل سيستم مدار باز به مدار بسته. </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سپراتورهاي با بازدهی بالا.</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ماشين‌آلات پيش‌ساينده.</a:t>
            </a:r>
          </a:p>
          <a:p>
            <a:pPr fontAlgn="auto">
              <a:spcBef>
                <a:spcPts val="0"/>
              </a:spcBef>
              <a:spcAft>
                <a:spcPts val="0"/>
              </a:spcAft>
              <a:buFont typeface="Arial" pitchFamily="34" charset="0"/>
              <a:buChar char="•"/>
              <a:defRPr/>
            </a:pPr>
            <a:r>
              <a:rPr lang="fa-IR" dirty="0">
                <a:solidFill>
                  <a:schemeClr val="tx1"/>
                </a:solidFill>
                <a:cs typeface="B Mitra" pitchFamily="2" charset="-78"/>
              </a:rPr>
              <a:t>استفاده از رولرپرس.</a:t>
            </a: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fontAlgn="auto">
              <a:spcBef>
                <a:spcPts val="0"/>
              </a:spcBef>
              <a:spcAft>
                <a:spcPts val="0"/>
              </a:spcAft>
              <a:buFont typeface="Arial" pitchFamily="34" charset="0"/>
              <a:buChar char="•"/>
              <a:defRPr/>
            </a:pPr>
            <a:endParaRPr lang="fa-IR" dirty="0">
              <a:solidFill>
                <a:schemeClr val="tx1"/>
              </a:solidFill>
              <a:cs typeface="B Mitra" pitchFamily="2" charset="-78"/>
            </a:endParaRPr>
          </a:p>
          <a:p>
            <a:pPr algn="l"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p:txBody>
      </p:sp>
      <p:sp>
        <p:nvSpPr>
          <p:cNvPr id="7" name="Rounded Rectangle 6">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67635" name="Rectangle 26">
            <a:hlinkClick r:id="" action="ppaction://noaction"/>
          </p:cNvPr>
          <p:cNvSpPr>
            <a:spLocks noChangeArrowheads="1"/>
          </p:cNvSpPr>
          <p:nvPr/>
        </p:nvSpPr>
        <p:spPr bwMode="auto">
          <a:xfrm>
            <a:off x="1785938" y="5357813"/>
            <a:ext cx="1111250" cy="369887"/>
          </a:xfrm>
          <a:prstGeom prst="rect">
            <a:avLst/>
          </a:prstGeom>
          <a:noFill/>
          <a:ln w="9525">
            <a:noFill/>
            <a:miter lim="800000"/>
            <a:headEnd/>
            <a:tailEnd/>
          </a:ln>
        </p:spPr>
        <p:txBody>
          <a:bodyPr wrap="none">
            <a:spAutoFit/>
          </a:bodyPr>
          <a:lstStyle/>
          <a:p>
            <a:pPr algn="ctr"/>
            <a:r>
              <a:rPr lang="fa-IR" b="1">
                <a:latin typeface="Calibri" pitchFamily="34" charset="0"/>
                <a:cs typeface="B Mitra" pitchFamily="2" charset="-78"/>
                <a:hlinkClick r:id="" action="ppaction://hlinkshowjump?jump=previousslide"/>
              </a:rPr>
              <a:t>قبلی</a:t>
            </a:r>
            <a:r>
              <a:rPr lang="fa-IR" b="1">
                <a:latin typeface="Calibri" pitchFamily="34" charset="0"/>
                <a:cs typeface="B Mitra" pitchFamily="2" charset="-78"/>
              </a:rPr>
              <a:t>   </a:t>
            </a:r>
            <a:r>
              <a:rPr lang="fa-IR" b="1">
                <a:latin typeface="Calibri" pitchFamily="34" charset="0"/>
                <a:cs typeface="B Mitra" pitchFamily="2" charset="-78"/>
                <a:hlinkClick r:id="" action="ppaction://hlinkshowjump?jump=nextslide"/>
              </a:rPr>
              <a:t>بعدی</a:t>
            </a:r>
            <a:endParaRPr lang="fa-IR" b="1">
              <a:latin typeface="Calibri" pitchFamily="34" charset="0"/>
              <a:cs typeface="B Mitra" pitchFamily="2" charset="-78"/>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3"/>
          <p:cNvSpPr>
            <a:spLocks noGrp="1"/>
          </p:cNvSpPr>
          <p:nvPr>
            <p:ph type="title"/>
          </p:nvPr>
        </p:nvSpPr>
        <p:spPr>
          <a:xfrm>
            <a:off x="457200" y="203200"/>
            <a:ext cx="7400925" cy="868363"/>
          </a:xfrm>
        </p:spPr>
        <p:txBody>
          <a:bodyPr/>
          <a:lstStyle/>
          <a:p>
            <a:pPr eaLnBrk="1" hangingPunct="1"/>
            <a:r>
              <a:rPr lang="fa-IR" smtClean="0"/>
              <a:t>صنعت سیمان – پروژه های متناسب</a:t>
            </a:r>
          </a:p>
        </p:txBody>
      </p:sp>
      <p:graphicFrame>
        <p:nvGraphicFramePr>
          <p:cNvPr id="21" name="Table 20"/>
          <p:cNvGraphicFramePr>
            <a:graphicFrameLocks noGrp="1"/>
          </p:cNvGraphicFramePr>
          <p:nvPr/>
        </p:nvGraphicFramePr>
        <p:xfrm>
          <a:off x="1071536" y="2001838"/>
          <a:ext cx="6548464" cy="3213219"/>
        </p:xfrm>
        <a:graphic>
          <a:graphicData uri="http://schemas.openxmlformats.org/drawingml/2006/table">
            <a:tbl>
              <a:tblPr rtl="1"/>
              <a:tblGrid>
                <a:gridCol w="1547351"/>
                <a:gridCol w="3453762"/>
                <a:gridCol w="1547351"/>
              </a:tblGrid>
              <a:tr h="204656">
                <a:tc rowSpan="3">
                  <a:txBody>
                    <a:bodyPr/>
                    <a:lstStyle/>
                    <a:p>
                      <a:pPr algn="ctr" rtl="1">
                        <a:lnSpc>
                          <a:spcPct val="115000"/>
                        </a:lnSpc>
                        <a:spcAft>
                          <a:spcPts val="0"/>
                        </a:spcAft>
                      </a:pPr>
                      <a:r>
                        <a:rPr lang="fa-IR" sz="1200" dirty="0">
                          <a:solidFill>
                            <a:srgbClr val="000000"/>
                          </a:solidFill>
                          <a:latin typeface="Arial"/>
                          <a:ea typeface="Times New Roman"/>
                          <a:cs typeface="B Titr"/>
                        </a:rPr>
                        <a:t>برنامه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rowSpan="3">
                  <a:txBody>
                    <a:bodyPr/>
                    <a:lstStyle/>
                    <a:p>
                      <a:pPr algn="ctr" rtl="1">
                        <a:lnSpc>
                          <a:spcPct val="115000"/>
                        </a:lnSpc>
                        <a:spcAft>
                          <a:spcPts val="0"/>
                        </a:spcAft>
                      </a:pPr>
                      <a:r>
                        <a:rPr lang="fa-IR" sz="1200" dirty="0">
                          <a:solidFill>
                            <a:srgbClr val="000000"/>
                          </a:solidFill>
                          <a:latin typeface="Arial"/>
                          <a:ea typeface="Times New Roman"/>
                          <a:cs typeface="B Titr"/>
                        </a:rPr>
                        <a:t>عنوان پروژه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c>
                  <a:txBody>
                    <a:bodyPr/>
                    <a:lstStyle/>
                    <a:p>
                      <a:pPr algn="ctr" rtl="0">
                        <a:lnSpc>
                          <a:spcPct val="115000"/>
                        </a:lnSpc>
                        <a:spcAft>
                          <a:spcPts val="0"/>
                        </a:spcAft>
                      </a:pPr>
                      <a:r>
                        <a:rPr lang="en-US" sz="900" dirty="0">
                          <a:solidFill>
                            <a:srgbClr val="000000"/>
                          </a:solidFill>
                          <a:latin typeface="Arial"/>
                          <a:ea typeface="Times New Roman"/>
                          <a:cs typeface="B Titr"/>
                        </a:rPr>
                        <a:t>2694</a:t>
                      </a:r>
                      <a:endParaRPr lang="en-US" sz="105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253154">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00" dirty="0">
                          <a:solidFill>
                            <a:srgbClr val="000000"/>
                          </a:solidFill>
                          <a:latin typeface="Arial"/>
                          <a:ea typeface="Times New Roman"/>
                          <a:cs typeface="B Titr"/>
                        </a:rPr>
                        <a:t>سیمان</a:t>
                      </a:r>
                      <a:endParaRPr lang="en-US" sz="11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DDC"/>
                    </a:solidFill>
                  </a:tcPr>
                </a:tc>
              </a:tr>
              <a:tr h="399445">
                <a:tc vMerge="1">
                  <a:txBody>
                    <a:bodyPr/>
                    <a:lstStyle/>
                    <a:p>
                      <a:pPr rtl="1"/>
                      <a:endParaRPr lang="fa-IR"/>
                    </a:p>
                  </a:txBody>
                  <a:tcPr/>
                </a:tc>
                <a:tc vMerge="1">
                  <a:txBody>
                    <a:bodyPr/>
                    <a:lstStyle/>
                    <a:p>
                      <a:pPr rtl="1"/>
                      <a:endParaRPr lang="fa-IR"/>
                    </a:p>
                  </a:txBody>
                  <a:tcPr/>
                </a:tc>
                <a:tc>
                  <a:txBody>
                    <a:bodyPr/>
                    <a:lstStyle/>
                    <a:p>
                      <a:pPr algn="ctr" rtl="1">
                        <a:lnSpc>
                          <a:spcPct val="115000"/>
                        </a:lnSpc>
                        <a:spcAft>
                          <a:spcPts val="0"/>
                        </a:spcAft>
                      </a:pPr>
                      <a:r>
                        <a:rPr lang="fa-IR" sz="1050" dirty="0" smtClean="0">
                          <a:solidFill>
                            <a:srgbClr val="000000"/>
                          </a:solidFill>
                          <a:latin typeface="Arial"/>
                          <a:ea typeface="Times New Roman"/>
                          <a:cs typeface="B Titr"/>
                        </a:rPr>
                        <a:t> توليد سيمان و آهك و گچ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2DDDC"/>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محصولات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0">
                        <a:lnSpc>
                          <a:spcPct val="115000"/>
                        </a:lnSpc>
                        <a:spcAft>
                          <a:spcPts val="0"/>
                        </a:spcAft>
                      </a:pPr>
                      <a:r>
                        <a:rPr lang="en-US" sz="1200">
                          <a:solidFill>
                            <a:srgbClr val="000000"/>
                          </a:solidFill>
                          <a:latin typeface="Arial"/>
                          <a:ea typeface="Times New Roman"/>
                          <a:cs typeface="B Mitra"/>
                        </a:rPr>
                        <a:t>--</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اجرای استاندارد مصرف انرژی فرآیندها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a:solidFill>
                            <a:srgbClr val="000000"/>
                          </a:solidFill>
                          <a:latin typeface="Arial"/>
                          <a:ea typeface="Times New Roman"/>
                          <a:cs typeface="B Mitra"/>
                        </a:rPr>
                        <a:t>دارد</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بازسازی یا تکمیل</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زیاد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16444">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آموزش مدیریت انرژی و آشنایی مدیران</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اولویت 3</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جایگزینی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تامین محصولات بهینه</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ندارد</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348086">
                <a:tc>
                  <a:txBody>
                    <a:bodyPr/>
                    <a:lstStyle/>
                    <a:p>
                      <a:pPr algn="ctr" rtl="1">
                        <a:lnSpc>
                          <a:spcPct val="115000"/>
                        </a:lnSpc>
                        <a:spcAft>
                          <a:spcPts val="0"/>
                        </a:spcAft>
                      </a:pPr>
                      <a:r>
                        <a:rPr lang="fa-IR" sz="1200" dirty="0">
                          <a:solidFill>
                            <a:srgbClr val="000000"/>
                          </a:solidFill>
                          <a:latin typeface="Arial"/>
                          <a:ea typeface="Times New Roman"/>
                          <a:cs typeface="B Titr"/>
                        </a:rPr>
                        <a:t>انرژی</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مولد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بازیافت گرما</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r h="256726">
                <a:tc>
                  <a:txBody>
                    <a:bodyPr/>
                    <a:lstStyle/>
                    <a:p>
                      <a:pPr algn="ctr" rtl="1">
                        <a:lnSpc>
                          <a:spcPct val="115000"/>
                        </a:lnSpc>
                        <a:spcAft>
                          <a:spcPts val="0"/>
                        </a:spcAft>
                      </a:pPr>
                      <a:r>
                        <a:rPr lang="fa-IR" sz="1200">
                          <a:solidFill>
                            <a:srgbClr val="000000"/>
                          </a:solidFill>
                          <a:latin typeface="Arial"/>
                          <a:ea typeface="Times New Roman"/>
                          <a:cs typeface="B Titr"/>
                        </a:rPr>
                        <a:t>انرژی</a:t>
                      </a:r>
                      <a:endParaRPr lang="en-US" sz="120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r" rtl="1">
                        <a:lnSpc>
                          <a:spcPct val="115000"/>
                        </a:lnSpc>
                        <a:spcAft>
                          <a:spcPts val="0"/>
                        </a:spcAft>
                      </a:pPr>
                      <a:r>
                        <a:rPr lang="fa-IR" sz="1200" dirty="0">
                          <a:solidFill>
                            <a:srgbClr val="000000"/>
                          </a:solidFill>
                          <a:latin typeface="Arial"/>
                          <a:ea typeface="Times New Roman"/>
                          <a:cs typeface="B Titr"/>
                        </a:rPr>
                        <a:t>مشارکت در بازار برق</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c>
                  <a:txBody>
                    <a:bodyPr/>
                    <a:lstStyle/>
                    <a:p>
                      <a:pPr algn="ctr" rtl="1">
                        <a:lnSpc>
                          <a:spcPct val="115000"/>
                        </a:lnSpc>
                        <a:spcAft>
                          <a:spcPts val="0"/>
                        </a:spcAft>
                      </a:pPr>
                      <a:r>
                        <a:rPr lang="fa-IR" sz="1200" dirty="0">
                          <a:solidFill>
                            <a:srgbClr val="000000"/>
                          </a:solidFill>
                          <a:latin typeface="Arial"/>
                          <a:ea typeface="Times New Roman"/>
                          <a:cs typeface="B Mitra"/>
                        </a:rPr>
                        <a:t>مشارکت</a:t>
                      </a:r>
                      <a:endParaRPr lang="en-US" sz="1200" dirty="0">
                        <a:latin typeface="Zar"/>
                        <a:ea typeface="Times New Roman"/>
                        <a:cs typeface="Arial"/>
                      </a:endParaRPr>
                    </a:p>
                  </a:txBody>
                  <a:tcPr marL="44995" marR="449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9C3"/>
                    </a:solidFill>
                  </a:tcPr>
                </a:tc>
              </a:tr>
            </a:tbl>
          </a:graphicData>
        </a:graphic>
      </p:graphicFrame>
      <p:sp>
        <p:nvSpPr>
          <p:cNvPr id="6" name="Rounded Rectangular Callout 5">
            <a:hlinkClick r:id="rId3" action="ppaction://hlinksldjump"/>
          </p:cNvPr>
          <p:cNvSpPr/>
          <p:nvPr/>
        </p:nvSpPr>
        <p:spPr>
          <a:xfrm>
            <a:off x="214313" y="1000125"/>
            <a:ext cx="4143375" cy="5214938"/>
          </a:xfrm>
          <a:prstGeom prst="wedgeRoundRectCallout">
            <a:avLst>
              <a:gd name="adj1" fmla="val 66169"/>
              <a:gd name="adj2" fmla="val 1809"/>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fa-IR" sz="2400" b="1" dirty="0">
                <a:solidFill>
                  <a:schemeClr val="tx1"/>
                </a:solidFill>
                <a:cs typeface="B Mitra" pitchFamily="2" charset="-78"/>
              </a:rPr>
              <a:t>استفاده از فناوری های نو</a:t>
            </a: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سوخت‌هاي جايگزين بمنظور كاهش هزينه انرژي.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درايوهاي دور متغير به جاي دمپرها و شيرها در فن‌ها و پمپ‌ها.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سيستم‌هاي پيش خردکردن قبل از آسياب مواد خام و سيمان.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آسياب‌هاي عمودي غلطكي با رولرپرس جهت سايش نهايي.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طرح‌هاي جديد لوله‌هاي معلق داخل سيكلون‌ها جهت كاهش افت فشار و افزايش بازدهی تبادل حرارت و جداسازي.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مشعل‌هاي با بازدهی بالا.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كولرهاي با بازدهی بالا. </a:t>
            </a:r>
            <a:endParaRPr lang="en-US" dirty="0">
              <a:solidFill>
                <a:schemeClr val="tx1"/>
              </a:solidFill>
              <a:cs typeface="B Mitra" pitchFamily="2" charset="-78"/>
            </a:endParaRPr>
          </a:p>
          <a:p>
            <a:pPr fontAlgn="auto">
              <a:lnSpc>
                <a:spcPct val="110000"/>
              </a:lnSpc>
              <a:spcBef>
                <a:spcPts val="0"/>
              </a:spcBef>
              <a:spcAft>
                <a:spcPts val="0"/>
              </a:spcAft>
              <a:buFont typeface="Arial" pitchFamily="34" charset="0"/>
              <a:buChar char="•"/>
              <a:defRPr/>
            </a:pPr>
            <a:r>
              <a:rPr lang="fa-IR" dirty="0">
                <a:solidFill>
                  <a:schemeClr val="tx1"/>
                </a:solidFill>
                <a:cs typeface="B Mitra" pitchFamily="2" charset="-78"/>
              </a:rPr>
              <a:t>استفاده از فناوري تزريق اكسيژن در كوره‌هاي سيمان. </a:t>
            </a:r>
            <a:endParaRPr lang="en-US" dirty="0">
              <a:solidFill>
                <a:schemeClr val="tx1"/>
              </a:solidFill>
              <a:cs typeface="B Mitra" pitchFamily="2" charset="-78"/>
            </a:endParaRPr>
          </a:p>
          <a:p>
            <a:pPr algn="l" fontAlgn="auto">
              <a:spcBef>
                <a:spcPts val="0"/>
              </a:spcBef>
              <a:spcAft>
                <a:spcPts val="0"/>
              </a:spcAft>
              <a:defRPr/>
            </a:pPr>
            <a:endParaRPr lang="fa-IR" sz="1600" dirty="0">
              <a:solidFill>
                <a:schemeClr val="tx1"/>
              </a:solidFill>
              <a:cs typeface="B Mitra" pitchFamily="2" charset="-78"/>
            </a:endParaRPr>
          </a:p>
          <a:p>
            <a:pPr algn="ctr" fontAlgn="auto">
              <a:spcBef>
                <a:spcPts val="0"/>
              </a:spcBef>
              <a:spcAft>
                <a:spcPts val="0"/>
              </a:spcAft>
              <a:defRPr/>
            </a:pPr>
            <a:endParaRPr lang="fa-IR" sz="1600" dirty="0">
              <a:solidFill>
                <a:schemeClr val="tx1"/>
              </a:solidFill>
              <a:cs typeface="B Mitra" pitchFamily="2" charset="-78"/>
            </a:endParaRPr>
          </a:p>
        </p:txBody>
      </p:sp>
      <p:sp>
        <p:nvSpPr>
          <p:cNvPr id="7" name="Rounded Rectangle 6">
            <a:hlinkClick r:id="rId4"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68659" name="Rectangle 26">
            <a:hlinkClick r:id="" action="ppaction://noaction"/>
          </p:cNvPr>
          <p:cNvSpPr>
            <a:spLocks noChangeArrowheads="1"/>
          </p:cNvSpPr>
          <p:nvPr/>
        </p:nvSpPr>
        <p:spPr bwMode="auto">
          <a:xfrm>
            <a:off x="2071688" y="5786438"/>
            <a:ext cx="528637" cy="369887"/>
          </a:xfrm>
          <a:prstGeom prst="rect">
            <a:avLst/>
          </a:prstGeom>
          <a:noFill/>
          <a:ln w="9525">
            <a:noFill/>
            <a:miter lim="800000"/>
            <a:headEnd/>
            <a:tailEnd/>
          </a:ln>
        </p:spPr>
        <p:txBody>
          <a:bodyPr wrap="none">
            <a:spAutoFit/>
          </a:bodyPr>
          <a:lstStyle/>
          <a:p>
            <a:pPr algn="ctr"/>
            <a:r>
              <a:rPr lang="fa-IR" b="1">
                <a:latin typeface="Calibri" pitchFamily="34" charset="0"/>
                <a:cs typeface="B Mitra" pitchFamily="2" charset="-78"/>
                <a:hlinkClick r:id="" action="ppaction://hlinkshowjump?jump=previousslide"/>
              </a:rPr>
              <a:t>قبلی</a:t>
            </a:r>
            <a:endParaRPr lang="fa-IR" b="1">
              <a:latin typeface="Calibri" pitchFamily="34" charset="0"/>
              <a:cs typeface="B Mitra" pitchFamily="2" charset="-78"/>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457200" y="203200"/>
            <a:ext cx="7400925" cy="868363"/>
          </a:xfrm>
        </p:spPr>
        <p:txBody>
          <a:bodyPr/>
          <a:lstStyle/>
          <a:p>
            <a:pPr eaLnBrk="1" hangingPunct="1"/>
            <a:r>
              <a:rPr lang="fa-IR" smtClean="0"/>
              <a:t>صنعت فولاد</a:t>
            </a:r>
          </a:p>
        </p:txBody>
      </p:sp>
      <p:sp>
        <p:nvSpPr>
          <p:cNvPr id="69635" name="Content Placeholder 2"/>
          <p:cNvSpPr>
            <a:spLocks noGrp="1"/>
          </p:cNvSpPr>
          <p:nvPr>
            <p:ph idx="1"/>
          </p:nvPr>
        </p:nvSpPr>
        <p:spPr>
          <a:xfrm>
            <a:off x="457200" y="1357313"/>
            <a:ext cx="7400925" cy="5116512"/>
          </a:xfrm>
        </p:spPr>
        <p:txBody>
          <a:bodyPr/>
          <a:lstStyle/>
          <a:p>
            <a:pPr marL="273050" indent="-273050" fontAlgn="base">
              <a:spcAft>
                <a:spcPct val="0"/>
              </a:spcAft>
              <a:buFont typeface="Wingdings" pitchFamily="2" charset="2"/>
              <a:buNone/>
            </a:pPr>
            <a:endParaRPr lang="fa-IR" smtClean="0"/>
          </a:p>
          <a:p>
            <a:pPr marL="273050" indent="-273050" fontAlgn="base">
              <a:spcAft>
                <a:spcPct val="0"/>
              </a:spcAft>
              <a:buFont typeface="Wingdings" pitchFamily="2" charset="2"/>
              <a:buNone/>
            </a:pPr>
            <a:endParaRPr lang="fa-IR" smtClean="0"/>
          </a:p>
          <a:p>
            <a:pPr marL="273050" indent="-273050" algn="ctr" fontAlgn="base">
              <a:spcAft>
                <a:spcPct val="0"/>
              </a:spcAft>
              <a:buFont typeface="Wingdings" pitchFamily="2" charset="2"/>
              <a:buNone/>
            </a:pPr>
            <a:r>
              <a:rPr lang="fa-IR" sz="2400" smtClean="0">
                <a:hlinkClick r:id="rId3" action="ppaction://hlinksldjump"/>
              </a:rPr>
              <a:t>تولید در سال 1387: 11 میلیون تن </a:t>
            </a:r>
            <a:r>
              <a:rPr lang="fa-IR" sz="2400" smtClean="0"/>
              <a:t>     </a:t>
            </a:r>
            <a:r>
              <a:rPr lang="fa-IR" sz="2400" smtClean="0">
                <a:hlinkClick r:id="rId4" action="ppaction://hlinksldjump"/>
              </a:rPr>
              <a:t>تعداد سهامداران: صدها هزار نفر</a:t>
            </a:r>
            <a:endParaRPr lang="fa-IR" sz="2400" smtClean="0"/>
          </a:p>
          <a:p>
            <a:pPr marL="273050" indent="-273050" algn="ctr" fontAlgn="base">
              <a:spcAft>
                <a:spcPct val="0"/>
              </a:spcAft>
              <a:buFont typeface="Wingdings" pitchFamily="2" charset="2"/>
              <a:buNone/>
            </a:pPr>
            <a:r>
              <a:rPr lang="fa-IR" sz="2400" smtClean="0">
                <a:hlinkClick r:id="rId5" action="ppaction://hlinksldjump"/>
              </a:rPr>
              <a:t>آثار هدفمند سازی یارانه ها</a:t>
            </a:r>
            <a:r>
              <a:rPr lang="fa-IR" sz="2400" smtClean="0"/>
              <a:t>           </a:t>
            </a:r>
            <a:r>
              <a:rPr lang="fa-IR" sz="2400" smtClean="0">
                <a:hlinkClick r:id="rId6" action="ppaction://hlinksldjump"/>
              </a:rPr>
              <a:t>مسائل</a:t>
            </a:r>
            <a:r>
              <a:rPr lang="fa-IR" sz="2400" smtClean="0"/>
              <a:t>      </a:t>
            </a:r>
            <a:r>
              <a:rPr lang="fa-IR" sz="2400" smtClean="0">
                <a:hlinkClick r:id="rId7" action="ppaction://hlinksldjump"/>
              </a:rPr>
              <a:t>برنامه ها</a:t>
            </a:r>
            <a:endParaRPr lang="fa-IR" sz="2400" smtClean="0"/>
          </a:p>
        </p:txBody>
      </p:sp>
      <p:graphicFrame>
        <p:nvGraphicFramePr>
          <p:cNvPr id="5" name="Chart 4"/>
          <p:cNvGraphicFramePr/>
          <p:nvPr/>
        </p:nvGraphicFramePr>
        <p:xfrm>
          <a:off x="1000100" y="3643314"/>
          <a:ext cx="7500990" cy="3000396"/>
        </p:xfrm>
        <a:graphic>
          <a:graphicData uri="http://schemas.openxmlformats.org/drawingml/2006/chart">
            <c:chart xmlns:c="http://schemas.openxmlformats.org/drawingml/2006/chart" xmlns:r="http://schemas.openxmlformats.org/officeDocument/2006/relationships" r:id="rId8"/>
          </a:graphicData>
        </a:graphic>
      </p:graphicFrame>
      <p:sp>
        <p:nvSpPr>
          <p:cNvPr id="69637" name="Rectangle 5"/>
          <p:cNvSpPr>
            <a:spLocks noChangeArrowheads="1"/>
          </p:cNvSpPr>
          <p:nvPr/>
        </p:nvSpPr>
        <p:spPr bwMode="auto">
          <a:xfrm>
            <a:off x="642938" y="3416300"/>
            <a:ext cx="7072312" cy="369888"/>
          </a:xfrm>
          <a:prstGeom prst="rect">
            <a:avLst/>
          </a:prstGeom>
          <a:noFill/>
          <a:ln w="9525">
            <a:noFill/>
            <a:miter lim="800000"/>
            <a:headEnd/>
            <a:tailEnd/>
          </a:ln>
        </p:spPr>
        <p:txBody>
          <a:bodyPr>
            <a:spAutoFit/>
          </a:bodyPr>
          <a:lstStyle/>
          <a:p>
            <a:pPr indent="179388" algn="ctr"/>
            <a:r>
              <a:rPr lang="fa-IR" b="1">
                <a:latin typeface="Zar" pitchFamily="2" charset="-78"/>
                <a:ea typeface="Calibri" pitchFamily="34" charset="0"/>
                <a:cs typeface="B Mitra" pitchFamily="2" charset="-78"/>
              </a:rPr>
              <a:t>شدت</a:t>
            </a:r>
            <a:r>
              <a:rPr lang="fa-IR" b="1">
                <a:ea typeface="Calibri" pitchFamily="34" charset="0"/>
                <a:cs typeface="B Mitra" pitchFamily="2" charset="-78"/>
              </a:rPr>
              <a:t> مصرف انرژی در صنعت فولاد (انرژی معادل یک تن نفت خام بر یک تن فولاد)</a:t>
            </a:r>
            <a:endParaRPr lang="en-US" sz="2400" b="1">
              <a:ea typeface="Calibri" pitchFamily="34" charset="0"/>
              <a:cs typeface="B Mitra" pitchFamily="2" charset="-78"/>
            </a:endParaRPr>
          </a:p>
        </p:txBody>
      </p:sp>
      <p:graphicFrame>
        <p:nvGraphicFramePr>
          <p:cNvPr id="8" name="Table 7"/>
          <p:cNvGraphicFramePr>
            <a:graphicFrameLocks noGrp="1"/>
          </p:cNvGraphicFramePr>
          <p:nvPr/>
        </p:nvGraphicFramePr>
        <p:xfrm>
          <a:off x="1357313" y="1071563"/>
          <a:ext cx="6096000" cy="1188720"/>
        </p:xfrm>
        <a:graphic>
          <a:graphicData uri="http://schemas.openxmlformats.org/drawingml/2006/table">
            <a:tbl>
              <a:tblPr rtl="1" firstRow="1" bandRow="1">
                <a:tableStyleId>{5C22544A-7EE6-4342-B048-85BDC9FD1C3A}</a:tableStyleId>
              </a:tblPr>
              <a:tblGrid>
                <a:gridCol w="2032000"/>
                <a:gridCol w="2032000"/>
                <a:gridCol w="2032000"/>
              </a:tblGrid>
              <a:tr h="370840">
                <a:tc gridSpan="3">
                  <a:txBody>
                    <a:bodyPr/>
                    <a:lstStyle/>
                    <a:p>
                      <a:pPr algn="ctr" rtl="1"/>
                      <a:r>
                        <a:rPr lang="fa-IR" sz="2000" dirty="0" smtClean="0">
                          <a:cs typeface="B Mitra" pitchFamily="2" charset="-78"/>
                        </a:rPr>
                        <a:t>ظرفیت تولید (میلیون تن)</a:t>
                      </a:r>
                      <a:endParaRPr lang="fa-IR" sz="2000" dirty="0">
                        <a:cs typeface="B Mitra" pitchFamily="2" charset="-78"/>
                      </a:endParaRPr>
                    </a:p>
                  </a:txBody>
                  <a:tcPr/>
                </a:tc>
                <a:tc hMerge="1">
                  <a:txBody>
                    <a:bodyPr/>
                    <a:lstStyle/>
                    <a:p>
                      <a:pPr rtl="1"/>
                      <a:endParaRPr lang="fa-IR" dirty="0"/>
                    </a:p>
                  </a:txBody>
                  <a:tcPr/>
                </a:tc>
                <a:tc hMerge="1">
                  <a:txBody>
                    <a:bodyPr/>
                    <a:lstStyle/>
                    <a:p>
                      <a:pPr rtl="1"/>
                      <a:endParaRPr lang="fa-IR" dirty="0"/>
                    </a:p>
                  </a:txBody>
                  <a:tcPr/>
                </a:tc>
              </a:tr>
              <a:tr h="370840">
                <a:tc>
                  <a:txBody>
                    <a:bodyPr/>
                    <a:lstStyle/>
                    <a:p>
                      <a:pPr algn="ctr" rtl="1"/>
                      <a:r>
                        <a:rPr lang="fa-IR" sz="2000" dirty="0" smtClean="0">
                          <a:cs typeface="B Mitra" pitchFamily="2" charset="-78"/>
                        </a:rPr>
                        <a:t>فعلی</a:t>
                      </a:r>
                      <a:endParaRPr lang="fa-IR" sz="2000" dirty="0">
                        <a:cs typeface="B Mitra" pitchFamily="2" charset="-78"/>
                      </a:endParaRPr>
                    </a:p>
                  </a:txBody>
                  <a:tcPr/>
                </a:tc>
                <a:tc>
                  <a:txBody>
                    <a:bodyPr/>
                    <a:lstStyle/>
                    <a:p>
                      <a:pPr algn="ctr" rtl="1"/>
                      <a:r>
                        <a:rPr lang="fa-IR" sz="2000" dirty="0" smtClean="0">
                          <a:cs typeface="B Mitra" pitchFamily="2" charset="-78"/>
                        </a:rPr>
                        <a:t>تا پایان برنامه</a:t>
                      </a:r>
                      <a:endParaRPr lang="fa-IR" sz="2000" dirty="0">
                        <a:cs typeface="B Mitra" pitchFamily="2" charset="-78"/>
                      </a:endParaRPr>
                    </a:p>
                  </a:txBody>
                  <a:tcPr/>
                </a:tc>
                <a:tc>
                  <a:txBody>
                    <a:bodyPr/>
                    <a:lstStyle/>
                    <a:p>
                      <a:pPr algn="ctr" rtl="1"/>
                      <a:r>
                        <a:rPr lang="fa-IR" sz="2000" dirty="0" smtClean="0">
                          <a:cs typeface="B Mitra" pitchFamily="2" charset="-78"/>
                        </a:rPr>
                        <a:t>چشم انداز</a:t>
                      </a:r>
                      <a:endParaRPr lang="fa-IR" sz="2000" dirty="0">
                        <a:cs typeface="B Mitra" pitchFamily="2" charset="-78"/>
                      </a:endParaRPr>
                    </a:p>
                  </a:txBody>
                  <a:tcPr/>
                </a:tc>
              </a:tr>
              <a:tr h="370840">
                <a:tc>
                  <a:txBody>
                    <a:bodyPr/>
                    <a:lstStyle/>
                    <a:p>
                      <a:pPr algn="ctr" rtl="1"/>
                      <a:r>
                        <a:rPr lang="fa-IR" sz="2000" b="1" dirty="0" smtClean="0">
                          <a:cs typeface="B Mitra" pitchFamily="2" charset="-78"/>
                        </a:rPr>
                        <a:t>17.5</a:t>
                      </a:r>
                      <a:endParaRPr lang="fa-IR" sz="2000" b="1" dirty="0">
                        <a:cs typeface="B Mitra" pitchFamily="2" charset="-78"/>
                      </a:endParaRPr>
                    </a:p>
                  </a:txBody>
                  <a:tcPr/>
                </a:tc>
                <a:tc>
                  <a:txBody>
                    <a:bodyPr/>
                    <a:lstStyle/>
                    <a:p>
                      <a:pPr algn="ctr" rtl="1"/>
                      <a:r>
                        <a:rPr lang="fa-IR" sz="2000" b="1" dirty="0" smtClean="0">
                          <a:cs typeface="B Mitra" pitchFamily="2" charset="-78"/>
                        </a:rPr>
                        <a:t>42</a:t>
                      </a:r>
                      <a:endParaRPr lang="fa-IR" sz="2000" b="1" dirty="0">
                        <a:cs typeface="B Mitra" pitchFamily="2" charset="-78"/>
                      </a:endParaRPr>
                    </a:p>
                  </a:txBody>
                  <a:tcPr/>
                </a:tc>
                <a:tc>
                  <a:txBody>
                    <a:bodyPr/>
                    <a:lstStyle/>
                    <a:p>
                      <a:pPr algn="ctr" rtl="1"/>
                      <a:r>
                        <a:rPr lang="fa-IR" sz="2000" b="1" dirty="0" smtClean="0">
                          <a:cs typeface="B Mitra" pitchFamily="2" charset="-78"/>
                        </a:rPr>
                        <a:t>55</a:t>
                      </a:r>
                      <a:endParaRPr lang="fa-IR" sz="2000" b="1" dirty="0">
                        <a:cs typeface="B Mitra" pitchFamily="2" charset="-78"/>
                      </a:endParaRPr>
                    </a:p>
                  </a:txBody>
                  <a:tcPr/>
                </a:tc>
              </a:tr>
            </a:tbl>
          </a:graphicData>
        </a:graphic>
      </p:graphicFrame>
      <p:sp>
        <p:nvSpPr>
          <p:cNvPr id="9" name="Rounded Rectangle 8">
            <a:hlinkClick r:id="rId9"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203200"/>
            <a:ext cx="7400925" cy="868363"/>
          </a:xfrm>
        </p:spPr>
        <p:txBody>
          <a:bodyPr/>
          <a:lstStyle/>
          <a:p>
            <a:pPr eaLnBrk="1" hangingPunct="1"/>
            <a:r>
              <a:rPr lang="fa-IR" smtClean="0"/>
              <a:t>صنعت فولاد</a:t>
            </a:r>
          </a:p>
        </p:txBody>
      </p:sp>
      <p:sp>
        <p:nvSpPr>
          <p:cNvPr id="70659" name="Content Placeholder 2"/>
          <p:cNvSpPr>
            <a:spLocks noGrp="1"/>
          </p:cNvSpPr>
          <p:nvPr>
            <p:ph idx="1"/>
          </p:nvPr>
        </p:nvSpPr>
        <p:spPr>
          <a:xfrm>
            <a:off x="457200" y="1357313"/>
            <a:ext cx="7400925" cy="5116512"/>
          </a:xfrm>
        </p:spPr>
        <p:txBody>
          <a:bodyPr/>
          <a:lstStyle/>
          <a:p>
            <a:pPr marL="273050" indent="-273050" fontAlgn="base">
              <a:spcAft>
                <a:spcPct val="0"/>
              </a:spcAft>
              <a:buFont typeface="Wingdings" pitchFamily="2" charset="2"/>
              <a:buNone/>
            </a:pPr>
            <a:endParaRPr lang="fa-IR" smtClean="0"/>
          </a:p>
          <a:p>
            <a:pPr marL="273050" indent="-273050" fontAlgn="base">
              <a:spcAft>
                <a:spcPct val="0"/>
              </a:spcAft>
              <a:buFont typeface="Wingdings" pitchFamily="2" charset="2"/>
              <a:buNone/>
            </a:pPr>
            <a:endParaRPr lang="fa-IR" smtClean="0"/>
          </a:p>
          <a:p>
            <a:pPr marL="273050" indent="-273050" algn="ctr" fontAlgn="base">
              <a:spcAft>
                <a:spcPct val="0"/>
              </a:spcAft>
              <a:buFont typeface="Wingdings" pitchFamily="2" charset="2"/>
              <a:buNone/>
            </a:pPr>
            <a:r>
              <a:rPr lang="fa-IR" sz="2400" smtClean="0"/>
              <a:t>تولید در سال 1387: 11 میلیون تن </a:t>
            </a:r>
          </a:p>
          <a:p>
            <a:pPr marL="273050" indent="-273050" algn="ctr" fontAlgn="base">
              <a:spcAft>
                <a:spcPct val="0"/>
              </a:spcAft>
              <a:buFont typeface="Wingdings" pitchFamily="2" charset="2"/>
              <a:buNone/>
            </a:pPr>
            <a:r>
              <a:rPr lang="fa-IR" sz="2400" smtClean="0"/>
              <a:t>تعداد سهامداران: میلیون ها نفر</a:t>
            </a:r>
          </a:p>
        </p:txBody>
      </p:sp>
      <p:graphicFrame>
        <p:nvGraphicFramePr>
          <p:cNvPr id="5" name="Chart 4"/>
          <p:cNvGraphicFramePr/>
          <p:nvPr/>
        </p:nvGraphicFramePr>
        <p:xfrm>
          <a:off x="1000100" y="3643314"/>
          <a:ext cx="7500990" cy="3000396"/>
        </p:xfrm>
        <a:graphic>
          <a:graphicData uri="http://schemas.openxmlformats.org/drawingml/2006/chart">
            <c:chart xmlns:c="http://schemas.openxmlformats.org/drawingml/2006/chart" xmlns:r="http://schemas.openxmlformats.org/officeDocument/2006/relationships" r:id="rId3"/>
          </a:graphicData>
        </a:graphic>
      </p:graphicFrame>
      <p:sp>
        <p:nvSpPr>
          <p:cNvPr id="70661" name="Rectangle 5"/>
          <p:cNvSpPr>
            <a:spLocks noChangeArrowheads="1"/>
          </p:cNvSpPr>
          <p:nvPr/>
        </p:nvSpPr>
        <p:spPr bwMode="auto">
          <a:xfrm>
            <a:off x="642938" y="3416300"/>
            <a:ext cx="7072312" cy="369888"/>
          </a:xfrm>
          <a:prstGeom prst="rect">
            <a:avLst/>
          </a:prstGeom>
          <a:noFill/>
          <a:ln w="9525">
            <a:noFill/>
            <a:miter lim="800000"/>
            <a:headEnd/>
            <a:tailEnd/>
          </a:ln>
        </p:spPr>
        <p:txBody>
          <a:bodyPr>
            <a:spAutoFit/>
          </a:bodyPr>
          <a:lstStyle/>
          <a:p>
            <a:pPr indent="179388" algn="ctr"/>
            <a:r>
              <a:rPr lang="fa-IR" b="1">
                <a:latin typeface="Zar" pitchFamily="2" charset="-78"/>
                <a:ea typeface="Calibri" pitchFamily="34" charset="0"/>
                <a:cs typeface="B Mitra" pitchFamily="2" charset="-78"/>
              </a:rPr>
              <a:t>شدت</a:t>
            </a:r>
            <a:r>
              <a:rPr lang="fa-IR" b="1">
                <a:ea typeface="Calibri" pitchFamily="34" charset="0"/>
                <a:cs typeface="B Mitra" pitchFamily="2" charset="-78"/>
              </a:rPr>
              <a:t> مصرف انرژی در صنعت فولاد (انرژی معادل یک تن نفت خام بر یک تن فولاد)</a:t>
            </a:r>
            <a:endParaRPr lang="en-US" sz="2400" b="1">
              <a:ea typeface="Calibri" pitchFamily="34" charset="0"/>
              <a:cs typeface="B Mitra" pitchFamily="2" charset="-78"/>
            </a:endParaRPr>
          </a:p>
        </p:txBody>
      </p:sp>
      <p:graphicFrame>
        <p:nvGraphicFramePr>
          <p:cNvPr id="8" name="Table 7"/>
          <p:cNvGraphicFramePr>
            <a:graphicFrameLocks noGrp="1"/>
          </p:cNvGraphicFramePr>
          <p:nvPr/>
        </p:nvGraphicFramePr>
        <p:xfrm>
          <a:off x="1357313" y="1071563"/>
          <a:ext cx="6096000" cy="1188720"/>
        </p:xfrm>
        <a:graphic>
          <a:graphicData uri="http://schemas.openxmlformats.org/drawingml/2006/table">
            <a:tbl>
              <a:tblPr rtl="1" firstRow="1" bandRow="1">
                <a:tableStyleId>{5C22544A-7EE6-4342-B048-85BDC9FD1C3A}</a:tableStyleId>
              </a:tblPr>
              <a:tblGrid>
                <a:gridCol w="2032000"/>
                <a:gridCol w="2032000"/>
                <a:gridCol w="2032000"/>
              </a:tblGrid>
              <a:tr h="370840">
                <a:tc gridSpan="3">
                  <a:txBody>
                    <a:bodyPr/>
                    <a:lstStyle/>
                    <a:p>
                      <a:pPr algn="ctr" rtl="1"/>
                      <a:r>
                        <a:rPr lang="fa-IR" sz="2000" dirty="0" smtClean="0">
                          <a:cs typeface="B Mitra" pitchFamily="2" charset="-78"/>
                        </a:rPr>
                        <a:t>ظرفیت تولید (میلیون تن)</a:t>
                      </a:r>
                      <a:endParaRPr lang="fa-IR" sz="2000" dirty="0">
                        <a:cs typeface="B Mitra" pitchFamily="2" charset="-78"/>
                      </a:endParaRPr>
                    </a:p>
                  </a:txBody>
                  <a:tcPr/>
                </a:tc>
                <a:tc hMerge="1">
                  <a:txBody>
                    <a:bodyPr/>
                    <a:lstStyle/>
                    <a:p>
                      <a:pPr rtl="1"/>
                      <a:endParaRPr lang="fa-IR" dirty="0"/>
                    </a:p>
                  </a:txBody>
                  <a:tcPr/>
                </a:tc>
                <a:tc hMerge="1">
                  <a:txBody>
                    <a:bodyPr/>
                    <a:lstStyle/>
                    <a:p>
                      <a:pPr rtl="1"/>
                      <a:endParaRPr lang="fa-IR" dirty="0"/>
                    </a:p>
                  </a:txBody>
                  <a:tcPr/>
                </a:tc>
              </a:tr>
              <a:tr h="370840">
                <a:tc>
                  <a:txBody>
                    <a:bodyPr/>
                    <a:lstStyle/>
                    <a:p>
                      <a:pPr algn="ctr" rtl="1"/>
                      <a:r>
                        <a:rPr lang="fa-IR" sz="2000" dirty="0" smtClean="0">
                          <a:cs typeface="B Mitra" pitchFamily="2" charset="-78"/>
                        </a:rPr>
                        <a:t>فعلی</a:t>
                      </a:r>
                      <a:endParaRPr lang="fa-IR" sz="2000" dirty="0">
                        <a:cs typeface="B Mitra" pitchFamily="2" charset="-78"/>
                      </a:endParaRPr>
                    </a:p>
                  </a:txBody>
                  <a:tcPr/>
                </a:tc>
                <a:tc>
                  <a:txBody>
                    <a:bodyPr/>
                    <a:lstStyle/>
                    <a:p>
                      <a:pPr algn="ctr" rtl="1"/>
                      <a:r>
                        <a:rPr lang="fa-IR" sz="2000" dirty="0" smtClean="0">
                          <a:cs typeface="B Mitra" pitchFamily="2" charset="-78"/>
                        </a:rPr>
                        <a:t>تا پایان برنامه</a:t>
                      </a:r>
                      <a:endParaRPr lang="fa-IR" sz="2000" dirty="0">
                        <a:cs typeface="B Mitra" pitchFamily="2" charset="-78"/>
                      </a:endParaRPr>
                    </a:p>
                  </a:txBody>
                  <a:tcPr/>
                </a:tc>
                <a:tc>
                  <a:txBody>
                    <a:bodyPr/>
                    <a:lstStyle/>
                    <a:p>
                      <a:pPr algn="ctr" rtl="1"/>
                      <a:r>
                        <a:rPr lang="fa-IR" sz="2000" dirty="0" smtClean="0">
                          <a:cs typeface="B Mitra" pitchFamily="2" charset="-78"/>
                        </a:rPr>
                        <a:t>چشم انداز</a:t>
                      </a:r>
                      <a:endParaRPr lang="fa-IR" sz="2000" dirty="0">
                        <a:cs typeface="B Mitra" pitchFamily="2" charset="-78"/>
                      </a:endParaRPr>
                    </a:p>
                  </a:txBody>
                  <a:tcPr/>
                </a:tc>
              </a:tr>
              <a:tr h="370840">
                <a:tc>
                  <a:txBody>
                    <a:bodyPr/>
                    <a:lstStyle/>
                    <a:p>
                      <a:pPr algn="ctr" rtl="1"/>
                      <a:r>
                        <a:rPr lang="fa-IR" sz="2000" b="1" dirty="0" smtClean="0">
                          <a:cs typeface="B Mitra" pitchFamily="2" charset="-78"/>
                        </a:rPr>
                        <a:t>17.5</a:t>
                      </a:r>
                      <a:endParaRPr lang="fa-IR" sz="2000" b="1" dirty="0">
                        <a:cs typeface="B Mitra" pitchFamily="2" charset="-78"/>
                      </a:endParaRPr>
                    </a:p>
                  </a:txBody>
                  <a:tcPr/>
                </a:tc>
                <a:tc>
                  <a:txBody>
                    <a:bodyPr/>
                    <a:lstStyle/>
                    <a:p>
                      <a:pPr algn="ctr" rtl="1"/>
                      <a:r>
                        <a:rPr lang="fa-IR" sz="2000" b="1" dirty="0" smtClean="0">
                          <a:cs typeface="B Mitra" pitchFamily="2" charset="-78"/>
                        </a:rPr>
                        <a:t>42</a:t>
                      </a:r>
                      <a:endParaRPr lang="fa-IR" sz="2000" b="1" dirty="0">
                        <a:cs typeface="B Mitra" pitchFamily="2" charset="-78"/>
                      </a:endParaRPr>
                    </a:p>
                  </a:txBody>
                  <a:tcPr/>
                </a:tc>
                <a:tc>
                  <a:txBody>
                    <a:bodyPr/>
                    <a:lstStyle/>
                    <a:p>
                      <a:pPr algn="ctr" rtl="1"/>
                      <a:r>
                        <a:rPr lang="fa-IR" sz="2000" b="1" dirty="0" smtClean="0">
                          <a:cs typeface="B Mitra" pitchFamily="2" charset="-78"/>
                        </a:rPr>
                        <a:t>55</a:t>
                      </a:r>
                      <a:endParaRPr lang="fa-IR" sz="2000" b="1" dirty="0">
                        <a:cs typeface="B Mitra" pitchFamily="2" charset="-78"/>
                      </a:endParaRPr>
                    </a:p>
                  </a:txBody>
                  <a:tcPr/>
                </a:tc>
              </a:tr>
            </a:tbl>
          </a:graphicData>
        </a:graphic>
      </p:graphicFrame>
      <p:sp>
        <p:nvSpPr>
          <p:cNvPr id="9" name="Rounded Rectangular Callout 8">
            <a:hlinkClick r:id="rId4" action="ppaction://hlinksldjump"/>
          </p:cNvPr>
          <p:cNvSpPr/>
          <p:nvPr/>
        </p:nvSpPr>
        <p:spPr>
          <a:xfrm flipH="1">
            <a:off x="1857375" y="1000125"/>
            <a:ext cx="6715125" cy="4929188"/>
          </a:xfrm>
          <a:prstGeom prst="wedgeRoundRectCallout">
            <a:avLst>
              <a:gd name="adj1" fmla="val 58879"/>
              <a:gd name="adj2" fmla="val -591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dirty="0">
                <a:solidFill>
                  <a:schemeClr val="tx1"/>
                </a:solidFill>
                <a:cs typeface="B Mitra" pitchFamily="2" charset="-78"/>
              </a:rPr>
              <a:t>تعداد سهامداران فولاد مبارکه اصفهان در دی ماه 88:  25874 </a:t>
            </a:r>
          </a:p>
          <a:p>
            <a:pPr algn="ctr" fontAlgn="auto">
              <a:spcBef>
                <a:spcPts val="0"/>
              </a:spcBef>
              <a:spcAft>
                <a:spcPts val="0"/>
              </a:spcAft>
              <a:defRPr/>
            </a:pPr>
            <a:r>
              <a:rPr lang="fa-IR" dirty="0">
                <a:solidFill>
                  <a:schemeClr val="tx1"/>
                </a:solidFill>
                <a:cs typeface="B Mitra" pitchFamily="2" charset="-78"/>
              </a:rPr>
              <a:t>ترکيب سهامداران بيشتراز 1% سهم شرکت فولاد مبارکه </a:t>
            </a: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p:txBody>
      </p:sp>
      <p:graphicFrame>
        <p:nvGraphicFramePr>
          <p:cNvPr id="10" name="Table 9"/>
          <p:cNvGraphicFramePr>
            <a:graphicFrameLocks noGrp="1"/>
          </p:cNvGraphicFramePr>
          <p:nvPr/>
        </p:nvGraphicFramePr>
        <p:xfrm>
          <a:off x="1999899" y="1928813"/>
          <a:ext cx="6139214" cy="3596640"/>
        </p:xfrm>
        <a:graphic>
          <a:graphicData uri="http://schemas.openxmlformats.org/drawingml/2006/table">
            <a:tbl>
              <a:tblPr rtl="1"/>
              <a:tblGrid>
                <a:gridCol w="845104"/>
                <a:gridCol w="3181350"/>
                <a:gridCol w="1267656"/>
                <a:gridCol w="845104"/>
              </a:tblGrid>
              <a:tr h="180975">
                <a:tc>
                  <a:txBody>
                    <a:bodyPr/>
                    <a:lstStyle/>
                    <a:p>
                      <a:pPr algn="ctr" rtl="1" fontAlgn="b"/>
                      <a:r>
                        <a:rPr lang="fa-IR" sz="1600" b="1" i="0" u="none" strike="noStrike" dirty="0">
                          <a:solidFill>
                            <a:srgbClr val="000000"/>
                          </a:solidFill>
                          <a:latin typeface="Arial"/>
                          <a:cs typeface="B Mitra" pitchFamily="2" charset="-78"/>
                        </a:rPr>
                        <a:t>رديف</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1" fontAlgn="b"/>
                      <a:r>
                        <a:rPr lang="fa-IR" sz="1600" b="1" i="0" u="none" strike="noStrike" dirty="0">
                          <a:solidFill>
                            <a:srgbClr val="000000"/>
                          </a:solidFill>
                          <a:latin typeface="Arial"/>
                          <a:cs typeface="B Mitra" pitchFamily="2" charset="-78"/>
                        </a:rPr>
                        <a:t>نام سهامدار</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1" fontAlgn="b"/>
                      <a:r>
                        <a:rPr lang="fa-IR" sz="1600" b="1" i="0" u="none" strike="noStrike" dirty="0">
                          <a:solidFill>
                            <a:srgbClr val="000000"/>
                          </a:solidFill>
                          <a:latin typeface="Arial"/>
                          <a:cs typeface="B Mitra" pitchFamily="2" charset="-78"/>
                        </a:rPr>
                        <a:t>تعداد سهام</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ctr" rtl="1" fontAlgn="b"/>
                      <a:r>
                        <a:rPr lang="fa-IR" sz="1600" b="1" i="0" u="none" strike="noStrike" dirty="0">
                          <a:solidFill>
                            <a:srgbClr val="000000"/>
                          </a:solidFill>
                          <a:latin typeface="Arial"/>
                          <a:cs typeface="B Mitra" pitchFamily="2" charset="-78"/>
                        </a:rPr>
                        <a:t>درصد</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r>
              <a:tr h="180975">
                <a:tc>
                  <a:txBody>
                    <a:bodyPr/>
                    <a:lstStyle/>
                    <a:p>
                      <a:pPr algn="r" rtl="0" fontAlgn="b"/>
                      <a:r>
                        <a:rPr lang="fa-IR" sz="1400" b="1" i="0" u="none" strike="noStrike" dirty="0">
                          <a:solidFill>
                            <a:srgbClr val="000000"/>
                          </a:solidFill>
                          <a:latin typeface="Arial"/>
                          <a:cs typeface="B Mitra" pitchFamily="2" charset="-78"/>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شرکت کارگزاری سهام عدالت</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4,770,273,067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30.19%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dirty="0">
                          <a:solidFill>
                            <a:srgbClr val="000000"/>
                          </a:solidFill>
                          <a:latin typeface="Arial"/>
                          <a:cs typeface="B Mitra" pitchFamily="2" charset="-78"/>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سازمان توسعه ونوسازی معادن وصنایع معدنی ایران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3,295,895,746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20.86%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شركت سرمايه گذاري تامين اجتماعي</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1,487,832,704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سایر(عرضه دربورس)</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1,855,923,898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شركت سرمايه گذاري مهراقتصادايرانيان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829,256,914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موسسه صندوق حمايت بازنشستگي كاركنان فولاد</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803,024,795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dirty="0">
                          <a:solidFill>
                            <a:srgbClr val="000000"/>
                          </a:solidFill>
                          <a:latin typeface="Arial"/>
                          <a:cs typeface="B Mitra" pitchFamily="2" charset="-78"/>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سازمان تامین اجتماعی</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600,400,000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3.80%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سهام ترجيحي كاركنان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572,285,211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سازمان بازنشستگی کشوری</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568,800,000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dirty="0">
                          <a:solidFill>
                            <a:srgbClr val="000000"/>
                          </a:solidFill>
                          <a:latin typeface="Arial"/>
                          <a:cs typeface="B Mitra" pitchFamily="2" charset="-78"/>
                        </a:rPr>
                        <a:t>شركت سرمايه گذاري تدبير</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255,909,797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آستان قدس رضوی</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Arial"/>
                          <a:cs typeface="B Mitra" pitchFamily="2" charset="-78"/>
                        </a:rPr>
                        <a:t>212,455,005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صندوق ذخیره فرهنگیان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Arial"/>
                          <a:cs typeface="B Mitra" pitchFamily="2" charset="-78"/>
                        </a:rPr>
                        <a:t>189,663,538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Arial"/>
                          <a:cs typeface="B Mitra" pitchFamily="2" charset="-78"/>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بانک صادرات ایران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189,600,000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Arial"/>
                          <a:cs typeface="B Mitra" pitchFamily="2" charset="-78"/>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0" fontAlgn="b"/>
                      <a:r>
                        <a:rPr lang="fa-IR" sz="1400" b="1" i="0" u="none" strike="noStrike">
                          <a:solidFill>
                            <a:srgbClr val="000000"/>
                          </a:solidFill>
                          <a:latin typeface="Arial"/>
                          <a:cs typeface="B Mitra" pitchFamily="2" charset="-78"/>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1" fontAlgn="b"/>
                      <a:r>
                        <a:rPr lang="fa-IR" sz="1400" b="1" i="0" u="none" strike="noStrike">
                          <a:solidFill>
                            <a:srgbClr val="000000"/>
                          </a:solidFill>
                          <a:latin typeface="Arial"/>
                          <a:cs typeface="B Mitra" pitchFamily="2" charset="-78"/>
                        </a:rPr>
                        <a:t>صندوق ضمانت صادرات ایران</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a:solidFill>
                            <a:srgbClr val="000000"/>
                          </a:solidFill>
                          <a:latin typeface="Arial"/>
                          <a:cs typeface="B Mitra" pitchFamily="2" charset="-78"/>
                        </a:rPr>
                        <a:t>168,679,325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rtl="0" fontAlgn="b"/>
                      <a:r>
                        <a:rPr lang="fa-IR" sz="1400" b="1" i="0" u="none" strike="noStrike" dirty="0">
                          <a:solidFill>
                            <a:srgbClr val="000000"/>
                          </a:solidFill>
                          <a:latin typeface="Arial"/>
                          <a:cs typeface="B Mitra" pitchFamily="2" charset="-78"/>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0975">
                <a:tc>
                  <a:txBody>
                    <a:bodyPr/>
                    <a:lstStyle/>
                    <a:p>
                      <a:pPr algn="r" rtl="1" fontAlgn="b"/>
                      <a:r>
                        <a:rPr lang="fa-IR" sz="1400" b="1" i="0" u="none" strike="noStrike" dirty="0">
                          <a:solidFill>
                            <a:srgbClr val="000000"/>
                          </a:solidFill>
                          <a:latin typeface="Arial"/>
                          <a:cs typeface="B Mitra" pitchFamily="2" charset="-78"/>
                        </a:rPr>
                        <a:t>جمع</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b"/>
                      <a:endParaRPr lang="fa-IR" sz="1400" b="1" i="0" u="none" strike="noStrike" dirty="0">
                        <a:solidFill>
                          <a:srgbClr val="000000"/>
                        </a:solidFill>
                        <a:latin typeface="Arial"/>
                        <a:cs typeface="B Mitra" pitchFamily="2" charset="-78"/>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r" rtl="0" fontAlgn="b"/>
                      <a:r>
                        <a:rPr lang="fa-IR" sz="1400" b="1" i="0" u="none" strike="noStrike" dirty="0">
                          <a:solidFill>
                            <a:srgbClr val="000000"/>
                          </a:solidFill>
                          <a:latin typeface="Arial"/>
                          <a:cs typeface="B Mitra" pitchFamily="2" charset="-78"/>
                        </a:rPr>
                        <a:t>15,800,000,000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r" rtl="0" fontAlgn="b"/>
                      <a:r>
                        <a:rPr lang="fa-IR" sz="1400" b="1" i="0" u="none" strike="noStrike" dirty="0">
                          <a:solidFill>
                            <a:srgbClr val="000000"/>
                          </a:solidFill>
                          <a:latin typeface="Arial"/>
                          <a:cs typeface="B Mitra" pitchFamily="2" charset="-78"/>
                        </a:rPr>
                        <a:t>100.00%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r>
            </a:tbl>
          </a:graphicData>
        </a:graphic>
      </p:graphicFrame>
      <p:sp>
        <p:nvSpPr>
          <p:cNvPr id="11" name="Rounded Rectangle 10">
            <a:hlinkClick r:id="rId5"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0" y="2895600"/>
            <a:ext cx="6172200" cy="2054225"/>
          </a:xfrm>
        </p:spPr>
        <p:txBody>
          <a:bodyPr rtlCol="1">
            <a:normAutofit/>
          </a:bodyPr>
          <a:lstStyle/>
          <a:p>
            <a:pPr eaLnBrk="1" fontAlgn="auto" hangingPunct="1">
              <a:spcAft>
                <a:spcPts val="0"/>
              </a:spcAft>
              <a:defRPr/>
            </a:pPr>
            <a:r>
              <a:rPr lang="fa-IR" sz="7200" b="0" dirty="0" smtClean="0"/>
              <a:t>چارچوب طراحی برنامه</a:t>
            </a:r>
            <a:endParaRPr lang="fa-IR" sz="7200" b="0" dirty="0"/>
          </a:p>
        </p:txBody>
      </p:sp>
      <p:sp>
        <p:nvSpPr>
          <p:cNvPr id="11267" name="Text Placeholder 5"/>
          <p:cNvSpPr>
            <a:spLocks noGrp="1"/>
          </p:cNvSpPr>
          <p:nvPr>
            <p:ph type="body" idx="1"/>
          </p:nvPr>
        </p:nvSpPr>
        <p:spPr/>
        <p:txBody>
          <a:bodyPr/>
          <a:lstStyle/>
          <a:p>
            <a:pPr eaLnBrk="1" hangingPunct="1"/>
            <a:endParaRPr lang="fa-IR"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457200" y="203200"/>
            <a:ext cx="7400925" cy="868363"/>
          </a:xfrm>
        </p:spPr>
        <p:txBody>
          <a:bodyPr/>
          <a:lstStyle/>
          <a:p>
            <a:pPr eaLnBrk="1" hangingPunct="1"/>
            <a:r>
              <a:rPr lang="fa-IR" smtClean="0"/>
              <a:t>صنعت فولاد</a:t>
            </a:r>
          </a:p>
        </p:txBody>
      </p:sp>
      <p:sp>
        <p:nvSpPr>
          <p:cNvPr id="71683" name="Content Placeholder 2"/>
          <p:cNvSpPr>
            <a:spLocks noGrp="1"/>
          </p:cNvSpPr>
          <p:nvPr>
            <p:ph idx="1"/>
          </p:nvPr>
        </p:nvSpPr>
        <p:spPr>
          <a:xfrm>
            <a:off x="457200" y="1357313"/>
            <a:ext cx="7400925" cy="5116512"/>
          </a:xfrm>
        </p:spPr>
        <p:txBody>
          <a:bodyPr/>
          <a:lstStyle/>
          <a:p>
            <a:pPr marL="273050" indent="-273050" fontAlgn="base">
              <a:spcAft>
                <a:spcPct val="0"/>
              </a:spcAft>
              <a:buFont typeface="Wingdings" pitchFamily="2" charset="2"/>
              <a:buNone/>
            </a:pPr>
            <a:endParaRPr lang="fa-IR" smtClean="0"/>
          </a:p>
          <a:p>
            <a:pPr marL="273050" indent="-273050" fontAlgn="base">
              <a:spcAft>
                <a:spcPct val="0"/>
              </a:spcAft>
              <a:buFont typeface="Wingdings" pitchFamily="2" charset="2"/>
              <a:buNone/>
            </a:pPr>
            <a:endParaRPr lang="fa-IR" smtClean="0"/>
          </a:p>
          <a:p>
            <a:pPr marL="273050" indent="-273050" algn="ctr" fontAlgn="base">
              <a:spcAft>
                <a:spcPct val="0"/>
              </a:spcAft>
              <a:buFont typeface="Wingdings" pitchFamily="2" charset="2"/>
              <a:buNone/>
            </a:pPr>
            <a:r>
              <a:rPr lang="fa-IR" sz="2400" smtClean="0"/>
              <a:t>تولید در سال 1387: 11 میلیون تن </a:t>
            </a:r>
          </a:p>
          <a:p>
            <a:pPr marL="273050" indent="-273050" algn="ctr" fontAlgn="base">
              <a:spcAft>
                <a:spcPct val="0"/>
              </a:spcAft>
              <a:buFont typeface="Wingdings" pitchFamily="2" charset="2"/>
              <a:buNone/>
            </a:pPr>
            <a:r>
              <a:rPr lang="fa-IR" sz="2400" smtClean="0">
                <a:hlinkClick r:id="rId3" action="ppaction://hlinksldjump"/>
              </a:rPr>
              <a:t>تعداد سهامداران: صدها نفر</a:t>
            </a:r>
            <a:endParaRPr lang="fa-IR" sz="2400" smtClean="0"/>
          </a:p>
        </p:txBody>
      </p:sp>
      <p:graphicFrame>
        <p:nvGraphicFramePr>
          <p:cNvPr id="5" name="Chart 4"/>
          <p:cNvGraphicFramePr/>
          <p:nvPr/>
        </p:nvGraphicFramePr>
        <p:xfrm>
          <a:off x="1000100" y="3643314"/>
          <a:ext cx="7500990" cy="3000396"/>
        </p:xfrm>
        <a:graphic>
          <a:graphicData uri="http://schemas.openxmlformats.org/drawingml/2006/chart">
            <c:chart xmlns:c="http://schemas.openxmlformats.org/drawingml/2006/chart" xmlns:r="http://schemas.openxmlformats.org/officeDocument/2006/relationships" r:id="rId4"/>
          </a:graphicData>
        </a:graphic>
      </p:graphicFrame>
      <p:sp>
        <p:nvSpPr>
          <p:cNvPr id="71685" name="Rectangle 5"/>
          <p:cNvSpPr>
            <a:spLocks noChangeArrowheads="1"/>
          </p:cNvSpPr>
          <p:nvPr/>
        </p:nvSpPr>
        <p:spPr bwMode="auto">
          <a:xfrm>
            <a:off x="642938" y="3416300"/>
            <a:ext cx="7072312" cy="369888"/>
          </a:xfrm>
          <a:prstGeom prst="rect">
            <a:avLst/>
          </a:prstGeom>
          <a:noFill/>
          <a:ln w="9525">
            <a:noFill/>
            <a:miter lim="800000"/>
            <a:headEnd/>
            <a:tailEnd/>
          </a:ln>
        </p:spPr>
        <p:txBody>
          <a:bodyPr>
            <a:spAutoFit/>
          </a:bodyPr>
          <a:lstStyle/>
          <a:p>
            <a:pPr indent="179388" algn="ctr"/>
            <a:r>
              <a:rPr lang="fa-IR" b="1">
                <a:latin typeface="Zar" pitchFamily="2" charset="-78"/>
                <a:ea typeface="Calibri" pitchFamily="34" charset="0"/>
                <a:cs typeface="B Mitra" pitchFamily="2" charset="-78"/>
              </a:rPr>
              <a:t>شدت</a:t>
            </a:r>
            <a:r>
              <a:rPr lang="fa-IR" b="1">
                <a:ea typeface="Calibri" pitchFamily="34" charset="0"/>
                <a:cs typeface="B Mitra" pitchFamily="2" charset="-78"/>
              </a:rPr>
              <a:t> مصرف انرژی در صنعت فولاد (انرژی معادل یک تن نفت خام بر یک تن فولاد)</a:t>
            </a:r>
            <a:endParaRPr lang="en-US" sz="2400" b="1">
              <a:ea typeface="Calibri" pitchFamily="34" charset="0"/>
              <a:cs typeface="B Mitra" pitchFamily="2" charset="-78"/>
            </a:endParaRPr>
          </a:p>
        </p:txBody>
      </p:sp>
      <p:graphicFrame>
        <p:nvGraphicFramePr>
          <p:cNvPr id="8" name="Table 7"/>
          <p:cNvGraphicFramePr>
            <a:graphicFrameLocks noGrp="1"/>
          </p:cNvGraphicFramePr>
          <p:nvPr/>
        </p:nvGraphicFramePr>
        <p:xfrm>
          <a:off x="1357313" y="1071563"/>
          <a:ext cx="6096000" cy="1188720"/>
        </p:xfrm>
        <a:graphic>
          <a:graphicData uri="http://schemas.openxmlformats.org/drawingml/2006/table">
            <a:tbl>
              <a:tblPr rtl="1" firstRow="1" bandRow="1">
                <a:tableStyleId>{5C22544A-7EE6-4342-B048-85BDC9FD1C3A}</a:tableStyleId>
              </a:tblPr>
              <a:tblGrid>
                <a:gridCol w="2032000"/>
                <a:gridCol w="2032000"/>
                <a:gridCol w="2032000"/>
              </a:tblGrid>
              <a:tr h="370840">
                <a:tc gridSpan="3">
                  <a:txBody>
                    <a:bodyPr/>
                    <a:lstStyle/>
                    <a:p>
                      <a:pPr algn="ctr" rtl="1"/>
                      <a:r>
                        <a:rPr lang="fa-IR" sz="2000" dirty="0" smtClean="0">
                          <a:cs typeface="B Mitra" pitchFamily="2" charset="-78"/>
                        </a:rPr>
                        <a:t>ظرفیت تولید (میلیون تن)</a:t>
                      </a:r>
                      <a:endParaRPr lang="fa-IR" sz="2000" dirty="0">
                        <a:cs typeface="B Mitra" pitchFamily="2" charset="-78"/>
                      </a:endParaRPr>
                    </a:p>
                  </a:txBody>
                  <a:tcPr/>
                </a:tc>
                <a:tc hMerge="1">
                  <a:txBody>
                    <a:bodyPr/>
                    <a:lstStyle/>
                    <a:p>
                      <a:pPr rtl="1"/>
                      <a:endParaRPr lang="fa-IR" dirty="0"/>
                    </a:p>
                  </a:txBody>
                  <a:tcPr/>
                </a:tc>
                <a:tc hMerge="1">
                  <a:txBody>
                    <a:bodyPr/>
                    <a:lstStyle/>
                    <a:p>
                      <a:pPr rtl="1"/>
                      <a:endParaRPr lang="fa-IR" dirty="0"/>
                    </a:p>
                  </a:txBody>
                  <a:tcPr/>
                </a:tc>
              </a:tr>
              <a:tr h="370840">
                <a:tc>
                  <a:txBody>
                    <a:bodyPr/>
                    <a:lstStyle/>
                    <a:p>
                      <a:pPr algn="ctr" rtl="1"/>
                      <a:r>
                        <a:rPr lang="fa-IR" sz="2000" dirty="0" smtClean="0">
                          <a:cs typeface="B Mitra" pitchFamily="2" charset="-78"/>
                        </a:rPr>
                        <a:t>فعلی</a:t>
                      </a:r>
                      <a:endParaRPr lang="fa-IR" sz="2000" dirty="0">
                        <a:cs typeface="B Mitra" pitchFamily="2" charset="-78"/>
                      </a:endParaRPr>
                    </a:p>
                  </a:txBody>
                  <a:tcPr/>
                </a:tc>
                <a:tc>
                  <a:txBody>
                    <a:bodyPr/>
                    <a:lstStyle/>
                    <a:p>
                      <a:pPr algn="ctr" rtl="1"/>
                      <a:r>
                        <a:rPr lang="fa-IR" sz="2000" dirty="0" smtClean="0">
                          <a:cs typeface="B Mitra" pitchFamily="2" charset="-78"/>
                        </a:rPr>
                        <a:t>تا پایان برنامه</a:t>
                      </a:r>
                      <a:endParaRPr lang="fa-IR" sz="2000" dirty="0">
                        <a:cs typeface="B Mitra" pitchFamily="2" charset="-78"/>
                      </a:endParaRPr>
                    </a:p>
                  </a:txBody>
                  <a:tcPr/>
                </a:tc>
                <a:tc>
                  <a:txBody>
                    <a:bodyPr/>
                    <a:lstStyle/>
                    <a:p>
                      <a:pPr algn="ctr" rtl="1"/>
                      <a:r>
                        <a:rPr lang="fa-IR" sz="2000" dirty="0" smtClean="0">
                          <a:cs typeface="B Mitra" pitchFamily="2" charset="-78"/>
                        </a:rPr>
                        <a:t>چشم انداز</a:t>
                      </a:r>
                      <a:endParaRPr lang="fa-IR" sz="2000" dirty="0">
                        <a:cs typeface="B Mitra" pitchFamily="2" charset="-78"/>
                      </a:endParaRPr>
                    </a:p>
                  </a:txBody>
                  <a:tcPr/>
                </a:tc>
              </a:tr>
              <a:tr h="370840">
                <a:tc>
                  <a:txBody>
                    <a:bodyPr/>
                    <a:lstStyle/>
                    <a:p>
                      <a:pPr algn="ctr" rtl="1"/>
                      <a:r>
                        <a:rPr lang="fa-IR" sz="2000" b="1" dirty="0" smtClean="0">
                          <a:cs typeface="B Mitra" pitchFamily="2" charset="-78"/>
                        </a:rPr>
                        <a:t>17.5</a:t>
                      </a:r>
                      <a:endParaRPr lang="fa-IR" sz="2000" b="1" dirty="0">
                        <a:cs typeface="B Mitra" pitchFamily="2" charset="-78"/>
                      </a:endParaRPr>
                    </a:p>
                  </a:txBody>
                  <a:tcPr/>
                </a:tc>
                <a:tc>
                  <a:txBody>
                    <a:bodyPr/>
                    <a:lstStyle/>
                    <a:p>
                      <a:pPr algn="ctr" rtl="1"/>
                      <a:r>
                        <a:rPr lang="fa-IR" sz="2000" b="1" dirty="0" smtClean="0">
                          <a:cs typeface="B Mitra" pitchFamily="2" charset="-78"/>
                        </a:rPr>
                        <a:t>42</a:t>
                      </a:r>
                      <a:endParaRPr lang="fa-IR" sz="2000" b="1" dirty="0">
                        <a:cs typeface="B Mitra" pitchFamily="2" charset="-78"/>
                      </a:endParaRPr>
                    </a:p>
                  </a:txBody>
                  <a:tcPr/>
                </a:tc>
                <a:tc>
                  <a:txBody>
                    <a:bodyPr/>
                    <a:lstStyle/>
                    <a:p>
                      <a:pPr algn="ctr" rtl="1"/>
                      <a:r>
                        <a:rPr lang="fa-IR" sz="2000" b="1" dirty="0" smtClean="0">
                          <a:cs typeface="B Mitra" pitchFamily="2" charset="-78"/>
                        </a:rPr>
                        <a:t>55</a:t>
                      </a:r>
                      <a:endParaRPr lang="fa-IR" sz="2000" b="1" dirty="0">
                        <a:cs typeface="B Mitra" pitchFamily="2" charset="-78"/>
                      </a:endParaRPr>
                    </a:p>
                  </a:txBody>
                  <a:tcPr/>
                </a:tc>
              </a:tr>
            </a:tbl>
          </a:graphicData>
        </a:graphic>
      </p:graphicFrame>
      <p:sp>
        <p:nvSpPr>
          <p:cNvPr id="9" name="Rounded Rectangular Callout 8">
            <a:hlinkClick r:id="rId5" action="ppaction://hlinksldjump"/>
          </p:cNvPr>
          <p:cNvSpPr/>
          <p:nvPr/>
        </p:nvSpPr>
        <p:spPr>
          <a:xfrm flipH="1">
            <a:off x="3214688" y="1000125"/>
            <a:ext cx="5357812" cy="5643563"/>
          </a:xfrm>
          <a:prstGeom prst="wedgeRoundRectCallout">
            <a:avLst>
              <a:gd name="adj1" fmla="val 56921"/>
              <a:gd name="adj2" fmla="val -1892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a:p>
            <a:pPr algn="ctr" fontAlgn="auto">
              <a:spcBef>
                <a:spcPts val="0"/>
              </a:spcBef>
              <a:spcAft>
                <a:spcPts val="0"/>
              </a:spcAft>
              <a:defRPr/>
            </a:pPr>
            <a:endParaRPr lang="fa-IR" dirty="0">
              <a:solidFill>
                <a:schemeClr val="tx1"/>
              </a:solidFill>
              <a:cs typeface="B Mitra" pitchFamily="2" charset="-78"/>
            </a:endParaRPr>
          </a:p>
        </p:txBody>
      </p:sp>
      <p:graphicFrame>
        <p:nvGraphicFramePr>
          <p:cNvPr id="10" name="Table 9"/>
          <p:cNvGraphicFramePr>
            <a:graphicFrameLocks noGrp="1"/>
          </p:cNvGraphicFramePr>
          <p:nvPr/>
        </p:nvGraphicFramePr>
        <p:xfrm>
          <a:off x="3857625" y="1357313"/>
          <a:ext cx="4071938" cy="5042560"/>
        </p:xfrm>
        <a:graphic>
          <a:graphicData uri="http://schemas.openxmlformats.org/drawingml/2006/table">
            <a:tbl>
              <a:tblPr rtl="1"/>
              <a:tblGrid>
                <a:gridCol w="220072"/>
                <a:gridCol w="830343"/>
                <a:gridCol w="758356"/>
                <a:gridCol w="809637"/>
                <a:gridCol w="1453530"/>
              </a:tblGrid>
              <a:tr h="339400">
                <a:tc>
                  <a:txBody>
                    <a:bodyPr/>
                    <a:lstStyle/>
                    <a:p>
                      <a:pPr algn="ctr" rtl="0" fontAlgn="ctr"/>
                      <a:r>
                        <a:rPr lang="en-US" sz="1000" b="0" i="0" u="none" strike="noStrike" dirty="0">
                          <a:solidFill>
                            <a:srgbClr val="000000"/>
                          </a:solidFill>
                          <a:latin typeface="Calibri"/>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1400" b="1" i="0" u="none" strike="noStrike" kern="1200" dirty="0">
                          <a:solidFill>
                            <a:srgbClr val="000000"/>
                          </a:solidFill>
                          <a:latin typeface="B Mitra"/>
                          <a:ea typeface="+mn-ea"/>
                          <a:cs typeface="B Titr" pitchFamily="2" charset="-78"/>
                        </a:rPr>
                        <a:t>کشور</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1400" b="1" i="0" u="none" strike="noStrike" kern="1200" dirty="0">
                          <a:solidFill>
                            <a:srgbClr val="000000"/>
                          </a:solidFill>
                          <a:latin typeface="B Mitra"/>
                          <a:ea typeface="+mn-ea"/>
                          <a:cs typeface="B Titr" pitchFamily="2" charset="-78"/>
                        </a:rPr>
                        <a:t>هشت ماهه 2009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1400" b="1" i="0" u="none" strike="noStrike" kern="1200" dirty="0">
                          <a:solidFill>
                            <a:srgbClr val="000000"/>
                          </a:solidFill>
                          <a:latin typeface="B Mitra"/>
                          <a:ea typeface="+mn-ea"/>
                          <a:cs typeface="B Titr" pitchFamily="2" charset="-78"/>
                        </a:rPr>
                        <a:t>هشت ماهه 2008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kumimoji="0" lang="fa-IR" sz="1400" b="1" i="0" u="none" strike="noStrike" kern="1200" dirty="0">
                          <a:solidFill>
                            <a:srgbClr val="000000"/>
                          </a:solidFill>
                          <a:latin typeface="B Mitra"/>
                          <a:ea typeface="+mn-ea"/>
                          <a:cs typeface="B Titr" pitchFamily="2" charset="-78"/>
                        </a:rPr>
                        <a:t>تغییر</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1520">
                <a:tc>
                  <a:txBody>
                    <a:bodyPr/>
                    <a:lstStyle/>
                    <a:p>
                      <a:pPr algn="ctr" rtl="0" fontAlgn="ctr"/>
                      <a:r>
                        <a:rPr lang="en-US" sz="1000" b="1" i="0" u="none" strike="noStrike">
                          <a:solidFill>
                            <a:srgbClr val="000000"/>
                          </a:solidFill>
                          <a:latin typeface="B Mitra"/>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چین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dirty="0">
                          <a:solidFill>
                            <a:srgbClr val="000000"/>
                          </a:solidFill>
                          <a:latin typeface="B Mitra"/>
                        </a:rPr>
                        <a:t>369651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a:solidFill>
                            <a:srgbClr val="000000"/>
                          </a:solidFill>
                          <a:latin typeface="B Mitra"/>
                        </a:rPr>
                        <a:t>351367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dirty="0">
                          <a:solidFill>
                            <a:srgbClr val="000000"/>
                          </a:solidFill>
                          <a:latin typeface="B Mitra"/>
                          <a:cs typeface="B Titr" pitchFamily="2" charset="-78"/>
                        </a:rPr>
                        <a:t>5.2%</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271520">
                <a:tc>
                  <a:txBody>
                    <a:bodyPr/>
                    <a:lstStyle/>
                    <a:p>
                      <a:pPr algn="ctr" rtl="0" fontAlgn="ctr"/>
                      <a:r>
                        <a:rPr lang="en-US" sz="1000" b="1" i="0" u="none" strike="noStrike">
                          <a:solidFill>
                            <a:srgbClr val="000000"/>
                          </a:solidFill>
                          <a:latin typeface="B Mitra"/>
                        </a:rPr>
                        <a:t>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ژاپن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dirty="0">
                          <a:solidFill>
                            <a:srgbClr val="000000"/>
                          </a:solidFill>
                          <a:latin typeface="B Mitra"/>
                        </a:rPr>
                        <a:t>52660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82257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-36.0%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روسیه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36821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50857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-27.6%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هند</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37015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dirty="0">
                          <a:solidFill>
                            <a:srgbClr val="000000"/>
                          </a:solidFill>
                          <a:latin typeface="B Mitra"/>
                        </a:rPr>
                        <a:t>36478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dirty="0">
                          <a:solidFill>
                            <a:srgbClr val="000000"/>
                          </a:solidFill>
                          <a:latin typeface="B Mitra"/>
                          <a:cs typeface="B Titr" pitchFamily="2" charset="-78"/>
                        </a:rPr>
                        <a:t>1.5%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271520">
                <a:tc>
                  <a:txBody>
                    <a:bodyPr/>
                    <a:lstStyle/>
                    <a:p>
                      <a:pPr algn="ctr" rtl="0" fontAlgn="ctr"/>
                      <a:r>
                        <a:rPr lang="en-US" sz="1000" b="1" i="0" u="none" strike="noStrike">
                          <a:solidFill>
                            <a:srgbClr val="000000"/>
                          </a:solidFill>
                          <a:latin typeface="B Mitra"/>
                        </a:rPr>
                        <a:t>5</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آمریکا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34508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68133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-49.4%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6</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کره جنوبی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31189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36743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-15.1%</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آلمان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19476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32183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-39.5%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8</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a:solidFill>
                            <a:srgbClr val="000000"/>
                          </a:solidFill>
                          <a:latin typeface="B Mitra"/>
                          <a:cs typeface="B Titr" pitchFamily="2" charset="-78"/>
                        </a:rPr>
                        <a:t>اوکراین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18937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29137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-35.0%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9</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a:solidFill>
                            <a:srgbClr val="000000"/>
                          </a:solidFill>
                          <a:latin typeface="B Mitra"/>
                          <a:cs typeface="B Titr" pitchFamily="2" charset="-78"/>
                        </a:rPr>
                        <a:t>ترکیه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16402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19263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-14.9%</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برزیل</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15739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23832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a:solidFill>
                            <a:srgbClr val="000000"/>
                          </a:solidFill>
                          <a:latin typeface="B Mitra"/>
                          <a:cs typeface="B Titr" pitchFamily="2" charset="-78"/>
                        </a:rPr>
                        <a:t>-34.0%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ایتالیا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12152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21334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-43.0%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تابوان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9381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14225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-34.1%</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مکزیک</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8936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12774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-30.0%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اسپانیا</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8724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13789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-36.7%</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15</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فرانسه</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a:solidFill>
                            <a:srgbClr val="000000"/>
                          </a:solidFill>
                          <a:latin typeface="B Mitra"/>
                        </a:rPr>
                        <a:t>7790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13061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-40.4%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r h="271520">
                <a:tc>
                  <a:txBody>
                    <a:bodyPr/>
                    <a:lstStyle/>
                    <a:p>
                      <a:pPr algn="ctr" rtl="0" fontAlgn="ctr"/>
                      <a:r>
                        <a:rPr lang="en-US" sz="1000" b="1" i="0" u="none" strike="noStrike">
                          <a:solidFill>
                            <a:srgbClr val="000000"/>
                          </a:solidFill>
                          <a:latin typeface="B Mitra"/>
                        </a:rPr>
                        <a:t>16</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1" fontAlgn="ctr"/>
                      <a:r>
                        <a:rPr lang="fa-IR" sz="1400" b="1" i="0" u="none" strike="noStrike" dirty="0">
                          <a:solidFill>
                            <a:srgbClr val="000000"/>
                          </a:solidFill>
                          <a:latin typeface="B Mitra"/>
                          <a:cs typeface="B Titr" pitchFamily="2" charset="-78"/>
                        </a:rPr>
                        <a:t>ایران</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a:solidFill>
                            <a:srgbClr val="000000"/>
                          </a:solidFill>
                          <a:latin typeface="B Mitra"/>
                        </a:rPr>
                        <a:t>7367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dirty="0">
                          <a:solidFill>
                            <a:srgbClr val="000000"/>
                          </a:solidFill>
                          <a:latin typeface="B Mitra"/>
                        </a:rPr>
                        <a:t>6532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c>
                  <a:txBody>
                    <a:bodyPr/>
                    <a:lstStyle/>
                    <a:p>
                      <a:pPr algn="ctr" rtl="0" fontAlgn="ctr"/>
                      <a:r>
                        <a:rPr lang="en-US" sz="1600" b="1" i="0" u="none" strike="noStrike" dirty="0">
                          <a:solidFill>
                            <a:srgbClr val="000000"/>
                          </a:solidFill>
                          <a:latin typeface="B Mitra"/>
                          <a:cs typeface="B Titr" pitchFamily="2" charset="-78"/>
                        </a:rPr>
                        <a:t>12.8%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2A1C7"/>
                    </a:solidFill>
                  </a:tcPr>
                </a:tc>
              </a:tr>
              <a:tr h="271520">
                <a:tc>
                  <a:txBody>
                    <a:bodyPr/>
                    <a:lstStyle/>
                    <a:p>
                      <a:pPr algn="ctr" rtl="0" fontAlgn="ctr"/>
                      <a:r>
                        <a:rPr lang="en-US" sz="1000" b="1" i="0" u="none" strike="noStrike">
                          <a:solidFill>
                            <a:srgbClr val="000000"/>
                          </a:solidFill>
                          <a:latin typeface="B Mitra"/>
                        </a:rPr>
                        <a:t>17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fa-IR" sz="1400" b="1" i="0" u="none" strike="noStrike" dirty="0">
                          <a:solidFill>
                            <a:srgbClr val="000000"/>
                          </a:solidFill>
                          <a:latin typeface="B Mitra"/>
                          <a:cs typeface="B Titr" pitchFamily="2" charset="-78"/>
                        </a:rPr>
                        <a:t>انگلیس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rtl="0" fontAlgn="ctr"/>
                      <a:r>
                        <a:rPr lang="en-US" sz="1600" b="1" i="0" u="none" strike="noStrike" dirty="0">
                          <a:solidFill>
                            <a:srgbClr val="000000"/>
                          </a:solidFill>
                          <a:latin typeface="B Mitra"/>
                        </a:rPr>
                        <a:t>5993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rPr>
                        <a:t>9829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c>
                  <a:txBody>
                    <a:bodyPr/>
                    <a:lstStyle/>
                    <a:p>
                      <a:pPr algn="ctr" rtl="0" fontAlgn="ctr"/>
                      <a:r>
                        <a:rPr lang="en-US" sz="1600" b="1" i="0" u="none" strike="noStrike" dirty="0">
                          <a:solidFill>
                            <a:srgbClr val="000000"/>
                          </a:solidFill>
                          <a:latin typeface="B Mitra"/>
                          <a:cs typeface="B Titr" pitchFamily="2" charset="-78"/>
                        </a:rPr>
                        <a:t>-39.0%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6DDE8"/>
                    </a:solidFill>
                  </a:tcPr>
                </a:tc>
              </a:tr>
            </a:tbl>
          </a:graphicData>
        </a:graphic>
      </p:graphicFrame>
      <p:sp>
        <p:nvSpPr>
          <p:cNvPr id="11" name="Rounded Rectangle 10">
            <a:hlinkClick r:id="rId6"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7200" y="203200"/>
            <a:ext cx="7400925" cy="868363"/>
          </a:xfrm>
        </p:spPr>
        <p:txBody>
          <a:bodyPr/>
          <a:lstStyle/>
          <a:p>
            <a:pPr eaLnBrk="1" hangingPunct="1"/>
            <a:r>
              <a:rPr lang="fa-IR" smtClean="0"/>
              <a:t>صنعت فولاد</a:t>
            </a:r>
          </a:p>
        </p:txBody>
      </p:sp>
      <p:sp>
        <p:nvSpPr>
          <p:cNvPr id="72707" name="Content Placeholder 2"/>
          <p:cNvSpPr>
            <a:spLocks noGrp="1"/>
          </p:cNvSpPr>
          <p:nvPr>
            <p:ph idx="1"/>
          </p:nvPr>
        </p:nvSpPr>
        <p:spPr>
          <a:xfrm>
            <a:off x="457200" y="1357313"/>
            <a:ext cx="7400925" cy="5116512"/>
          </a:xfrm>
        </p:spPr>
        <p:txBody>
          <a:bodyPr/>
          <a:lstStyle/>
          <a:p>
            <a:pPr marL="273050" indent="-273050" fontAlgn="base">
              <a:spcAft>
                <a:spcPct val="0"/>
              </a:spcAft>
              <a:buFont typeface="Wingdings" pitchFamily="2" charset="2"/>
              <a:buNone/>
            </a:pPr>
            <a:endParaRPr lang="fa-IR" smtClean="0"/>
          </a:p>
          <a:p>
            <a:pPr marL="273050" indent="-273050" fontAlgn="base">
              <a:spcAft>
                <a:spcPct val="0"/>
              </a:spcAft>
              <a:buFont typeface="Wingdings" pitchFamily="2" charset="2"/>
              <a:buNone/>
            </a:pPr>
            <a:endParaRPr lang="fa-IR" smtClean="0"/>
          </a:p>
          <a:p>
            <a:pPr marL="273050" indent="-273050" algn="ctr" fontAlgn="base">
              <a:spcAft>
                <a:spcPct val="0"/>
              </a:spcAft>
              <a:buFont typeface="Wingdings" pitchFamily="2" charset="2"/>
              <a:buNone/>
            </a:pPr>
            <a:r>
              <a:rPr lang="fa-IR" sz="2400" smtClean="0">
                <a:hlinkClick r:id="rId3" action="ppaction://hlinksldjump"/>
              </a:rPr>
              <a:t>تولید در سال 1387: 11 میلیون تن </a:t>
            </a:r>
            <a:r>
              <a:rPr lang="fa-IR" sz="2400" smtClean="0"/>
              <a:t>     </a:t>
            </a:r>
            <a:r>
              <a:rPr lang="fa-IR" sz="2400" smtClean="0">
                <a:hlinkClick r:id="rId4" action="ppaction://hlinksldjump"/>
              </a:rPr>
              <a:t>تعداد سهامداران: صدها نفر</a:t>
            </a:r>
            <a:endParaRPr lang="fa-IR" sz="2400" smtClean="0"/>
          </a:p>
          <a:p>
            <a:pPr marL="273050" indent="-273050" algn="ctr" fontAlgn="base">
              <a:spcAft>
                <a:spcPct val="0"/>
              </a:spcAft>
              <a:buFont typeface="Wingdings" pitchFamily="2" charset="2"/>
              <a:buNone/>
            </a:pPr>
            <a:r>
              <a:rPr lang="fa-IR" sz="2400" smtClean="0"/>
              <a:t>   مسائل     </a:t>
            </a:r>
            <a:r>
              <a:rPr lang="fa-IR" sz="2400" smtClean="0">
                <a:hlinkClick r:id="rId5" action="ppaction://hlinksldjump"/>
              </a:rPr>
              <a:t>برنامه ها</a:t>
            </a:r>
            <a:endParaRPr lang="fa-IR" sz="2400" smtClean="0"/>
          </a:p>
        </p:txBody>
      </p:sp>
      <p:graphicFrame>
        <p:nvGraphicFramePr>
          <p:cNvPr id="5" name="Chart 4"/>
          <p:cNvGraphicFramePr/>
          <p:nvPr/>
        </p:nvGraphicFramePr>
        <p:xfrm>
          <a:off x="1000100" y="3643314"/>
          <a:ext cx="7500990" cy="3000396"/>
        </p:xfrm>
        <a:graphic>
          <a:graphicData uri="http://schemas.openxmlformats.org/drawingml/2006/chart">
            <c:chart xmlns:c="http://schemas.openxmlformats.org/drawingml/2006/chart" xmlns:r="http://schemas.openxmlformats.org/officeDocument/2006/relationships" r:id="rId6"/>
          </a:graphicData>
        </a:graphic>
      </p:graphicFrame>
      <p:sp>
        <p:nvSpPr>
          <p:cNvPr id="72709" name="Rectangle 5"/>
          <p:cNvSpPr>
            <a:spLocks noChangeArrowheads="1"/>
          </p:cNvSpPr>
          <p:nvPr/>
        </p:nvSpPr>
        <p:spPr bwMode="auto">
          <a:xfrm>
            <a:off x="642938" y="3416300"/>
            <a:ext cx="7072312" cy="369888"/>
          </a:xfrm>
          <a:prstGeom prst="rect">
            <a:avLst/>
          </a:prstGeom>
          <a:noFill/>
          <a:ln w="9525">
            <a:noFill/>
            <a:miter lim="800000"/>
            <a:headEnd/>
            <a:tailEnd/>
          </a:ln>
        </p:spPr>
        <p:txBody>
          <a:bodyPr>
            <a:spAutoFit/>
          </a:bodyPr>
          <a:lstStyle/>
          <a:p>
            <a:pPr indent="179388" algn="ctr"/>
            <a:r>
              <a:rPr lang="fa-IR" b="1">
                <a:latin typeface="Zar" pitchFamily="2" charset="-78"/>
                <a:ea typeface="Calibri" pitchFamily="34" charset="0"/>
                <a:cs typeface="B Mitra" pitchFamily="2" charset="-78"/>
              </a:rPr>
              <a:t>شدت</a:t>
            </a:r>
            <a:r>
              <a:rPr lang="fa-IR" b="1">
                <a:ea typeface="Calibri" pitchFamily="34" charset="0"/>
                <a:cs typeface="B Mitra" pitchFamily="2" charset="-78"/>
              </a:rPr>
              <a:t> مصرف انرژی در صنعت فولاد (انرژی معادل یک تن نفت خام بر یک تن فولاد)</a:t>
            </a:r>
            <a:endParaRPr lang="en-US" sz="2400" b="1">
              <a:ea typeface="Calibri" pitchFamily="34" charset="0"/>
              <a:cs typeface="B Mitra" pitchFamily="2" charset="-78"/>
            </a:endParaRPr>
          </a:p>
        </p:txBody>
      </p:sp>
      <p:graphicFrame>
        <p:nvGraphicFramePr>
          <p:cNvPr id="8" name="Table 7"/>
          <p:cNvGraphicFramePr>
            <a:graphicFrameLocks noGrp="1"/>
          </p:cNvGraphicFramePr>
          <p:nvPr/>
        </p:nvGraphicFramePr>
        <p:xfrm>
          <a:off x="1357313" y="1071563"/>
          <a:ext cx="6096000" cy="1188720"/>
        </p:xfrm>
        <a:graphic>
          <a:graphicData uri="http://schemas.openxmlformats.org/drawingml/2006/table">
            <a:tbl>
              <a:tblPr rtl="1" firstRow="1" bandRow="1">
                <a:tableStyleId>{5C22544A-7EE6-4342-B048-85BDC9FD1C3A}</a:tableStyleId>
              </a:tblPr>
              <a:tblGrid>
                <a:gridCol w="2032000"/>
                <a:gridCol w="2032000"/>
                <a:gridCol w="2032000"/>
              </a:tblGrid>
              <a:tr h="370840">
                <a:tc gridSpan="3">
                  <a:txBody>
                    <a:bodyPr/>
                    <a:lstStyle/>
                    <a:p>
                      <a:pPr algn="ctr" rtl="1"/>
                      <a:r>
                        <a:rPr lang="fa-IR" sz="2000" dirty="0" smtClean="0">
                          <a:cs typeface="B Mitra" pitchFamily="2" charset="-78"/>
                        </a:rPr>
                        <a:t>ظرفیت تولید (میلیون تن)</a:t>
                      </a:r>
                      <a:endParaRPr lang="fa-IR" sz="2000" dirty="0">
                        <a:cs typeface="B Mitra" pitchFamily="2" charset="-78"/>
                      </a:endParaRPr>
                    </a:p>
                  </a:txBody>
                  <a:tcPr/>
                </a:tc>
                <a:tc hMerge="1">
                  <a:txBody>
                    <a:bodyPr/>
                    <a:lstStyle/>
                    <a:p>
                      <a:pPr rtl="1"/>
                      <a:endParaRPr lang="fa-IR" dirty="0"/>
                    </a:p>
                  </a:txBody>
                  <a:tcPr/>
                </a:tc>
                <a:tc hMerge="1">
                  <a:txBody>
                    <a:bodyPr/>
                    <a:lstStyle/>
                    <a:p>
                      <a:pPr rtl="1"/>
                      <a:endParaRPr lang="fa-IR" dirty="0"/>
                    </a:p>
                  </a:txBody>
                  <a:tcPr/>
                </a:tc>
              </a:tr>
              <a:tr h="370840">
                <a:tc>
                  <a:txBody>
                    <a:bodyPr/>
                    <a:lstStyle/>
                    <a:p>
                      <a:pPr algn="ctr" rtl="1"/>
                      <a:r>
                        <a:rPr lang="fa-IR" sz="2000" dirty="0" smtClean="0">
                          <a:cs typeface="B Mitra" pitchFamily="2" charset="-78"/>
                        </a:rPr>
                        <a:t>فعلی</a:t>
                      </a:r>
                      <a:endParaRPr lang="fa-IR" sz="2000" dirty="0">
                        <a:cs typeface="B Mitra" pitchFamily="2" charset="-78"/>
                      </a:endParaRPr>
                    </a:p>
                  </a:txBody>
                  <a:tcPr/>
                </a:tc>
                <a:tc>
                  <a:txBody>
                    <a:bodyPr/>
                    <a:lstStyle/>
                    <a:p>
                      <a:pPr algn="ctr" rtl="1"/>
                      <a:r>
                        <a:rPr lang="fa-IR" sz="2000" dirty="0" smtClean="0">
                          <a:cs typeface="B Mitra" pitchFamily="2" charset="-78"/>
                        </a:rPr>
                        <a:t>تا پایان برنامه</a:t>
                      </a:r>
                      <a:endParaRPr lang="fa-IR" sz="2000" dirty="0">
                        <a:cs typeface="B Mitra" pitchFamily="2" charset="-78"/>
                      </a:endParaRPr>
                    </a:p>
                  </a:txBody>
                  <a:tcPr/>
                </a:tc>
                <a:tc>
                  <a:txBody>
                    <a:bodyPr/>
                    <a:lstStyle/>
                    <a:p>
                      <a:pPr algn="ctr" rtl="1"/>
                      <a:r>
                        <a:rPr lang="fa-IR" sz="2000" dirty="0" smtClean="0">
                          <a:cs typeface="B Mitra" pitchFamily="2" charset="-78"/>
                        </a:rPr>
                        <a:t>چشم انداز</a:t>
                      </a:r>
                      <a:endParaRPr lang="fa-IR" sz="2000" dirty="0">
                        <a:cs typeface="B Mitra" pitchFamily="2" charset="-78"/>
                      </a:endParaRPr>
                    </a:p>
                  </a:txBody>
                  <a:tcPr/>
                </a:tc>
              </a:tr>
              <a:tr h="370840">
                <a:tc>
                  <a:txBody>
                    <a:bodyPr/>
                    <a:lstStyle/>
                    <a:p>
                      <a:pPr algn="ctr" rtl="1"/>
                      <a:r>
                        <a:rPr lang="fa-IR" sz="2000" b="1" dirty="0" smtClean="0">
                          <a:cs typeface="B Mitra" pitchFamily="2" charset="-78"/>
                        </a:rPr>
                        <a:t>17.5</a:t>
                      </a:r>
                      <a:endParaRPr lang="fa-IR" sz="2000" b="1" dirty="0">
                        <a:cs typeface="B Mitra" pitchFamily="2" charset="-78"/>
                      </a:endParaRPr>
                    </a:p>
                  </a:txBody>
                  <a:tcPr/>
                </a:tc>
                <a:tc>
                  <a:txBody>
                    <a:bodyPr/>
                    <a:lstStyle/>
                    <a:p>
                      <a:pPr algn="ctr" rtl="1"/>
                      <a:r>
                        <a:rPr lang="fa-IR" sz="2000" b="1" dirty="0" smtClean="0">
                          <a:cs typeface="B Mitra" pitchFamily="2" charset="-78"/>
                        </a:rPr>
                        <a:t>42</a:t>
                      </a:r>
                      <a:endParaRPr lang="fa-IR" sz="2000" b="1" dirty="0">
                        <a:cs typeface="B Mitra" pitchFamily="2" charset="-78"/>
                      </a:endParaRPr>
                    </a:p>
                  </a:txBody>
                  <a:tcPr/>
                </a:tc>
                <a:tc>
                  <a:txBody>
                    <a:bodyPr/>
                    <a:lstStyle/>
                    <a:p>
                      <a:pPr algn="ctr" rtl="1"/>
                      <a:r>
                        <a:rPr lang="fa-IR" sz="2000" b="1" dirty="0" smtClean="0">
                          <a:cs typeface="B Mitra" pitchFamily="2" charset="-78"/>
                        </a:rPr>
                        <a:t>55</a:t>
                      </a:r>
                      <a:endParaRPr lang="fa-IR" sz="2000" b="1" dirty="0">
                        <a:cs typeface="B Mitra" pitchFamily="2" charset="-78"/>
                      </a:endParaRPr>
                    </a:p>
                  </a:txBody>
                  <a:tcPr/>
                </a:tc>
              </a:tr>
            </a:tbl>
          </a:graphicData>
        </a:graphic>
      </p:graphicFrame>
      <p:sp>
        <p:nvSpPr>
          <p:cNvPr id="9" name="Rounded Rectangular Callout 8">
            <a:hlinkClick r:id="rId7" action="ppaction://hlinksldjump"/>
          </p:cNvPr>
          <p:cNvSpPr/>
          <p:nvPr/>
        </p:nvSpPr>
        <p:spPr>
          <a:xfrm flipH="1">
            <a:off x="5072063" y="1928813"/>
            <a:ext cx="3500437" cy="3000375"/>
          </a:xfrm>
          <a:prstGeom prst="wedgeRoundRectCallout">
            <a:avLst>
              <a:gd name="adj1" fmla="val 58634"/>
              <a:gd name="adj2" fmla="val -1042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buFont typeface="Arial" pitchFamily="34" charset="0"/>
              <a:buChar char="•"/>
              <a:defRPr/>
            </a:pPr>
            <a:r>
              <a:rPr lang="fa-IR" sz="2000" dirty="0">
                <a:solidFill>
                  <a:schemeClr val="tx1"/>
                </a:solidFill>
                <a:cs typeface="B Mitra" pitchFamily="2" charset="-78"/>
              </a:rPr>
              <a:t>تعداد زیاد نیروی انسانی</a:t>
            </a:r>
          </a:p>
          <a:p>
            <a:pPr fontAlgn="auto">
              <a:spcBef>
                <a:spcPts val="0"/>
              </a:spcBef>
              <a:spcAft>
                <a:spcPts val="0"/>
              </a:spcAft>
              <a:buFont typeface="Arial" pitchFamily="34" charset="0"/>
              <a:buChar char="•"/>
              <a:defRPr/>
            </a:pPr>
            <a:r>
              <a:rPr lang="fa-IR" sz="2000" dirty="0">
                <a:solidFill>
                  <a:schemeClr val="tx1"/>
                </a:solidFill>
                <a:cs typeface="B Mitra" pitchFamily="2" charset="-78"/>
              </a:rPr>
              <a:t>ظرفیت پایین برخی واحد های تولیدی</a:t>
            </a:r>
          </a:p>
          <a:p>
            <a:pPr fontAlgn="auto">
              <a:spcBef>
                <a:spcPts val="0"/>
              </a:spcBef>
              <a:spcAft>
                <a:spcPts val="0"/>
              </a:spcAft>
              <a:buFont typeface="Arial" pitchFamily="34" charset="0"/>
              <a:buChar char="•"/>
              <a:defRPr/>
            </a:pPr>
            <a:r>
              <a:rPr lang="fa-IR" sz="2000" dirty="0">
                <a:solidFill>
                  <a:schemeClr val="tx1"/>
                </a:solidFill>
                <a:cs typeface="B Mitra" pitchFamily="2" charset="-78"/>
              </a:rPr>
              <a:t>هزینه بر بودن و زمانبر بودن افزایش بهره وری در تجهیزات (توسعه زير سقف مباركه با سرمايه گذاري 1000 ميليارد توماني)</a:t>
            </a:r>
          </a:p>
          <a:p>
            <a:pPr fontAlgn="auto">
              <a:spcBef>
                <a:spcPts val="0"/>
              </a:spcBef>
              <a:spcAft>
                <a:spcPts val="0"/>
              </a:spcAft>
              <a:buFont typeface="Arial" pitchFamily="34" charset="0"/>
              <a:buChar char="•"/>
              <a:defRPr/>
            </a:pPr>
            <a:r>
              <a:rPr lang="fa-IR" sz="2000" dirty="0">
                <a:solidFill>
                  <a:schemeClr val="tx1"/>
                </a:solidFill>
                <a:cs typeface="B Mitra" pitchFamily="2" charset="-78"/>
              </a:rPr>
              <a:t>هزینه های سربار زیاد در این بخش (صندوق بازنشستگی)</a:t>
            </a:r>
          </a:p>
          <a:p>
            <a:pPr algn="ctr" fontAlgn="auto">
              <a:spcBef>
                <a:spcPts val="0"/>
              </a:spcBef>
              <a:spcAft>
                <a:spcPts val="0"/>
              </a:spcAft>
              <a:defRPr/>
            </a:pPr>
            <a:endParaRPr lang="fa-IR" dirty="0">
              <a:solidFill>
                <a:schemeClr val="tx1"/>
              </a:solidFill>
              <a:cs typeface="B Mitra" pitchFamily="2" charset="-78"/>
            </a:endParaRPr>
          </a:p>
        </p:txBody>
      </p:sp>
      <p:sp>
        <p:nvSpPr>
          <p:cNvPr id="10" name="Rounded Rectangle 9">
            <a:hlinkClick r:id="rId8"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203200"/>
            <a:ext cx="7400925" cy="868363"/>
          </a:xfrm>
        </p:spPr>
        <p:txBody>
          <a:bodyPr/>
          <a:lstStyle/>
          <a:p>
            <a:pPr eaLnBrk="1" hangingPunct="1"/>
            <a:r>
              <a:rPr lang="fa-IR" smtClean="0"/>
              <a:t>صنعت فولاد</a:t>
            </a:r>
          </a:p>
        </p:txBody>
      </p:sp>
      <p:sp>
        <p:nvSpPr>
          <p:cNvPr id="73731" name="Content Placeholder 2"/>
          <p:cNvSpPr>
            <a:spLocks noGrp="1"/>
          </p:cNvSpPr>
          <p:nvPr>
            <p:ph idx="1"/>
          </p:nvPr>
        </p:nvSpPr>
        <p:spPr>
          <a:xfrm>
            <a:off x="457200" y="1357313"/>
            <a:ext cx="7400925" cy="5116512"/>
          </a:xfrm>
        </p:spPr>
        <p:txBody>
          <a:bodyPr/>
          <a:lstStyle/>
          <a:p>
            <a:pPr marL="273050" indent="-273050" fontAlgn="base">
              <a:spcAft>
                <a:spcPct val="0"/>
              </a:spcAft>
              <a:buFont typeface="Wingdings" pitchFamily="2" charset="2"/>
              <a:buNone/>
            </a:pPr>
            <a:endParaRPr lang="fa-IR" smtClean="0"/>
          </a:p>
          <a:p>
            <a:pPr marL="273050" indent="-273050" fontAlgn="base">
              <a:spcAft>
                <a:spcPct val="0"/>
              </a:spcAft>
              <a:buFont typeface="Wingdings" pitchFamily="2" charset="2"/>
              <a:buNone/>
            </a:pPr>
            <a:endParaRPr lang="fa-IR" smtClean="0"/>
          </a:p>
          <a:p>
            <a:pPr marL="273050" indent="-273050" algn="ctr" fontAlgn="base">
              <a:spcAft>
                <a:spcPct val="0"/>
              </a:spcAft>
              <a:buFont typeface="Wingdings" pitchFamily="2" charset="2"/>
              <a:buNone/>
            </a:pPr>
            <a:r>
              <a:rPr lang="fa-IR" sz="2400" smtClean="0">
                <a:hlinkClick r:id="rId3" action="ppaction://hlinksldjump"/>
              </a:rPr>
              <a:t>تولید در سال 1387: 11 میلیون تن </a:t>
            </a:r>
            <a:r>
              <a:rPr lang="fa-IR" sz="2400" smtClean="0"/>
              <a:t>     </a:t>
            </a:r>
            <a:r>
              <a:rPr lang="fa-IR" sz="2400" smtClean="0">
                <a:hlinkClick r:id="rId4" action="ppaction://hlinksldjump"/>
              </a:rPr>
              <a:t>تعداد سهامداران: صدها هزار نفر</a:t>
            </a:r>
            <a:endParaRPr lang="fa-IR" sz="2400" smtClean="0"/>
          </a:p>
          <a:p>
            <a:pPr marL="273050" indent="-273050" algn="ctr" fontAlgn="base">
              <a:spcAft>
                <a:spcPct val="0"/>
              </a:spcAft>
              <a:buFont typeface="Wingdings" pitchFamily="2" charset="2"/>
              <a:buNone/>
            </a:pPr>
            <a:r>
              <a:rPr lang="fa-IR" sz="2400" smtClean="0">
                <a:hlinkClick r:id="rId5" action="ppaction://hlinksldjump"/>
              </a:rPr>
              <a:t>آثار هدفمند سازی یارانه ها</a:t>
            </a:r>
            <a:r>
              <a:rPr lang="fa-IR" sz="2400" smtClean="0"/>
              <a:t>           </a:t>
            </a:r>
            <a:r>
              <a:rPr lang="fa-IR" sz="2400" smtClean="0">
                <a:hlinkClick r:id="rId6" action="ppaction://hlinksldjump"/>
              </a:rPr>
              <a:t>مسائل</a:t>
            </a:r>
            <a:r>
              <a:rPr lang="fa-IR" sz="2400" smtClean="0"/>
              <a:t>      </a:t>
            </a:r>
            <a:r>
              <a:rPr lang="fa-IR" sz="2400" smtClean="0">
                <a:hlinkClick r:id="rId7" action="ppaction://hlinksldjump"/>
              </a:rPr>
              <a:t>برنامه ها</a:t>
            </a:r>
            <a:endParaRPr lang="fa-IR" sz="2400" smtClean="0"/>
          </a:p>
        </p:txBody>
      </p:sp>
      <p:graphicFrame>
        <p:nvGraphicFramePr>
          <p:cNvPr id="5" name="Chart 4"/>
          <p:cNvGraphicFramePr/>
          <p:nvPr/>
        </p:nvGraphicFramePr>
        <p:xfrm>
          <a:off x="1000100" y="3643314"/>
          <a:ext cx="7500990" cy="3000396"/>
        </p:xfrm>
        <a:graphic>
          <a:graphicData uri="http://schemas.openxmlformats.org/drawingml/2006/chart">
            <c:chart xmlns:c="http://schemas.openxmlformats.org/drawingml/2006/chart" xmlns:r="http://schemas.openxmlformats.org/officeDocument/2006/relationships" r:id="rId8"/>
          </a:graphicData>
        </a:graphic>
      </p:graphicFrame>
      <p:sp>
        <p:nvSpPr>
          <p:cNvPr id="73733" name="Rectangle 5"/>
          <p:cNvSpPr>
            <a:spLocks noChangeArrowheads="1"/>
          </p:cNvSpPr>
          <p:nvPr/>
        </p:nvSpPr>
        <p:spPr bwMode="auto">
          <a:xfrm>
            <a:off x="642938" y="3416300"/>
            <a:ext cx="7072312" cy="369888"/>
          </a:xfrm>
          <a:prstGeom prst="rect">
            <a:avLst/>
          </a:prstGeom>
          <a:noFill/>
          <a:ln w="9525">
            <a:noFill/>
            <a:miter lim="800000"/>
            <a:headEnd/>
            <a:tailEnd/>
          </a:ln>
        </p:spPr>
        <p:txBody>
          <a:bodyPr>
            <a:spAutoFit/>
          </a:bodyPr>
          <a:lstStyle/>
          <a:p>
            <a:pPr indent="179388" algn="ctr"/>
            <a:r>
              <a:rPr lang="fa-IR" b="1">
                <a:latin typeface="Zar" pitchFamily="2" charset="-78"/>
                <a:ea typeface="Calibri" pitchFamily="34" charset="0"/>
                <a:cs typeface="B Mitra" pitchFamily="2" charset="-78"/>
              </a:rPr>
              <a:t>شدت</a:t>
            </a:r>
            <a:r>
              <a:rPr lang="fa-IR" b="1">
                <a:ea typeface="Calibri" pitchFamily="34" charset="0"/>
                <a:cs typeface="B Mitra" pitchFamily="2" charset="-78"/>
              </a:rPr>
              <a:t> مصرف انرژی در صنعت فولاد (انرژی معادل یک تن نفت خام بر یک تن فولاد)</a:t>
            </a:r>
            <a:endParaRPr lang="en-US" sz="2400" b="1">
              <a:ea typeface="Calibri" pitchFamily="34" charset="0"/>
              <a:cs typeface="B Mitra" pitchFamily="2" charset="-78"/>
            </a:endParaRPr>
          </a:p>
        </p:txBody>
      </p:sp>
      <p:graphicFrame>
        <p:nvGraphicFramePr>
          <p:cNvPr id="8" name="Table 7"/>
          <p:cNvGraphicFramePr>
            <a:graphicFrameLocks noGrp="1"/>
          </p:cNvGraphicFramePr>
          <p:nvPr/>
        </p:nvGraphicFramePr>
        <p:xfrm>
          <a:off x="1357313" y="1071563"/>
          <a:ext cx="6096000" cy="1188720"/>
        </p:xfrm>
        <a:graphic>
          <a:graphicData uri="http://schemas.openxmlformats.org/drawingml/2006/table">
            <a:tbl>
              <a:tblPr rtl="1" firstRow="1" bandRow="1">
                <a:tableStyleId>{5C22544A-7EE6-4342-B048-85BDC9FD1C3A}</a:tableStyleId>
              </a:tblPr>
              <a:tblGrid>
                <a:gridCol w="2032000"/>
                <a:gridCol w="2032000"/>
                <a:gridCol w="2032000"/>
              </a:tblGrid>
              <a:tr h="370840">
                <a:tc gridSpan="3">
                  <a:txBody>
                    <a:bodyPr/>
                    <a:lstStyle/>
                    <a:p>
                      <a:pPr algn="ctr" rtl="1"/>
                      <a:r>
                        <a:rPr lang="fa-IR" sz="2000" dirty="0" smtClean="0">
                          <a:cs typeface="B Mitra" pitchFamily="2" charset="-78"/>
                        </a:rPr>
                        <a:t>ظرفیت تولید (میلیون تن)</a:t>
                      </a:r>
                      <a:endParaRPr lang="fa-IR" sz="2000" dirty="0">
                        <a:cs typeface="B Mitra" pitchFamily="2" charset="-78"/>
                      </a:endParaRPr>
                    </a:p>
                  </a:txBody>
                  <a:tcPr/>
                </a:tc>
                <a:tc hMerge="1">
                  <a:txBody>
                    <a:bodyPr/>
                    <a:lstStyle/>
                    <a:p>
                      <a:pPr rtl="1"/>
                      <a:endParaRPr lang="fa-IR" dirty="0"/>
                    </a:p>
                  </a:txBody>
                  <a:tcPr/>
                </a:tc>
                <a:tc hMerge="1">
                  <a:txBody>
                    <a:bodyPr/>
                    <a:lstStyle/>
                    <a:p>
                      <a:pPr rtl="1"/>
                      <a:endParaRPr lang="fa-IR" dirty="0"/>
                    </a:p>
                  </a:txBody>
                  <a:tcPr/>
                </a:tc>
              </a:tr>
              <a:tr h="370840">
                <a:tc>
                  <a:txBody>
                    <a:bodyPr/>
                    <a:lstStyle/>
                    <a:p>
                      <a:pPr algn="ctr" rtl="1"/>
                      <a:r>
                        <a:rPr lang="fa-IR" sz="2000" dirty="0" smtClean="0">
                          <a:cs typeface="B Mitra" pitchFamily="2" charset="-78"/>
                        </a:rPr>
                        <a:t>فعلی</a:t>
                      </a:r>
                      <a:endParaRPr lang="fa-IR" sz="2000" dirty="0">
                        <a:cs typeface="B Mitra" pitchFamily="2" charset="-78"/>
                      </a:endParaRPr>
                    </a:p>
                  </a:txBody>
                  <a:tcPr/>
                </a:tc>
                <a:tc>
                  <a:txBody>
                    <a:bodyPr/>
                    <a:lstStyle/>
                    <a:p>
                      <a:pPr algn="ctr" rtl="1"/>
                      <a:r>
                        <a:rPr lang="fa-IR" sz="2000" dirty="0" smtClean="0">
                          <a:cs typeface="B Mitra" pitchFamily="2" charset="-78"/>
                        </a:rPr>
                        <a:t>تا پایان برنامه</a:t>
                      </a:r>
                      <a:endParaRPr lang="fa-IR" sz="2000" dirty="0">
                        <a:cs typeface="B Mitra" pitchFamily="2" charset="-78"/>
                      </a:endParaRPr>
                    </a:p>
                  </a:txBody>
                  <a:tcPr/>
                </a:tc>
                <a:tc>
                  <a:txBody>
                    <a:bodyPr/>
                    <a:lstStyle/>
                    <a:p>
                      <a:pPr algn="ctr" rtl="1"/>
                      <a:r>
                        <a:rPr lang="fa-IR" sz="2000" dirty="0" smtClean="0">
                          <a:cs typeface="B Mitra" pitchFamily="2" charset="-78"/>
                        </a:rPr>
                        <a:t>چشم انداز</a:t>
                      </a:r>
                      <a:endParaRPr lang="fa-IR" sz="2000" dirty="0">
                        <a:cs typeface="B Mitra" pitchFamily="2" charset="-78"/>
                      </a:endParaRPr>
                    </a:p>
                  </a:txBody>
                  <a:tcPr/>
                </a:tc>
              </a:tr>
              <a:tr h="370840">
                <a:tc>
                  <a:txBody>
                    <a:bodyPr/>
                    <a:lstStyle/>
                    <a:p>
                      <a:pPr algn="ctr" rtl="1"/>
                      <a:r>
                        <a:rPr lang="fa-IR" sz="2000" b="1" dirty="0" smtClean="0">
                          <a:cs typeface="B Mitra" pitchFamily="2" charset="-78"/>
                        </a:rPr>
                        <a:t>17.5</a:t>
                      </a:r>
                      <a:endParaRPr lang="fa-IR" sz="2000" b="1" dirty="0">
                        <a:cs typeface="B Mitra" pitchFamily="2" charset="-78"/>
                      </a:endParaRPr>
                    </a:p>
                  </a:txBody>
                  <a:tcPr/>
                </a:tc>
                <a:tc>
                  <a:txBody>
                    <a:bodyPr/>
                    <a:lstStyle/>
                    <a:p>
                      <a:pPr algn="ctr" rtl="1"/>
                      <a:r>
                        <a:rPr lang="fa-IR" sz="2000" b="1" dirty="0" smtClean="0">
                          <a:cs typeface="B Mitra" pitchFamily="2" charset="-78"/>
                        </a:rPr>
                        <a:t>42</a:t>
                      </a:r>
                      <a:endParaRPr lang="fa-IR" sz="2000" b="1" dirty="0">
                        <a:cs typeface="B Mitra" pitchFamily="2" charset="-78"/>
                      </a:endParaRPr>
                    </a:p>
                  </a:txBody>
                  <a:tcPr/>
                </a:tc>
                <a:tc>
                  <a:txBody>
                    <a:bodyPr/>
                    <a:lstStyle/>
                    <a:p>
                      <a:pPr algn="ctr" rtl="1"/>
                      <a:r>
                        <a:rPr lang="fa-IR" sz="2000" b="1" dirty="0" smtClean="0">
                          <a:cs typeface="B Mitra" pitchFamily="2" charset="-78"/>
                        </a:rPr>
                        <a:t>55</a:t>
                      </a:r>
                      <a:endParaRPr lang="fa-IR" sz="2000" b="1" dirty="0">
                        <a:cs typeface="B Mitra" pitchFamily="2" charset="-78"/>
                      </a:endParaRPr>
                    </a:p>
                  </a:txBody>
                  <a:tcPr/>
                </a:tc>
              </a:tr>
            </a:tbl>
          </a:graphicData>
        </a:graphic>
      </p:graphicFrame>
      <p:sp>
        <p:nvSpPr>
          <p:cNvPr id="9" name="Rounded Rectangle 8">
            <a:hlinkClick r:id="rId9" action="ppaction://hlinksldjump"/>
          </p:cNvPr>
          <p:cNvSpPr/>
          <p:nvPr/>
        </p:nvSpPr>
        <p:spPr>
          <a:xfrm>
            <a:off x="142875" y="6330950"/>
            <a:ext cx="1357313" cy="500063"/>
          </a:xfrm>
          <a:prstGeom prst="roundRect">
            <a:avLst/>
          </a:prstGeom>
        </p:spPr>
        <p:style>
          <a:lnRef idx="3">
            <a:schemeClr val="lt1"/>
          </a:lnRef>
          <a:fillRef idx="1">
            <a:schemeClr val="accent2"/>
          </a:fillRef>
          <a:effectRef idx="1">
            <a:schemeClr val="accent2"/>
          </a:effectRef>
          <a:fontRef idx="minor">
            <a:schemeClr val="lt1"/>
          </a:fontRef>
        </p:style>
        <p:txBody>
          <a:bodyPr tIns="0" bIns="0" rtlCol="1" anchor="ctr"/>
          <a:lstStyle/>
          <a:p>
            <a:pPr algn="ctr" fontAlgn="auto">
              <a:spcBef>
                <a:spcPts val="0"/>
              </a:spcBef>
              <a:spcAft>
                <a:spcPts val="0"/>
              </a:spcAft>
              <a:defRPr/>
            </a:pPr>
            <a:r>
              <a:rPr lang="fa-IR" sz="1600" b="1" dirty="0">
                <a:cs typeface="B Mitra" pitchFamily="2" charset="-78"/>
              </a:rPr>
              <a:t>برنامه های میان مدت و بلند مدت</a:t>
            </a:r>
          </a:p>
        </p:txBody>
      </p:sp>
      <p:sp>
        <p:nvSpPr>
          <p:cNvPr id="10" name="Rounded Rectangular Callout 9">
            <a:hlinkClick r:id="rId10" action="ppaction://hlinksldjump"/>
          </p:cNvPr>
          <p:cNvSpPr/>
          <p:nvPr/>
        </p:nvSpPr>
        <p:spPr>
          <a:xfrm flipH="1">
            <a:off x="1857375" y="1000125"/>
            <a:ext cx="6715125" cy="4929188"/>
          </a:xfrm>
          <a:prstGeom prst="wedgeRoundRectCallout">
            <a:avLst>
              <a:gd name="adj1" fmla="val 58879"/>
              <a:gd name="adj2" fmla="val -5910"/>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4400" dirty="0">
                <a:solidFill>
                  <a:prstClr val="black"/>
                </a:solidFill>
                <a:ea typeface="+mj-ea"/>
                <a:cs typeface="B Mitra" pitchFamily="2" charset="-78"/>
              </a:rPr>
              <a:t>آثار هدفمندسازی</a:t>
            </a:r>
          </a:p>
          <a:p>
            <a:pPr algn="ctr" fontAlgn="auto">
              <a:spcBef>
                <a:spcPts val="0"/>
              </a:spcBef>
              <a:spcAft>
                <a:spcPts val="0"/>
              </a:spcAft>
              <a:defRPr/>
            </a:pPr>
            <a:endParaRPr lang="fa-IR" sz="4400" dirty="0">
              <a:solidFill>
                <a:prstClr val="black"/>
              </a:solidFill>
              <a:ea typeface="+mj-ea"/>
              <a:cs typeface="B Mitra" pitchFamily="2" charset="-78"/>
            </a:endParaRPr>
          </a:p>
          <a:p>
            <a:pPr algn="ctr" fontAlgn="auto">
              <a:spcBef>
                <a:spcPts val="0"/>
              </a:spcBef>
              <a:spcAft>
                <a:spcPts val="0"/>
              </a:spcAft>
              <a:defRPr/>
            </a:pPr>
            <a:endParaRPr lang="fa-IR" sz="4400" dirty="0">
              <a:solidFill>
                <a:prstClr val="black"/>
              </a:solidFill>
              <a:ea typeface="+mj-ea"/>
              <a:cs typeface="B Mitra" pitchFamily="2" charset="-78"/>
            </a:endParaRPr>
          </a:p>
          <a:p>
            <a:pPr algn="ctr" fontAlgn="auto">
              <a:spcBef>
                <a:spcPts val="0"/>
              </a:spcBef>
              <a:spcAft>
                <a:spcPts val="0"/>
              </a:spcAft>
              <a:defRPr/>
            </a:pPr>
            <a:endParaRPr lang="fa-IR" sz="4400" dirty="0">
              <a:solidFill>
                <a:prstClr val="black"/>
              </a:solidFill>
              <a:ea typeface="+mj-ea"/>
              <a:cs typeface="B Mitra" pitchFamily="2" charset="-78"/>
            </a:endParaRPr>
          </a:p>
          <a:p>
            <a:pPr algn="ctr" fontAlgn="auto">
              <a:spcBef>
                <a:spcPts val="0"/>
              </a:spcBef>
              <a:spcAft>
                <a:spcPts val="0"/>
              </a:spcAft>
              <a:defRPr/>
            </a:pPr>
            <a:endParaRPr lang="fa-IR" sz="4400" dirty="0">
              <a:solidFill>
                <a:prstClr val="black"/>
              </a:solidFill>
              <a:ea typeface="+mj-ea"/>
              <a:cs typeface="B Mitra" pitchFamily="2" charset="-78"/>
            </a:endParaRPr>
          </a:p>
          <a:p>
            <a:pPr marL="274320" indent="-274320" algn="ctr" fontAlgn="auto">
              <a:spcBef>
                <a:spcPts val="600"/>
              </a:spcBef>
              <a:spcAft>
                <a:spcPts val="0"/>
              </a:spcAft>
              <a:buClr>
                <a:srgbClr val="FE8637"/>
              </a:buClr>
              <a:buSzPct val="70000"/>
              <a:defRPr/>
            </a:pPr>
            <a:r>
              <a:rPr lang="fa-IR" sz="2000" dirty="0">
                <a:solidFill>
                  <a:prstClr val="black"/>
                </a:solidFill>
                <a:latin typeface="Zar"/>
                <a:ea typeface="Times New Roman"/>
                <a:cs typeface="B Mitra"/>
              </a:rPr>
              <a:t>در صورت تغییر قیمت برق از 202 ریال به 800 ریال و قیمت گاز از 158 ریال به 1500 ریال</a:t>
            </a:r>
          </a:p>
          <a:p>
            <a:pPr marL="274320" indent="-274320" algn="ctr" fontAlgn="auto">
              <a:spcBef>
                <a:spcPts val="600"/>
              </a:spcBef>
              <a:spcAft>
                <a:spcPts val="0"/>
              </a:spcAft>
              <a:buClr>
                <a:srgbClr val="FE8637"/>
              </a:buClr>
              <a:buSzPct val="70000"/>
              <a:defRPr/>
            </a:pPr>
            <a:endParaRPr lang="fa-IR" sz="2000" dirty="0">
              <a:solidFill>
                <a:prstClr val="black"/>
              </a:solidFill>
              <a:latin typeface="Zar"/>
              <a:ea typeface="Times New Roman"/>
              <a:cs typeface="B Mitra"/>
            </a:endParaRPr>
          </a:p>
        </p:txBody>
      </p:sp>
      <p:graphicFrame>
        <p:nvGraphicFramePr>
          <p:cNvPr id="11" name="Table 10"/>
          <p:cNvGraphicFramePr>
            <a:graphicFrameLocks noGrp="1"/>
          </p:cNvGraphicFramePr>
          <p:nvPr/>
        </p:nvGraphicFramePr>
        <p:xfrm>
          <a:off x="1999816" y="2357438"/>
          <a:ext cx="6410759" cy="1610557"/>
        </p:xfrm>
        <a:graphic>
          <a:graphicData uri="http://schemas.openxmlformats.org/drawingml/2006/table">
            <a:tbl>
              <a:tblPr rtl="1" firstRow="1" firstCol="1" bandRow="1"/>
              <a:tblGrid>
                <a:gridCol w="1125866"/>
                <a:gridCol w="1457325"/>
                <a:gridCol w="1096962"/>
                <a:gridCol w="1365303"/>
                <a:gridCol w="1365303"/>
              </a:tblGrid>
              <a:tr h="792222">
                <a:tc>
                  <a:txBody>
                    <a:bodyPr/>
                    <a:lstStyle/>
                    <a:p>
                      <a:pPr marL="0" indent="0" algn="ctr" rtl="1">
                        <a:lnSpc>
                          <a:spcPct val="115000"/>
                        </a:lnSpc>
                        <a:spcAft>
                          <a:spcPts val="0"/>
                        </a:spcAft>
                      </a:pPr>
                      <a:r>
                        <a:rPr lang="fa-IR" sz="1800" dirty="0" smtClean="0">
                          <a:effectLst/>
                          <a:latin typeface="Zar"/>
                          <a:ea typeface="Calibri"/>
                          <a:cs typeface="B Mitra" pitchFamily="2" charset="-78"/>
                        </a:rPr>
                        <a:t>قیمت فروش</a:t>
                      </a:r>
                      <a:endParaRPr lang="en-US" sz="1800" dirty="0">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مصرف برق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مصرف  </a:t>
                      </a:r>
                      <a:endParaRPr lang="en-US" sz="1800" kern="1200" dirty="0">
                        <a:solidFill>
                          <a:schemeClr val="tx1"/>
                        </a:solidFill>
                        <a:effectLst/>
                        <a:latin typeface="Zar"/>
                        <a:ea typeface="Calibri"/>
                        <a:cs typeface="B Mitra" pitchFamily="2" charset="-78"/>
                      </a:endParaRPr>
                    </a:p>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گاز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ميران افزايش قيمت مستقيم </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ميران افزايش قيمت مستقيم </a:t>
                      </a:r>
                      <a:endParaRPr lang="en-US" sz="1800" kern="1200" dirty="0">
                        <a:solidFill>
                          <a:schemeClr val="tx1"/>
                        </a:solidFill>
                        <a:effectLst/>
                        <a:latin typeface="Zar"/>
                        <a:ea typeface="Calibri"/>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422224">
                <a:tc>
                  <a:txBody>
                    <a:bodyPr/>
                    <a:lstStyle/>
                    <a:p>
                      <a:pPr marL="0" indent="0" algn="ctr" defTabSz="914400" rtl="1" eaLnBrk="1" fontAlgn="auto" latinLnBrk="0" hangingPunct="1">
                        <a:lnSpc>
                          <a:spcPct val="115000"/>
                        </a:lnSpc>
                        <a:spcAft>
                          <a:spcPts val="0"/>
                        </a:spcAft>
                      </a:pPr>
                      <a:r>
                        <a:rPr lang="fa-IR" sz="1800" kern="1200" dirty="0">
                          <a:solidFill>
                            <a:schemeClr val="tx1"/>
                          </a:solidFill>
                          <a:effectLst/>
                          <a:latin typeface="Zar"/>
                          <a:ea typeface="Calibri"/>
                          <a:cs typeface="B Mitra" pitchFamily="2" charset="-78"/>
                        </a:rPr>
                        <a:t>هزار ريال بر تن</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کيلو وات ساعت بر تن</a:t>
                      </a:r>
                      <a:endParaRPr lang="en-US" sz="1800" kern="1200" dirty="0">
                        <a:solidFill>
                          <a:schemeClr val="tx1"/>
                        </a:solidFill>
                        <a:effectLst/>
                        <a:latin typeface="Zar"/>
                        <a:ea typeface="Calibri"/>
                        <a:cs typeface="B Mitra" pitchFamily="2" charset="-78"/>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متر مکعب بر تن</a:t>
                      </a:r>
                      <a:endParaRPr lang="en-US" sz="1800" kern="1200" dirty="0">
                        <a:solidFill>
                          <a:schemeClr val="tx1"/>
                        </a:solidFill>
                        <a:effectLst/>
                        <a:latin typeface="Zar"/>
                        <a:ea typeface="Calibri"/>
                        <a:cs typeface="B Mitra" pitchFamily="2" charset="-78"/>
                      </a:endParaRP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ar-SA" sz="1800" kern="1200" dirty="0">
                          <a:solidFill>
                            <a:schemeClr val="tx1"/>
                          </a:solidFill>
                          <a:effectLst/>
                          <a:latin typeface="Zar"/>
                          <a:ea typeface="Calibri"/>
                          <a:cs typeface="B Mitra" pitchFamily="2" charset="-78"/>
                        </a:rPr>
                        <a:t>هزار ريال بر تن</a:t>
                      </a:r>
                      <a:endParaRPr lang="en-US" sz="1800" kern="1200" dirty="0">
                        <a:solidFill>
                          <a:schemeClr val="tx1"/>
                        </a:solidFill>
                        <a:effectLst/>
                        <a:latin typeface="Zar"/>
                        <a:ea typeface="Calibri"/>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marL="0" indent="0" algn="ctr" defTabSz="914400" rtl="1" eaLnBrk="1" latinLnBrk="0" hangingPunct="1">
                        <a:lnSpc>
                          <a:spcPct val="115000"/>
                        </a:lnSpc>
                        <a:spcAft>
                          <a:spcPts val="0"/>
                        </a:spcAft>
                      </a:pPr>
                      <a:r>
                        <a:rPr lang="fa-IR" sz="1800" kern="1200" dirty="0">
                          <a:solidFill>
                            <a:schemeClr val="tx1"/>
                          </a:solidFill>
                          <a:effectLst/>
                          <a:latin typeface="Zar"/>
                          <a:ea typeface="Calibri"/>
                          <a:cs typeface="B Mitra" pitchFamily="2" charset="-78"/>
                        </a:rPr>
                        <a:t>درصد</a:t>
                      </a:r>
                      <a:endParaRPr lang="en-US" sz="1800" kern="1200" dirty="0">
                        <a:solidFill>
                          <a:schemeClr val="tx1"/>
                        </a:solidFill>
                        <a:effectLst/>
                        <a:latin typeface="Zar"/>
                        <a:ea typeface="Calibri"/>
                        <a:cs typeface="B Mitra" pitchFamily="2" charset="-78"/>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r>
              <a:tr h="396111">
                <a:tc>
                  <a:txBody>
                    <a:bodyPr/>
                    <a:lstStyle/>
                    <a:p>
                      <a:pPr marL="0" algn="ctr" defTabSz="914400" rtl="1" eaLnBrk="1" fontAlgn="ctr" latinLnBrk="0" hangingPunct="1"/>
                      <a:r>
                        <a:rPr lang="fa-IR" sz="1600" b="1" i="0" u="none" strike="noStrike" kern="1200" dirty="0" smtClean="0">
                          <a:solidFill>
                            <a:srgbClr val="000000"/>
                          </a:solidFill>
                          <a:effectLst/>
                          <a:latin typeface="Mitra"/>
                          <a:ea typeface="+mn-ea"/>
                          <a:cs typeface="B Mitra" pitchFamily="2" charset="-78"/>
                        </a:rPr>
                        <a:t>4500</a:t>
                      </a:r>
                      <a:endParaRPr lang="fa-IR" sz="1600" b="1" i="0" u="none" strike="noStrike" kern="1200" dirty="0">
                        <a:solidFill>
                          <a:srgbClr val="000000"/>
                        </a:solidFill>
                        <a:effectLst/>
                        <a:latin typeface="Mitra"/>
                        <a:ea typeface="+mn-ea"/>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fontAlgn="ctr" latinLnBrk="0" hangingPunct="1">
                        <a:lnSpc>
                          <a:spcPct val="115000"/>
                        </a:lnSpc>
                        <a:spcAft>
                          <a:spcPts val="0"/>
                        </a:spcAft>
                      </a:pPr>
                      <a:r>
                        <a:rPr lang="fa-IR" sz="1600" b="1" i="0" u="none" strike="noStrike" kern="1200" dirty="0" smtClean="0">
                          <a:solidFill>
                            <a:srgbClr val="000000"/>
                          </a:solidFill>
                          <a:effectLst/>
                          <a:latin typeface="Mitra"/>
                          <a:ea typeface="+mn-ea"/>
                          <a:cs typeface="B Mitra" pitchFamily="2" charset="-78"/>
                        </a:rPr>
                        <a:t>950</a:t>
                      </a:r>
                      <a:endParaRPr lang="en-US" sz="1600" b="1" i="0" u="none" strike="noStrike" kern="1200" dirty="0">
                        <a:solidFill>
                          <a:srgbClr val="000000"/>
                        </a:solidFill>
                        <a:effectLst/>
                        <a:latin typeface="Mitra"/>
                        <a:ea typeface="+mn-ea"/>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1" eaLnBrk="1" fontAlgn="ctr" latinLnBrk="0" hangingPunct="1">
                        <a:lnSpc>
                          <a:spcPct val="115000"/>
                        </a:lnSpc>
                        <a:spcAft>
                          <a:spcPts val="0"/>
                        </a:spcAft>
                      </a:pPr>
                      <a:r>
                        <a:rPr lang="fa-IR" sz="1600" b="1" i="0" u="none" strike="noStrike" kern="1200" dirty="0" smtClean="0">
                          <a:solidFill>
                            <a:srgbClr val="000000"/>
                          </a:solidFill>
                          <a:effectLst/>
                          <a:latin typeface="Mitra"/>
                          <a:ea typeface="+mn-ea"/>
                          <a:cs typeface="B Mitra" pitchFamily="2" charset="-78"/>
                        </a:rPr>
                        <a:t>420</a:t>
                      </a:r>
                      <a:endParaRPr lang="en-US" sz="1600" b="1" i="0" u="none" strike="noStrike" kern="1200" dirty="0">
                        <a:solidFill>
                          <a:srgbClr val="000000"/>
                        </a:solidFill>
                        <a:effectLst/>
                        <a:latin typeface="Mitra"/>
                        <a:ea typeface="+mn-ea"/>
                        <a:cs typeface="B Mitra" pitchFamily="2" charset="-78"/>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600" b="1" i="0" u="none" strike="noStrike" dirty="0" smtClean="0">
                          <a:solidFill>
                            <a:srgbClr val="000000"/>
                          </a:solidFill>
                          <a:effectLst/>
                          <a:latin typeface="Mitra"/>
                          <a:cs typeface="B Mitra" pitchFamily="2" charset="-78"/>
                        </a:rPr>
                        <a:t>1173</a:t>
                      </a:r>
                      <a:endParaRPr lang="fa-IR" sz="1600" b="1" i="0" u="none" strike="noStrike" dirty="0">
                        <a:solidFill>
                          <a:srgbClr val="000000"/>
                        </a:solidFill>
                        <a:effectLst/>
                        <a:latin typeface="Mitra"/>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fontAlgn="ctr"/>
                      <a:r>
                        <a:rPr lang="fa-IR" sz="1600" b="1" i="0" u="none" strike="noStrike" dirty="0" smtClean="0">
                          <a:solidFill>
                            <a:srgbClr val="000000"/>
                          </a:solidFill>
                          <a:effectLst/>
                          <a:latin typeface="Mitra"/>
                          <a:cs typeface="B Mitra" pitchFamily="2" charset="-78"/>
                        </a:rPr>
                        <a:t>26</a:t>
                      </a:r>
                      <a:endParaRPr lang="fa-IR" sz="1600" b="1" i="0" u="none" strike="noStrike" dirty="0">
                        <a:solidFill>
                          <a:srgbClr val="000000"/>
                        </a:solidFill>
                        <a:effectLst/>
                        <a:latin typeface="Mitra"/>
                        <a:cs typeface="B Mitra" pitchFamily="2" charset="-78"/>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0" y="2895600"/>
            <a:ext cx="6172200" cy="2054225"/>
          </a:xfrm>
        </p:spPr>
        <p:txBody>
          <a:bodyPr rtlCol="1">
            <a:noAutofit/>
          </a:bodyPr>
          <a:lstStyle/>
          <a:p>
            <a:pPr algn="ctr" eaLnBrk="1" fontAlgn="auto" hangingPunct="1">
              <a:spcAft>
                <a:spcPts val="0"/>
              </a:spcAft>
              <a:defRPr/>
            </a:pPr>
            <a:r>
              <a:rPr lang="fa-IR" sz="7200" b="0" dirty="0" smtClean="0"/>
              <a:t>سازماندهی اجرای طرح هدفمند کردن یارانه ها</a:t>
            </a:r>
            <a:endParaRPr lang="fa-IR" sz="7200" b="0" dirty="0"/>
          </a:p>
        </p:txBody>
      </p:sp>
      <p:sp>
        <p:nvSpPr>
          <p:cNvPr id="91139" name="Text Placeholder 3"/>
          <p:cNvSpPr>
            <a:spLocks noGrp="1"/>
          </p:cNvSpPr>
          <p:nvPr>
            <p:ph type="body" idx="1"/>
          </p:nvPr>
        </p:nvSpPr>
        <p:spPr/>
        <p:txBody>
          <a:bodyPr/>
          <a:lstStyle/>
          <a:p>
            <a:pPr eaLnBrk="1" hangingPunct="1"/>
            <a:endParaRPr lang="fa-IR"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457200" y="203200"/>
            <a:ext cx="7400925" cy="868363"/>
          </a:xfrm>
        </p:spPr>
        <p:txBody>
          <a:bodyPr>
            <a:normAutofit/>
          </a:bodyPr>
          <a:lstStyle/>
          <a:p>
            <a:pPr fontAlgn="auto">
              <a:spcBef>
                <a:spcPts val="0"/>
              </a:spcBef>
              <a:spcAft>
                <a:spcPts val="0"/>
              </a:spcAft>
              <a:defRPr/>
            </a:pPr>
            <a:r>
              <a:rPr lang="fa-IR" dirty="0" smtClean="0"/>
              <a:t>سازماندهی اجرای طرح هدفمند کردن یارانه ها</a:t>
            </a:r>
            <a:endParaRPr lang="fa-IR" dirty="0"/>
          </a:p>
        </p:txBody>
      </p:sp>
      <p:sp>
        <p:nvSpPr>
          <p:cNvPr id="6" name="Rounded Rectangle 5">
            <a:hlinkClick r:id="rId2"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
        <p:nvSpPr>
          <p:cNvPr id="7"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hlinkClick r:id="rId3" action="ppaction://hlinksldjump"/>
              </a:rPr>
              <a:t>تقسیم کار</a:t>
            </a:r>
            <a:endParaRPr lang="fa-IR" sz="2800" dirty="0" smtClean="0">
              <a:latin typeface="+mn-lt"/>
              <a:cs typeface="B Mitra" pitchFamily="2" charset="-78"/>
              <a:hlinkClick r:id="rId4" action="ppaction://hlinksldjump"/>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hlinkClick r:id="rId5" action="ppaction://hlinksldjump"/>
              </a:rPr>
              <a:t>ایجاد </a:t>
            </a:r>
            <a:r>
              <a:rPr lang="fa-IR" sz="2800" dirty="0">
                <a:latin typeface="+mn-lt"/>
                <a:cs typeface="B Mitra" pitchFamily="2" charset="-78"/>
                <a:hlinkClick r:id="rId5" action="ppaction://hlinksldjump"/>
              </a:rPr>
              <a:t>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6"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7"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Tree>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273050" indent="-273050">
              <a:spcBef>
                <a:spcPts val="600"/>
              </a:spcBef>
              <a:buClr>
                <a:srgbClr val="FE8637"/>
              </a:buClr>
              <a:buSzPct val="70000"/>
              <a:buFont typeface="Wingdings" pitchFamily="2" charset="2"/>
              <a:buNone/>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rPr>
              <a:t>تقسیم کار</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2" action="ppaction://hlinksldjump"/>
              </a:rPr>
              <a:t>ایجاد 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3"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4"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
        <p:nvSpPr>
          <p:cNvPr id="94211" name="Title 1"/>
          <p:cNvSpPr>
            <a:spLocks noGrp="1"/>
          </p:cNvSpPr>
          <p:nvPr>
            <p:ph type="title"/>
          </p:nvPr>
        </p:nvSpPr>
        <p:spPr>
          <a:xfrm>
            <a:off x="457200" y="203200"/>
            <a:ext cx="7400925" cy="868363"/>
          </a:xfrm>
        </p:spPr>
        <p:txBody>
          <a:bodyPr/>
          <a:lstStyle/>
          <a:p>
            <a:pPr eaLnBrk="1" hangingPunct="1"/>
            <a:r>
              <a:rPr lang="fa-IR" dirty="0" smtClean="0"/>
              <a:t>زیرساخت ها</a:t>
            </a:r>
          </a:p>
        </p:txBody>
      </p:sp>
      <p:sp>
        <p:nvSpPr>
          <p:cNvPr id="6" name="Rounded Rectangular Callout 5">
            <a:hlinkClick r:id="rId5" action="ppaction://hlinksldjump"/>
          </p:cNvPr>
          <p:cNvSpPr/>
          <p:nvPr/>
        </p:nvSpPr>
        <p:spPr>
          <a:xfrm>
            <a:off x="357188" y="571500"/>
            <a:ext cx="5286375" cy="6072188"/>
          </a:xfrm>
          <a:prstGeom prst="wedgeRoundRectCallout">
            <a:avLst>
              <a:gd name="adj1" fmla="val 74042"/>
              <a:gd name="adj2" fmla="val -2451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800" b="1" dirty="0" smtClean="0">
                <a:solidFill>
                  <a:schemeClr val="tx1"/>
                </a:solidFill>
                <a:cs typeface="B Mitra" pitchFamily="2" charset="-78"/>
              </a:rPr>
              <a:t>تقسیم کار</a:t>
            </a:r>
          </a:p>
          <a:p>
            <a:pPr algn="ctr" fontAlgn="auto">
              <a:spcBef>
                <a:spcPts val="0"/>
              </a:spcBef>
              <a:spcAft>
                <a:spcPts val="0"/>
              </a:spcAft>
              <a:defRPr/>
            </a:pPr>
            <a:endParaRPr lang="fa-IR" sz="2800" b="1" dirty="0" smtClean="0">
              <a:solidFill>
                <a:schemeClr val="tx1"/>
              </a:solidFill>
              <a:cs typeface="B Mitra" pitchFamily="2" charset="-78"/>
            </a:endParaRPr>
          </a:p>
          <a:p>
            <a:r>
              <a:rPr lang="fa-IR" sz="2800" dirty="0" smtClean="0">
                <a:solidFill>
                  <a:schemeClr val="tx1"/>
                </a:solidFill>
                <a:cs typeface="B Mitra" pitchFamily="2" charset="-78"/>
              </a:rPr>
              <a:t>ارکان اجرای بسته ی حمایتی :</a:t>
            </a:r>
          </a:p>
          <a:p>
            <a:endParaRPr lang="en-US" sz="2800" dirty="0" smtClean="0">
              <a:solidFill>
                <a:schemeClr val="tx1"/>
              </a:solidFill>
              <a:cs typeface="B Mitra" pitchFamily="2" charset="-78"/>
            </a:endParaRPr>
          </a:p>
          <a:p>
            <a:pPr lvl="1">
              <a:buFont typeface="Arial" pitchFamily="34" charset="0"/>
              <a:buChar char="•"/>
            </a:pPr>
            <a:r>
              <a:rPr lang="fa-IR" sz="2800" dirty="0" smtClean="0">
                <a:solidFill>
                  <a:schemeClr val="tx1"/>
                </a:solidFill>
                <a:cs typeface="B Mitra" pitchFamily="2" charset="-78"/>
              </a:rPr>
              <a:t>ستاد عملیاتی هدفمند کردن یارانه ها در وزارت صنایع و معادن</a:t>
            </a:r>
            <a:endParaRPr lang="en-US" sz="2800" dirty="0" smtClean="0">
              <a:solidFill>
                <a:schemeClr val="tx1"/>
              </a:solidFill>
              <a:cs typeface="B Mitra" pitchFamily="2" charset="-78"/>
            </a:endParaRPr>
          </a:p>
          <a:p>
            <a:pPr lvl="1">
              <a:buFont typeface="Arial" pitchFamily="34" charset="0"/>
              <a:buChar char="•"/>
            </a:pPr>
            <a:r>
              <a:rPr lang="fa-IR" sz="2800" dirty="0" smtClean="0">
                <a:solidFill>
                  <a:schemeClr val="tx1"/>
                </a:solidFill>
                <a:cs typeface="B Mitra" pitchFamily="2" charset="-78"/>
              </a:rPr>
              <a:t>ستاد تحول صنایع و معادن</a:t>
            </a:r>
            <a:endParaRPr lang="en-US" sz="2800" dirty="0" smtClean="0">
              <a:solidFill>
                <a:schemeClr val="tx1"/>
              </a:solidFill>
              <a:cs typeface="B Mitra" pitchFamily="2" charset="-78"/>
            </a:endParaRPr>
          </a:p>
          <a:p>
            <a:pPr lvl="1">
              <a:buFont typeface="Arial" pitchFamily="34" charset="0"/>
              <a:buChar char="•"/>
            </a:pPr>
            <a:r>
              <a:rPr lang="fa-IR" sz="2800" dirty="0" smtClean="0">
                <a:solidFill>
                  <a:schemeClr val="tx1"/>
                </a:solidFill>
                <a:cs typeface="B Mitra" pitchFamily="2" charset="-78"/>
              </a:rPr>
              <a:t>معاونتها و سازمان های ستادی</a:t>
            </a:r>
            <a:endParaRPr lang="en-US" sz="2800" dirty="0" smtClean="0">
              <a:solidFill>
                <a:schemeClr val="tx1"/>
              </a:solidFill>
              <a:cs typeface="B Mitra" pitchFamily="2" charset="-78"/>
            </a:endParaRPr>
          </a:p>
          <a:p>
            <a:pPr lvl="1">
              <a:buFont typeface="Arial" pitchFamily="34" charset="0"/>
              <a:buChar char="•"/>
            </a:pPr>
            <a:r>
              <a:rPr lang="fa-IR" sz="2800" dirty="0" smtClean="0">
                <a:solidFill>
                  <a:schemeClr val="tx1"/>
                </a:solidFill>
                <a:cs typeface="B Mitra" pitchFamily="2" charset="-78"/>
              </a:rPr>
              <a:t>سازمان های صنایع و معادن استان</a:t>
            </a: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p:txBody>
      </p:sp>
    </p:spTree>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273050" indent="-273050">
              <a:spcBef>
                <a:spcPts val="600"/>
              </a:spcBef>
              <a:buClr>
                <a:srgbClr val="FE8637"/>
              </a:buClr>
              <a:buSzPct val="70000"/>
              <a:buFont typeface="Wingdings" pitchFamily="2" charset="2"/>
              <a:buNone/>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rPr>
              <a:t>تقسیم کار</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2" action="ppaction://hlinksldjump"/>
              </a:rPr>
              <a:t>ایجاد 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3"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4"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
        <p:nvSpPr>
          <p:cNvPr id="94211" name="Title 1"/>
          <p:cNvSpPr>
            <a:spLocks noGrp="1"/>
          </p:cNvSpPr>
          <p:nvPr>
            <p:ph type="title"/>
          </p:nvPr>
        </p:nvSpPr>
        <p:spPr>
          <a:xfrm>
            <a:off x="457200" y="203200"/>
            <a:ext cx="7400925" cy="868363"/>
          </a:xfrm>
        </p:spPr>
        <p:txBody>
          <a:bodyPr/>
          <a:lstStyle/>
          <a:p>
            <a:pPr eaLnBrk="1" hangingPunct="1"/>
            <a:r>
              <a:rPr lang="fa-IR" dirty="0" smtClean="0"/>
              <a:t>زیرساخت ها</a:t>
            </a:r>
          </a:p>
        </p:txBody>
      </p:sp>
      <p:sp>
        <p:nvSpPr>
          <p:cNvPr id="6" name="Rounded Rectangular Callout 5">
            <a:hlinkClick r:id="rId5" action="ppaction://hlinksldjump"/>
          </p:cNvPr>
          <p:cNvSpPr/>
          <p:nvPr/>
        </p:nvSpPr>
        <p:spPr>
          <a:xfrm>
            <a:off x="357188" y="571500"/>
            <a:ext cx="5286375" cy="6072188"/>
          </a:xfrm>
          <a:prstGeom prst="wedgeRoundRectCallout">
            <a:avLst>
              <a:gd name="adj1" fmla="val 74042"/>
              <a:gd name="adj2" fmla="val -2451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800" b="1" dirty="0" smtClean="0">
                <a:solidFill>
                  <a:schemeClr val="tx1"/>
                </a:solidFill>
                <a:cs typeface="B Mitra" pitchFamily="2" charset="-78"/>
              </a:rPr>
              <a:t>تقسیم </a:t>
            </a:r>
            <a:r>
              <a:rPr lang="fa-IR" sz="2800" b="1" dirty="0" smtClean="0">
                <a:solidFill>
                  <a:schemeClr val="tx1"/>
                </a:solidFill>
                <a:cs typeface="B Mitra" pitchFamily="2" charset="-78"/>
              </a:rPr>
              <a:t>کار</a:t>
            </a:r>
            <a:endParaRPr lang="fa-IR" sz="2800" b="1" dirty="0" smtClean="0">
              <a:solidFill>
                <a:schemeClr val="tx1"/>
              </a:solidFill>
              <a:cs typeface="B Mitra" pitchFamily="2" charset="-78"/>
            </a:endParaRPr>
          </a:p>
          <a:p>
            <a:pPr algn="just"/>
            <a:r>
              <a:rPr lang="fa-IR" sz="2000" dirty="0" smtClean="0">
                <a:solidFill>
                  <a:schemeClr val="tx1"/>
                </a:solidFill>
                <a:cs typeface="B Mitra" pitchFamily="2" charset="-78"/>
              </a:rPr>
              <a:t>وظایف سازمانهای صنایع و معادن استان به شرح زیر می باشد</a:t>
            </a:r>
            <a:r>
              <a:rPr lang="fa-IR" sz="2000" dirty="0" smtClean="0">
                <a:solidFill>
                  <a:schemeClr val="tx1"/>
                </a:solidFill>
                <a:cs typeface="B Mitra" pitchFamily="2" charset="-78"/>
              </a:rPr>
              <a:t>:</a:t>
            </a:r>
          </a:p>
          <a:p>
            <a:pPr algn="just"/>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شناسایی بنگاههای آسیب پذیر (به ویژه بنگاههای که در خارج رشته های آسیب پذیر قرار می گیرند)</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بررسی درخواست بنگاه ها (در رشته فعالیتهایی که به استان واگذار شده است) و تخصیص حمایت های لازم در چارچوب ضوابط و فرایندهای اعلام شده توسط ستاد تحول صنایع و معادن</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همکاری با دفاتر تخصصی در انجام وظایف محوله</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گردآوری اطلعات مورد نیاز برای اجرای طرح</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اطلاع رسانی به مخاطبان (بنگاههای صنعتی و معدنی، تشکل ها، صاحب نظران و مسئولین سایر دستگاه های اجرایی)</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هماهنگی بین بخشی در سطح استان در راستای رفع موانع و تسهیل شرایط برای فعالیت بنگاه های صنعتی و معدنی</a:t>
            </a:r>
            <a:endParaRPr lang="en-US" sz="2000" dirty="0" smtClean="0">
              <a:solidFill>
                <a:schemeClr val="tx1"/>
              </a:solidFill>
              <a:cs typeface="B Mitra" pitchFamily="2" charset="-78"/>
            </a:endParaRPr>
          </a:p>
          <a:p>
            <a:pPr marL="342900" lvl="0" indent="-342900" algn="just">
              <a:buFont typeface="+mj-lt"/>
              <a:buAutoNum type="arabicPeriod"/>
            </a:pPr>
            <a:r>
              <a:rPr lang="fa-IR" sz="2000" dirty="0" smtClean="0">
                <a:solidFill>
                  <a:schemeClr val="tx1"/>
                </a:solidFill>
                <a:cs typeface="B Mitra" pitchFamily="2" charset="-78"/>
              </a:rPr>
              <a:t>پایش وضعیت بنگاه های استان (به ویژه در آستانه بحران و بحرانی) و اطلاع رسانی بهنگام به ستاد تحول صنایع و معادن و بخش های مرتبط در وزارت صنایع و </a:t>
            </a:r>
            <a:r>
              <a:rPr lang="fa-IR" sz="2000" dirty="0" smtClean="0">
                <a:solidFill>
                  <a:schemeClr val="tx1"/>
                </a:solidFill>
                <a:cs typeface="B Mitra" pitchFamily="2" charset="-78"/>
              </a:rPr>
              <a:t>معادن</a:t>
            </a:r>
            <a:endParaRPr lang="fa-IR" sz="2400" b="1" dirty="0">
              <a:solidFill>
                <a:schemeClr val="tx1"/>
              </a:solidFill>
              <a:cs typeface="B Mitra" pitchFamily="2" charset="-78"/>
            </a:endParaRPr>
          </a:p>
        </p:txBody>
      </p:sp>
    </p:spTree>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273050" indent="-273050">
              <a:spcBef>
                <a:spcPts val="600"/>
              </a:spcBef>
              <a:buClr>
                <a:srgbClr val="FE8637"/>
              </a:buClr>
              <a:buSzPct val="70000"/>
              <a:buFont typeface="Wingdings" pitchFamily="2" charset="2"/>
              <a:buNone/>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hlinkClick r:id="rId2" action="ppaction://hlinksldjump"/>
              </a:rPr>
              <a:t>سازماندهی </a:t>
            </a:r>
            <a:r>
              <a:rPr lang="fa-IR" sz="2800" dirty="0">
                <a:latin typeface="+mn-lt"/>
                <a:cs typeface="B Mitra" pitchFamily="2" charset="-78"/>
                <a:hlinkClick r:id="rId2" action="ppaction://hlinksldjump"/>
              </a:rPr>
              <a:t>ماموریت ها </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3" action="ppaction://hlinksldjump"/>
              </a:rPr>
              <a:t>ایجاد 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4"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5"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
        <p:nvSpPr>
          <p:cNvPr id="94211" name="Title 1"/>
          <p:cNvSpPr>
            <a:spLocks noGrp="1"/>
          </p:cNvSpPr>
          <p:nvPr>
            <p:ph type="title"/>
          </p:nvPr>
        </p:nvSpPr>
        <p:spPr>
          <a:xfrm>
            <a:off x="457200" y="203200"/>
            <a:ext cx="7400925" cy="868363"/>
          </a:xfrm>
        </p:spPr>
        <p:txBody>
          <a:bodyPr/>
          <a:lstStyle/>
          <a:p>
            <a:pPr eaLnBrk="1" hangingPunct="1"/>
            <a:r>
              <a:rPr lang="fa-IR" dirty="0" smtClean="0"/>
              <a:t>زیرساخت ها</a:t>
            </a:r>
          </a:p>
        </p:txBody>
      </p:sp>
      <p:sp>
        <p:nvSpPr>
          <p:cNvPr id="6" name="Rounded Rectangular Callout 5">
            <a:hlinkClick r:id="rId6" action="ppaction://hlinksldjump"/>
          </p:cNvPr>
          <p:cNvSpPr/>
          <p:nvPr/>
        </p:nvSpPr>
        <p:spPr>
          <a:xfrm>
            <a:off x="357188" y="571500"/>
            <a:ext cx="5286375" cy="6072188"/>
          </a:xfrm>
          <a:prstGeom prst="wedgeRoundRectCallout">
            <a:avLst>
              <a:gd name="adj1" fmla="val 55254"/>
              <a:gd name="adj2" fmla="val -16207"/>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800" b="1" dirty="0">
                <a:solidFill>
                  <a:schemeClr val="tx1"/>
                </a:solidFill>
                <a:cs typeface="B Mitra" pitchFamily="2" charset="-78"/>
              </a:rPr>
              <a:t>سامانه مدیریت پروژه</a:t>
            </a:r>
          </a:p>
          <a:p>
            <a:pPr algn="ctr" fontAlgn="auto">
              <a:spcBef>
                <a:spcPts val="0"/>
              </a:spcBef>
              <a:spcAft>
                <a:spcPts val="0"/>
              </a:spcAft>
              <a:defRPr/>
            </a:pPr>
            <a:r>
              <a:rPr lang="fa-IR" sz="2800" dirty="0">
                <a:solidFill>
                  <a:schemeClr val="tx1"/>
                </a:solidFill>
                <a:cs typeface="B Mitra" pitchFamily="2" charset="-78"/>
              </a:rPr>
              <a:t>بخش صنعت و معدن یکی از پیچیده ترین بخشها در هدفمند سازی یارانه ها است. </a:t>
            </a:r>
          </a:p>
          <a:p>
            <a:pPr algn="ctr" fontAlgn="auto">
              <a:spcBef>
                <a:spcPts val="0"/>
              </a:spcBef>
              <a:spcAft>
                <a:spcPts val="0"/>
              </a:spcAft>
              <a:defRPr/>
            </a:pPr>
            <a:endParaRPr lang="fa-IR" sz="2800" dirty="0">
              <a:solidFill>
                <a:schemeClr val="tx1"/>
              </a:solidFill>
              <a:cs typeface="B Mitra" pitchFamily="2" charset="-78"/>
            </a:endParaRPr>
          </a:p>
          <a:p>
            <a:pPr algn="ctr" fontAlgn="auto">
              <a:spcBef>
                <a:spcPts val="0"/>
              </a:spcBef>
              <a:spcAft>
                <a:spcPts val="0"/>
              </a:spcAft>
              <a:defRPr/>
            </a:pPr>
            <a:r>
              <a:rPr lang="fa-IR" sz="2800" dirty="0">
                <a:solidFill>
                  <a:schemeClr val="tx1"/>
                </a:solidFill>
                <a:cs typeface="B Mitra" pitchFamily="2" charset="-78"/>
              </a:rPr>
              <a:t>متناسب با این پیچیدگی ، روشهای طراحی و اجرای برنامه نیز باید دقیق و قوی باشند.</a:t>
            </a:r>
            <a:endParaRPr lang="fa-IR" sz="2400"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p:txBody>
      </p:sp>
      <p:pic>
        <p:nvPicPr>
          <p:cNvPr id="94213" name="Content Placeholder 9"/>
          <p:cNvPicPr>
            <a:picLocks/>
          </p:cNvPicPr>
          <p:nvPr/>
        </p:nvPicPr>
        <p:blipFill>
          <a:blip r:embed="rId7" cstate="print"/>
          <a:srcRect/>
          <a:stretch>
            <a:fillRect/>
          </a:stretch>
        </p:blipFill>
        <p:spPr bwMode="auto">
          <a:xfrm>
            <a:off x="714375" y="3286125"/>
            <a:ext cx="4572000" cy="2743200"/>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273050" indent="-273050">
              <a:spcBef>
                <a:spcPts val="600"/>
              </a:spcBef>
              <a:buClr>
                <a:srgbClr val="FE8637"/>
              </a:buClr>
              <a:buSzPct val="70000"/>
              <a:buFont typeface="Wingdings" pitchFamily="2" charset="2"/>
              <a:buNone/>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hlinkClick r:id="rId2" action="ppaction://hlinksldjump"/>
              </a:rPr>
              <a:t>سازماندهی </a:t>
            </a:r>
            <a:r>
              <a:rPr lang="fa-IR" sz="2800" dirty="0">
                <a:latin typeface="+mn-lt"/>
                <a:cs typeface="B Mitra" pitchFamily="2" charset="-78"/>
                <a:hlinkClick r:id="rId2" action="ppaction://hlinksldjump"/>
              </a:rPr>
              <a:t>ماموریت ها </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3" action="ppaction://hlinksldjump"/>
              </a:rPr>
              <a:t>ایجاد 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4"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5"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
        <p:nvSpPr>
          <p:cNvPr id="95235" name="Title 1"/>
          <p:cNvSpPr>
            <a:spLocks noGrp="1"/>
          </p:cNvSpPr>
          <p:nvPr>
            <p:ph type="title"/>
          </p:nvPr>
        </p:nvSpPr>
        <p:spPr>
          <a:xfrm>
            <a:off x="457200" y="203200"/>
            <a:ext cx="7400925" cy="868363"/>
          </a:xfrm>
        </p:spPr>
        <p:txBody>
          <a:bodyPr/>
          <a:lstStyle/>
          <a:p>
            <a:pPr eaLnBrk="1" hangingPunct="1"/>
            <a:r>
              <a:rPr lang="fa-IR" dirty="0" smtClean="0"/>
              <a:t>زیرساخت ها</a:t>
            </a:r>
          </a:p>
        </p:txBody>
      </p:sp>
      <p:sp>
        <p:nvSpPr>
          <p:cNvPr id="6" name="Rounded Rectangular Callout 5">
            <a:hlinkClick r:id="rId6" action="ppaction://hlinksldjump"/>
          </p:cNvPr>
          <p:cNvSpPr/>
          <p:nvPr/>
        </p:nvSpPr>
        <p:spPr>
          <a:xfrm>
            <a:off x="285750" y="285750"/>
            <a:ext cx="5286375" cy="6357938"/>
          </a:xfrm>
          <a:prstGeom prst="wedgeRoundRectCallout">
            <a:avLst>
              <a:gd name="adj1" fmla="val 56319"/>
              <a:gd name="adj2" fmla="val -5775"/>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800" b="1" dirty="0">
                <a:solidFill>
                  <a:schemeClr val="tx1"/>
                </a:solidFill>
                <a:cs typeface="B Mitra" pitchFamily="2" charset="-78"/>
              </a:rPr>
              <a:t>پایگاه اطلاعات صنایع و معادن</a:t>
            </a:r>
          </a:p>
          <a:p>
            <a:pPr marL="457200" indent="-457200" algn="ctr" fontAlgn="auto">
              <a:spcBef>
                <a:spcPts val="0"/>
              </a:spcBef>
              <a:spcAft>
                <a:spcPts val="0"/>
              </a:spcAft>
              <a:defRPr/>
            </a:pPr>
            <a:r>
              <a:rPr lang="fa-IR" sz="2400" dirty="0">
                <a:solidFill>
                  <a:prstClr val="black"/>
                </a:solidFill>
                <a:cs typeface="B Mitra" pitchFamily="2" charset="-78"/>
              </a:rPr>
              <a:t>گرد اوری اطلاعات بنگاههای تولیدی </a:t>
            </a:r>
          </a:p>
          <a:p>
            <a:pPr marL="457200" indent="-457200" algn="ctr" fontAlgn="auto">
              <a:spcBef>
                <a:spcPts val="0"/>
              </a:spcBef>
              <a:spcAft>
                <a:spcPts val="0"/>
              </a:spcAft>
              <a:defRPr/>
            </a:pPr>
            <a:r>
              <a:rPr lang="fa-IR" sz="2400" dirty="0">
                <a:solidFill>
                  <a:prstClr val="black"/>
                </a:solidFill>
                <a:cs typeface="B Mitra" pitchFamily="2" charset="-78"/>
              </a:rPr>
              <a:t> برقراری ارتباط بین پایگاه های اطلاعاتی</a:t>
            </a:r>
          </a:p>
          <a:p>
            <a:pPr marL="457200" indent="-457200" fontAlgn="auto">
              <a:spcBef>
                <a:spcPts val="0"/>
              </a:spcBef>
              <a:spcAft>
                <a:spcPts val="0"/>
              </a:spcAft>
              <a:defRPr/>
            </a:pPr>
            <a:endParaRPr lang="fa-IR" sz="2400" dirty="0">
              <a:solidFill>
                <a:prstClr val="black"/>
              </a:solidFill>
              <a:cs typeface="B Mitra" pitchFamily="2" charset="-78"/>
            </a:endParaRPr>
          </a:p>
          <a:p>
            <a:pPr algn="just">
              <a:buFont typeface="Arial" pitchFamily="34" charset="0"/>
              <a:buChar char="•"/>
              <a:defRPr/>
            </a:pPr>
            <a:r>
              <a:rPr lang="fa-IR" sz="2400" dirty="0">
                <a:solidFill>
                  <a:schemeClr val="tx1"/>
                </a:solidFill>
                <a:cs typeface="B Mitra" pitchFamily="2" charset="-78"/>
              </a:rPr>
              <a:t>شناسائی وضعیت بنگاهها</a:t>
            </a:r>
          </a:p>
          <a:p>
            <a:pPr algn="just">
              <a:buFont typeface="Arial" pitchFamily="34" charset="0"/>
              <a:buChar char="•"/>
              <a:defRPr/>
            </a:pPr>
            <a:r>
              <a:rPr lang="fa-IR" sz="2400" dirty="0">
                <a:solidFill>
                  <a:schemeClr val="tx1"/>
                </a:solidFill>
                <a:cs typeface="B Mitra" pitchFamily="2" charset="-78"/>
              </a:rPr>
              <a:t> ارزیابی و پایش نوع حمایت</a:t>
            </a:r>
          </a:p>
          <a:p>
            <a:pPr algn="just">
              <a:buFont typeface="Arial" pitchFamily="34" charset="0"/>
              <a:buChar char="•"/>
              <a:defRPr/>
            </a:pPr>
            <a:r>
              <a:rPr lang="fa-IR" sz="2400" dirty="0">
                <a:solidFill>
                  <a:schemeClr val="tx1"/>
                </a:solidFill>
                <a:cs typeface="B Mitra" pitchFamily="2" charset="-78"/>
              </a:rPr>
              <a:t>رصد وضعیت بنگاه های تولیدی به طور جامع به منظور انجام به موقع اقدامات پیشگیرانه</a:t>
            </a:r>
            <a:endParaRPr lang="fa-IR" sz="2400" dirty="0">
              <a:solidFill>
                <a:prstClr val="black"/>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p:txBody>
      </p:sp>
      <p:pic>
        <p:nvPicPr>
          <p:cNvPr id="7" name="Picture 6" descr="E:\mostanadsazi\دستورالعملها\چارچوب ها\چارچوب طراحی برنامه\p1.png"/>
          <p:cNvPicPr/>
          <p:nvPr/>
        </p:nvPicPr>
        <p:blipFill>
          <a:blip r:embed="rId7" cstate="screen"/>
          <a:srcRect/>
          <a:stretch>
            <a:fillRect/>
          </a:stretch>
        </p:blipFill>
        <p:spPr bwMode="auto">
          <a:xfrm>
            <a:off x="785786" y="4000504"/>
            <a:ext cx="4143404" cy="207170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orthographicFront"/>
            <a:lightRig rig="soft" dir="t"/>
          </a:scene3d>
          <a:sp3d contourW="12700" prstMaterial="matte">
            <a:bevelT w="63500" h="50800"/>
            <a:contourClr>
              <a:srgbClr val="C0C0C0"/>
            </a:contourClr>
          </a:sp3d>
        </p:spPr>
      </p:pic>
    </p:spTree>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457200" y="1357313"/>
            <a:ext cx="8115300" cy="5116512"/>
          </a:xfrm>
          <a:prstGeom prst="rect">
            <a:avLst/>
          </a:prstGeom>
          <a:noFill/>
          <a:ln w="9525">
            <a:noFill/>
            <a:miter lim="800000"/>
            <a:headEnd/>
            <a:tailEnd/>
          </a:ln>
        </p:spPr>
        <p:txBody>
          <a:bodyPr>
            <a:normAutofit/>
          </a:bodyPr>
          <a:lstStyle/>
          <a:p>
            <a:pPr marL="273050" indent="-273050">
              <a:spcBef>
                <a:spcPts val="600"/>
              </a:spcBef>
              <a:buClr>
                <a:srgbClr val="FE8637"/>
              </a:buClr>
              <a:buSzPct val="70000"/>
              <a:buFont typeface="Wingdings" pitchFamily="2" charset="2"/>
              <a:buNone/>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smtClean="0">
                <a:latin typeface="+mn-lt"/>
                <a:cs typeface="B Mitra" pitchFamily="2" charset="-78"/>
                <a:hlinkClick r:id="rId2" action="ppaction://hlinksldjump"/>
              </a:rPr>
              <a:t>سازماندهی </a:t>
            </a:r>
            <a:r>
              <a:rPr lang="fa-IR" sz="2800" dirty="0">
                <a:latin typeface="+mn-lt"/>
                <a:cs typeface="B Mitra" pitchFamily="2" charset="-78"/>
                <a:hlinkClick r:id="rId2" action="ppaction://hlinksldjump"/>
              </a:rPr>
              <a:t>ماموریت ها </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3" action="ppaction://hlinksldjump"/>
              </a:rPr>
              <a:t>ایجاد زیر ساختهای مدیریت پروژه</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4" action="ppaction://hlinksldjump"/>
              </a:rPr>
              <a:t>ایجاد پایگاه اطلاعات صنعت و معدن</a:t>
            </a: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endParaRPr lang="fa-IR" sz="2800" dirty="0">
              <a:latin typeface="+mn-lt"/>
              <a:cs typeface="B Mitra" pitchFamily="2" charset="-78"/>
            </a:endParaRPr>
          </a:p>
          <a:p>
            <a:pPr marL="639763" lvl="1" indent="-273050" algn="just">
              <a:spcBef>
                <a:spcPct val="20000"/>
              </a:spcBef>
              <a:buClr>
                <a:srgbClr val="FE8637"/>
              </a:buClr>
              <a:buSzPct val="80000"/>
              <a:buFont typeface="Wingdings 2" pitchFamily="18" charset="2"/>
              <a:buChar char=""/>
              <a:defRPr/>
            </a:pPr>
            <a:r>
              <a:rPr lang="fa-IR" sz="2800" dirty="0">
                <a:latin typeface="+mn-lt"/>
                <a:cs typeface="B Mitra" pitchFamily="2" charset="-78"/>
                <a:hlinkClick r:id="rId5" action="ppaction://hlinksldjump"/>
              </a:rPr>
              <a:t>اطلاع رسانی</a:t>
            </a:r>
            <a:endParaRPr lang="fa-IR" sz="2800" dirty="0">
              <a:latin typeface="+mn-lt"/>
              <a:cs typeface="B Mitra" pitchFamily="2" charset="-78"/>
            </a:endParaRPr>
          </a:p>
          <a:p>
            <a:pPr marL="639763" lvl="1" indent="-273050">
              <a:spcBef>
                <a:spcPct val="20000"/>
              </a:spcBef>
              <a:buClr>
                <a:srgbClr val="FE8637"/>
              </a:buClr>
              <a:buSzPct val="80000"/>
              <a:buFont typeface="Wingdings 2" pitchFamily="18" charset="2"/>
              <a:buChar char=""/>
              <a:defRPr/>
            </a:pPr>
            <a:endParaRPr lang="fa-IR" sz="2800" dirty="0">
              <a:latin typeface="+mn-lt"/>
              <a:cs typeface="B Mitra" pitchFamily="2" charset="-78"/>
              <a:hlinkClick r:id="" action="ppaction://noaction"/>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a:p>
            <a:pPr marL="273050" indent="-273050">
              <a:spcBef>
                <a:spcPts val="600"/>
              </a:spcBef>
              <a:buClr>
                <a:srgbClr val="FE8637"/>
              </a:buClr>
              <a:buSzPct val="70000"/>
              <a:buFont typeface="Wingdings" pitchFamily="2" charset="2"/>
              <a:buNone/>
              <a:defRPr/>
            </a:pPr>
            <a:endParaRPr lang="fa-IR" sz="3200" dirty="0">
              <a:latin typeface="+mn-lt"/>
              <a:cs typeface="B Mitra" pitchFamily="2" charset="-78"/>
            </a:endParaRPr>
          </a:p>
        </p:txBody>
      </p:sp>
      <p:sp>
        <p:nvSpPr>
          <p:cNvPr id="96259" name="Title 1"/>
          <p:cNvSpPr>
            <a:spLocks noGrp="1"/>
          </p:cNvSpPr>
          <p:nvPr>
            <p:ph type="title"/>
          </p:nvPr>
        </p:nvSpPr>
        <p:spPr>
          <a:xfrm>
            <a:off x="457200" y="203200"/>
            <a:ext cx="7400925" cy="868363"/>
          </a:xfrm>
        </p:spPr>
        <p:txBody>
          <a:bodyPr/>
          <a:lstStyle/>
          <a:p>
            <a:pPr eaLnBrk="1" hangingPunct="1"/>
            <a:r>
              <a:rPr lang="fa-IR" dirty="0" smtClean="0"/>
              <a:t>زیرساخت ها</a:t>
            </a:r>
          </a:p>
        </p:txBody>
      </p:sp>
      <p:sp>
        <p:nvSpPr>
          <p:cNvPr id="6" name="Rounded Rectangular Callout 5">
            <a:hlinkClick r:id="rId6" action="ppaction://hlinksldjump"/>
          </p:cNvPr>
          <p:cNvSpPr/>
          <p:nvPr/>
        </p:nvSpPr>
        <p:spPr>
          <a:xfrm>
            <a:off x="285750" y="1000125"/>
            <a:ext cx="5286375" cy="5214938"/>
          </a:xfrm>
          <a:prstGeom prst="wedgeRoundRectCallout">
            <a:avLst>
              <a:gd name="adj1" fmla="val 67400"/>
              <a:gd name="adj2" fmla="val 11882"/>
              <a:gd name="adj3" fmla="val 16667"/>
            </a:avLst>
          </a:prstGeom>
          <a:solidFill>
            <a:schemeClr val="bg2">
              <a:alpha val="92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800" b="1" dirty="0">
                <a:solidFill>
                  <a:schemeClr val="tx1"/>
                </a:solidFill>
                <a:cs typeface="B Mitra" pitchFamily="2" charset="-78"/>
              </a:rPr>
              <a:t>برنامه اطلاع رسانی</a:t>
            </a:r>
          </a:p>
          <a:p>
            <a:pPr algn="ctr" fontAlgn="auto">
              <a:spcBef>
                <a:spcPts val="0"/>
              </a:spcBef>
              <a:spcAft>
                <a:spcPts val="0"/>
              </a:spcAft>
              <a:defRPr/>
            </a:pPr>
            <a:endParaRPr lang="fa-IR" sz="2800" b="1" dirty="0">
              <a:solidFill>
                <a:schemeClr val="tx1"/>
              </a:solidFill>
              <a:cs typeface="B Mitra" pitchFamily="2" charset="-78"/>
            </a:endParaRPr>
          </a:p>
          <a:p>
            <a:pPr algn="ctr" fontAlgn="auto">
              <a:spcBef>
                <a:spcPts val="0"/>
              </a:spcBef>
              <a:spcAft>
                <a:spcPts val="0"/>
              </a:spcAft>
              <a:defRPr/>
            </a:pPr>
            <a:endParaRPr lang="fa-IR" sz="28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a:p>
            <a:pPr algn="ctr" fontAlgn="auto">
              <a:spcBef>
                <a:spcPts val="0"/>
              </a:spcBef>
              <a:spcAft>
                <a:spcPts val="0"/>
              </a:spcAft>
              <a:defRPr/>
            </a:pPr>
            <a:endParaRPr lang="fa-IR" sz="2400" b="1" dirty="0">
              <a:solidFill>
                <a:schemeClr val="tx1"/>
              </a:solidFill>
              <a:cs typeface="B Mitra" pitchFamily="2" charset="-78"/>
            </a:endParaRPr>
          </a:p>
        </p:txBody>
      </p:sp>
      <p:graphicFrame>
        <p:nvGraphicFramePr>
          <p:cNvPr id="7" name="Content Placeholder 1"/>
          <p:cNvGraphicFramePr>
            <a:graphicFrameLocks/>
          </p:cNvGraphicFramePr>
          <p:nvPr/>
        </p:nvGraphicFramePr>
        <p:xfrm>
          <a:off x="571472" y="1623355"/>
          <a:ext cx="4748538" cy="4234537"/>
        </p:xfrm>
        <a:graphic>
          <a:graphicData uri="http://schemas.openxmlformats.org/drawingml/2006/table">
            <a:tbl>
              <a:tblPr rtl="1" firstRow="1" bandRow="1">
                <a:tableStyleId>{5C22544A-7EE6-4342-B048-85BDC9FD1C3A}</a:tableStyleId>
              </a:tblPr>
              <a:tblGrid>
                <a:gridCol w="323792"/>
                <a:gridCol w="1645374"/>
                <a:gridCol w="605886"/>
                <a:gridCol w="605886"/>
                <a:gridCol w="612882"/>
                <a:gridCol w="245563"/>
                <a:gridCol w="709155"/>
              </a:tblGrid>
              <a:tr h="258207">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bg1"/>
                    </a:solidFill>
                  </a:tcPr>
                </a:tc>
                <a:tc gridSpan="5">
                  <a:txBody>
                    <a:bodyPr/>
                    <a:lstStyle/>
                    <a:p>
                      <a:pPr algn="ctr" rtl="1"/>
                      <a:r>
                        <a:rPr lang="fa-IR" sz="1200" dirty="0" smtClean="0">
                          <a:cs typeface="B Mitra" pitchFamily="2" charset="-78"/>
                        </a:rPr>
                        <a:t>محتوا</a:t>
                      </a:r>
                      <a:endParaRPr lang="fa-IR" sz="1200" dirty="0">
                        <a:cs typeface="B Mitra" pitchFamily="2" charset="-78"/>
                      </a:endParaRPr>
                    </a:p>
                  </a:txBody>
                  <a:tcPr/>
                </a:tc>
                <a:tc hMerge="1">
                  <a:txBody>
                    <a:bodyPr/>
                    <a:lstStyle/>
                    <a:p>
                      <a:pPr algn="ctr" rtl="1"/>
                      <a:endParaRPr lang="fa-IR" dirty="0">
                        <a:cs typeface="B Mitra" pitchFamily="2" charset="-78"/>
                      </a:endParaRPr>
                    </a:p>
                  </a:txBody>
                  <a:tcPr/>
                </a:tc>
                <a:tc hMerge="1">
                  <a:txBody>
                    <a:bodyPr/>
                    <a:lstStyle/>
                    <a:p>
                      <a:pPr algn="ctr" rtl="1"/>
                      <a:endParaRPr lang="fa-IR" dirty="0">
                        <a:cs typeface="B Mitra" pitchFamily="2" charset="-78"/>
                      </a:endParaRPr>
                    </a:p>
                  </a:txBody>
                  <a:tcPr/>
                </a:tc>
                <a:tc hMerge="1">
                  <a:txBody>
                    <a:bodyPr/>
                    <a:lstStyle/>
                    <a:p>
                      <a:pPr algn="ctr" rtl="1"/>
                      <a:endParaRPr lang="fa-IR" dirty="0">
                        <a:cs typeface="B Mitra" pitchFamily="2" charset="-78"/>
                      </a:endParaRPr>
                    </a:p>
                  </a:txBody>
                  <a:tcPr>
                    <a:solidFill>
                      <a:schemeClr val="accent1"/>
                    </a:solidFill>
                  </a:tcPr>
                </a:tc>
                <a:tc hMerge="1">
                  <a:txBody>
                    <a:bodyPr/>
                    <a:lstStyle/>
                    <a:p>
                      <a:pPr algn="ctr" rtl="1"/>
                      <a:endParaRPr lang="fa-IR" dirty="0">
                        <a:cs typeface="B Mitra" pitchFamily="2" charset="-78"/>
                      </a:endParaRPr>
                    </a:p>
                  </a:txBody>
                  <a:tcPr/>
                </a:tc>
              </a:tr>
              <a:tr h="451862">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bg1"/>
                    </a:solidFill>
                  </a:tcPr>
                </a:tc>
                <a:tc>
                  <a:txBody>
                    <a:bodyPr/>
                    <a:lstStyle/>
                    <a:p>
                      <a:pPr marL="0" algn="ctr" defTabSz="914400" rtl="1" eaLnBrk="1" latinLnBrk="0" hangingPunct="1"/>
                      <a:r>
                        <a:rPr lang="fa-IR" sz="1200" b="1" kern="1200" dirty="0" smtClean="0">
                          <a:solidFill>
                            <a:schemeClr val="lt1"/>
                          </a:solidFill>
                          <a:latin typeface="+mn-lt"/>
                          <a:ea typeface="+mn-ea"/>
                          <a:cs typeface="B Mitra" pitchFamily="2" charset="-78"/>
                        </a:rPr>
                        <a:t>خبر</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marL="0" algn="ctr" defTabSz="914400" rtl="1" eaLnBrk="1" latinLnBrk="0" hangingPunct="1"/>
                      <a:r>
                        <a:rPr lang="fa-IR" sz="1200" b="1" kern="1200" dirty="0" smtClean="0">
                          <a:solidFill>
                            <a:schemeClr val="lt1"/>
                          </a:solidFill>
                          <a:latin typeface="+mn-lt"/>
                          <a:ea typeface="+mn-ea"/>
                          <a:cs typeface="B Mitra" pitchFamily="2" charset="-78"/>
                        </a:rPr>
                        <a:t>گزارش اقدامات</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marL="0" algn="ctr" defTabSz="914400" rtl="1" eaLnBrk="1" latinLnBrk="0" hangingPunct="1"/>
                      <a:r>
                        <a:rPr lang="fa-IR" sz="1200" b="1" kern="1200" dirty="0" smtClean="0">
                          <a:solidFill>
                            <a:schemeClr val="lt1"/>
                          </a:solidFill>
                          <a:latin typeface="+mn-lt"/>
                          <a:ea typeface="+mn-ea"/>
                          <a:cs typeface="B Mitra" pitchFamily="2" charset="-78"/>
                        </a:rPr>
                        <a:t>اطلاعات عمومی</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marL="0" algn="ctr" defTabSz="914400" rtl="1" eaLnBrk="1" latinLnBrk="0" hangingPunct="1"/>
                      <a:endParaRPr lang="fa-IR" sz="1200" b="1" kern="1200" dirty="0">
                        <a:solidFill>
                          <a:schemeClr val="lt1"/>
                        </a:solidFill>
                        <a:latin typeface="+mn-lt"/>
                        <a:ea typeface="+mn-ea"/>
                        <a:cs typeface="B Mitra" pitchFamily="2" charset="-78"/>
                      </a:endParaRPr>
                    </a:p>
                  </a:txBody>
                  <a:tcPr>
                    <a:solidFill>
                      <a:schemeClr val="bg1"/>
                    </a:solidFill>
                  </a:tcPr>
                </a:tc>
                <a:tc>
                  <a:txBody>
                    <a:bodyPr/>
                    <a:lstStyle/>
                    <a:p>
                      <a:pPr marL="0" algn="ctr" defTabSz="914400" rtl="1" eaLnBrk="1" latinLnBrk="0" hangingPunct="1"/>
                      <a:r>
                        <a:rPr lang="fa-IR" sz="1200" b="1" kern="1200" dirty="0" smtClean="0">
                          <a:solidFill>
                            <a:schemeClr val="lt1"/>
                          </a:solidFill>
                          <a:latin typeface="+mn-lt"/>
                          <a:ea typeface="+mn-ea"/>
                          <a:cs typeface="B Mitra" pitchFamily="2" charset="-78"/>
                        </a:rPr>
                        <a:t>آموزش</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r>
              <a:tr h="261793">
                <a:tc rowSpan="7">
                  <a:txBody>
                    <a:bodyPr/>
                    <a:lstStyle/>
                    <a:p>
                      <a:pPr algn="ctr" rtl="1"/>
                      <a:r>
                        <a:rPr lang="fa-IR" sz="1200" b="1" kern="1200" dirty="0" smtClean="0">
                          <a:solidFill>
                            <a:schemeClr val="lt1"/>
                          </a:solidFill>
                          <a:latin typeface="+mn-lt"/>
                          <a:ea typeface="+mn-ea"/>
                          <a:cs typeface="B Mitra" pitchFamily="2" charset="-78"/>
                        </a:rPr>
                        <a:t>مخاطبان</a:t>
                      </a:r>
                      <a:endParaRPr lang="fa-IR" sz="1200" b="1" kern="1200" dirty="0">
                        <a:solidFill>
                          <a:schemeClr val="lt1"/>
                        </a:solidFill>
                        <a:latin typeface="+mn-lt"/>
                        <a:ea typeface="+mn-ea"/>
                        <a:cs typeface="B Mitra" pitchFamily="2" charset="-78"/>
                      </a:endParaRPr>
                    </a:p>
                  </a:txBody>
                  <a:tcPr vert="vert270" anchor="ctr">
                    <a:solidFill>
                      <a:schemeClr val="accent1"/>
                    </a:solidFill>
                  </a:tcPr>
                </a:tc>
                <a:tc>
                  <a:txBody>
                    <a:bodyPr/>
                    <a:lstStyle/>
                    <a:p>
                      <a:pPr algn="r" rtl="1"/>
                      <a:r>
                        <a:rPr lang="fa-IR" sz="1200" b="1" kern="1200" dirty="0" smtClean="0">
                          <a:solidFill>
                            <a:schemeClr val="lt1"/>
                          </a:solidFill>
                          <a:latin typeface="+mn-lt"/>
                          <a:ea typeface="+mn-ea"/>
                          <a:cs typeface="B Mitra" pitchFamily="2" charset="-78"/>
                        </a:rPr>
                        <a:t>همکاران وزارت صنایع و معادن</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258207">
                <a:tc vMerge="1">
                  <a:txBody>
                    <a:bodyPr/>
                    <a:lstStyle/>
                    <a:p>
                      <a:pPr algn="ctr" rtl="1"/>
                      <a:endParaRPr lang="fa-IR" dirty="0">
                        <a:cs typeface="B Mitra" pitchFamily="2" charset="-78"/>
                      </a:endParaRP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بنگاههای تولیدی</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261793">
                <a:tc vMerge="1">
                  <a:txBody>
                    <a:bodyPr/>
                    <a:lstStyle/>
                    <a:p>
                      <a:pPr rtl="1"/>
                      <a:endParaRPr lang="fa-I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تشکل ها</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306579">
                <a:tc vMerge="1">
                  <a:txBody>
                    <a:bodyPr/>
                    <a:lstStyle/>
                    <a:p>
                      <a:pPr algn="ctr" rtl="1"/>
                      <a:endParaRPr lang="fa-IR" dirty="0">
                        <a:cs typeface="B Mitra" pitchFamily="2" charset="-78"/>
                      </a:endParaRP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ریاست جمهوری </a:t>
                      </a:r>
                      <a:r>
                        <a:rPr lang="fa-IR" sz="900" b="1" kern="1200" dirty="0" smtClean="0">
                          <a:solidFill>
                            <a:schemeClr val="lt1"/>
                          </a:solidFill>
                          <a:latin typeface="+mn-lt"/>
                          <a:ea typeface="+mn-ea"/>
                          <a:cs typeface="B Mitra" pitchFamily="2" charset="-78"/>
                        </a:rPr>
                        <a:t>(کارگروه طرح تحول)</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261793">
                <a:tc vMerge="1">
                  <a:txBody>
                    <a:bodyPr/>
                    <a:lstStyle/>
                    <a:p>
                      <a:pPr algn="ctr" rtl="1"/>
                      <a:endParaRPr lang="fa-IR" dirty="0">
                        <a:cs typeface="B Mitra" pitchFamily="2" charset="-78"/>
                      </a:endParaRP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مجلس </a:t>
                      </a:r>
                      <a:r>
                        <a:rPr lang="fa-IR" sz="1050" b="1" kern="1200" dirty="0" smtClean="0">
                          <a:solidFill>
                            <a:schemeClr val="lt1"/>
                          </a:solidFill>
                          <a:latin typeface="+mn-lt"/>
                          <a:ea typeface="+mn-ea"/>
                          <a:cs typeface="B Mitra" pitchFamily="2" charset="-78"/>
                        </a:rPr>
                        <a:t>(کمیسیون صنایع و معادن)</a:t>
                      </a:r>
                      <a:endParaRPr lang="fa-IR" sz="105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258207">
                <a:tc vMerge="1">
                  <a:txBody>
                    <a:bodyPr/>
                    <a:lstStyle/>
                    <a:p>
                      <a:pPr algn="ctr" rtl="1"/>
                      <a:endParaRPr lang="fa-IR" dirty="0">
                        <a:cs typeface="B Mitra" pitchFamily="2" charset="-78"/>
                      </a:endParaRP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صاحب نظران</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261793">
                <a:tc vMerge="1">
                  <a:txBody>
                    <a:bodyPr/>
                    <a:lstStyle/>
                    <a:p>
                      <a:pPr algn="ctr" rtl="1"/>
                      <a:endParaRPr lang="fa-IR" dirty="0">
                        <a:cs typeface="B Mitra" pitchFamily="2" charset="-78"/>
                      </a:endParaRPr>
                    </a:p>
                  </a:txBody>
                  <a:tcPr/>
                </a:tc>
                <a:tc>
                  <a:txBody>
                    <a:bodyPr/>
                    <a:lstStyle/>
                    <a:p>
                      <a:pPr marL="0" algn="r" defTabSz="914400" rtl="1" eaLnBrk="1" latinLnBrk="0" hangingPunct="1"/>
                      <a:r>
                        <a:rPr lang="fa-IR" sz="1200" b="1" kern="1200" dirty="0" smtClean="0">
                          <a:solidFill>
                            <a:schemeClr val="lt1"/>
                          </a:solidFill>
                          <a:latin typeface="+mn-lt"/>
                          <a:ea typeface="+mn-ea"/>
                          <a:cs typeface="B Mitra" pitchFamily="2" charset="-78"/>
                        </a:rPr>
                        <a:t>عموم مردم</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c>
                  <a:txBody>
                    <a:bodyPr/>
                    <a:lstStyle/>
                    <a:p>
                      <a:pPr algn="ctr" rtl="1"/>
                      <a:endParaRPr lang="fa-IR" sz="1200" dirty="0">
                        <a:cs typeface="B Mitra" pitchFamily="2" charset="-78"/>
                      </a:endParaRPr>
                    </a:p>
                  </a:txBody>
                  <a:tcPr>
                    <a:solidFill>
                      <a:schemeClr val="bg1"/>
                    </a:solidFill>
                  </a:tcPr>
                </a:tc>
                <a:tc>
                  <a:txBody>
                    <a:bodyPr/>
                    <a:lstStyle/>
                    <a:p>
                      <a:pPr algn="ctr" rtl="1"/>
                      <a:endParaRPr lang="fa-IR" sz="1200" dirty="0">
                        <a:cs typeface="B Mitra" pitchFamily="2" charset="-78"/>
                      </a:endParaRPr>
                    </a:p>
                  </a:txBody>
                  <a:tcPr>
                    <a:solidFill>
                      <a:schemeClr val="accent1">
                        <a:lumMod val="20000"/>
                        <a:lumOff val="80000"/>
                      </a:schemeClr>
                    </a:solidFill>
                  </a:tcPr>
                </a:tc>
              </a:tr>
              <a:tr h="645517">
                <a:tc>
                  <a:txBody>
                    <a:bodyPr/>
                    <a:lstStyle/>
                    <a:p>
                      <a:pPr algn="ctr" rtl="1"/>
                      <a:endParaRPr lang="fa-IR" sz="1200" b="1" kern="1200" dirty="0">
                        <a:solidFill>
                          <a:schemeClr val="lt1"/>
                        </a:solidFill>
                        <a:latin typeface="+mn-lt"/>
                        <a:ea typeface="+mn-ea"/>
                        <a:cs typeface="B Mitra" pitchFamily="2" charset="-78"/>
                      </a:endParaRPr>
                    </a:p>
                  </a:txBody>
                  <a:tcPr vert="vert270" anchor="ctr">
                    <a:solidFill>
                      <a:schemeClr val="bg1"/>
                    </a:solidFill>
                  </a:tcPr>
                </a:tc>
                <a:tc>
                  <a:txBody>
                    <a:bodyPr/>
                    <a:lstStyle/>
                    <a:p>
                      <a:pPr marL="0" algn="ctr" defTabSz="914400" rtl="1" eaLnBrk="1" latinLnBrk="0" hangingPunct="1"/>
                      <a:endParaRPr lang="fa-IR" sz="1200" b="1" kern="1200" dirty="0">
                        <a:solidFill>
                          <a:schemeClr val="lt1"/>
                        </a:solidFill>
                        <a:latin typeface="+mn-lt"/>
                        <a:ea typeface="+mn-ea"/>
                        <a:cs typeface="B Mitra" pitchFamily="2" charset="-78"/>
                      </a:endParaRPr>
                    </a:p>
                  </a:txBody>
                  <a:tcPr>
                    <a:solidFill>
                      <a:schemeClr val="bg1"/>
                    </a:solidFill>
                  </a:tcPr>
                </a:tc>
                <a:tc gridSpan="5">
                  <a:txBody>
                    <a:bodyPr/>
                    <a:lstStyle/>
                    <a:p>
                      <a:pPr algn="ctr" rtl="1"/>
                      <a:r>
                        <a:rPr lang="fa-IR" sz="1200" b="1" kern="1200" noProof="0" dirty="0" smtClean="0">
                          <a:solidFill>
                            <a:schemeClr val="lt1"/>
                          </a:solidFill>
                          <a:latin typeface="+mn-lt"/>
                          <a:ea typeface="+mn-ea"/>
                          <a:cs typeface="B Mitra" pitchFamily="2" charset="-78"/>
                        </a:rPr>
                        <a:t>اینتر نت، پیامک، آگهی  (تلویزیونی، رادیویی و روزنامه های) برنامه های تلویزیونی، صفحات اختصاصی در روزنامه ها ، جلسه، همایش، مکاتبه</a:t>
                      </a:r>
                      <a:endParaRPr lang="fa-IR" sz="1200" b="1" kern="1200" dirty="0">
                        <a:solidFill>
                          <a:schemeClr val="lt1"/>
                        </a:solidFill>
                        <a:latin typeface="+mn-lt"/>
                        <a:ea typeface="+mn-ea"/>
                        <a:cs typeface="B Mitra" pitchFamily="2" charset="-78"/>
                      </a:endParaRPr>
                    </a:p>
                  </a:txBody>
                  <a:tcPr>
                    <a:solidFill>
                      <a:schemeClr val="accent1">
                        <a:lumMod val="60000"/>
                        <a:lumOff val="40000"/>
                      </a:schemeClr>
                    </a:solidFill>
                  </a:tcPr>
                </a:tc>
                <a:tc hMerge="1">
                  <a:txBody>
                    <a:bodyPr/>
                    <a:lstStyle/>
                    <a:p>
                      <a:pPr algn="ctr" rtl="1"/>
                      <a:endParaRPr lang="fa-IR" dirty="0">
                        <a:cs typeface="B Mitra" pitchFamily="2" charset="-78"/>
                      </a:endParaRPr>
                    </a:p>
                  </a:txBody>
                  <a:tcPr/>
                </a:tc>
                <a:tc hMerge="1">
                  <a:txBody>
                    <a:bodyPr/>
                    <a:lstStyle/>
                    <a:p>
                      <a:pPr algn="ctr" rtl="1"/>
                      <a:endParaRPr lang="fa-IR" dirty="0">
                        <a:cs typeface="B Mitra" pitchFamily="2" charset="-78"/>
                      </a:endParaRPr>
                    </a:p>
                  </a:txBody>
                  <a:tcPr/>
                </a:tc>
                <a:tc hMerge="1">
                  <a:txBody>
                    <a:bodyPr/>
                    <a:lstStyle/>
                    <a:p>
                      <a:pPr algn="ctr" rtl="1"/>
                      <a:endParaRPr lang="fa-IR" dirty="0">
                        <a:cs typeface="B Mitra" pitchFamily="2" charset="-78"/>
                      </a:endParaRPr>
                    </a:p>
                  </a:txBody>
                  <a:tcPr>
                    <a:solidFill>
                      <a:schemeClr val="bg1"/>
                    </a:solidFill>
                  </a:tcPr>
                </a:tc>
                <a:tc hMerge="1">
                  <a:txBody>
                    <a:bodyPr/>
                    <a:lstStyle/>
                    <a:p>
                      <a:pPr algn="ctr" rtl="1"/>
                      <a:endParaRPr lang="fa-IR" dirty="0">
                        <a:cs typeface="B Mitra" pitchFamily="2" charset="-78"/>
                      </a:endParaRPr>
                    </a:p>
                  </a:txBody>
                  <a:tcPr/>
                </a:tc>
              </a:tr>
              <a:tr h="261793">
                <a:tc>
                  <a:txBody>
                    <a:bodyPr/>
                    <a:lstStyle/>
                    <a:p>
                      <a:pPr algn="ctr" rtl="1"/>
                      <a:endParaRPr lang="fa-IR" sz="1200" b="1" kern="1200" dirty="0">
                        <a:solidFill>
                          <a:schemeClr val="lt1"/>
                        </a:solidFill>
                        <a:latin typeface="+mn-lt"/>
                        <a:ea typeface="+mn-ea"/>
                        <a:cs typeface="B Mitra" pitchFamily="2" charset="-78"/>
                      </a:endParaRPr>
                    </a:p>
                  </a:txBody>
                  <a:tcPr vert="vert270" anchor="ctr">
                    <a:solidFill>
                      <a:schemeClr val="bg1"/>
                    </a:solidFill>
                  </a:tcPr>
                </a:tc>
                <a:tc>
                  <a:txBody>
                    <a:bodyPr/>
                    <a:lstStyle/>
                    <a:p>
                      <a:pPr marL="0" algn="ctr" defTabSz="914400" rtl="1" eaLnBrk="1" latinLnBrk="0" hangingPunct="1"/>
                      <a:endParaRPr lang="fa-IR" sz="1200" b="1" kern="1200" dirty="0">
                        <a:solidFill>
                          <a:schemeClr val="lt1"/>
                        </a:solidFill>
                        <a:latin typeface="+mn-lt"/>
                        <a:ea typeface="+mn-ea"/>
                        <a:cs typeface="B Mitra" pitchFamily="2" charset="-78"/>
                      </a:endParaRPr>
                    </a:p>
                  </a:txBody>
                  <a:tcPr>
                    <a:solidFill>
                      <a:schemeClr val="bg1"/>
                    </a:solidFill>
                  </a:tcPr>
                </a:tc>
                <a:tc gridSpan="5">
                  <a:txBody>
                    <a:bodyPr/>
                    <a:lstStyle/>
                    <a:p>
                      <a:pPr algn="ctr" rtl="1"/>
                      <a:r>
                        <a:rPr lang="fa-IR" sz="1200" b="1" kern="1200" dirty="0" smtClean="0">
                          <a:solidFill>
                            <a:schemeClr val="lt1"/>
                          </a:solidFill>
                          <a:latin typeface="+mn-lt"/>
                          <a:ea typeface="+mn-ea"/>
                          <a:cs typeface="B Mitra" pitchFamily="2" charset="-78"/>
                        </a:rPr>
                        <a:t>کانال ها</a:t>
                      </a:r>
                      <a:endParaRPr lang="fa-IR" sz="1200" b="1" kern="1200" dirty="0">
                        <a:solidFill>
                          <a:schemeClr val="lt1"/>
                        </a:solidFill>
                        <a:latin typeface="+mn-lt"/>
                        <a:ea typeface="+mn-ea"/>
                        <a:cs typeface="B Mitra" pitchFamily="2" charset="-78"/>
                      </a:endParaRPr>
                    </a:p>
                  </a:txBody>
                  <a:tcPr>
                    <a:solidFill>
                      <a:schemeClr val="accent1"/>
                    </a:solidFill>
                  </a:tcPr>
                </a:tc>
                <a:tc hMerge="1">
                  <a:txBody>
                    <a:bodyPr/>
                    <a:lstStyle/>
                    <a:p>
                      <a:pPr algn="ctr" rtl="1"/>
                      <a:endParaRPr lang="fa-IR" dirty="0">
                        <a:cs typeface="B Mitra" pitchFamily="2" charset="-78"/>
                      </a:endParaRPr>
                    </a:p>
                  </a:txBody>
                  <a:tcPr>
                    <a:solidFill>
                      <a:schemeClr val="accent1"/>
                    </a:solidFill>
                  </a:tcPr>
                </a:tc>
                <a:tc hMerge="1">
                  <a:txBody>
                    <a:bodyPr/>
                    <a:lstStyle/>
                    <a:p>
                      <a:pPr algn="ctr" rtl="1"/>
                      <a:endParaRPr lang="fa-IR" dirty="0">
                        <a:cs typeface="B Mitra" pitchFamily="2" charset="-78"/>
                      </a:endParaRPr>
                    </a:p>
                  </a:txBody>
                  <a:tcPr>
                    <a:solidFill>
                      <a:schemeClr val="accent1"/>
                    </a:solidFill>
                  </a:tcPr>
                </a:tc>
                <a:tc hMerge="1">
                  <a:txBody>
                    <a:bodyPr/>
                    <a:lstStyle/>
                    <a:p>
                      <a:pPr algn="ctr" rtl="1"/>
                      <a:endParaRPr lang="fa-IR" dirty="0">
                        <a:cs typeface="B Mitra" pitchFamily="2" charset="-78"/>
                      </a:endParaRPr>
                    </a:p>
                  </a:txBody>
                  <a:tcPr>
                    <a:solidFill>
                      <a:schemeClr val="accent1"/>
                    </a:solidFill>
                  </a:tcPr>
                </a:tc>
                <a:tc hMerge="1">
                  <a:txBody>
                    <a:bodyPr/>
                    <a:lstStyle/>
                    <a:p>
                      <a:pPr algn="ctr" rtl="1"/>
                      <a:endParaRPr lang="fa-IR" dirty="0">
                        <a:cs typeface="B Mitra" pitchFamily="2" charset="-78"/>
                      </a:endParaRPr>
                    </a:p>
                  </a:txBody>
                  <a:tcPr>
                    <a:solidFill>
                      <a:schemeClr val="accent1"/>
                    </a:solidFill>
                  </a:tcPr>
                </a:tc>
              </a:tr>
            </a:tbl>
          </a:graphicData>
        </a:graphic>
      </p:graphicFrame>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203200"/>
            <a:ext cx="7400925" cy="868363"/>
          </a:xfrm>
        </p:spPr>
        <p:txBody>
          <a:bodyPr/>
          <a:lstStyle/>
          <a:p>
            <a:pPr eaLnBrk="1" hangingPunct="1"/>
            <a:r>
              <a:rPr lang="fa-IR" smtClean="0"/>
              <a:t>خط مشی ها</a:t>
            </a:r>
          </a:p>
        </p:txBody>
      </p:sp>
      <p:sp>
        <p:nvSpPr>
          <p:cNvPr id="13315" name="Content Placeholder 2"/>
          <p:cNvSpPr>
            <a:spLocks noGrp="1"/>
          </p:cNvSpPr>
          <p:nvPr>
            <p:ph idx="1"/>
          </p:nvPr>
        </p:nvSpPr>
        <p:spPr>
          <a:xfrm>
            <a:off x="457200" y="1357313"/>
            <a:ext cx="7400925" cy="5116512"/>
          </a:xfrm>
        </p:spPr>
        <p:txBody>
          <a:bodyPr/>
          <a:lstStyle/>
          <a:p>
            <a:pPr marL="514350" indent="-514350" algn="just" fontAlgn="base">
              <a:spcAft>
                <a:spcPct val="0"/>
              </a:spcAft>
              <a:buFont typeface="Calibri" pitchFamily="34" charset="0"/>
              <a:buAutoNum type="arabicPeriod"/>
            </a:pPr>
            <a:r>
              <a:rPr lang="fa-IR" sz="2000" b="1" smtClean="0">
                <a:solidFill>
                  <a:srgbClr val="FF0000"/>
                </a:solidFill>
              </a:rPr>
              <a:t>بنگاهها مجری اصلی </a:t>
            </a:r>
            <a:r>
              <a:rPr lang="fa-IR" sz="2000" smtClean="0"/>
              <a:t>هستند، نقش وزارت صنایع و معادن: تلاش برای اجرای اهداف محیطی و کمک به بنگاهها برای اجرای اهداف درونی</a:t>
            </a:r>
          </a:p>
          <a:p>
            <a:pPr marL="514350" indent="-514350" algn="just" fontAlgn="base">
              <a:spcAft>
                <a:spcPct val="0"/>
              </a:spcAft>
              <a:buFont typeface="Calibri" pitchFamily="34" charset="0"/>
              <a:buAutoNum type="arabicPeriod"/>
            </a:pPr>
            <a:r>
              <a:rPr lang="fa-IR" sz="2000" smtClean="0"/>
              <a:t>تمامی منابع قانون به طور مستقیم با </a:t>
            </a:r>
            <a:r>
              <a:rPr lang="fa-IR" sz="2000" b="1" smtClean="0">
                <a:solidFill>
                  <a:srgbClr val="FF0000"/>
                </a:solidFill>
              </a:rPr>
              <a:t>معرفی و نظارت وزارت صنایع و معدن </a:t>
            </a:r>
            <a:r>
              <a:rPr lang="fa-IR" sz="2000" smtClean="0"/>
              <a:t>در اختیار بنگاهها قرار می گیرد.</a:t>
            </a:r>
          </a:p>
          <a:p>
            <a:pPr marL="514350" indent="-514350" algn="just" fontAlgn="base">
              <a:spcAft>
                <a:spcPct val="0"/>
              </a:spcAft>
              <a:buFont typeface="Calibri" pitchFamily="34" charset="0"/>
              <a:buAutoNum type="arabicPeriod"/>
            </a:pPr>
            <a:r>
              <a:rPr lang="fa-IR" sz="2000" smtClean="0"/>
              <a:t>برنامه ها همه دستگاهها در طرح تحول باید با </a:t>
            </a:r>
            <a:r>
              <a:rPr lang="fa-IR" sz="2000" b="1" smtClean="0">
                <a:solidFill>
                  <a:srgbClr val="FF0000"/>
                </a:solidFill>
              </a:rPr>
              <a:t>هماهنگی، همکاری بین بخشی و به موقع </a:t>
            </a:r>
            <a:r>
              <a:rPr lang="fa-IR" sz="2000" smtClean="0"/>
              <a:t>اجرا شوند.</a:t>
            </a:r>
          </a:p>
          <a:p>
            <a:pPr marL="514350" indent="-514350" fontAlgn="base">
              <a:spcAft>
                <a:spcPct val="0"/>
              </a:spcAft>
              <a:buFont typeface="Wingdings" pitchFamily="2" charset="2"/>
              <a:buNone/>
            </a:pPr>
            <a:endParaRPr lang="fa-IR" sz="2800" smtClean="0"/>
          </a:p>
          <a:p>
            <a:pPr marL="514350" indent="-514350" fontAlgn="base">
              <a:spcAft>
                <a:spcPct val="0"/>
              </a:spcAft>
              <a:buFont typeface="Wingdings" pitchFamily="2" charset="2"/>
              <a:buNone/>
            </a:pPr>
            <a:endParaRPr lang="fa-IR" sz="2800" smtClean="0"/>
          </a:p>
        </p:txBody>
      </p:sp>
      <p:graphicFrame>
        <p:nvGraphicFramePr>
          <p:cNvPr id="5" name="Diagram 4"/>
          <p:cNvGraphicFramePr/>
          <p:nvPr/>
        </p:nvGraphicFramePr>
        <p:xfrm>
          <a:off x="1285852" y="3214686"/>
          <a:ext cx="5925764" cy="36297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a:hlinkClick r:id="rId7"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37360" y="3429000"/>
            <a:ext cx="7406640" cy="1472184"/>
          </a:xfrm>
        </p:spPr>
        <p:txBody>
          <a:bodyPr/>
          <a:lstStyle/>
          <a:p>
            <a:r>
              <a:rPr lang="fa-IR" sz="6000" b="0" cap="small" dirty="0" smtClean="0"/>
              <a:t>قانون هدفمند کردن یارانه ها</a:t>
            </a:r>
            <a:endParaRPr lang="en-US" sz="6000" b="0" cap="small" dirty="0"/>
          </a:p>
        </p:txBody>
      </p:sp>
      <p:sp>
        <p:nvSpPr>
          <p:cNvPr id="4" name="Multiply 3">
            <a:hlinkClick r:id="rId2" action="ppaction://hlinksldjump"/>
          </p:cNvPr>
          <p:cNvSpPr/>
          <p:nvPr/>
        </p:nvSpPr>
        <p:spPr>
          <a:xfrm>
            <a:off x="8358214" y="285728"/>
            <a:ext cx="357187" cy="357187"/>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chor="ctr">
            <a:normAutofit/>
          </a:bodyPr>
          <a:lstStyle/>
          <a:p>
            <a:pPr algn="ctr"/>
            <a:r>
              <a:rPr lang="fa-IR" sz="3200" dirty="0" smtClean="0">
                <a:cs typeface="B Titr" pitchFamily="2" charset="-78"/>
              </a:rPr>
              <a:t>قانون هدفمند سازی یارانه ها – خلاصه نکات مهم</a:t>
            </a:r>
            <a:endParaRPr lang="en-US" sz="3200" dirty="0">
              <a:cs typeface="B Titr" pitchFamily="2" charset="-78"/>
            </a:endParaRPr>
          </a:p>
        </p:txBody>
      </p:sp>
      <p:sp>
        <p:nvSpPr>
          <p:cNvPr id="3" name="Content Placeholder 2"/>
          <p:cNvSpPr>
            <a:spLocks noGrp="1"/>
          </p:cNvSpPr>
          <p:nvPr>
            <p:ph idx="1"/>
          </p:nvPr>
        </p:nvSpPr>
        <p:spPr>
          <a:xfrm>
            <a:off x="857224" y="1571612"/>
            <a:ext cx="7422672" cy="4643470"/>
          </a:xfrm>
        </p:spPr>
        <p:txBody>
          <a:bodyPr>
            <a:normAutofit fontScale="92500" lnSpcReduction="20000"/>
          </a:bodyPr>
          <a:lstStyle/>
          <a:p>
            <a:pPr marL="457200" indent="-457200" algn="justLow" rtl="1">
              <a:lnSpc>
                <a:spcPct val="150000"/>
              </a:lnSpc>
              <a:buClrTx/>
              <a:buSzPct val="100000"/>
            </a:pPr>
            <a:r>
              <a:rPr lang="fa-IR" sz="2200" b="1" dirty="0" smtClean="0"/>
              <a:t>1- قیمت بنزین، نفت گاز، نفت سفید، نفت کوره، گاز مایع و سایر مشتقات نفتی معادل حداقل 90% فوب خلیج فارس</a:t>
            </a:r>
          </a:p>
          <a:p>
            <a:pPr marL="457200" indent="-457200" algn="justLow" rtl="1">
              <a:lnSpc>
                <a:spcPct val="150000"/>
              </a:lnSpc>
              <a:buClrTx/>
              <a:buSzPct val="100000"/>
            </a:pPr>
            <a:r>
              <a:rPr lang="fa-IR" sz="2200" b="1" dirty="0" smtClean="0"/>
              <a:t>2- میانگین قیمت گاز طبیعی معادل حداقل 75% متوسط سبد صادراتی</a:t>
            </a:r>
          </a:p>
          <a:p>
            <a:pPr marL="457200" indent="-457200" algn="justLow" rtl="1">
              <a:lnSpc>
                <a:spcPct val="150000"/>
              </a:lnSpc>
              <a:buClrTx/>
              <a:buSzPct val="100000"/>
            </a:pPr>
            <a:r>
              <a:rPr lang="fa-IR" sz="2200" b="1" dirty="0" smtClean="0"/>
              <a:t>3- میانگین قیمت برق معادل قیمت تمام شده</a:t>
            </a:r>
          </a:p>
          <a:p>
            <a:pPr marL="457200" indent="-457200" algn="justLow" rtl="1">
              <a:lnSpc>
                <a:spcPct val="150000"/>
              </a:lnSpc>
              <a:buClrTx/>
              <a:buSzPct val="100000"/>
            </a:pPr>
            <a:r>
              <a:rPr lang="fa-IR" sz="2200" b="1" dirty="0" smtClean="0"/>
              <a:t>4- قیمتها بر اساس نرخ ارز بودجه تعیین می شود.</a:t>
            </a:r>
          </a:p>
          <a:p>
            <a:pPr marL="457200" indent="-457200" algn="justLow" rtl="1">
              <a:lnSpc>
                <a:spcPct val="150000"/>
              </a:lnSpc>
              <a:buClrTx/>
              <a:buSzPct val="100000"/>
            </a:pPr>
            <a:r>
              <a:rPr lang="fa-IR" sz="2200" b="1" dirty="0" smtClean="0"/>
              <a:t>5- دولت مجاز است تا 25% نوسان در قیمتهای جهانی تغییری در قیمتهای داخلی اعمال نکند.</a:t>
            </a:r>
          </a:p>
          <a:p>
            <a:pPr marL="457200" indent="-457200" algn="justLow" rtl="1">
              <a:lnSpc>
                <a:spcPct val="150000"/>
              </a:lnSpc>
              <a:buClrTx/>
              <a:buSzPct val="100000"/>
            </a:pPr>
            <a:r>
              <a:rPr lang="fa-IR" sz="2200" b="1" dirty="0" smtClean="0"/>
              <a:t>6- 30% از منابع حاصله در بخش صنعت، کشاورزی، حمل و نقل و جبران زیان عرضه کنندگان و</a:t>
            </a:r>
            <a:r>
              <a:rPr lang="fa-IR" sz="2200" b="1" dirty="0" smtClean="0">
                <a:cs typeface="B Mitra" pitchFamily="2" charset="-78"/>
              </a:rPr>
              <a:t>... بازتوزیع می شود.</a:t>
            </a:r>
          </a:p>
          <a:p>
            <a:pPr marL="457200" indent="-457200" algn="justLow" rtl="1">
              <a:lnSpc>
                <a:spcPct val="150000"/>
              </a:lnSpc>
              <a:buClrTx/>
              <a:buSzPct val="100000"/>
            </a:pPr>
            <a:r>
              <a:rPr lang="fa-IR" sz="2200" b="1" dirty="0" smtClean="0"/>
              <a:t>7- دولت مجاز </a:t>
            </a:r>
            <a:r>
              <a:rPr lang="fa-IR" sz="2200" b="1" smtClean="0"/>
              <a:t>است 10واحد درصد به این 30% اضافه یا کم کند.</a:t>
            </a:r>
            <a:endParaRPr lang="fa-IR" sz="22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857224" y="1214422"/>
            <a:ext cx="7498080" cy="4643470"/>
          </a:xfrm>
        </p:spPr>
        <p:txBody>
          <a:bodyPr>
            <a:noAutofit/>
          </a:bodyPr>
          <a:lstStyle/>
          <a:p>
            <a:pPr algn="justLow" rtl="1">
              <a:lnSpc>
                <a:spcPct val="150000"/>
              </a:lnSpc>
            </a:pPr>
            <a:r>
              <a:rPr lang="fa-IR" sz="2200" b="1" dirty="0" smtClean="0">
                <a:cs typeface="B Mitra" pitchFamily="2" charset="-78"/>
              </a:rPr>
              <a:t>ماده 1- دولت مكلف است با رعايت اين قانون قيمت حاملهاي انرژي را اصلاح كند: </a:t>
            </a:r>
          </a:p>
          <a:p>
            <a:pPr algn="justLow" rtl="1">
              <a:lnSpc>
                <a:spcPct val="150000"/>
              </a:lnSpc>
            </a:pPr>
            <a:r>
              <a:rPr lang="fa-IR" sz="2200" b="1" dirty="0" smtClean="0">
                <a:cs typeface="B Mitra" pitchFamily="2" charset="-78"/>
              </a:rPr>
              <a:t>الف- قيمت فروش داخلي </a:t>
            </a:r>
            <a:r>
              <a:rPr lang="fa-IR" sz="2200" b="1" i="1" dirty="0" smtClean="0">
                <a:solidFill>
                  <a:srgbClr val="FF0000"/>
                </a:solidFill>
                <a:cs typeface="B Mitra" pitchFamily="2" charset="-78"/>
              </a:rPr>
              <a:t>بنزين</a:t>
            </a:r>
            <a:r>
              <a:rPr lang="fa-IR" sz="2200" b="1" dirty="0" smtClean="0">
                <a:cs typeface="B Mitra" pitchFamily="2" charset="-78"/>
              </a:rPr>
              <a:t>،</a:t>
            </a:r>
            <a:r>
              <a:rPr lang="fa-IR" sz="2200" b="1" i="1" dirty="0" smtClean="0">
                <a:solidFill>
                  <a:srgbClr val="FF0000"/>
                </a:solidFill>
                <a:cs typeface="B Mitra" pitchFamily="2" charset="-78"/>
              </a:rPr>
              <a:t> نفت گاز</a:t>
            </a:r>
            <a:r>
              <a:rPr lang="fa-IR" sz="2200" b="1" dirty="0" smtClean="0">
                <a:cs typeface="B Mitra" pitchFamily="2" charset="-78"/>
              </a:rPr>
              <a:t>، </a:t>
            </a:r>
            <a:r>
              <a:rPr lang="fa-IR" sz="2200" b="1" i="1" dirty="0" smtClean="0">
                <a:solidFill>
                  <a:srgbClr val="FF0000"/>
                </a:solidFill>
                <a:cs typeface="B Mitra" pitchFamily="2" charset="-78"/>
              </a:rPr>
              <a:t>نفت كوره</a:t>
            </a:r>
            <a:r>
              <a:rPr lang="fa-IR" sz="2200" b="1" dirty="0" smtClean="0">
                <a:cs typeface="B Mitra" pitchFamily="2" charset="-78"/>
              </a:rPr>
              <a:t>، </a:t>
            </a:r>
            <a:r>
              <a:rPr lang="fa-IR" sz="2200" b="1" i="1" dirty="0" smtClean="0">
                <a:solidFill>
                  <a:srgbClr val="FF0000"/>
                </a:solidFill>
                <a:cs typeface="B Mitra" pitchFamily="2" charset="-78"/>
              </a:rPr>
              <a:t>نفت سفيد </a:t>
            </a:r>
            <a:r>
              <a:rPr lang="fa-IR" sz="2200" b="1" dirty="0" smtClean="0">
                <a:cs typeface="B Mitra" pitchFamily="2" charset="-78"/>
              </a:rPr>
              <a:t>و </a:t>
            </a:r>
            <a:r>
              <a:rPr lang="fa-IR" sz="2200" b="1" i="1" dirty="0" smtClean="0">
                <a:solidFill>
                  <a:srgbClr val="FF0000"/>
                </a:solidFill>
                <a:cs typeface="B Mitra" pitchFamily="2" charset="-78"/>
              </a:rPr>
              <a:t>گاز مايع </a:t>
            </a:r>
            <a:r>
              <a:rPr lang="fa-IR" sz="2200" b="1" dirty="0" smtClean="0">
                <a:cs typeface="B Mitra" pitchFamily="2" charset="-78"/>
              </a:rPr>
              <a:t>و </a:t>
            </a:r>
            <a:r>
              <a:rPr lang="fa-IR" sz="2200" b="1" i="1" dirty="0" smtClean="0">
                <a:solidFill>
                  <a:srgbClr val="FF0000"/>
                </a:solidFill>
                <a:cs typeface="B Mitra" pitchFamily="2" charset="-78"/>
              </a:rPr>
              <a:t>ساير مشتقات نفت</a:t>
            </a:r>
            <a:r>
              <a:rPr lang="fa-IR" sz="2200" b="1" dirty="0" smtClean="0">
                <a:cs typeface="B Mitra" pitchFamily="2" charset="-78"/>
              </a:rPr>
              <a:t>، با لحاظ كيفيت حاملها و با احتساب هزينه‌هاي مترتب (شامل حمل‌ونقل، توزيع، ماليات و عوارض قانوني) به تدريج تا پايان برنامه پنج ساله پنجم توسعه اقتصادي، اجتماعي و فرهنگي جمهوري اسلامي ايران </a:t>
            </a:r>
            <a:r>
              <a:rPr lang="fa-IR" sz="2200" b="1" i="1" dirty="0" smtClean="0">
                <a:solidFill>
                  <a:srgbClr val="FF0000"/>
                </a:solidFill>
                <a:cs typeface="B Mitra" pitchFamily="2" charset="-78"/>
              </a:rPr>
              <a:t>كمتر</a:t>
            </a:r>
            <a:r>
              <a:rPr lang="fa-IR" sz="2200" b="1" dirty="0" smtClean="0">
                <a:cs typeface="B Mitra" pitchFamily="2" charset="-78"/>
              </a:rPr>
              <a:t> از </a:t>
            </a:r>
            <a:r>
              <a:rPr lang="fa-IR" sz="2200" b="1" i="1" dirty="0" smtClean="0">
                <a:solidFill>
                  <a:srgbClr val="FF0000"/>
                </a:solidFill>
                <a:cs typeface="B Mitra" pitchFamily="2" charset="-78"/>
              </a:rPr>
              <a:t>نود درصد (90%)  </a:t>
            </a:r>
            <a:r>
              <a:rPr lang="fa-IR" sz="2200" b="1" dirty="0" smtClean="0">
                <a:cs typeface="B Mitra" pitchFamily="2" charset="-78"/>
              </a:rPr>
              <a:t>قيمت تحويل روي كشتي (فوب) در خليج فارس </a:t>
            </a:r>
            <a:r>
              <a:rPr lang="fa-IR" sz="2200" b="1" i="1" dirty="0" smtClean="0">
                <a:solidFill>
                  <a:srgbClr val="FF0000"/>
                </a:solidFill>
                <a:cs typeface="B Mitra" pitchFamily="2" charset="-78"/>
              </a:rPr>
              <a:t>نباشد</a:t>
            </a:r>
            <a:r>
              <a:rPr lang="fa-IR" sz="2200" b="1" dirty="0" smtClean="0">
                <a:cs typeface="B Mitra" pitchFamily="2" charset="-78"/>
              </a:rPr>
              <a:t>.</a:t>
            </a:r>
          </a:p>
          <a:p>
            <a:pPr algn="justLow" rtl="1">
              <a:lnSpc>
                <a:spcPct val="15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857224" y="1643050"/>
            <a:ext cx="7498080" cy="4286280"/>
          </a:xfrm>
        </p:spPr>
        <p:txBody>
          <a:bodyPr>
            <a:normAutofit/>
          </a:bodyPr>
          <a:lstStyle/>
          <a:p>
            <a:pPr algn="justLow" rtl="1">
              <a:lnSpc>
                <a:spcPct val="150000"/>
              </a:lnSpc>
            </a:pPr>
            <a:r>
              <a:rPr lang="fa-IR" sz="2200" b="1" dirty="0" smtClean="0">
                <a:cs typeface="B Mitra" pitchFamily="2" charset="-78"/>
              </a:rPr>
              <a:t>تبصره- قيمت فروش نفت خام و ميعانات گازي به </a:t>
            </a:r>
            <a:r>
              <a:rPr lang="fa-IR" sz="2200" b="1" i="1" dirty="0" smtClean="0">
                <a:solidFill>
                  <a:srgbClr val="FF0000"/>
                </a:solidFill>
                <a:cs typeface="B Mitra" pitchFamily="2" charset="-78"/>
              </a:rPr>
              <a:t>پالايشگاه‌هاي داخلي </a:t>
            </a:r>
            <a:r>
              <a:rPr lang="fa-IR" sz="2200" b="1" dirty="0" smtClean="0">
                <a:cs typeface="B Mitra" pitchFamily="2" charset="-78"/>
              </a:rPr>
              <a:t>نودوپنج درصد (95%) قيمت تحويل روي كشتي (فوب) خليج فارس تعيين ميشود و قيمت خريد فرآورده ها متناسب با قيمت مذكور تعيين ميگردد.</a:t>
            </a:r>
          </a:p>
          <a:p>
            <a:pPr algn="justLow" rtl="1">
              <a:lnSpc>
                <a:spcPct val="150000"/>
              </a:lnSpc>
            </a:pPr>
            <a:r>
              <a:rPr lang="fa-IR" sz="2200" b="1" dirty="0" smtClean="0">
                <a:cs typeface="B Mitra" pitchFamily="2" charset="-78"/>
              </a:rPr>
              <a:t>ب- </a:t>
            </a:r>
            <a:r>
              <a:rPr lang="fa-IR" sz="2200" b="1" i="1" dirty="0" smtClean="0">
                <a:solidFill>
                  <a:srgbClr val="FF0000"/>
                </a:solidFill>
                <a:cs typeface="B Mitra" pitchFamily="2" charset="-78"/>
              </a:rPr>
              <a:t>ميانگين</a:t>
            </a:r>
            <a:r>
              <a:rPr lang="fa-IR" sz="2200" b="1" dirty="0" smtClean="0">
                <a:cs typeface="B Mitra" pitchFamily="2" charset="-78"/>
              </a:rPr>
              <a:t> قيمت فروش داخلي </a:t>
            </a:r>
            <a:r>
              <a:rPr lang="fa-IR" sz="2200" b="1" i="1" dirty="0" smtClean="0">
                <a:solidFill>
                  <a:srgbClr val="FF0000"/>
                </a:solidFill>
                <a:cs typeface="B Mitra" pitchFamily="2" charset="-78"/>
              </a:rPr>
              <a:t>گاز طبيعي </a:t>
            </a:r>
            <a:r>
              <a:rPr lang="fa-IR" sz="2200" b="1" dirty="0" smtClean="0">
                <a:cs typeface="B Mitra" pitchFamily="2" charset="-78"/>
              </a:rPr>
              <a:t>به گونه اي تعيين شود كه به تدريج ‌تا پايان برنامه پنجم توسعه اقتصادي، اجتماعي و فرهنگي جمهوري اسلامي ايران ، معادل </a:t>
            </a:r>
            <a:r>
              <a:rPr lang="fa-IR" sz="2200" b="1" i="1" dirty="0" smtClean="0">
                <a:solidFill>
                  <a:srgbClr val="FF0000"/>
                </a:solidFill>
                <a:cs typeface="B Mitra" pitchFamily="2" charset="-78"/>
              </a:rPr>
              <a:t>حداقل هفتاد و پنج درصد (75%) </a:t>
            </a:r>
            <a:r>
              <a:rPr lang="fa-IR" sz="2200" b="1" dirty="0" smtClean="0">
                <a:cs typeface="B Mitra" pitchFamily="2" charset="-78"/>
              </a:rPr>
              <a:t>متوسط قيمت گاز طبيعي صادراتي پس از كسر هزينه‌هاي انتقال، ماليات و عوارض شود.</a:t>
            </a: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24"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928662" y="1643050"/>
            <a:ext cx="7498080" cy="2143140"/>
          </a:xfrm>
        </p:spPr>
        <p:txBody>
          <a:bodyPr>
            <a:normAutofit/>
          </a:bodyPr>
          <a:lstStyle/>
          <a:p>
            <a:pPr algn="justLow" rtl="1">
              <a:lnSpc>
                <a:spcPct val="150000"/>
              </a:lnSpc>
            </a:pPr>
            <a:r>
              <a:rPr lang="fa-IR" sz="2200" b="1" dirty="0" smtClean="0">
                <a:cs typeface="B Mitra" pitchFamily="2" charset="-78"/>
              </a:rPr>
              <a:t>تبصره- جهت تشويق سرمايه گذاري، ‌قيمت خوراك واحدهاي </a:t>
            </a:r>
            <a:r>
              <a:rPr lang="fa-IR" sz="2200" b="1" i="1" dirty="0" smtClean="0">
                <a:solidFill>
                  <a:srgbClr val="FF0000"/>
                </a:solidFill>
                <a:cs typeface="B Mitra" pitchFamily="2" charset="-78"/>
              </a:rPr>
              <a:t>صنعتي</a:t>
            </a:r>
            <a:r>
              <a:rPr lang="fa-IR" sz="2200" b="1" dirty="0" smtClean="0">
                <a:cs typeface="B Mitra" pitchFamily="2" charset="-78"/>
              </a:rPr>
              <a:t>، </a:t>
            </a:r>
            <a:r>
              <a:rPr lang="fa-IR" sz="2200" b="1" i="1" dirty="0" smtClean="0">
                <a:solidFill>
                  <a:srgbClr val="FF0000"/>
                </a:solidFill>
                <a:cs typeface="B Mitra" pitchFamily="2" charset="-78"/>
              </a:rPr>
              <a:t>پالايشي</a:t>
            </a:r>
            <a:r>
              <a:rPr lang="fa-IR" sz="2200" b="1" dirty="0" smtClean="0">
                <a:cs typeface="B Mitra" pitchFamily="2" charset="-78"/>
              </a:rPr>
              <a:t> و </a:t>
            </a:r>
            <a:r>
              <a:rPr lang="fa-IR" sz="2200" b="1" i="1" dirty="0" smtClean="0">
                <a:solidFill>
                  <a:srgbClr val="FF0000"/>
                </a:solidFill>
                <a:cs typeface="B Mitra" pitchFamily="2" charset="-78"/>
              </a:rPr>
              <a:t>پتروشيمي</a:t>
            </a:r>
            <a:r>
              <a:rPr lang="fa-IR" sz="2200" b="1" dirty="0" smtClean="0">
                <a:cs typeface="B Mitra" pitchFamily="2" charset="-78"/>
              </a:rPr>
              <a:t> ‌براي مدت </a:t>
            </a:r>
            <a:r>
              <a:rPr lang="fa-IR" sz="2200" b="1" i="1" dirty="0" smtClean="0">
                <a:solidFill>
                  <a:srgbClr val="FF0000"/>
                </a:solidFill>
                <a:cs typeface="B Mitra" pitchFamily="2" charset="-78"/>
              </a:rPr>
              <a:t>حداقل ده سال </a:t>
            </a:r>
            <a:r>
              <a:rPr lang="fa-IR" sz="2200" b="1" dirty="0" smtClean="0">
                <a:cs typeface="B Mitra" pitchFamily="2" charset="-78"/>
              </a:rPr>
              <a:t>پس از تصويب اين قانون ‌هر مترمكعب </a:t>
            </a:r>
            <a:r>
              <a:rPr lang="fa-IR" sz="2200" b="1" i="1" dirty="0" smtClean="0">
                <a:solidFill>
                  <a:srgbClr val="FF0000"/>
                </a:solidFill>
                <a:cs typeface="B Mitra" pitchFamily="2" charset="-78"/>
              </a:rPr>
              <a:t>حداكثر شصت و پنج درصد(65%) </a:t>
            </a:r>
            <a:r>
              <a:rPr lang="fa-IR" sz="2200" b="1" dirty="0" smtClean="0">
                <a:cs typeface="B Mitra" pitchFamily="2" charset="-78"/>
              </a:rPr>
              <a:t>قيمت سبد صادراتي در مبدأ خليج فارس(بدون هزينه انتقال) تعيين ميگردد.</a:t>
            </a:r>
          </a:p>
          <a:p>
            <a:pPr algn="justLow" rtl="1">
              <a:lnSpc>
                <a:spcPct val="150000"/>
              </a:lnSpc>
            </a:pPr>
            <a:endParaRPr lang="fa-IR" sz="2200" b="1" dirty="0" smtClean="0">
              <a:cs typeface="B Mitra" pitchFamily="2" charset="-78"/>
            </a:endParaRPr>
          </a:p>
          <a:p>
            <a:pPr algn="justLow" rtl="1">
              <a:lnSpc>
                <a:spcPct val="15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ransition>
    <p:wipe di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6" name="Content Placeholder 2"/>
          <p:cNvSpPr txBox="1">
            <a:spLocks noGrp="1"/>
          </p:cNvSpPr>
          <p:nvPr>
            <p:ph idx="1"/>
          </p:nvPr>
        </p:nvSpPr>
        <p:spPr>
          <a:xfrm>
            <a:off x="785786" y="1643063"/>
            <a:ext cx="7499350" cy="4286250"/>
          </a:xfrm>
          <a:prstGeom prst="rect">
            <a:avLst/>
          </a:prstGeom>
        </p:spPr>
        <p:txBody>
          <a:bodyPr>
            <a:normAutofit/>
          </a:bodyPr>
          <a:lstStyle/>
          <a:p>
            <a:pPr algn="justLow" rtl="1">
              <a:lnSpc>
                <a:spcPct val="150000"/>
              </a:lnSpc>
            </a:pPr>
            <a:r>
              <a:rPr lang="fa-IR" sz="2200" b="1" dirty="0" smtClean="0">
                <a:cs typeface="B Mitra" pitchFamily="2" charset="-78"/>
              </a:rPr>
              <a:t>ج- </a:t>
            </a:r>
            <a:r>
              <a:rPr lang="fa-IR" sz="2200" b="1" i="1" dirty="0" smtClean="0">
                <a:solidFill>
                  <a:srgbClr val="FF0000"/>
                </a:solidFill>
                <a:cs typeface="B Mitra" pitchFamily="2" charset="-78"/>
              </a:rPr>
              <a:t>ميانگين</a:t>
            </a:r>
            <a:r>
              <a:rPr lang="fa-IR" sz="2200" b="1" dirty="0" smtClean="0">
                <a:cs typeface="B Mitra" pitchFamily="2" charset="-78"/>
              </a:rPr>
              <a:t> قيمت فروش داخلي </a:t>
            </a:r>
            <a:r>
              <a:rPr lang="fa-IR" sz="2200" b="1" i="1" dirty="0" smtClean="0">
                <a:solidFill>
                  <a:srgbClr val="FF0000"/>
                </a:solidFill>
                <a:cs typeface="B Mitra" pitchFamily="2" charset="-78"/>
              </a:rPr>
              <a:t>برق</a:t>
            </a:r>
            <a:r>
              <a:rPr lang="fa-IR" sz="2200" b="1" dirty="0" smtClean="0">
                <a:cs typeface="B Mitra" pitchFamily="2" charset="-78"/>
              </a:rPr>
              <a:t> به گونه اي تعيين شود كه به تدريج ‌تا پايان برنامه پنج ساله پنجم توسعه اقتصادي،اجتماعي و فرهنگي جمهوري اسلامي ايران </a:t>
            </a:r>
            <a:r>
              <a:rPr lang="fa-IR" sz="2200" b="1" i="1" dirty="0" smtClean="0">
                <a:solidFill>
                  <a:srgbClr val="FF0000"/>
                </a:solidFill>
                <a:cs typeface="B Mitra" pitchFamily="2" charset="-78"/>
              </a:rPr>
              <a:t>معادل قيمت تمام شده </a:t>
            </a:r>
            <a:r>
              <a:rPr lang="fa-IR" sz="2200" b="1" dirty="0" smtClean="0">
                <a:cs typeface="B Mitra" pitchFamily="2" charset="-78"/>
              </a:rPr>
              <a:t>آن باشد.</a:t>
            </a:r>
            <a:endParaRPr kumimoji="0" lang="fa-IR" sz="2200" b="1" i="0" u="none" strike="noStrike" kern="1200" cap="none" spc="0" normalizeH="0" baseline="0" noProof="0" dirty="0" smtClean="0">
              <a:ln>
                <a:noFill/>
              </a:ln>
              <a:solidFill>
                <a:schemeClr val="tx1"/>
              </a:solidFill>
              <a:effectLst/>
              <a:uLnTx/>
              <a:uFillTx/>
              <a:latin typeface="+mn-lt"/>
              <a:ea typeface="+mn-ea"/>
              <a:cs typeface="B Mitra" pitchFamily="2" charset="-78"/>
            </a:endParaRPr>
          </a:p>
          <a:p>
            <a:pPr marL="365760" marR="0" lvl="0" indent="-283464" algn="justLow" defTabSz="914400" rtl="1" eaLnBrk="1" fontAlgn="auto" latinLnBrk="0" hangingPunct="1">
              <a:lnSpc>
                <a:spcPct val="150000"/>
              </a:lnSpc>
              <a:spcBef>
                <a:spcPts val="600"/>
              </a:spcBef>
              <a:spcAft>
                <a:spcPts val="0"/>
              </a:spcAft>
              <a:buClr>
                <a:schemeClr val="accent1"/>
              </a:buClr>
              <a:buSzPct val="80000"/>
              <a:buFont typeface="Wingdings 2"/>
              <a:buChar char=""/>
              <a:tabLst/>
              <a:defRPr/>
            </a:pPr>
            <a:endParaRPr kumimoji="0" lang="en-US" sz="2200" b="1" i="0" u="none" strike="noStrike" kern="1200" cap="none" spc="0" normalizeH="0" baseline="0" noProof="0" dirty="0">
              <a:ln>
                <a:noFill/>
              </a:ln>
              <a:solidFill>
                <a:schemeClr val="tx1"/>
              </a:solidFill>
              <a:effectLst/>
              <a:uLnTx/>
              <a:uFillTx/>
              <a:latin typeface="+mn-lt"/>
              <a:ea typeface="+mn-ea"/>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714348" y="1643050"/>
            <a:ext cx="7498080" cy="4572032"/>
          </a:xfrm>
        </p:spPr>
        <p:txBody>
          <a:bodyPr>
            <a:normAutofit fontScale="70000" lnSpcReduction="20000"/>
          </a:bodyPr>
          <a:lstStyle/>
          <a:p>
            <a:pPr algn="justLow" rtl="1">
              <a:lnSpc>
                <a:spcPct val="170000"/>
              </a:lnSpc>
            </a:pPr>
            <a:r>
              <a:rPr lang="fa-IR" b="1" dirty="0" smtClean="0">
                <a:cs typeface="B Mitra" pitchFamily="2" charset="-78"/>
              </a:rPr>
              <a:t>تبصره - قيمت تمام شده برق، مجموع هزينه‌هاي تبديل انرژي، انتقال و توزيع و هزينه سوخت با </a:t>
            </a:r>
            <a:r>
              <a:rPr lang="fa-IR" b="1" i="1" u="sng" dirty="0" smtClean="0">
                <a:cs typeface="B Mitra" pitchFamily="2" charset="-78"/>
              </a:rPr>
              <a:t>‌بازده</a:t>
            </a:r>
            <a:r>
              <a:rPr lang="fa-IR" b="1" dirty="0" smtClean="0">
                <a:cs typeface="B Mitra" pitchFamily="2" charset="-78"/>
              </a:rPr>
              <a:t> حداقل </a:t>
            </a:r>
            <a:r>
              <a:rPr lang="fa-IR" b="1" dirty="0" smtClean="0">
                <a:solidFill>
                  <a:srgbClr val="C00000"/>
                </a:solidFill>
                <a:cs typeface="B Mitra" pitchFamily="2" charset="-78"/>
              </a:rPr>
              <a:t>سي و هشت درصد (38%) </a:t>
            </a:r>
            <a:r>
              <a:rPr lang="fa-IR" b="1" dirty="0" smtClean="0">
                <a:cs typeface="B Mitra" pitchFamily="2" charset="-78"/>
              </a:rPr>
              <a:t>نيروگاههاي كشور و رعايت استانداردها محاسبه مي شود و هر ساله حداقل </a:t>
            </a:r>
            <a:r>
              <a:rPr lang="fa-IR" b="1" dirty="0" smtClean="0">
                <a:solidFill>
                  <a:srgbClr val="C00000"/>
                </a:solidFill>
                <a:cs typeface="B Mitra" pitchFamily="2" charset="-78"/>
              </a:rPr>
              <a:t>يك درصد (1%) </a:t>
            </a:r>
            <a:r>
              <a:rPr lang="fa-IR" b="1" dirty="0" smtClean="0">
                <a:cs typeface="B Mitra" pitchFamily="2" charset="-78"/>
              </a:rPr>
              <a:t>به ‌بازده نيروگاههاي كشور افزوده شود به طوري كه تا پنج سال از زمان اجراء اين قانون به ‌بازده </a:t>
            </a:r>
            <a:r>
              <a:rPr lang="fa-IR" b="1" dirty="0" smtClean="0">
                <a:solidFill>
                  <a:srgbClr val="C00000"/>
                </a:solidFill>
                <a:cs typeface="B Mitra" pitchFamily="2" charset="-78"/>
              </a:rPr>
              <a:t>چهل و پنج درصد(45%) </a:t>
            </a:r>
            <a:r>
              <a:rPr lang="fa-IR" b="1" dirty="0" smtClean="0">
                <a:cs typeface="B Mitra" pitchFamily="2" charset="-78"/>
              </a:rPr>
              <a:t>برسد و همچنين </a:t>
            </a:r>
            <a:r>
              <a:rPr lang="fa-IR" b="1" i="1" u="sng" dirty="0" smtClean="0">
                <a:cs typeface="B Mitra" pitchFamily="2" charset="-78"/>
              </a:rPr>
              <a:t>تلفات</a:t>
            </a:r>
            <a:r>
              <a:rPr lang="fa-IR" b="1" dirty="0" smtClean="0">
                <a:cs typeface="B Mitra" pitchFamily="2" charset="-78"/>
              </a:rPr>
              <a:t> شبكه هاي انتقال وتوزيع تا پايان برنامه پنج ساله پنجم توسعه اقتصادي، اجتماعي‌وفرهنگي جمهوري‌اسلامي‌ايران به </a:t>
            </a:r>
            <a:r>
              <a:rPr lang="fa-IR" b="1" dirty="0" smtClean="0">
                <a:solidFill>
                  <a:srgbClr val="C00000"/>
                </a:solidFill>
                <a:cs typeface="B Mitra" pitchFamily="2" charset="-78"/>
              </a:rPr>
              <a:t>چهارده درصد(14%) </a:t>
            </a:r>
            <a:r>
              <a:rPr lang="fa-IR" b="1" dirty="0" smtClean="0">
                <a:cs typeface="B Mitra" pitchFamily="2" charset="-78"/>
              </a:rPr>
              <a:t>كاهش‌يابد.</a:t>
            </a:r>
          </a:p>
          <a:p>
            <a:pPr algn="justLow" rtl="1"/>
            <a:endParaRPr lang="en-US"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662" y="214290"/>
            <a:ext cx="7640956" cy="928694"/>
          </a:xfrm>
        </p:spPr>
        <p:txBody>
          <a:bodyPr anchor="ctr" anchorCtr="0">
            <a:normAutofit/>
          </a:bodyPr>
          <a:lstStyle/>
          <a:p>
            <a:pPr algn="ctr"/>
            <a:r>
              <a:rPr lang="fa-IR" sz="2400" dirty="0" smtClean="0">
                <a:cs typeface="B Titr" pitchFamily="2" charset="-78"/>
              </a:rPr>
              <a:t>توضیح نحوه محاسبه قیمت تمام شده برق با احتساب راندمان تولید</a:t>
            </a:r>
            <a:endParaRPr lang="en-US" sz="2400" dirty="0">
              <a:cs typeface="B Titr" pitchFamily="2" charset="-78"/>
            </a:endParaRPr>
          </a:p>
        </p:txBody>
      </p:sp>
      <p:sp>
        <p:nvSpPr>
          <p:cNvPr id="3" name="Content Placeholder 2"/>
          <p:cNvSpPr>
            <a:spLocks noGrp="1"/>
          </p:cNvSpPr>
          <p:nvPr>
            <p:ph idx="1"/>
          </p:nvPr>
        </p:nvSpPr>
        <p:spPr>
          <a:xfrm>
            <a:off x="642910" y="1142984"/>
            <a:ext cx="7498080" cy="5072098"/>
          </a:xfrm>
        </p:spPr>
        <p:txBody>
          <a:bodyPr>
            <a:normAutofit lnSpcReduction="10000"/>
          </a:bodyPr>
          <a:lstStyle/>
          <a:p>
            <a:pPr algn="r" rtl="1">
              <a:tabLst>
                <a:tab pos="3671888" algn="ctr"/>
              </a:tabLst>
            </a:pPr>
            <a:r>
              <a:rPr lang="fa-IR" b="1" dirty="0" smtClean="0">
                <a:cs typeface="B Mitra" pitchFamily="2" charset="-78"/>
              </a:rPr>
              <a:t>	 </a:t>
            </a:r>
            <a:r>
              <a:rPr lang="fa-IR" b="1" u="sng" dirty="0" smtClean="0">
                <a:cs typeface="B Mitra" pitchFamily="2" charset="-78"/>
              </a:rPr>
              <a:t>هزینه     سوخت   </a:t>
            </a:r>
          </a:p>
          <a:p>
            <a:pPr algn="r" rtl="1">
              <a:tabLst>
                <a:tab pos="3671888" algn="ctr"/>
              </a:tabLst>
            </a:pPr>
            <a:r>
              <a:rPr lang="fa-IR" b="1" dirty="0" smtClean="0">
                <a:cs typeface="B Mitra" pitchFamily="2" charset="-78"/>
              </a:rPr>
              <a:t> 	راندمان نیروگاه</a:t>
            </a:r>
          </a:p>
          <a:p>
            <a:pPr algn="r" rtl="1">
              <a:lnSpc>
                <a:spcPct val="200000"/>
              </a:lnSpc>
              <a:tabLst>
                <a:tab pos="3671888" algn="ctr"/>
              </a:tabLst>
            </a:pPr>
            <a:r>
              <a:rPr lang="fa-IR" b="1" dirty="0" smtClean="0">
                <a:cs typeface="B Mitra" pitchFamily="2" charset="-78"/>
              </a:rPr>
              <a:t> 	+ هزینه تولید (در نیروگاه) </a:t>
            </a:r>
          </a:p>
          <a:p>
            <a:pPr algn="r" rtl="1">
              <a:lnSpc>
                <a:spcPct val="200000"/>
              </a:lnSpc>
              <a:tabLst>
                <a:tab pos="3671888" algn="ctr"/>
              </a:tabLst>
            </a:pPr>
            <a:r>
              <a:rPr lang="fa-IR" b="1" dirty="0" smtClean="0">
                <a:cs typeface="B Mitra" pitchFamily="2" charset="-78"/>
              </a:rPr>
              <a:t> 	+ هزینه انتقال برق </a:t>
            </a:r>
          </a:p>
          <a:p>
            <a:pPr algn="r" rtl="1">
              <a:lnSpc>
                <a:spcPct val="200000"/>
              </a:lnSpc>
              <a:tabLst>
                <a:tab pos="3671888" algn="ctr"/>
              </a:tabLst>
            </a:pPr>
            <a:r>
              <a:rPr lang="fa-IR" b="1" dirty="0" smtClean="0">
                <a:cs typeface="B Mitra" pitchFamily="2" charset="-78"/>
              </a:rPr>
              <a:t> 	+ هزینه توزیع برق</a:t>
            </a:r>
          </a:p>
          <a:p>
            <a:pPr algn="r" rtl="1">
              <a:lnSpc>
                <a:spcPct val="200000"/>
              </a:lnSpc>
              <a:tabLst>
                <a:tab pos="3671888" algn="ctr"/>
              </a:tabLst>
            </a:pPr>
            <a:r>
              <a:rPr lang="fa-IR" b="1" dirty="0" smtClean="0">
                <a:cs typeface="B Mitra" pitchFamily="2" charset="-78"/>
              </a:rPr>
              <a:t> 	قیمت برق</a:t>
            </a:r>
            <a:endParaRPr lang="en-US" b="1" dirty="0">
              <a:cs typeface="B Mitra" pitchFamily="2" charset="-78"/>
            </a:endParaRPr>
          </a:p>
        </p:txBody>
      </p:sp>
      <p:grpSp>
        <p:nvGrpSpPr>
          <p:cNvPr id="4" name="Group 11"/>
          <p:cNvGrpSpPr/>
          <p:nvPr/>
        </p:nvGrpSpPr>
        <p:grpSpPr>
          <a:xfrm>
            <a:off x="2000232" y="1357298"/>
            <a:ext cx="642942" cy="3929090"/>
            <a:chOff x="2357422" y="2143116"/>
            <a:chExt cx="642942" cy="3929090"/>
          </a:xfrm>
        </p:grpSpPr>
        <p:sp>
          <p:nvSpPr>
            <p:cNvPr id="8" name="Oval 7"/>
            <p:cNvSpPr/>
            <p:nvPr/>
          </p:nvSpPr>
          <p:spPr>
            <a:xfrm>
              <a:off x="2357422" y="2143116"/>
              <a:ext cx="642942" cy="64294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dirty="0" smtClean="0"/>
                <a:t>1</a:t>
              </a:r>
              <a:endParaRPr lang="en-US" dirty="0"/>
            </a:p>
          </p:txBody>
        </p:sp>
        <p:sp>
          <p:nvSpPr>
            <p:cNvPr id="9" name="Oval 8"/>
            <p:cNvSpPr/>
            <p:nvPr/>
          </p:nvSpPr>
          <p:spPr>
            <a:xfrm>
              <a:off x="2357422" y="3286124"/>
              <a:ext cx="642942" cy="64294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dirty="0" smtClean="0"/>
                <a:t>2</a:t>
              </a:r>
              <a:endParaRPr lang="en-US" dirty="0"/>
            </a:p>
          </p:txBody>
        </p:sp>
        <p:sp>
          <p:nvSpPr>
            <p:cNvPr id="10" name="Oval 9"/>
            <p:cNvSpPr/>
            <p:nvPr/>
          </p:nvSpPr>
          <p:spPr>
            <a:xfrm>
              <a:off x="2357422" y="4429132"/>
              <a:ext cx="642942" cy="64294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dirty="0" smtClean="0"/>
                <a:t>3</a:t>
              </a:r>
              <a:endParaRPr lang="en-US" dirty="0"/>
            </a:p>
          </p:txBody>
        </p:sp>
        <p:sp>
          <p:nvSpPr>
            <p:cNvPr id="11" name="Oval 10"/>
            <p:cNvSpPr/>
            <p:nvPr/>
          </p:nvSpPr>
          <p:spPr>
            <a:xfrm>
              <a:off x="2357422" y="5429264"/>
              <a:ext cx="642942" cy="64294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rtl="1"/>
              <a:r>
                <a:rPr lang="fa-IR" dirty="0" smtClean="0"/>
                <a:t>4</a:t>
              </a:r>
              <a:endParaRPr lang="en-US" dirty="0"/>
            </a:p>
          </p:txBody>
        </p:sp>
      </p:grpSp>
      <p:cxnSp>
        <p:nvCxnSpPr>
          <p:cNvPr id="14" name="Straight Connector 13"/>
          <p:cNvCxnSpPr/>
          <p:nvPr/>
        </p:nvCxnSpPr>
        <p:spPr>
          <a:xfrm>
            <a:off x="1643042" y="5429264"/>
            <a:ext cx="6215106"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Rounded Rectangle 11">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785786" y="1643050"/>
            <a:ext cx="7498080" cy="4500594"/>
          </a:xfrm>
        </p:spPr>
        <p:txBody>
          <a:bodyPr>
            <a:normAutofit/>
          </a:bodyPr>
          <a:lstStyle/>
          <a:p>
            <a:pPr algn="justLow" rtl="1">
              <a:lnSpc>
                <a:spcPct val="150000"/>
              </a:lnSpc>
            </a:pPr>
            <a:r>
              <a:rPr lang="fa-IR" sz="2200" b="1" dirty="0" smtClean="0">
                <a:cs typeface="B Mitra" pitchFamily="2" charset="-78"/>
              </a:rPr>
              <a:t>دولت مكلف است با تشكيل كار گروهي مركب از كارشناسان دولتي و غير دولتي نسبت به رتبه بندي توليدكنندگان برق از نظر ‌بازده و توزيع كنندگان آن از نظر ميزان تلفات، اقدام نموده و سياستهاي تشويقي و حمايتي مناسب را اتخاذ نمايد.</a:t>
            </a:r>
          </a:p>
          <a:p>
            <a:pPr algn="justLow" rtl="1">
              <a:lnSpc>
                <a:spcPct val="15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714348" y="1643050"/>
            <a:ext cx="7498080" cy="4286280"/>
          </a:xfrm>
        </p:spPr>
        <p:txBody>
          <a:bodyPr>
            <a:normAutofit/>
          </a:bodyPr>
          <a:lstStyle/>
          <a:p>
            <a:pPr algn="justLow" rtl="1">
              <a:lnSpc>
                <a:spcPct val="150000"/>
              </a:lnSpc>
            </a:pPr>
            <a:r>
              <a:rPr lang="fa-IR" sz="2200" b="1" dirty="0" smtClean="0">
                <a:cs typeface="B Mitra" pitchFamily="2" charset="-78"/>
              </a:rPr>
              <a:t>تبصره 1 - درخصوص قيمتهاي </a:t>
            </a:r>
            <a:r>
              <a:rPr lang="fa-IR" sz="2200" b="1" i="1" u="sng" dirty="0" smtClean="0">
                <a:solidFill>
                  <a:srgbClr val="C00000"/>
                </a:solidFill>
                <a:cs typeface="B Mitra" pitchFamily="2" charset="-78"/>
              </a:rPr>
              <a:t>برق</a:t>
            </a:r>
            <a:r>
              <a:rPr lang="fa-IR" sz="2200" b="1" dirty="0" smtClean="0">
                <a:cs typeface="B Mitra" pitchFamily="2" charset="-78"/>
              </a:rPr>
              <a:t> و </a:t>
            </a:r>
            <a:r>
              <a:rPr lang="fa-IR" sz="2200" b="1" i="1" u="sng" dirty="0" smtClean="0">
                <a:solidFill>
                  <a:srgbClr val="C00000"/>
                </a:solidFill>
                <a:cs typeface="B Mitra" pitchFamily="2" charset="-78"/>
              </a:rPr>
              <a:t>گاز طبيعي</a:t>
            </a:r>
            <a:r>
              <a:rPr lang="fa-IR" sz="2200" b="1" dirty="0" smtClean="0">
                <a:cs typeface="B Mitra" pitchFamily="2" charset="-78"/>
              </a:rPr>
              <a:t>، دولت مجاز است با لحاظ مناطق جغرافيايي، نوع، ميزان و زمان مصرف </a:t>
            </a:r>
            <a:r>
              <a:rPr lang="fa-IR" sz="2200" b="1" i="1" u="sng" dirty="0" smtClean="0">
                <a:solidFill>
                  <a:srgbClr val="C00000"/>
                </a:solidFill>
                <a:cs typeface="B Mitra" pitchFamily="2" charset="-78"/>
              </a:rPr>
              <a:t>قيمتهاي ترجيحي </a:t>
            </a:r>
            <a:r>
              <a:rPr lang="fa-IR" sz="2200" b="1" dirty="0" smtClean="0">
                <a:cs typeface="B Mitra" pitchFamily="2" charset="-78"/>
              </a:rPr>
              <a:t>را اعمال كند. شركتهاي آب، برق و گاز موظفند درمواردي كه از يك انشعاب چندين خانواده يا مشترك بهره‌برداري مي‌كنند، درصورتي كه امكان اضافه كردن كنتور باشد، تنها با اخذ هزينه كنتور و نصب آن نسبت به افزايش تعداد كنتورها اقدام نمايند و درصورتي كه امكان اضافه‌كردن كنتور نباشد مشتركين را به تعداد بهره‌برداران افزايش دهند.</a:t>
            </a:r>
          </a:p>
          <a:p>
            <a:pPr algn="justLow" rtl="1">
              <a:lnSpc>
                <a:spcPct val="15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3"/>
          <p:cNvSpPr>
            <a:spLocks noGrp="1"/>
          </p:cNvSpPr>
          <p:nvPr>
            <p:ph type="title"/>
          </p:nvPr>
        </p:nvSpPr>
        <p:spPr>
          <a:xfrm>
            <a:off x="457200" y="203200"/>
            <a:ext cx="7400925" cy="868363"/>
          </a:xfrm>
        </p:spPr>
        <p:txBody>
          <a:bodyPr/>
          <a:lstStyle/>
          <a:p>
            <a:pPr eaLnBrk="1" hangingPunct="1"/>
            <a:r>
              <a:rPr lang="fa-IR" dirty="0" smtClean="0"/>
              <a:t>رویکرد برنامه ریزی</a:t>
            </a:r>
          </a:p>
        </p:txBody>
      </p:sp>
      <p:pic>
        <p:nvPicPr>
          <p:cNvPr id="12291" name="Picture 2" descr="C:\Documents and Settings\Administrator\Desktop\ارائه برنامه های ستاد تحول\pics\GraphImage.tif"/>
          <p:cNvPicPr>
            <a:picLocks noChangeAspect="1" noChangeArrowheads="1"/>
          </p:cNvPicPr>
          <p:nvPr/>
        </p:nvPicPr>
        <p:blipFill>
          <a:blip r:embed="rId2" cstate="print"/>
          <a:srcRect l="7500" t="2251" r="8000"/>
          <a:stretch>
            <a:fillRect/>
          </a:stretch>
        </p:blipFill>
        <p:spPr bwMode="auto">
          <a:xfrm>
            <a:off x="285750" y="1214438"/>
            <a:ext cx="7786688" cy="5407025"/>
          </a:xfrm>
          <a:prstGeom prst="rect">
            <a:avLst/>
          </a:prstGeom>
          <a:noFill/>
          <a:ln w="9525">
            <a:noFill/>
            <a:miter lim="800000"/>
            <a:headEnd/>
            <a:tailEnd/>
          </a:ln>
        </p:spPr>
      </p:pic>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ormAutofit/>
          </a:bodyPr>
          <a:lstStyle/>
          <a:p>
            <a:pPr algn="ctr"/>
            <a:r>
              <a:rPr lang="fa-IR" dirty="0" smtClean="0">
                <a:cs typeface="B Titr" pitchFamily="2" charset="-78"/>
              </a:rPr>
              <a:t>قانون هدفمند سازی یارانه ها – ماده 1</a:t>
            </a:r>
            <a:endParaRPr lang="en-US" dirty="0">
              <a:cs typeface="B Titr" pitchFamily="2" charset="-78"/>
            </a:endParaRPr>
          </a:p>
        </p:txBody>
      </p:sp>
      <p:sp>
        <p:nvSpPr>
          <p:cNvPr id="3" name="Content Placeholder 2"/>
          <p:cNvSpPr>
            <a:spLocks noGrp="1"/>
          </p:cNvSpPr>
          <p:nvPr>
            <p:ph idx="1"/>
          </p:nvPr>
        </p:nvSpPr>
        <p:spPr>
          <a:xfrm>
            <a:off x="714348" y="1643050"/>
            <a:ext cx="7498080" cy="1928826"/>
          </a:xfrm>
        </p:spPr>
        <p:txBody>
          <a:bodyPr>
            <a:normAutofit/>
          </a:bodyPr>
          <a:lstStyle/>
          <a:p>
            <a:pPr algn="justLow" rtl="1">
              <a:lnSpc>
                <a:spcPct val="150000"/>
              </a:lnSpc>
            </a:pPr>
            <a:r>
              <a:rPr lang="fa-IR" sz="2200" b="1" dirty="0" smtClean="0">
                <a:cs typeface="B Mitra" pitchFamily="2" charset="-78"/>
              </a:rPr>
              <a:t>تبصره 2 - قيمت حاملهاي انرژي براي پس از سال پايه بر اساس ‌قيمت </a:t>
            </a:r>
            <a:r>
              <a:rPr lang="fa-IR" sz="2200" b="1" i="1" dirty="0" smtClean="0">
                <a:solidFill>
                  <a:srgbClr val="FF0000"/>
                </a:solidFill>
                <a:cs typeface="B Mitra" pitchFamily="2" charset="-78"/>
              </a:rPr>
              <a:t>ارز</a:t>
            </a:r>
            <a:r>
              <a:rPr lang="fa-IR" sz="2200" b="1" dirty="0" smtClean="0">
                <a:cs typeface="B Mitra" pitchFamily="2" charset="-78"/>
              </a:rPr>
              <a:t> منظورشده در بودجه سالانه تعيين ميگردد.</a:t>
            </a:r>
          </a:p>
          <a:p>
            <a:pPr algn="justLow" rtl="1">
              <a:lnSpc>
                <a:spcPct val="150000"/>
              </a:lnSpc>
            </a:pPr>
            <a:endParaRPr lang="en-US" sz="2200" b="1" dirty="0">
              <a:cs typeface="B Mitra" pitchFamily="2" charset="-78"/>
            </a:endParaRPr>
          </a:p>
        </p:txBody>
      </p:sp>
      <p:sp>
        <p:nvSpPr>
          <p:cNvPr id="6" name="Content Placeholder 2"/>
          <p:cNvSpPr txBox="1">
            <a:spLocks/>
          </p:cNvSpPr>
          <p:nvPr/>
        </p:nvSpPr>
        <p:spPr>
          <a:xfrm>
            <a:off x="642910" y="3714752"/>
            <a:ext cx="7498080" cy="2286016"/>
          </a:xfrm>
          <a:prstGeom prst="rect">
            <a:avLst/>
          </a:prstGeom>
        </p:spPr>
        <p:txBody>
          <a:bodyPr>
            <a:normAutofit/>
          </a:bodyPr>
          <a:lstStyle/>
          <a:p>
            <a:pPr algn="justLow" rtl="1">
              <a:lnSpc>
                <a:spcPct val="150000"/>
              </a:lnSpc>
            </a:pPr>
            <a:r>
              <a:rPr lang="fa-IR" sz="2200" b="1" dirty="0" smtClean="0">
                <a:cs typeface="B Mitra" pitchFamily="2" charset="-78"/>
              </a:rPr>
              <a:t>تبصره 3- قيمتهاي سال پايه اجراء ‌اين قانون به گونه اي تعيين گردد كه براي مدت يكسال حداقل مبلغ </a:t>
            </a:r>
            <a:r>
              <a:rPr lang="fa-IR" sz="2200" b="1" i="1" dirty="0" smtClean="0">
                <a:solidFill>
                  <a:srgbClr val="FF0000"/>
                </a:solidFill>
                <a:cs typeface="B Mitra" pitchFamily="2" charset="-78"/>
              </a:rPr>
              <a:t>يكصد هزار ميليارد ریال </a:t>
            </a:r>
            <a:r>
              <a:rPr lang="fa-IR" sz="2200" b="1" dirty="0" smtClean="0">
                <a:cs typeface="B Mitra" pitchFamily="2" charset="-78"/>
              </a:rPr>
              <a:t>و حداكثر مبلغ</a:t>
            </a:r>
            <a:r>
              <a:rPr lang="fa-IR" sz="2200" b="1" i="1" dirty="0" smtClean="0">
                <a:solidFill>
                  <a:srgbClr val="FF0000"/>
                </a:solidFill>
                <a:cs typeface="B Mitra" pitchFamily="2" charset="-78"/>
              </a:rPr>
              <a:t> دويست هزار ميليارد ريال </a:t>
            </a:r>
            <a:r>
              <a:rPr lang="fa-IR" sz="2200" b="1" dirty="0" smtClean="0">
                <a:cs typeface="B Mitra" pitchFamily="2" charset="-78"/>
              </a:rPr>
              <a:t>درآمد به دست آيد.</a:t>
            </a:r>
          </a:p>
          <a:p>
            <a:pPr marL="365760" marR="0" lvl="0" indent="-283464" algn="justLow" defTabSz="914400" rtl="1" eaLnBrk="1" fontAlgn="auto" latinLnBrk="0" hangingPunct="1">
              <a:lnSpc>
                <a:spcPct val="150000"/>
              </a:lnSpc>
              <a:spcBef>
                <a:spcPts val="600"/>
              </a:spcBef>
              <a:spcAft>
                <a:spcPts val="0"/>
              </a:spcAft>
              <a:buClr>
                <a:schemeClr val="accent1"/>
              </a:buClr>
              <a:buSzPct val="80000"/>
              <a:buFont typeface="Wingdings 2"/>
              <a:buChar char=""/>
              <a:tabLst/>
              <a:defRPr/>
            </a:pPr>
            <a:endParaRPr kumimoji="0" lang="en-US" sz="2200" b="1" i="0" u="none" strike="noStrike" kern="1200" cap="none" spc="0" normalizeH="0" baseline="0" noProof="0" dirty="0">
              <a:ln>
                <a:noFill/>
              </a:ln>
              <a:solidFill>
                <a:schemeClr val="tx1"/>
              </a:solidFill>
              <a:effectLst/>
              <a:uLnTx/>
              <a:uFillTx/>
              <a:latin typeface="+mn-lt"/>
              <a:ea typeface="+mn-ea"/>
              <a:cs typeface="B Mitra" pitchFamily="2" charset="-78"/>
            </a:endParaRPr>
          </a:p>
        </p:txBody>
      </p:sp>
      <p:sp>
        <p:nvSpPr>
          <p:cNvPr id="8" name="Rounded Rectangle 7">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2</a:t>
            </a:r>
            <a:endParaRPr lang="en-US" dirty="0">
              <a:cs typeface="B Titr" pitchFamily="2" charset="-78"/>
            </a:endParaRPr>
          </a:p>
        </p:txBody>
      </p:sp>
      <p:sp>
        <p:nvSpPr>
          <p:cNvPr id="3" name="Content Placeholder 2"/>
          <p:cNvSpPr>
            <a:spLocks noGrp="1"/>
          </p:cNvSpPr>
          <p:nvPr>
            <p:ph idx="1"/>
          </p:nvPr>
        </p:nvSpPr>
        <p:spPr>
          <a:xfrm>
            <a:off x="714348" y="1357298"/>
            <a:ext cx="7498080" cy="4786346"/>
          </a:xfrm>
        </p:spPr>
        <p:txBody>
          <a:bodyPr>
            <a:normAutofit/>
          </a:bodyPr>
          <a:lstStyle/>
          <a:p>
            <a:pPr algn="justLow" rtl="1">
              <a:lnSpc>
                <a:spcPct val="160000"/>
              </a:lnSpc>
            </a:pPr>
            <a:r>
              <a:rPr lang="fa-IR" sz="2200" b="1" dirty="0" smtClean="0">
                <a:cs typeface="B Mitra" pitchFamily="2" charset="-78"/>
              </a:rPr>
              <a:t>ماده 2- دولت مجاز است براي مديريت آثار نوسان قيمتهاي حاملهاي انرژي بر اقتصاد ملي قيمت اين حاملها را در صورتي كه </a:t>
            </a:r>
            <a:r>
              <a:rPr lang="fa-IR" sz="2200" b="1" i="1" dirty="0" smtClean="0">
                <a:solidFill>
                  <a:srgbClr val="FF0000"/>
                </a:solidFill>
                <a:cs typeface="B Mitra" pitchFamily="2" charset="-78"/>
              </a:rPr>
              <a:t>تا بيست و پنج درصد (25%) </a:t>
            </a:r>
            <a:r>
              <a:rPr lang="fa-IR" sz="2200" b="1" dirty="0" smtClean="0">
                <a:cs typeface="B Mitra" pitchFamily="2" charset="-78"/>
              </a:rPr>
              <a:t>قيمت تحويل در روي كشتي (فوب) خليج فارس نوسان كند بدون تغيير قيمت براي مصرف كننده از طريق أخذ مابه التفاوت و يا پرداخت يارانه اقدام نمايد و مبالغ مذكور را در حساب تنظيم بازار حاملهاي انرژي در بودجه سنواتي منظور كند.</a:t>
            </a:r>
          </a:p>
          <a:p>
            <a:pPr algn="justLow" rtl="1">
              <a:lnSpc>
                <a:spcPct val="160000"/>
              </a:lnSpc>
            </a:pPr>
            <a:r>
              <a:rPr lang="fa-IR" sz="2200" b="1" dirty="0" smtClean="0">
                <a:cs typeface="B Mitra" pitchFamily="2" charset="-78"/>
              </a:rPr>
              <a:t>در صورتي كه نوسان قيمتها </a:t>
            </a:r>
            <a:r>
              <a:rPr lang="fa-IR" sz="2200" b="1" i="1" dirty="0" smtClean="0">
                <a:solidFill>
                  <a:srgbClr val="FF0000"/>
                </a:solidFill>
                <a:cs typeface="B Mitra" pitchFamily="2" charset="-78"/>
              </a:rPr>
              <a:t>بيش</a:t>
            </a:r>
            <a:r>
              <a:rPr lang="fa-IR" sz="2200" b="1" dirty="0" smtClean="0">
                <a:cs typeface="B Mitra" pitchFamily="2" charset="-78"/>
              </a:rPr>
              <a:t> از بيست و پنج درصد (25%) شود، در قيمت </a:t>
            </a:r>
            <a:r>
              <a:rPr lang="fa-IR" sz="2200" b="1" i="1" dirty="0" smtClean="0">
                <a:solidFill>
                  <a:srgbClr val="FF0000"/>
                </a:solidFill>
                <a:cs typeface="B Mitra" pitchFamily="2" charset="-78"/>
              </a:rPr>
              <a:t>تجديد نظر </a:t>
            </a:r>
            <a:r>
              <a:rPr lang="fa-IR" sz="2200" b="1" dirty="0" smtClean="0">
                <a:cs typeface="B Mitra" pitchFamily="2" charset="-78"/>
              </a:rPr>
              <a:t>خواهد نمود.</a:t>
            </a:r>
          </a:p>
          <a:p>
            <a:pPr algn="justLow" rtl="1">
              <a:lnSpc>
                <a:spcPct val="16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820" y="214290"/>
            <a:ext cx="7640956" cy="928694"/>
          </a:xfrm>
        </p:spPr>
        <p:txBody>
          <a:bodyPr>
            <a:normAutofit fontScale="90000"/>
          </a:bodyPr>
          <a:lstStyle/>
          <a:p>
            <a:pPr algn="ctr"/>
            <a:r>
              <a:rPr lang="fa-IR" dirty="0" smtClean="0">
                <a:cs typeface="B Titr" pitchFamily="2" charset="-78"/>
              </a:rPr>
              <a:t>قانون هدفمند سازی یارانه ها – ماده 3</a:t>
            </a:r>
            <a:endParaRPr lang="en-US" dirty="0">
              <a:cs typeface="B Titr" pitchFamily="2" charset="-78"/>
            </a:endParaRPr>
          </a:p>
        </p:txBody>
      </p:sp>
      <p:sp>
        <p:nvSpPr>
          <p:cNvPr id="3" name="Content Placeholder 2"/>
          <p:cNvSpPr>
            <a:spLocks noGrp="1"/>
          </p:cNvSpPr>
          <p:nvPr>
            <p:ph idx="1"/>
          </p:nvPr>
        </p:nvSpPr>
        <p:spPr>
          <a:xfrm>
            <a:off x="645820" y="1428736"/>
            <a:ext cx="7498080" cy="4500594"/>
          </a:xfrm>
        </p:spPr>
        <p:txBody>
          <a:bodyPr>
            <a:normAutofit/>
          </a:bodyPr>
          <a:lstStyle/>
          <a:p>
            <a:pPr algn="justLow" rtl="1">
              <a:lnSpc>
                <a:spcPct val="160000"/>
              </a:lnSpc>
            </a:pPr>
            <a:r>
              <a:rPr lang="fa-IR" sz="2200" b="1" dirty="0" smtClean="0">
                <a:cs typeface="B Mitra" pitchFamily="2" charset="-78"/>
              </a:rPr>
              <a:t>ماده 3 - دولت مجاز است، با رعايت ‌اين قانون قيمت آب و كارمزد جمع آوري و دفع فاضلاب را تعيين كند.</a:t>
            </a:r>
          </a:p>
          <a:p>
            <a:pPr algn="justLow" rtl="1">
              <a:lnSpc>
                <a:spcPct val="160000"/>
              </a:lnSpc>
            </a:pPr>
            <a:r>
              <a:rPr lang="fa-IR" sz="2200" b="1" dirty="0" smtClean="0">
                <a:cs typeface="B Mitra" pitchFamily="2" charset="-78"/>
              </a:rPr>
              <a:t>الف- ميانگين قيمت آب براي مصارف مختلف با توجه به كيفيت و نحوه استحصال آن در كشور به گونه اي تعيين شود كه به تدريج ‌تا پايان برنامه پنج ساله پنجم توسعه اقتصادي، اجتماعي و فرهنگي جمهوري اسلامي ايران معادل قيمت تمام شده آن باشد.</a:t>
            </a:r>
          </a:p>
          <a:p>
            <a:pPr algn="justLow" rtl="1">
              <a:lnSpc>
                <a:spcPct val="160000"/>
              </a:lnSpc>
            </a:pPr>
            <a:endParaRPr lang="en-US" sz="2200" b="1" dirty="0">
              <a:cs typeface="B Mitra" pitchFamily="2" charset="-78"/>
            </a:endParaRPr>
          </a:p>
        </p:txBody>
      </p:sp>
      <p:sp>
        <p:nvSpPr>
          <p:cNvPr id="5" name="Rounded Rectangle 4">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48" y="214290"/>
            <a:ext cx="7640956" cy="928694"/>
          </a:xfrm>
        </p:spPr>
        <p:txBody>
          <a:bodyPr>
            <a:normAutofit fontScale="90000"/>
          </a:bodyPr>
          <a:lstStyle/>
          <a:p>
            <a:pPr algn="ctr"/>
            <a:r>
              <a:rPr lang="fa-IR" dirty="0" smtClean="0">
                <a:cs typeface="B Titr" pitchFamily="2" charset="-78"/>
              </a:rPr>
              <a:t>قانون هدفمند سازی یارانه ها – ماده 3</a:t>
            </a:r>
            <a:endParaRPr lang="en-US" dirty="0">
              <a:cs typeface="B Titr" pitchFamily="2" charset="-78"/>
            </a:endParaRPr>
          </a:p>
        </p:txBody>
      </p:sp>
      <p:sp>
        <p:nvSpPr>
          <p:cNvPr id="3" name="Content Placeholder 2"/>
          <p:cNvSpPr>
            <a:spLocks noGrp="1"/>
          </p:cNvSpPr>
          <p:nvPr>
            <p:ph idx="1"/>
          </p:nvPr>
        </p:nvSpPr>
        <p:spPr>
          <a:xfrm>
            <a:off x="714348" y="1928802"/>
            <a:ext cx="7498080" cy="1357322"/>
          </a:xfrm>
        </p:spPr>
        <p:txBody>
          <a:bodyPr>
            <a:normAutofit/>
          </a:bodyPr>
          <a:lstStyle/>
          <a:p>
            <a:pPr algn="justLow" rtl="1">
              <a:lnSpc>
                <a:spcPct val="150000"/>
              </a:lnSpc>
            </a:pPr>
            <a:r>
              <a:rPr lang="fa-IR" sz="2200" b="1" dirty="0" smtClean="0">
                <a:cs typeface="B Mitra" pitchFamily="2" charset="-78"/>
              </a:rPr>
              <a:t>تبصره 1- دولت مكلف است قيمت تمام شده آب را ‌با در نظر گرفتن هزينه‌هاي تأمين، انتقال و توزيع با رعايت ‌بازده تعيين كند.</a:t>
            </a:r>
          </a:p>
          <a:p>
            <a:pPr algn="justLow" rtl="1">
              <a:lnSpc>
                <a:spcPct val="150000"/>
              </a:lnSpc>
            </a:pPr>
            <a:endParaRPr lang="en-US" sz="2200" b="1" dirty="0">
              <a:cs typeface="B Mitra" pitchFamily="2" charset="-78"/>
            </a:endParaRPr>
          </a:p>
        </p:txBody>
      </p:sp>
      <p:sp>
        <p:nvSpPr>
          <p:cNvPr id="6" name="Content Placeholder 2"/>
          <p:cNvSpPr txBox="1">
            <a:spLocks/>
          </p:cNvSpPr>
          <p:nvPr/>
        </p:nvSpPr>
        <p:spPr>
          <a:xfrm>
            <a:off x="642910" y="3714752"/>
            <a:ext cx="7498080" cy="1428760"/>
          </a:xfrm>
          <a:prstGeom prst="rect">
            <a:avLst/>
          </a:prstGeom>
        </p:spPr>
        <p:txBody>
          <a:bodyPr>
            <a:normAutofit/>
          </a:bodyPr>
          <a:lstStyle/>
          <a:p>
            <a:pPr algn="justLow" rtl="1">
              <a:lnSpc>
                <a:spcPct val="150000"/>
              </a:lnSpc>
            </a:pPr>
            <a:r>
              <a:rPr lang="fa-IR" sz="2200" b="1" dirty="0" smtClean="0">
                <a:cs typeface="B Mitra" pitchFamily="2" charset="-78"/>
              </a:rPr>
              <a:t>تبصره 2- تعيين قيمت ‌ترجيحي و پلكاني براي مصارف مختلف آب با لحاظ مناطق جغرافيايي، نوع و ميزان مصرف مجاز خواهد بود.</a:t>
            </a:r>
          </a:p>
        </p:txBody>
      </p:sp>
      <p:sp>
        <p:nvSpPr>
          <p:cNvPr id="8" name="Rounded Rectangle 7">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ormAutofit fontScale="90000"/>
          </a:bodyPr>
          <a:lstStyle/>
          <a:p>
            <a:pPr algn="ctr"/>
            <a:r>
              <a:rPr lang="fa-IR" dirty="0" smtClean="0">
                <a:cs typeface="B Titr" pitchFamily="2" charset="-78"/>
              </a:rPr>
              <a:t>قانون هدفمند سازی یارانه ها – ماده 4</a:t>
            </a:r>
            <a:endParaRPr lang="en-US" dirty="0">
              <a:cs typeface="B Titr" pitchFamily="2" charset="-78"/>
            </a:endParaRPr>
          </a:p>
        </p:txBody>
      </p:sp>
      <p:sp>
        <p:nvSpPr>
          <p:cNvPr id="3" name="Content Placeholder 2"/>
          <p:cNvSpPr>
            <a:spLocks noGrp="1"/>
          </p:cNvSpPr>
          <p:nvPr>
            <p:ph idx="1"/>
          </p:nvPr>
        </p:nvSpPr>
        <p:spPr>
          <a:xfrm>
            <a:off x="642910" y="1571612"/>
            <a:ext cx="7422672" cy="2500330"/>
          </a:xfrm>
        </p:spPr>
        <p:txBody>
          <a:bodyPr>
            <a:normAutofit/>
          </a:bodyPr>
          <a:lstStyle/>
          <a:p>
            <a:pPr algn="justLow" rtl="1">
              <a:lnSpc>
                <a:spcPct val="150000"/>
              </a:lnSpc>
            </a:pPr>
            <a:r>
              <a:rPr lang="fa-IR" sz="2200" b="1" dirty="0" smtClean="0">
                <a:cs typeface="B Mitra" pitchFamily="2" charset="-78"/>
              </a:rPr>
              <a:t>ماده 4- دولت موظف است به تدريج ‌تا پايان برنامه پنج ساله پنجم توسعه اقتصادي، اجتماعي و فرهنگي جمهوري اسلامي ايران، نسبت به هدفمند كردن يارانه گندم، برنج، روغن، شير، شكر، ‌خدمات پستي، خدمات هواپيمايي و خدمات ريلي (مسافري) ‌اقدام نمايد.</a:t>
            </a:r>
          </a:p>
        </p:txBody>
      </p:sp>
      <p:sp>
        <p:nvSpPr>
          <p:cNvPr id="7" name="Content Placeholder 2"/>
          <p:cNvSpPr txBox="1">
            <a:spLocks/>
          </p:cNvSpPr>
          <p:nvPr/>
        </p:nvSpPr>
        <p:spPr>
          <a:xfrm>
            <a:off x="642910" y="4429132"/>
            <a:ext cx="7422672" cy="1428760"/>
          </a:xfrm>
          <a:prstGeom prst="rect">
            <a:avLst/>
          </a:prstGeom>
        </p:spPr>
        <p:txBody>
          <a:bodyPr>
            <a:normAutofit/>
          </a:bodyPr>
          <a:lstStyle/>
          <a:p>
            <a:pPr marL="365760" marR="0" lvl="0" indent="-283464" algn="justLow" defTabSz="914400" rtl="1" eaLnBrk="1" fontAlgn="auto" latinLnBrk="0" hangingPunct="1">
              <a:lnSpc>
                <a:spcPct val="150000"/>
              </a:lnSpc>
              <a:spcBef>
                <a:spcPts val="600"/>
              </a:spcBef>
              <a:spcAft>
                <a:spcPts val="0"/>
              </a:spcAft>
              <a:buClr>
                <a:schemeClr val="accent1"/>
              </a:buClr>
              <a:buSzPct val="80000"/>
              <a:buFont typeface="Wingdings 2"/>
              <a:buChar char=""/>
              <a:tabLst/>
              <a:defRPr/>
            </a:pPr>
            <a:r>
              <a:rPr kumimoji="0" lang="fa-IR" sz="2200" b="1" i="0" u="none" strike="noStrike" kern="1200" cap="none" spc="0" normalizeH="0" baseline="0" noProof="0" dirty="0" smtClean="0">
                <a:ln>
                  <a:noFill/>
                </a:ln>
                <a:solidFill>
                  <a:schemeClr val="tx1"/>
                </a:solidFill>
                <a:effectLst/>
                <a:uLnTx/>
                <a:uFillTx/>
                <a:latin typeface="+mn-lt"/>
                <a:ea typeface="+mn-ea"/>
                <a:cs typeface="B Mitra" pitchFamily="2" charset="-78"/>
              </a:rPr>
              <a:t>تبصره- يارانه پرداختي به توليد كنندگان بخش كشاورزي نبايد در هر سال كمتر از سال قبل باشد.</a:t>
            </a:r>
          </a:p>
          <a:p>
            <a:pPr marL="365760" marR="0" lvl="0" indent="-283464" algn="justLow" defTabSz="914400" rtl="1" eaLnBrk="1" fontAlgn="auto" latinLnBrk="0" hangingPunct="1">
              <a:lnSpc>
                <a:spcPct val="150000"/>
              </a:lnSpc>
              <a:spcBef>
                <a:spcPts val="600"/>
              </a:spcBef>
              <a:spcAft>
                <a:spcPts val="0"/>
              </a:spcAft>
              <a:buClr>
                <a:schemeClr val="accent1"/>
              </a:buClr>
              <a:buSzPct val="80000"/>
              <a:buFont typeface="Wingdings 2"/>
              <a:buChar char=""/>
              <a:tabLst/>
              <a:defRPr/>
            </a:pPr>
            <a:endParaRPr kumimoji="0" lang="en-US" sz="2200" b="1" i="0" u="none" strike="noStrike" kern="1200" cap="none" spc="0" normalizeH="0" baseline="0" noProof="0" dirty="0">
              <a:ln>
                <a:noFill/>
              </a:ln>
              <a:solidFill>
                <a:schemeClr val="tx1"/>
              </a:solidFill>
              <a:effectLst/>
              <a:uLnTx/>
              <a:uFillTx/>
              <a:latin typeface="+mn-lt"/>
              <a:ea typeface="+mn-ea"/>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ormAutofit fontScale="90000"/>
          </a:bodyPr>
          <a:lstStyle/>
          <a:p>
            <a:pPr algn="ctr"/>
            <a:r>
              <a:rPr lang="fa-IR" dirty="0" smtClean="0">
                <a:cs typeface="B Titr" pitchFamily="2" charset="-78"/>
              </a:rPr>
              <a:t>قانون هدفمند سازی یارانه ها – ماده 5</a:t>
            </a:r>
            <a:endParaRPr lang="en-US" dirty="0">
              <a:cs typeface="B Titr" pitchFamily="2" charset="-78"/>
            </a:endParaRPr>
          </a:p>
        </p:txBody>
      </p:sp>
      <p:sp>
        <p:nvSpPr>
          <p:cNvPr id="3" name="Content Placeholder 2"/>
          <p:cNvSpPr>
            <a:spLocks noGrp="1"/>
          </p:cNvSpPr>
          <p:nvPr>
            <p:ph idx="1"/>
          </p:nvPr>
        </p:nvSpPr>
        <p:spPr>
          <a:xfrm>
            <a:off x="857224" y="1571612"/>
            <a:ext cx="7422672" cy="1928826"/>
          </a:xfrm>
        </p:spPr>
        <p:txBody>
          <a:bodyPr>
            <a:normAutofit/>
          </a:bodyPr>
          <a:lstStyle/>
          <a:p>
            <a:pPr algn="justLow" rtl="1">
              <a:lnSpc>
                <a:spcPct val="150000"/>
              </a:lnSpc>
            </a:pPr>
            <a:r>
              <a:rPr lang="fa-IR" sz="2200" b="1" dirty="0" smtClean="0">
                <a:cs typeface="B Mitra" pitchFamily="2" charset="-78"/>
              </a:rPr>
              <a:t>ماده 5- دولت موظف است يارانه آرد و نان را به ميزاني كه در لايحه بودجه ساليانه مشخص مي شود ‌با روشهاي مناسب در اختيار مصرف كنندگان متقاضي قرار دهد.</a:t>
            </a:r>
          </a:p>
        </p:txBody>
      </p:sp>
      <p:sp>
        <p:nvSpPr>
          <p:cNvPr id="7" name="Content Placeholder 2"/>
          <p:cNvSpPr txBox="1">
            <a:spLocks/>
          </p:cNvSpPr>
          <p:nvPr/>
        </p:nvSpPr>
        <p:spPr>
          <a:xfrm>
            <a:off x="714348" y="4071942"/>
            <a:ext cx="7422672" cy="1785950"/>
          </a:xfrm>
          <a:prstGeom prst="rect">
            <a:avLst/>
          </a:prstGeom>
        </p:spPr>
        <p:txBody>
          <a:bodyPr>
            <a:normAutofit/>
          </a:bodyPr>
          <a:lstStyle/>
          <a:p>
            <a:pPr algn="justLow" rtl="1">
              <a:lnSpc>
                <a:spcPct val="150000"/>
              </a:lnSpc>
            </a:pPr>
            <a:r>
              <a:rPr lang="fa-IR" sz="2200" b="1" dirty="0" smtClean="0">
                <a:cs typeface="B Mitra" pitchFamily="2" charset="-78"/>
              </a:rPr>
              <a:t>تبصره- سرانه يارانه نان ‌روستاييان و شهرهاي زير بيست هزار نفر جمعيت و اقشار آسيب‌پذير در ساير شهرها به‌تشخيص دولت حداقل پنجاه درصد(50%) بيشتر از متوسط يارانه سرانه خواهد بود.</a:t>
            </a:r>
          </a:p>
          <a:p>
            <a:pPr marL="365760" marR="0" lvl="0" indent="-283464" algn="justLow" defTabSz="914400" rtl="1" eaLnBrk="1" fontAlgn="auto" latinLnBrk="0" hangingPunct="1">
              <a:lnSpc>
                <a:spcPct val="150000"/>
              </a:lnSpc>
              <a:spcBef>
                <a:spcPts val="600"/>
              </a:spcBef>
              <a:spcAft>
                <a:spcPts val="0"/>
              </a:spcAft>
              <a:buClr>
                <a:schemeClr val="accent1"/>
              </a:buClr>
              <a:buSzPct val="80000"/>
              <a:buFont typeface="Wingdings 2"/>
              <a:buChar char=""/>
              <a:tabLst/>
              <a:defRPr/>
            </a:pPr>
            <a:endParaRPr kumimoji="0" lang="en-US" sz="2200" b="1" i="0" u="none" strike="noStrike" kern="1200" cap="none" spc="0" normalizeH="0" baseline="0" noProof="0" dirty="0">
              <a:ln>
                <a:noFill/>
              </a:ln>
              <a:solidFill>
                <a:schemeClr val="tx1"/>
              </a:solidFill>
              <a:effectLst/>
              <a:uLnTx/>
              <a:uFillTx/>
              <a:latin typeface="+mn-lt"/>
              <a:ea typeface="+mn-ea"/>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7640956" cy="928694"/>
          </a:xfrm>
        </p:spPr>
        <p:txBody>
          <a:bodyPr>
            <a:normAutofit fontScale="90000"/>
          </a:bodyPr>
          <a:lstStyle/>
          <a:p>
            <a:pPr algn="ctr"/>
            <a:r>
              <a:rPr lang="fa-IR" dirty="0" smtClean="0">
                <a:cs typeface="B Titr" pitchFamily="2" charset="-78"/>
              </a:rPr>
              <a:t>قانون هدفمند سازی یارانه ها – ماده 6</a:t>
            </a:r>
            <a:endParaRPr lang="en-US" dirty="0">
              <a:cs typeface="B Titr" pitchFamily="2" charset="-78"/>
            </a:endParaRPr>
          </a:p>
        </p:txBody>
      </p:sp>
      <p:sp>
        <p:nvSpPr>
          <p:cNvPr id="3" name="Content Placeholder 2"/>
          <p:cNvSpPr>
            <a:spLocks noGrp="1"/>
          </p:cNvSpPr>
          <p:nvPr>
            <p:ph idx="1"/>
          </p:nvPr>
        </p:nvSpPr>
        <p:spPr>
          <a:xfrm>
            <a:off x="785786" y="1571612"/>
            <a:ext cx="7422672" cy="4214842"/>
          </a:xfrm>
        </p:spPr>
        <p:txBody>
          <a:bodyPr>
            <a:normAutofit/>
          </a:bodyPr>
          <a:lstStyle/>
          <a:p>
            <a:pPr algn="justLow" rtl="1">
              <a:lnSpc>
                <a:spcPct val="150000"/>
              </a:lnSpc>
            </a:pPr>
            <a:r>
              <a:rPr lang="fa-IR" sz="2200" b="1" dirty="0" smtClean="0">
                <a:cs typeface="B Mitra" pitchFamily="2" charset="-78"/>
              </a:rPr>
              <a:t>ماده 6- دولت موظف است سياستهاي تشويقي و حمايتي لازم را براي ايجاد و گسترش واحدهاي توليد نان صنعتي و نيز كمك به جبران خسارت واحدهاي توليد آرد و نان كه در اجراء اين قانون ادامه فعاليت آنها با مشكل مواجه مي شود اتخاذ نمايد.</a:t>
            </a:r>
          </a:p>
          <a:p>
            <a:pPr algn="justLow" rtl="1">
              <a:lnSpc>
                <a:spcPct val="150000"/>
              </a:lnSpc>
            </a:pPr>
            <a:r>
              <a:rPr lang="fa-IR" sz="2200" b="1" dirty="0" smtClean="0">
                <a:cs typeface="B Mitra" pitchFamily="2" charset="-78"/>
              </a:rPr>
              <a:t>آئين نامه اجرائي اين ماده توسط وزارت بازرگاني و با همكاري دستگاه هاي ذيربط تهيه و حداكثر ظرف سه ماه پس از تصويب اين قانون به تصويب هيأت وزيران ميرسد.</a:t>
            </a: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7</a:t>
            </a:r>
            <a:endParaRPr lang="en-US" dirty="0">
              <a:cs typeface="B Titr" pitchFamily="2" charset="-78"/>
            </a:endParaRPr>
          </a:p>
        </p:txBody>
      </p:sp>
      <p:sp>
        <p:nvSpPr>
          <p:cNvPr id="3" name="Content Placeholder 2"/>
          <p:cNvSpPr>
            <a:spLocks noGrp="1"/>
          </p:cNvSpPr>
          <p:nvPr>
            <p:ph idx="1"/>
          </p:nvPr>
        </p:nvSpPr>
        <p:spPr>
          <a:xfrm>
            <a:off x="928662" y="1142984"/>
            <a:ext cx="7422672" cy="5143536"/>
          </a:xfrm>
        </p:spPr>
        <p:txBody>
          <a:bodyPr>
            <a:noAutofit/>
          </a:bodyPr>
          <a:lstStyle/>
          <a:p>
            <a:pPr algn="justLow" rtl="1">
              <a:lnSpc>
                <a:spcPct val="150000"/>
              </a:lnSpc>
            </a:pPr>
            <a:r>
              <a:rPr lang="fa-IR" sz="2200" b="1" dirty="0" smtClean="0">
                <a:cs typeface="B Mitra" pitchFamily="2" charset="-78"/>
              </a:rPr>
              <a:t>ماده 7- دولت مجاز است حداكثر تا پنجاه درصد (50%) خالص وجوه حاصل از اجراء اين قانون را در قالب بندهاي زير هزينه نمايد:</a:t>
            </a:r>
          </a:p>
          <a:p>
            <a:pPr algn="justLow" rtl="1">
              <a:lnSpc>
                <a:spcPct val="150000"/>
              </a:lnSpc>
            </a:pPr>
            <a:r>
              <a:rPr lang="fa-IR" sz="2200" b="1" dirty="0" smtClean="0">
                <a:cs typeface="B Mitra" pitchFamily="2" charset="-78"/>
              </a:rPr>
              <a:t>الف- يارانه در قالب پرداخت نقدي و غير نقدي با لحاظ ميزان درآمد خانوار نسبت به كليه خانوارهاي كشور به سرپرست خانوار پرداخت شود.</a:t>
            </a:r>
          </a:p>
          <a:p>
            <a:pPr algn="justLow" rtl="1">
              <a:lnSpc>
                <a:spcPct val="150000"/>
              </a:lnSpc>
            </a:pPr>
            <a:r>
              <a:rPr lang="fa-IR" sz="2200" b="1" dirty="0" smtClean="0">
                <a:cs typeface="B Mitra" pitchFamily="2" charset="-78"/>
              </a:rPr>
              <a:t>ب - اجراء نظام جامع تأمين اجتماعي براي جامعه هدف از قبيل:</a:t>
            </a:r>
          </a:p>
          <a:p>
            <a:pPr algn="justLow" rtl="1">
              <a:lnSpc>
                <a:spcPct val="150000"/>
              </a:lnSpc>
            </a:pPr>
            <a:r>
              <a:rPr lang="fa-IR" sz="2200" b="1" dirty="0" smtClean="0">
                <a:cs typeface="B Mitra" pitchFamily="2" charset="-78"/>
              </a:rPr>
              <a:t>1- گسترش و تأمين بيمه هاي اجتماعي، خدمات درماني، تأمين و ارتقاء سلامت جامعه و پوشش دارويي و درماني بيماران خاص و صعب العلاج.</a:t>
            </a:r>
          </a:p>
          <a:p>
            <a:pPr algn="justLow" rtl="1">
              <a:lnSpc>
                <a:spcPct val="150000"/>
              </a:lnSpc>
            </a:pPr>
            <a:r>
              <a:rPr lang="fa-IR" sz="2200" b="1" dirty="0" smtClean="0">
                <a:cs typeface="B Mitra" pitchFamily="2" charset="-78"/>
              </a:rPr>
              <a:t>2- كمك به تأمين هزينه مسكن، مقاوم سازي مسكن و اشتغال.</a:t>
            </a:r>
          </a:p>
          <a:p>
            <a:pPr algn="justLow" rtl="1">
              <a:lnSpc>
                <a:spcPct val="150000"/>
              </a:lnSpc>
            </a:pPr>
            <a:r>
              <a:rPr lang="fa-IR" sz="2200" b="1" dirty="0" smtClean="0">
                <a:cs typeface="B Mitra" pitchFamily="2" charset="-78"/>
              </a:rPr>
              <a:t>3- توانمندسازي و اجراء برنامه‌هاي حمايت اجتماعي. </a:t>
            </a:r>
          </a:p>
          <a:p>
            <a:pPr algn="justLow" rtl="1">
              <a:lnSpc>
                <a:spcPct val="150000"/>
              </a:lnSpc>
            </a:pPr>
            <a:endParaRPr lang="fa-IR" sz="22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1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amond(in)">
                                      <p:cBhvr>
                                        <p:cTn id="22" dur="1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ormAutofit fontScale="90000"/>
          </a:bodyPr>
          <a:lstStyle/>
          <a:p>
            <a:pPr algn="ctr"/>
            <a:r>
              <a:rPr lang="fa-IR" dirty="0" smtClean="0">
                <a:cs typeface="B Titr" pitchFamily="2" charset="-78"/>
              </a:rPr>
              <a:t>قانون هدفمند سازی یارانه ها – ماده 7</a:t>
            </a:r>
            <a:endParaRPr lang="en-US" dirty="0">
              <a:cs typeface="B Titr" pitchFamily="2" charset="-78"/>
            </a:endParaRPr>
          </a:p>
        </p:txBody>
      </p:sp>
      <p:sp>
        <p:nvSpPr>
          <p:cNvPr id="3" name="Content Placeholder 2"/>
          <p:cNvSpPr>
            <a:spLocks noGrp="1"/>
          </p:cNvSpPr>
          <p:nvPr>
            <p:ph idx="1"/>
          </p:nvPr>
        </p:nvSpPr>
        <p:spPr>
          <a:xfrm>
            <a:off x="857224" y="1357298"/>
            <a:ext cx="7422672" cy="4929222"/>
          </a:xfrm>
        </p:spPr>
        <p:txBody>
          <a:bodyPr>
            <a:noAutofit/>
          </a:bodyPr>
          <a:lstStyle/>
          <a:p>
            <a:pPr algn="justLow" rtl="1">
              <a:lnSpc>
                <a:spcPct val="150000"/>
              </a:lnSpc>
            </a:pPr>
            <a:r>
              <a:rPr lang="fa-IR" sz="2000" b="1" dirty="0" smtClean="0">
                <a:cs typeface="B Mitra" pitchFamily="2" charset="-78"/>
              </a:rPr>
              <a:t>تبصره 1 – آئين نامه اجرائي اين ماده شامل چگونگي شناسايي جامعه هدف، تشكيل و به هنگام سازي پايگاههاي اطلاعاتي مورد نياز، نحوه پرداخت به جامعه هدف و پرداختهاي موضوع اين ماده حداكثر سه ماه پس از تصويب اين قانون با پيشنهاد وزراء امور اقتصادي و دارايي، رفاه و تأمين اجتماعي و رئيس سازمان مديريت و برنامه‌ريزي كشور به تصويب هيأت وزيران خواهد رسيد.</a:t>
            </a:r>
          </a:p>
          <a:p>
            <a:pPr algn="justLow" rtl="1">
              <a:lnSpc>
                <a:spcPct val="150000"/>
              </a:lnSpc>
            </a:pPr>
            <a:r>
              <a:rPr lang="fa-IR" sz="2000" b="1" dirty="0" smtClean="0">
                <a:cs typeface="B Mitra" pitchFamily="2" charset="-78"/>
              </a:rPr>
              <a:t>تبصره 2ـ دولت ميتواند حساب هدفمندسازي يارانه ها را بنام سرپرست خانوادههاي مشمول يا فرد واجد شرايط ديگري كه توسط دولت تعيين مي شود افتتاح نمايد. اعمال مديريت دولت در نحوه هزينه كرد وجوه موضوع اين حساب از جمله زمان مجاز، نوع برداشت هزينه ها و برگشت وجوهي كه به اشتباه واريز شده اند مجاز است.</a:t>
            </a:r>
          </a:p>
          <a:p>
            <a:pPr algn="justLow" rtl="1">
              <a:lnSpc>
                <a:spcPct val="150000"/>
              </a:lnSpc>
            </a:pPr>
            <a:endParaRPr lang="fa-IR" sz="20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14290"/>
            <a:ext cx="7640956" cy="928694"/>
          </a:xfrm>
        </p:spPr>
        <p:txBody>
          <a:bodyPr anchor="ctr" anchorCtr="0">
            <a:normAutofit fontScale="90000"/>
          </a:bodyPr>
          <a:lstStyle/>
          <a:p>
            <a:pPr algn="ctr"/>
            <a:r>
              <a:rPr lang="fa-IR" dirty="0" smtClean="0">
                <a:cs typeface="B Titr" pitchFamily="2" charset="-78"/>
              </a:rPr>
              <a:t>قانون هدفمند سازی یارانه ها – ماده 8</a:t>
            </a:r>
            <a:endParaRPr lang="en-US" dirty="0">
              <a:cs typeface="B Titr" pitchFamily="2" charset="-78"/>
            </a:endParaRPr>
          </a:p>
        </p:txBody>
      </p:sp>
      <p:sp>
        <p:nvSpPr>
          <p:cNvPr id="3" name="Content Placeholder 2"/>
          <p:cNvSpPr>
            <a:spLocks noGrp="1"/>
          </p:cNvSpPr>
          <p:nvPr>
            <p:ph idx="1"/>
          </p:nvPr>
        </p:nvSpPr>
        <p:spPr>
          <a:xfrm>
            <a:off x="857224" y="1142984"/>
            <a:ext cx="7422672" cy="5143536"/>
          </a:xfrm>
        </p:spPr>
        <p:txBody>
          <a:bodyPr>
            <a:noAutofit/>
          </a:bodyPr>
          <a:lstStyle/>
          <a:p>
            <a:pPr algn="justLow" rtl="1">
              <a:lnSpc>
                <a:spcPct val="150000"/>
              </a:lnSpc>
            </a:pPr>
            <a:r>
              <a:rPr lang="fa-IR" sz="2000" b="1" dirty="0" smtClean="0">
                <a:cs typeface="B Mitra" pitchFamily="2" charset="-78"/>
              </a:rPr>
              <a:t>ماده 8- دولت مكلف است  </a:t>
            </a:r>
            <a:r>
              <a:rPr lang="fa-IR" sz="2200" b="1" i="1" dirty="0" smtClean="0">
                <a:solidFill>
                  <a:srgbClr val="FF0000"/>
                </a:solidFill>
                <a:cs typeface="B Mitra" pitchFamily="2" charset="-78"/>
              </a:rPr>
              <a:t>سي</a:t>
            </a:r>
            <a:r>
              <a:rPr lang="fa-IR" sz="2000" b="1" dirty="0" smtClean="0">
                <a:cs typeface="B Mitra" pitchFamily="2" charset="-78"/>
              </a:rPr>
              <a:t> </a:t>
            </a:r>
            <a:r>
              <a:rPr lang="fa-IR" sz="2200" b="1" i="1" dirty="0" smtClean="0">
                <a:solidFill>
                  <a:srgbClr val="FF0000"/>
                </a:solidFill>
                <a:cs typeface="B Mitra" pitchFamily="2" charset="-78"/>
              </a:rPr>
              <a:t>درصد (30% )</a:t>
            </a:r>
            <a:r>
              <a:rPr lang="fa-IR" sz="2000" b="1" dirty="0" smtClean="0">
                <a:cs typeface="B Mitra" pitchFamily="2" charset="-78"/>
              </a:rPr>
              <a:t> خالص وجوه حاصل از اجراء اين قانون را براي پرداخت كمكهاي بلاعوض، يا يارانه سود تسهيلات و يا وجوه اداره شده براي اجراء موارد زير هزينه كند:</a:t>
            </a:r>
          </a:p>
          <a:p>
            <a:pPr algn="justLow" rtl="1">
              <a:lnSpc>
                <a:spcPct val="150000"/>
              </a:lnSpc>
            </a:pPr>
            <a:r>
              <a:rPr lang="fa-IR" sz="2000" b="1" dirty="0" smtClean="0">
                <a:cs typeface="B Mitra" pitchFamily="2" charset="-78"/>
              </a:rPr>
              <a:t>الف- بهينه سازي مصرف انرژي در واحدهاي توليدي، خدماتي و مسكوني و تشويق به </a:t>
            </a:r>
            <a:r>
              <a:rPr lang="fa-IR" sz="2000" b="1" dirty="0" smtClean="0"/>
              <a:t>صرفه جويي و رعايت الگوي مصرف كه توسط دستگاه اجرائي ذيربط معرفي ﻣﻲشود.</a:t>
            </a:r>
          </a:p>
          <a:p>
            <a:pPr algn="justLow" rtl="1">
              <a:lnSpc>
                <a:spcPct val="150000"/>
              </a:lnSpc>
            </a:pPr>
            <a:r>
              <a:rPr lang="fa-IR" sz="2000" b="1" dirty="0" smtClean="0">
                <a:cs typeface="B Mitra" pitchFamily="2" charset="-78"/>
              </a:rPr>
              <a:t>ب- اصلاح ساختار فناوري واحدهاي توليدي در جهت افزايش بهره وري انرژي، آب و توسعه توليد برق از منابع تجديدپذير.</a:t>
            </a:r>
          </a:p>
          <a:p>
            <a:pPr algn="justLow" rtl="1">
              <a:lnSpc>
                <a:spcPct val="150000"/>
              </a:lnSpc>
            </a:pPr>
            <a:r>
              <a:rPr lang="fa-IR" sz="2000" b="1" dirty="0" smtClean="0">
                <a:cs typeface="B Mitra" pitchFamily="2" charset="-78"/>
              </a:rPr>
              <a:t>ج- جبران بخشي از زيان شركتهاي ارائه دهنده خدمات آب و فاضلاب، برق، گاز طبيعي و فرآورده هاي نفتي و شهرداري ها و دهياري ها ناشي از اجراء اين قانون. </a:t>
            </a:r>
          </a:p>
          <a:p>
            <a:pPr algn="justLow" rtl="1">
              <a:lnSpc>
                <a:spcPct val="150000"/>
              </a:lnSpc>
            </a:pPr>
            <a:endParaRPr lang="fa-IR" sz="2000" b="1" dirty="0" smtClean="0">
              <a:cs typeface="B Mitra" pitchFamily="2" charset="-78"/>
            </a:endParaRPr>
          </a:p>
        </p:txBody>
      </p:sp>
      <p:sp>
        <p:nvSpPr>
          <p:cNvPr id="6" name="Rounded Rectangle 5">
            <a:hlinkClick r:id="rId3" action="ppaction://hlinksldjump"/>
          </p:cNvPr>
          <p:cNvSpPr/>
          <p:nvPr/>
        </p:nvSpPr>
        <p:spPr>
          <a:xfrm>
            <a:off x="142844" y="6330662"/>
            <a:ext cx="785818" cy="500066"/>
          </a:xfrm>
          <a:prstGeom prst="roundRect">
            <a:avLst/>
          </a:prstGeom>
        </p:spPr>
        <p:style>
          <a:lnRef idx="0">
            <a:schemeClr val="accent5"/>
          </a:lnRef>
          <a:fillRef idx="3">
            <a:schemeClr val="accent5"/>
          </a:fillRef>
          <a:effectRef idx="3">
            <a:schemeClr val="accent5"/>
          </a:effectRef>
          <a:fontRef idx="minor">
            <a:schemeClr val="lt1"/>
          </a:fontRef>
        </p:style>
        <p:txBody>
          <a:bodyPr tIns="0" bIns="0" rtlCol="1" anchor="ctr"/>
          <a:lstStyle/>
          <a:p>
            <a:pPr algn="ctr" fontAlgn="auto">
              <a:spcBef>
                <a:spcPts val="0"/>
              </a:spcBef>
              <a:spcAft>
                <a:spcPts val="0"/>
              </a:spcAft>
              <a:defRPr/>
            </a:pPr>
            <a:r>
              <a:rPr lang="fa-IR" sz="1400" b="1" dirty="0">
                <a:cs typeface="B Mitra" pitchFamily="2" charset="-78"/>
              </a:rPr>
              <a:t>فهرست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1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amond(in)">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amond(in)">
                                      <p:cBhvr>
                                        <p:cTn id="1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6578</TotalTime>
  <Words>9979</Words>
  <Application>Microsoft Office PowerPoint</Application>
  <PresentationFormat>On-screen Show (4:3)</PresentationFormat>
  <Paragraphs>3218</Paragraphs>
  <Slides>109</Slides>
  <Notes>73</Notes>
  <HiddenSlides>0</HiddenSlides>
  <MMClips>0</MMClips>
  <ScaleCrop>false</ScaleCrop>
  <HeadingPairs>
    <vt:vector size="4" baseType="variant">
      <vt:variant>
        <vt:lpstr>Theme</vt:lpstr>
      </vt:variant>
      <vt:variant>
        <vt:i4>1</vt:i4>
      </vt:variant>
      <vt:variant>
        <vt:lpstr>Slide Titles</vt:lpstr>
      </vt:variant>
      <vt:variant>
        <vt:i4>109</vt:i4>
      </vt:variant>
    </vt:vector>
  </HeadingPairs>
  <TitlesOfParts>
    <vt:vector size="110" baseType="lpstr">
      <vt:lpstr>Office Theme</vt:lpstr>
      <vt:lpstr>برنامه بخش صنعت و معدن  در طرح تحول اقتصادی</vt:lpstr>
      <vt:lpstr>فهرست</vt:lpstr>
      <vt:lpstr>مصرف و یارانه انرژی در بخشهای مختلف</vt:lpstr>
      <vt:lpstr>سهم انرژی در ارزش نهاده و ستانده</vt:lpstr>
      <vt:lpstr>ترکیب مصرف سوخت در صنایع مختلف</vt:lpstr>
      <vt:lpstr>ترکیب مصرف برق در صنایع مختلف</vt:lpstr>
      <vt:lpstr>چارچوب طراحی برنامه</vt:lpstr>
      <vt:lpstr>خط مشی ها</vt:lpstr>
      <vt:lpstr>رویکرد برنامه ریزی</vt:lpstr>
      <vt:lpstr>رشته فعالیت های آسیب پذیر</vt:lpstr>
      <vt:lpstr>آثار هدفمند کردن یارانه ها</vt:lpstr>
      <vt:lpstr>اهداف نهائی</vt:lpstr>
      <vt:lpstr>صنایع انرژی بر</vt:lpstr>
      <vt:lpstr>صنایع پر مصرف</vt:lpstr>
      <vt:lpstr>تاثیر حمل و نقل</vt:lpstr>
      <vt:lpstr>تاثیر حمل و نقل</vt:lpstr>
      <vt:lpstr>تاثیر حمل و نقل</vt:lpstr>
      <vt:lpstr>تغییر تقاضا</vt:lpstr>
      <vt:lpstr>ترکیب هزینه خانوار</vt:lpstr>
      <vt:lpstr>ترکیب هزینه خوراکی خانوار</vt:lpstr>
      <vt:lpstr>محصولات سبد خانوار مرتبط با صنایع</vt:lpstr>
      <vt:lpstr>رشته فعالیت های آسیب پذیر</vt:lpstr>
      <vt:lpstr>بسته حمایتی</vt:lpstr>
      <vt:lpstr>برنامه جبرانی</vt:lpstr>
      <vt:lpstr>برنامه جبرانی</vt:lpstr>
      <vt:lpstr>برنامه های بهره وری </vt:lpstr>
      <vt:lpstr>برنامه های بهره وری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انرژی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مدیریت و منابع انسانی</vt:lpstr>
      <vt:lpstr>برنامه توزیع کالا</vt:lpstr>
      <vt:lpstr>برنامه صادرات و واردات</vt:lpstr>
      <vt:lpstr>برنامه نظام مالی</vt:lpstr>
      <vt:lpstr>برنامه ها  به تفکیک  رشته های صنعتی</vt:lpstr>
      <vt:lpstr>صنعت و معدن – وضعیت توزیع دارایی ها</vt:lpstr>
      <vt:lpstr>صنعت سیمان - وضعیت</vt:lpstr>
      <vt:lpstr>صنعت سیمان – آثار هدفمند سازی</vt:lpstr>
      <vt:lpstr>صنعت سیمان – پروژه های متناسب</vt:lpstr>
      <vt:lpstr>صنعت سیمان – پروژه های متناسب</vt:lpstr>
      <vt:lpstr>صنعت سیمان – پروژه های متناسب</vt:lpstr>
      <vt:lpstr>صنعت سیمان – پروژه های متناسب</vt:lpstr>
      <vt:lpstr>صنعت سیمان – پروژه های متناسب</vt:lpstr>
      <vt:lpstr>صنعت فولاد</vt:lpstr>
      <vt:lpstr>صنعت فولاد</vt:lpstr>
      <vt:lpstr>صنعت فولاد</vt:lpstr>
      <vt:lpstr>صنعت فولاد</vt:lpstr>
      <vt:lpstr>صنعت فولاد</vt:lpstr>
      <vt:lpstr>سازماندهی اجرای طرح هدفمند کردن یارانه ها</vt:lpstr>
      <vt:lpstr>سازماندهی اجرای طرح هدفمند کردن یارانه ها</vt:lpstr>
      <vt:lpstr>زیرساخت ها</vt:lpstr>
      <vt:lpstr>زیرساخت ها</vt:lpstr>
      <vt:lpstr>زیرساخت ها</vt:lpstr>
      <vt:lpstr>زیرساخت ها</vt:lpstr>
      <vt:lpstr>زیرساخت ها</vt:lpstr>
      <vt:lpstr>قانون هدفمند کردن یارانه ها</vt:lpstr>
      <vt:lpstr>قانون هدفمند سازی یارانه ها – خلاصه نکات مهم</vt:lpstr>
      <vt:lpstr>قانون هدفمند سازی یارانه ها – ماده 1</vt:lpstr>
      <vt:lpstr>قانون هدفمند سازی یارانه ها – ماده 1</vt:lpstr>
      <vt:lpstr>قانون هدفمند سازی یارانه ها – ماده 1</vt:lpstr>
      <vt:lpstr>قانون هدفمند سازی یارانه ها – ماده 1</vt:lpstr>
      <vt:lpstr>قانون هدفمند سازی یارانه ها – ماده 1</vt:lpstr>
      <vt:lpstr>توضیح نحوه محاسبه قیمت تمام شده برق با احتساب راندمان تولید</vt:lpstr>
      <vt:lpstr>قانون هدفمند سازی یارانه ها – ماده 1</vt:lpstr>
      <vt:lpstr>قانون هدفمند سازی یارانه ها – ماده 1</vt:lpstr>
      <vt:lpstr>قانون هدفمند سازی یارانه ها – ماده 1</vt:lpstr>
      <vt:lpstr>قانون هدفمند سازی یارانه ها – ماده 2</vt:lpstr>
      <vt:lpstr>قانون هدفمند سازی یارانه ها – ماده 3</vt:lpstr>
      <vt:lpstr>قانون هدفمند سازی یارانه ها – ماده 3</vt:lpstr>
      <vt:lpstr>قانون هدفمند سازی یارانه ها – ماده 4</vt:lpstr>
      <vt:lpstr>قانون هدفمند سازی یارانه ها – ماده 5</vt:lpstr>
      <vt:lpstr>قانون هدفمند سازی یارانه ها – ماده 6</vt:lpstr>
      <vt:lpstr>قانون هدفمند سازی یارانه ها – ماده 7</vt:lpstr>
      <vt:lpstr>قانون هدفمند سازی یارانه ها – ماده 7</vt:lpstr>
      <vt:lpstr>قانون هدفمند سازی یارانه ها – ماده 8</vt:lpstr>
      <vt:lpstr>قانون هدفمند سازی یارانه ها – ماده 8</vt:lpstr>
      <vt:lpstr>قانون هدفمند سازی یارانه ها – ماده 8</vt:lpstr>
      <vt:lpstr>قانون هدفمند سازی یارانه ها – ماده 9</vt:lpstr>
      <vt:lpstr>قانون هدفمند سازی یارانه ها – ماده 10</vt:lpstr>
      <vt:lpstr>قانون هدفمند سازی یارانه ها – ماده 11</vt:lpstr>
      <vt:lpstr>قانون هدفمند سازی یارانه ها – ماده 12</vt:lpstr>
      <vt:lpstr>قانون هدفمند سازی یارانه ها – ماده 13 و 14</vt:lpstr>
      <vt:lpstr>قانون هدفمند سازی یارانه ها – ماده 15</vt:lpstr>
      <vt:lpstr>قانون هدفمند سازی یارانه ها – ماده 15</vt:lpstr>
      <vt:lpstr>قانون هدفمند سازی یارانه ها – ماده 16</vt:lpstr>
    </vt:vector>
  </TitlesOfParts>
  <Company>stsm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amin</dc:creator>
  <cp:lastModifiedBy>FATEMI AMIN</cp:lastModifiedBy>
  <cp:revision>1356</cp:revision>
  <dcterms:created xsi:type="dcterms:W3CDTF">2009-12-08T13:10:05Z</dcterms:created>
  <dcterms:modified xsi:type="dcterms:W3CDTF">2010-05-30T17:31:08Z</dcterms:modified>
</cp:coreProperties>
</file>