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676" r:id="rId2"/>
  </p:sldMasterIdLst>
  <p:notesMasterIdLst>
    <p:notesMasterId r:id="rId52"/>
  </p:notesMasterIdLst>
  <p:sldIdLst>
    <p:sldId id="257" r:id="rId3"/>
    <p:sldId id="353" r:id="rId4"/>
    <p:sldId id="321" r:id="rId5"/>
    <p:sldId id="322" r:id="rId6"/>
    <p:sldId id="379" r:id="rId7"/>
    <p:sldId id="380" r:id="rId8"/>
    <p:sldId id="381" r:id="rId9"/>
    <p:sldId id="382" r:id="rId10"/>
    <p:sldId id="401" r:id="rId11"/>
    <p:sldId id="402" r:id="rId12"/>
    <p:sldId id="358" r:id="rId13"/>
    <p:sldId id="391" r:id="rId14"/>
    <p:sldId id="360" r:id="rId15"/>
    <p:sldId id="361" r:id="rId16"/>
    <p:sldId id="323" r:id="rId17"/>
    <p:sldId id="362" r:id="rId18"/>
    <p:sldId id="363" r:id="rId19"/>
    <p:sldId id="364" r:id="rId20"/>
    <p:sldId id="365" r:id="rId21"/>
    <p:sldId id="366" r:id="rId22"/>
    <p:sldId id="367" r:id="rId23"/>
    <p:sldId id="368" r:id="rId24"/>
    <p:sldId id="369" r:id="rId25"/>
    <p:sldId id="370" r:id="rId26"/>
    <p:sldId id="371" r:id="rId27"/>
    <p:sldId id="372" r:id="rId28"/>
    <p:sldId id="373" r:id="rId29"/>
    <p:sldId id="374" r:id="rId30"/>
    <p:sldId id="375" r:id="rId31"/>
    <p:sldId id="376" r:id="rId32"/>
    <p:sldId id="392" r:id="rId33"/>
    <p:sldId id="394" r:id="rId34"/>
    <p:sldId id="393" r:id="rId35"/>
    <p:sldId id="395" r:id="rId36"/>
    <p:sldId id="396" r:id="rId37"/>
    <p:sldId id="397" r:id="rId38"/>
    <p:sldId id="398" r:id="rId39"/>
    <p:sldId id="399" r:id="rId40"/>
    <p:sldId id="400" r:id="rId41"/>
    <p:sldId id="377" r:id="rId42"/>
    <p:sldId id="378" r:id="rId43"/>
    <p:sldId id="383" r:id="rId44"/>
    <p:sldId id="384" r:id="rId45"/>
    <p:sldId id="386" r:id="rId46"/>
    <p:sldId id="388" r:id="rId47"/>
    <p:sldId id="387" r:id="rId48"/>
    <p:sldId id="389" r:id="rId49"/>
    <p:sldId id="390" r:id="rId50"/>
    <p:sldId id="297" r:id="rId51"/>
  </p:sldIdLst>
  <p:sldSz cx="9144000" cy="6858000" type="screen4x3"/>
  <p:notesSz cx="6985000" cy="9283700"/>
  <p:defaultText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4686" autoAdjust="0"/>
  </p:normalViewPr>
  <p:slideViewPr>
    <p:cSldViewPr snapToGrid="0">
      <p:cViewPr varScale="1">
        <p:scale>
          <a:sx n="61" d="100"/>
          <a:sy n="61" d="100"/>
        </p:scale>
        <p:origin x="168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tableStyles" Target="tableStyle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s>
</file>

<file path=ppt/diagrams/colors1.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3AC9108-9935-41F2-BD93-86EEB3E0A34E}" type="doc">
      <dgm:prSet loTypeId="urn:microsoft.com/office/officeart/2005/8/layout/hProcess9" loCatId="process" qsTypeId="urn:microsoft.com/office/officeart/2005/8/quickstyle/simple1" qsCatId="simple" csTypeId="urn:microsoft.com/office/officeart/2005/8/colors/accent2_4" csCatId="accent2" phldr="1"/>
      <dgm:spPr/>
    </dgm:pt>
    <dgm:pt modelId="{2BBE6170-985A-492F-B1D9-60B4412A8F8A}">
      <dgm:prSet phldrT="[Text]"/>
      <dgm:spPr>
        <a:solidFill>
          <a:srgbClr val="C00000"/>
        </a:solidFill>
      </dgm:spPr>
      <dgm:t>
        <a:bodyPr/>
        <a:lstStyle/>
        <a:p>
          <a:r>
            <a:rPr lang="en-US" b="1" dirty="0">
              <a:latin typeface="Segoe UI" panose="020B0502040204020203" pitchFamily="34" charset="0"/>
              <a:ea typeface="Segoe UI" panose="020B0502040204020203" pitchFamily="34" charset="0"/>
              <a:cs typeface="Segoe UI" panose="020B0502040204020203" pitchFamily="34" charset="0"/>
            </a:rPr>
            <a:t>CURRENT SYSTEM</a:t>
          </a:r>
        </a:p>
      </dgm:t>
    </dgm:pt>
    <dgm:pt modelId="{963FA80A-8BBF-4249-BEA7-731E245049FF}" type="parTrans" cxnId="{84D25E9C-9F87-496F-908F-E2CBC6FE732A}">
      <dgm:prSet/>
      <dgm:spPr/>
      <dgm:t>
        <a:bodyPr/>
        <a:lstStyle/>
        <a:p>
          <a:endParaRPr lang="en-US"/>
        </a:p>
      </dgm:t>
    </dgm:pt>
    <dgm:pt modelId="{8ED35F8C-46A3-4CA2-96E4-C8A93DB27864}" type="sibTrans" cxnId="{84D25E9C-9F87-496F-908F-E2CBC6FE732A}">
      <dgm:prSet/>
      <dgm:spPr/>
      <dgm:t>
        <a:bodyPr/>
        <a:lstStyle/>
        <a:p>
          <a:endParaRPr lang="en-US"/>
        </a:p>
      </dgm:t>
    </dgm:pt>
    <dgm:pt modelId="{F6440FBA-0E3E-4C17-96A7-025C7D72E56C}">
      <dgm:prSet phldrT="[Text]"/>
      <dgm:spPr/>
      <dgm:t>
        <a:bodyPr/>
        <a:lstStyle/>
        <a:p>
          <a:r>
            <a:rPr lang="en-US" b="1" dirty="0">
              <a:latin typeface="Segoe UI" panose="020B0502040204020203" pitchFamily="34" charset="0"/>
              <a:ea typeface="Segoe UI" panose="020B0502040204020203" pitchFamily="34" charset="0"/>
              <a:cs typeface="Segoe UI" panose="020B0502040204020203" pitchFamily="34" charset="0"/>
            </a:rPr>
            <a:t>INTERNATIONAL EXPERIENCE</a:t>
          </a:r>
        </a:p>
      </dgm:t>
    </dgm:pt>
    <dgm:pt modelId="{6941D8BD-F396-4AAA-9135-26CB130C6B1E}" type="parTrans" cxnId="{8302A71F-453E-468F-9EAA-A32FB9B04329}">
      <dgm:prSet/>
      <dgm:spPr/>
      <dgm:t>
        <a:bodyPr/>
        <a:lstStyle/>
        <a:p>
          <a:endParaRPr lang="en-US"/>
        </a:p>
      </dgm:t>
    </dgm:pt>
    <dgm:pt modelId="{17E491FE-6E03-406A-8BD6-5DA3F9452D1D}" type="sibTrans" cxnId="{8302A71F-453E-468F-9EAA-A32FB9B04329}">
      <dgm:prSet/>
      <dgm:spPr/>
      <dgm:t>
        <a:bodyPr/>
        <a:lstStyle/>
        <a:p>
          <a:endParaRPr lang="en-US"/>
        </a:p>
      </dgm:t>
    </dgm:pt>
    <dgm:pt modelId="{4DF1B999-22EC-4C72-97D1-123B29E33266}">
      <dgm:prSet phldrT="[Text]" custT="1"/>
      <dgm:spPr/>
      <dgm:t>
        <a:bodyPr/>
        <a:lstStyle/>
        <a:p>
          <a:r>
            <a:rPr lang="en-US" sz="1200" b="1" dirty="0">
              <a:latin typeface="Segoe UI" panose="020B0502040204020203" pitchFamily="34" charset="0"/>
              <a:ea typeface="Segoe UI" panose="020B0502040204020203" pitchFamily="34" charset="0"/>
              <a:cs typeface="Segoe UI" panose="020B0502040204020203" pitchFamily="34" charset="0"/>
            </a:rPr>
            <a:t>PROBLEMS OF CURRENT SYSTEM</a:t>
          </a:r>
        </a:p>
      </dgm:t>
    </dgm:pt>
    <dgm:pt modelId="{238CECEC-A6C0-4F17-9C35-A6A4D2E234AB}" type="parTrans" cxnId="{C7DDF288-2BD8-496C-9495-9579E5286AB0}">
      <dgm:prSet/>
      <dgm:spPr/>
      <dgm:t>
        <a:bodyPr/>
        <a:lstStyle/>
        <a:p>
          <a:endParaRPr lang="en-US"/>
        </a:p>
      </dgm:t>
    </dgm:pt>
    <dgm:pt modelId="{63B4CC35-2FB3-4377-A69D-6B750AF589EA}" type="sibTrans" cxnId="{C7DDF288-2BD8-496C-9495-9579E5286AB0}">
      <dgm:prSet/>
      <dgm:spPr/>
      <dgm:t>
        <a:bodyPr/>
        <a:lstStyle/>
        <a:p>
          <a:endParaRPr lang="en-US"/>
        </a:p>
      </dgm:t>
    </dgm:pt>
    <dgm:pt modelId="{C50004F4-3266-4CC2-B0C3-167B69647180}">
      <dgm:prSet phldrT="[Text]" custT="1"/>
      <dgm:spPr/>
      <dgm:t>
        <a:bodyPr/>
        <a:lstStyle/>
        <a:p>
          <a:r>
            <a:rPr lang="en-US" sz="1200" b="1" dirty="0">
              <a:latin typeface="Segoe UI" panose="020B0502040204020203" pitchFamily="34" charset="0"/>
              <a:ea typeface="Segoe UI" panose="020B0502040204020203" pitchFamily="34" charset="0"/>
              <a:cs typeface="Segoe UI" panose="020B0502040204020203" pitchFamily="34" charset="0"/>
            </a:rPr>
            <a:t>SOLUTIONS TO PROBLEMS</a:t>
          </a:r>
        </a:p>
      </dgm:t>
    </dgm:pt>
    <dgm:pt modelId="{41C42788-B1C5-4298-B4A8-C8C5A57BDEF6}" type="parTrans" cxnId="{7F85DEB4-CDB4-4F93-9E27-D58151FA71BA}">
      <dgm:prSet/>
      <dgm:spPr/>
      <dgm:t>
        <a:bodyPr/>
        <a:lstStyle/>
        <a:p>
          <a:endParaRPr lang="en-US"/>
        </a:p>
      </dgm:t>
    </dgm:pt>
    <dgm:pt modelId="{A52534D6-EDDD-4FD8-99AF-DB983ACF427F}" type="sibTrans" cxnId="{7F85DEB4-CDB4-4F93-9E27-D58151FA71BA}">
      <dgm:prSet/>
      <dgm:spPr/>
      <dgm:t>
        <a:bodyPr/>
        <a:lstStyle/>
        <a:p>
          <a:endParaRPr lang="en-US"/>
        </a:p>
      </dgm:t>
    </dgm:pt>
    <dgm:pt modelId="{D82F2447-BFE8-46DD-B675-6620AC99B7FE}">
      <dgm:prSet phldrT="[Text]" custT="1"/>
      <dgm:spPr/>
      <dgm:t>
        <a:bodyPr/>
        <a:lstStyle/>
        <a:p>
          <a:r>
            <a:rPr lang="en-US" sz="1200" b="1" dirty="0">
              <a:latin typeface="Segoe UI" panose="020B0502040204020203" pitchFamily="34" charset="0"/>
              <a:ea typeface="Segoe UI" panose="020B0502040204020203" pitchFamily="34" charset="0"/>
              <a:cs typeface="Segoe UI" panose="020B0502040204020203" pitchFamily="34" charset="0"/>
            </a:rPr>
            <a:t>REFORM PROCESS</a:t>
          </a:r>
        </a:p>
      </dgm:t>
    </dgm:pt>
    <dgm:pt modelId="{56F6C0D8-A388-4314-94A1-745EEC76281C}" type="parTrans" cxnId="{7AEAFBF1-D95A-483F-99A9-5F8C8ACB65DB}">
      <dgm:prSet/>
      <dgm:spPr/>
      <dgm:t>
        <a:bodyPr/>
        <a:lstStyle/>
        <a:p>
          <a:endParaRPr lang="en-US"/>
        </a:p>
      </dgm:t>
    </dgm:pt>
    <dgm:pt modelId="{F1CD8F13-1FAD-489A-AB2F-ABC6B9FEAC0F}" type="sibTrans" cxnId="{7AEAFBF1-D95A-483F-99A9-5F8C8ACB65DB}">
      <dgm:prSet/>
      <dgm:spPr/>
      <dgm:t>
        <a:bodyPr/>
        <a:lstStyle/>
        <a:p>
          <a:endParaRPr lang="en-US"/>
        </a:p>
      </dgm:t>
    </dgm:pt>
    <dgm:pt modelId="{2EE7E029-B0A3-4D61-AEC6-95B3B6580B48}" type="pres">
      <dgm:prSet presAssocID="{C3AC9108-9935-41F2-BD93-86EEB3E0A34E}" presName="CompostProcess" presStyleCnt="0">
        <dgm:presLayoutVars>
          <dgm:dir/>
          <dgm:resizeHandles val="exact"/>
        </dgm:presLayoutVars>
      </dgm:prSet>
      <dgm:spPr/>
    </dgm:pt>
    <dgm:pt modelId="{1A37CBB5-1EA0-4CFE-BC31-261492442E6C}" type="pres">
      <dgm:prSet presAssocID="{C3AC9108-9935-41F2-BD93-86EEB3E0A34E}" presName="arrow" presStyleLbl="bgShp" presStyleIdx="0" presStyleCnt="1"/>
      <dgm:spPr/>
    </dgm:pt>
    <dgm:pt modelId="{A6EB8896-DCC6-4BA3-9271-A0D1DB3A41E6}" type="pres">
      <dgm:prSet presAssocID="{C3AC9108-9935-41F2-BD93-86EEB3E0A34E}" presName="linearProcess" presStyleCnt="0"/>
      <dgm:spPr/>
    </dgm:pt>
    <dgm:pt modelId="{BE4DEFD9-4CE0-48AC-BD26-5DA76BD333C0}" type="pres">
      <dgm:prSet presAssocID="{2BBE6170-985A-492F-B1D9-60B4412A8F8A}" presName="textNode" presStyleLbl="node1" presStyleIdx="0" presStyleCnt="5">
        <dgm:presLayoutVars>
          <dgm:bulletEnabled val="1"/>
        </dgm:presLayoutVars>
      </dgm:prSet>
      <dgm:spPr/>
    </dgm:pt>
    <dgm:pt modelId="{753C9FFD-C262-4141-B10A-A0EFA8F70676}" type="pres">
      <dgm:prSet presAssocID="{8ED35F8C-46A3-4CA2-96E4-C8A93DB27864}" presName="sibTrans" presStyleCnt="0"/>
      <dgm:spPr/>
    </dgm:pt>
    <dgm:pt modelId="{F370C274-6FA7-487B-94D0-233441FE93E3}" type="pres">
      <dgm:prSet presAssocID="{F6440FBA-0E3E-4C17-96A7-025C7D72E56C}" presName="textNode" presStyleLbl="node1" presStyleIdx="1" presStyleCnt="5">
        <dgm:presLayoutVars>
          <dgm:bulletEnabled val="1"/>
        </dgm:presLayoutVars>
      </dgm:prSet>
      <dgm:spPr/>
    </dgm:pt>
    <dgm:pt modelId="{5389C93A-5450-4D3E-B56D-C99ACAF74818}" type="pres">
      <dgm:prSet presAssocID="{17E491FE-6E03-406A-8BD6-5DA3F9452D1D}" presName="sibTrans" presStyleCnt="0"/>
      <dgm:spPr/>
    </dgm:pt>
    <dgm:pt modelId="{691B8021-BFC5-45BA-BFCD-8600C4397366}" type="pres">
      <dgm:prSet presAssocID="{4DF1B999-22EC-4C72-97D1-123B29E33266}" presName="textNode" presStyleLbl="node1" presStyleIdx="2" presStyleCnt="5">
        <dgm:presLayoutVars>
          <dgm:bulletEnabled val="1"/>
        </dgm:presLayoutVars>
      </dgm:prSet>
      <dgm:spPr/>
    </dgm:pt>
    <dgm:pt modelId="{03EF366D-F69F-4CF9-AABD-EE2EC8EA4D34}" type="pres">
      <dgm:prSet presAssocID="{63B4CC35-2FB3-4377-A69D-6B750AF589EA}" presName="sibTrans" presStyleCnt="0"/>
      <dgm:spPr/>
    </dgm:pt>
    <dgm:pt modelId="{044BC3F8-53E3-4667-9607-67CAEDBD8D49}" type="pres">
      <dgm:prSet presAssocID="{C50004F4-3266-4CC2-B0C3-167B69647180}" presName="textNode" presStyleLbl="node1" presStyleIdx="3" presStyleCnt="5">
        <dgm:presLayoutVars>
          <dgm:bulletEnabled val="1"/>
        </dgm:presLayoutVars>
      </dgm:prSet>
      <dgm:spPr/>
    </dgm:pt>
    <dgm:pt modelId="{DC3E0EA4-D834-4568-9B4E-58C1EDC0DC36}" type="pres">
      <dgm:prSet presAssocID="{A52534D6-EDDD-4FD8-99AF-DB983ACF427F}" presName="sibTrans" presStyleCnt="0"/>
      <dgm:spPr/>
    </dgm:pt>
    <dgm:pt modelId="{42260F66-9996-49B9-BB86-FCA20E454CBF}" type="pres">
      <dgm:prSet presAssocID="{D82F2447-BFE8-46DD-B675-6620AC99B7FE}" presName="textNode" presStyleLbl="node1" presStyleIdx="4" presStyleCnt="5">
        <dgm:presLayoutVars>
          <dgm:bulletEnabled val="1"/>
        </dgm:presLayoutVars>
      </dgm:prSet>
      <dgm:spPr/>
    </dgm:pt>
  </dgm:ptLst>
  <dgm:cxnLst>
    <dgm:cxn modelId="{C7DDF288-2BD8-496C-9495-9579E5286AB0}" srcId="{C3AC9108-9935-41F2-BD93-86EEB3E0A34E}" destId="{4DF1B999-22EC-4C72-97D1-123B29E33266}" srcOrd="2" destOrd="0" parTransId="{238CECEC-A6C0-4F17-9C35-A6A4D2E234AB}" sibTransId="{63B4CC35-2FB3-4377-A69D-6B750AF589EA}"/>
    <dgm:cxn modelId="{118DF0A9-7A24-4131-A652-78DC2E9EC09F}" type="presOf" srcId="{4DF1B999-22EC-4C72-97D1-123B29E33266}" destId="{691B8021-BFC5-45BA-BFCD-8600C4397366}" srcOrd="0" destOrd="0" presId="urn:microsoft.com/office/officeart/2005/8/layout/hProcess9"/>
    <dgm:cxn modelId="{7F85DEB4-CDB4-4F93-9E27-D58151FA71BA}" srcId="{C3AC9108-9935-41F2-BD93-86EEB3E0A34E}" destId="{C50004F4-3266-4CC2-B0C3-167B69647180}" srcOrd="3" destOrd="0" parTransId="{41C42788-B1C5-4298-B4A8-C8C5A57BDEF6}" sibTransId="{A52534D6-EDDD-4FD8-99AF-DB983ACF427F}"/>
    <dgm:cxn modelId="{84D25E9C-9F87-496F-908F-E2CBC6FE732A}" srcId="{C3AC9108-9935-41F2-BD93-86EEB3E0A34E}" destId="{2BBE6170-985A-492F-B1D9-60B4412A8F8A}" srcOrd="0" destOrd="0" parTransId="{963FA80A-8BBF-4249-BEA7-731E245049FF}" sibTransId="{8ED35F8C-46A3-4CA2-96E4-C8A93DB27864}"/>
    <dgm:cxn modelId="{8302A71F-453E-468F-9EAA-A32FB9B04329}" srcId="{C3AC9108-9935-41F2-BD93-86EEB3E0A34E}" destId="{F6440FBA-0E3E-4C17-96A7-025C7D72E56C}" srcOrd="1" destOrd="0" parTransId="{6941D8BD-F396-4AAA-9135-26CB130C6B1E}" sibTransId="{17E491FE-6E03-406A-8BD6-5DA3F9452D1D}"/>
    <dgm:cxn modelId="{7AEAFBF1-D95A-483F-99A9-5F8C8ACB65DB}" srcId="{C3AC9108-9935-41F2-BD93-86EEB3E0A34E}" destId="{D82F2447-BFE8-46DD-B675-6620AC99B7FE}" srcOrd="4" destOrd="0" parTransId="{56F6C0D8-A388-4314-94A1-745EEC76281C}" sibTransId="{F1CD8F13-1FAD-489A-AB2F-ABC6B9FEAC0F}"/>
    <dgm:cxn modelId="{36BF2F84-3047-4CA8-8244-E22B830FB927}" type="presOf" srcId="{C50004F4-3266-4CC2-B0C3-167B69647180}" destId="{044BC3F8-53E3-4667-9607-67CAEDBD8D49}" srcOrd="0" destOrd="0" presId="urn:microsoft.com/office/officeart/2005/8/layout/hProcess9"/>
    <dgm:cxn modelId="{64275D4C-653E-45F0-A46A-02249A0C34C8}" type="presOf" srcId="{F6440FBA-0E3E-4C17-96A7-025C7D72E56C}" destId="{F370C274-6FA7-487B-94D0-233441FE93E3}" srcOrd="0" destOrd="0" presId="urn:microsoft.com/office/officeart/2005/8/layout/hProcess9"/>
    <dgm:cxn modelId="{81CC980B-9DC0-4398-9551-5089AF916E93}" type="presOf" srcId="{C3AC9108-9935-41F2-BD93-86EEB3E0A34E}" destId="{2EE7E029-B0A3-4D61-AEC6-95B3B6580B48}" srcOrd="0" destOrd="0" presId="urn:microsoft.com/office/officeart/2005/8/layout/hProcess9"/>
    <dgm:cxn modelId="{AC310C2D-C746-4330-8371-6B6B7779E44E}" type="presOf" srcId="{2BBE6170-985A-492F-B1D9-60B4412A8F8A}" destId="{BE4DEFD9-4CE0-48AC-BD26-5DA76BD333C0}" srcOrd="0" destOrd="0" presId="urn:microsoft.com/office/officeart/2005/8/layout/hProcess9"/>
    <dgm:cxn modelId="{2D74740E-EF18-4947-8FE5-2ADE5FC38C23}" type="presOf" srcId="{D82F2447-BFE8-46DD-B675-6620AC99B7FE}" destId="{42260F66-9996-49B9-BB86-FCA20E454CBF}" srcOrd="0" destOrd="0" presId="urn:microsoft.com/office/officeart/2005/8/layout/hProcess9"/>
    <dgm:cxn modelId="{34475369-6AD2-4E45-A76C-CB2937E87892}" type="presParOf" srcId="{2EE7E029-B0A3-4D61-AEC6-95B3B6580B48}" destId="{1A37CBB5-1EA0-4CFE-BC31-261492442E6C}" srcOrd="0" destOrd="0" presId="urn:microsoft.com/office/officeart/2005/8/layout/hProcess9"/>
    <dgm:cxn modelId="{DB941951-5029-412F-9364-F01F57F7DCE8}" type="presParOf" srcId="{2EE7E029-B0A3-4D61-AEC6-95B3B6580B48}" destId="{A6EB8896-DCC6-4BA3-9271-A0D1DB3A41E6}" srcOrd="1" destOrd="0" presId="urn:microsoft.com/office/officeart/2005/8/layout/hProcess9"/>
    <dgm:cxn modelId="{B29ABCF0-D64D-4DD0-9536-8620ED675B3F}" type="presParOf" srcId="{A6EB8896-DCC6-4BA3-9271-A0D1DB3A41E6}" destId="{BE4DEFD9-4CE0-48AC-BD26-5DA76BD333C0}" srcOrd="0" destOrd="0" presId="urn:microsoft.com/office/officeart/2005/8/layout/hProcess9"/>
    <dgm:cxn modelId="{26650F40-6A39-4B94-8A6E-BCA8E8AB5DE4}" type="presParOf" srcId="{A6EB8896-DCC6-4BA3-9271-A0D1DB3A41E6}" destId="{753C9FFD-C262-4141-B10A-A0EFA8F70676}" srcOrd="1" destOrd="0" presId="urn:microsoft.com/office/officeart/2005/8/layout/hProcess9"/>
    <dgm:cxn modelId="{D6A40627-C61E-48F4-B759-D0B3AE031CA3}" type="presParOf" srcId="{A6EB8896-DCC6-4BA3-9271-A0D1DB3A41E6}" destId="{F370C274-6FA7-487B-94D0-233441FE93E3}" srcOrd="2" destOrd="0" presId="urn:microsoft.com/office/officeart/2005/8/layout/hProcess9"/>
    <dgm:cxn modelId="{4FF5D1D8-67AF-48A3-91B4-ECC0AB8E82A9}" type="presParOf" srcId="{A6EB8896-DCC6-4BA3-9271-A0D1DB3A41E6}" destId="{5389C93A-5450-4D3E-B56D-C99ACAF74818}" srcOrd="3" destOrd="0" presId="urn:microsoft.com/office/officeart/2005/8/layout/hProcess9"/>
    <dgm:cxn modelId="{C6F8A4E7-D955-4874-ABB9-BE367F244E3E}" type="presParOf" srcId="{A6EB8896-DCC6-4BA3-9271-A0D1DB3A41E6}" destId="{691B8021-BFC5-45BA-BFCD-8600C4397366}" srcOrd="4" destOrd="0" presId="urn:microsoft.com/office/officeart/2005/8/layout/hProcess9"/>
    <dgm:cxn modelId="{0832E05A-EF16-430B-B005-DA9F8254F268}" type="presParOf" srcId="{A6EB8896-DCC6-4BA3-9271-A0D1DB3A41E6}" destId="{03EF366D-F69F-4CF9-AABD-EE2EC8EA4D34}" srcOrd="5" destOrd="0" presId="urn:microsoft.com/office/officeart/2005/8/layout/hProcess9"/>
    <dgm:cxn modelId="{341F1B45-4269-4264-B2B7-A9FFB4CE0502}" type="presParOf" srcId="{A6EB8896-DCC6-4BA3-9271-A0D1DB3A41E6}" destId="{044BC3F8-53E3-4667-9607-67CAEDBD8D49}" srcOrd="6" destOrd="0" presId="urn:microsoft.com/office/officeart/2005/8/layout/hProcess9"/>
    <dgm:cxn modelId="{0047804C-D181-4540-B353-7C386A2DAE35}" type="presParOf" srcId="{A6EB8896-DCC6-4BA3-9271-A0D1DB3A41E6}" destId="{DC3E0EA4-D834-4568-9B4E-58C1EDC0DC36}" srcOrd="7" destOrd="0" presId="urn:microsoft.com/office/officeart/2005/8/layout/hProcess9"/>
    <dgm:cxn modelId="{652EDC6E-F290-41F3-B2CE-862E3B70FC22}" type="presParOf" srcId="{A6EB8896-DCC6-4BA3-9271-A0D1DB3A41E6}" destId="{42260F66-9996-49B9-BB86-FCA20E454CBF}" srcOrd="8"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37CBB5-1EA0-4CFE-BC31-261492442E6C}">
      <dsp:nvSpPr>
        <dsp:cNvPr id="0" name=""/>
        <dsp:cNvSpPr/>
      </dsp:nvSpPr>
      <dsp:spPr>
        <a:xfrm>
          <a:off x="617219" y="0"/>
          <a:ext cx="6995160" cy="4754563"/>
        </a:xfrm>
        <a:prstGeom prst="rightArrow">
          <a:avLst/>
        </a:prstGeom>
        <a:solidFill>
          <a:schemeClr val="accent2">
            <a:tint val="5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E4DEFD9-4CE0-48AC-BD26-5DA76BD333C0}">
      <dsp:nvSpPr>
        <dsp:cNvPr id="0" name=""/>
        <dsp:cNvSpPr/>
      </dsp:nvSpPr>
      <dsp:spPr>
        <a:xfrm>
          <a:off x="3616" y="1426368"/>
          <a:ext cx="1581224" cy="1901825"/>
        </a:xfrm>
        <a:prstGeom prst="roundRect">
          <a:avLst/>
        </a:prstGeom>
        <a:solidFill>
          <a:srgbClr val="C0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b="1" kern="1200" dirty="0">
              <a:latin typeface="Segoe UI" panose="020B0502040204020203" pitchFamily="34" charset="0"/>
              <a:ea typeface="Segoe UI" panose="020B0502040204020203" pitchFamily="34" charset="0"/>
              <a:cs typeface="Segoe UI" panose="020B0502040204020203" pitchFamily="34" charset="0"/>
            </a:rPr>
            <a:t>CURRENT SYSTEM</a:t>
          </a:r>
        </a:p>
      </dsp:txBody>
      <dsp:txXfrm>
        <a:off x="80805" y="1503557"/>
        <a:ext cx="1426846" cy="1747447"/>
      </dsp:txXfrm>
    </dsp:sp>
    <dsp:sp modelId="{F370C274-6FA7-487B-94D0-233441FE93E3}">
      <dsp:nvSpPr>
        <dsp:cNvPr id="0" name=""/>
        <dsp:cNvSpPr/>
      </dsp:nvSpPr>
      <dsp:spPr>
        <a:xfrm>
          <a:off x="1663902" y="1426368"/>
          <a:ext cx="1581224" cy="1901825"/>
        </a:xfrm>
        <a:prstGeom prst="roundRect">
          <a:avLst/>
        </a:prstGeom>
        <a:solidFill>
          <a:schemeClr val="accent2">
            <a:shade val="50000"/>
            <a:hueOff val="0"/>
            <a:satOff val="-18905"/>
            <a:lumOff val="2416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b="1" kern="1200" dirty="0">
              <a:latin typeface="Segoe UI" panose="020B0502040204020203" pitchFamily="34" charset="0"/>
              <a:ea typeface="Segoe UI" panose="020B0502040204020203" pitchFamily="34" charset="0"/>
              <a:cs typeface="Segoe UI" panose="020B0502040204020203" pitchFamily="34" charset="0"/>
            </a:rPr>
            <a:t>INTERNATIONAL EXPERIENCE</a:t>
          </a:r>
        </a:p>
      </dsp:txBody>
      <dsp:txXfrm>
        <a:off x="1741091" y="1503557"/>
        <a:ext cx="1426846" cy="1747447"/>
      </dsp:txXfrm>
    </dsp:sp>
    <dsp:sp modelId="{691B8021-BFC5-45BA-BFCD-8600C4397366}">
      <dsp:nvSpPr>
        <dsp:cNvPr id="0" name=""/>
        <dsp:cNvSpPr/>
      </dsp:nvSpPr>
      <dsp:spPr>
        <a:xfrm>
          <a:off x="3324187" y="1426368"/>
          <a:ext cx="1581224" cy="1901825"/>
        </a:xfrm>
        <a:prstGeom prst="roundRect">
          <a:avLst/>
        </a:prstGeom>
        <a:solidFill>
          <a:schemeClr val="accent2">
            <a:shade val="50000"/>
            <a:hueOff val="0"/>
            <a:satOff val="-37810"/>
            <a:lumOff val="4833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latin typeface="Segoe UI" panose="020B0502040204020203" pitchFamily="34" charset="0"/>
              <a:ea typeface="Segoe UI" panose="020B0502040204020203" pitchFamily="34" charset="0"/>
              <a:cs typeface="Segoe UI" panose="020B0502040204020203" pitchFamily="34" charset="0"/>
            </a:rPr>
            <a:t>PROBLEMS OF CURRENT SYSTEM</a:t>
          </a:r>
        </a:p>
      </dsp:txBody>
      <dsp:txXfrm>
        <a:off x="3401376" y="1503557"/>
        <a:ext cx="1426846" cy="1747447"/>
      </dsp:txXfrm>
    </dsp:sp>
    <dsp:sp modelId="{044BC3F8-53E3-4667-9607-67CAEDBD8D49}">
      <dsp:nvSpPr>
        <dsp:cNvPr id="0" name=""/>
        <dsp:cNvSpPr/>
      </dsp:nvSpPr>
      <dsp:spPr>
        <a:xfrm>
          <a:off x="4984473" y="1426368"/>
          <a:ext cx="1581224" cy="1901825"/>
        </a:xfrm>
        <a:prstGeom prst="roundRect">
          <a:avLst/>
        </a:prstGeom>
        <a:solidFill>
          <a:schemeClr val="accent2">
            <a:shade val="50000"/>
            <a:hueOff val="0"/>
            <a:satOff val="-37810"/>
            <a:lumOff val="4833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latin typeface="Segoe UI" panose="020B0502040204020203" pitchFamily="34" charset="0"/>
              <a:ea typeface="Segoe UI" panose="020B0502040204020203" pitchFamily="34" charset="0"/>
              <a:cs typeface="Segoe UI" panose="020B0502040204020203" pitchFamily="34" charset="0"/>
            </a:rPr>
            <a:t>SOLUTIONS TO PROBLEMS</a:t>
          </a:r>
        </a:p>
      </dsp:txBody>
      <dsp:txXfrm>
        <a:off x="5061662" y="1503557"/>
        <a:ext cx="1426846" cy="1747447"/>
      </dsp:txXfrm>
    </dsp:sp>
    <dsp:sp modelId="{42260F66-9996-49B9-BB86-FCA20E454CBF}">
      <dsp:nvSpPr>
        <dsp:cNvPr id="0" name=""/>
        <dsp:cNvSpPr/>
      </dsp:nvSpPr>
      <dsp:spPr>
        <a:xfrm>
          <a:off x="6644759" y="1426368"/>
          <a:ext cx="1581224" cy="1901825"/>
        </a:xfrm>
        <a:prstGeom prst="roundRect">
          <a:avLst/>
        </a:prstGeom>
        <a:solidFill>
          <a:schemeClr val="accent2">
            <a:shade val="50000"/>
            <a:hueOff val="0"/>
            <a:satOff val="-18905"/>
            <a:lumOff val="2416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latin typeface="Segoe UI" panose="020B0502040204020203" pitchFamily="34" charset="0"/>
              <a:ea typeface="Segoe UI" panose="020B0502040204020203" pitchFamily="34" charset="0"/>
              <a:cs typeface="Segoe UI" panose="020B0502040204020203" pitchFamily="34" charset="0"/>
            </a:rPr>
            <a:t>REFORM PROCESS</a:t>
          </a:r>
        </a:p>
      </dsp:txBody>
      <dsp:txXfrm>
        <a:off x="6721948" y="1503557"/>
        <a:ext cx="1426846" cy="1747447"/>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5797"/>
          </a:xfrm>
          <a:prstGeom prst="rect">
            <a:avLst/>
          </a:prstGeom>
        </p:spPr>
        <p:txBody>
          <a:bodyPr vert="horz" lIns="92958" tIns="46479" rIns="92958" bIns="46479" rtlCol="0"/>
          <a:lstStyle>
            <a:lvl1pPr algn="l">
              <a:defRPr sz="1200"/>
            </a:lvl1pPr>
          </a:lstStyle>
          <a:p>
            <a:endParaRPr lang="es-ES_tradnl"/>
          </a:p>
        </p:txBody>
      </p:sp>
      <p:sp>
        <p:nvSpPr>
          <p:cNvPr id="3" name="Date Placeholder 2"/>
          <p:cNvSpPr>
            <a:spLocks noGrp="1"/>
          </p:cNvSpPr>
          <p:nvPr>
            <p:ph type="dt" idx="1"/>
          </p:nvPr>
        </p:nvSpPr>
        <p:spPr>
          <a:xfrm>
            <a:off x="3956550" y="0"/>
            <a:ext cx="3026833" cy="465797"/>
          </a:xfrm>
          <a:prstGeom prst="rect">
            <a:avLst/>
          </a:prstGeom>
        </p:spPr>
        <p:txBody>
          <a:bodyPr vert="horz" lIns="92958" tIns="46479" rIns="92958" bIns="46479" rtlCol="0"/>
          <a:lstStyle>
            <a:lvl1pPr algn="r">
              <a:defRPr sz="1200"/>
            </a:lvl1pPr>
          </a:lstStyle>
          <a:p>
            <a:fld id="{0FF78BD6-86E5-445A-A0A3-4E38C875B7A4}" type="datetimeFigureOut">
              <a:rPr lang="es-ES_tradnl" smtClean="0"/>
              <a:t>09/07/2017</a:t>
            </a:fld>
            <a:endParaRPr lang="es-ES_tradnl"/>
          </a:p>
        </p:txBody>
      </p:sp>
      <p:sp>
        <p:nvSpPr>
          <p:cNvPr id="4" name="Slide Image Placeholder 3"/>
          <p:cNvSpPr>
            <a:spLocks noGrp="1" noRot="1" noChangeAspect="1"/>
          </p:cNvSpPr>
          <p:nvPr>
            <p:ph type="sldImg" idx="2"/>
          </p:nvPr>
        </p:nvSpPr>
        <p:spPr>
          <a:xfrm>
            <a:off x="1403350" y="1160463"/>
            <a:ext cx="4178300" cy="3133725"/>
          </a:xfrm>
          <a:prstGeom prst="rect">
            <a:avLst/>
          </a:prstGeom>
          <a:noFill/>
          <a:ln w="12700">
            <a:solidFill>
              <a:prstClr val="black"/>
            </a:solidFill>
          </a:ln>
        </p:spPr>
        <p:txBody>
          <a:bodyPr vert="horz" lIns="92958" tIns="46479" rIns="92958" bIns="46479" rtlCol="0" anchor="ctr"/>
          <a:lstStyle/>
          <a:p>
            <a:endParaRPr lang="es-ES_tradnl"/>
          </a:p>
        </p:txBody>
      </p:sp>
      <p:sp>
        <p:nvSpPr>
          <p:cNvPr id="5" name="Notes Placeholder 4"/>
          <p:cNvSpPr>
            <a:spLocks noGrp="1"/>
          </p:cNvSpPr>
          <p:nvPr>
            <p:ph type="body" sz="quarter" idx="3"/>
          </p:nvPr>
        </p:nvSpPr>
        <p:spPr>
          <a:xfrm>
            <a:off x="698500" y="4467781"/>
            <a:ext cx="5588000" cy="3655457"/>
          </a:xfrm>
          <a:prstGeom prst="rect">
            <a:avLst/>
          </a:prstGeom>
        </p:spPr>
        <p:txBody>
          <a:bodyPr vert="horz" lIns="92958" tIns="46479" rIns="92958" bIns="4647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6" name="Footer Placeholder 5"/>
          <p:cNvSpPr>
            <a:spLocks noGrp="1"/>
          </p:cNvSpPr>
          <p:nvPr>
            <p:ph type="ftr" sz="quarter" idx="4"/>
          </p:nvPr>
        </p:nvSpPr>
        <p:spPr>
          <a:xfrm>
            <a:off x="0" y="8817904"/>
            <a:ext cx="3026833" cy="465796"/>
          </a:xfrm>
          <a:prstGeom prst="rect">
            <a:avLst/>
          </a:prstGeom>
        </p:spPr>
        <p:txBody>
          <a:bodyPr vert="horz" lIns="92958" tIns="46479" rIns="92958" bIns="46479" rtlCol="0" anchor="b"/>
          <a:lstStyle>
            <a:lvl1pPr algn="l">
              <a:defRPr sz="1200"/>
            </a:lvl1pPr>
          </a:lstStyle>
          <a:p>
            <a:endParaRPr lang="es-ES_tradnl"/>
          </a:p>
        </p:txBody>
      </p:sp>
      <p:sp>
        <p:nvSpPr>
          <p:cNvPr id="7" name="Slide Number Placeholder 6"/>
          <p:cNvSpPr>
            <a:spLocks noGrp="1"/>
          </p:cNvSpPr>
          <p:nvPr>
            <p:ph type="sldNum" sz="quarter" idx="5"/>
          </p:nvPr>
        </p:nvSpPr>
        <p:spPr>
          <a:xfrm>
            <a:off x="3956550" y="8817904"/>
            <a:ext cx="3026833" cy="465796"/>
          </a:xfrm>
          <a:prstGeom prst="rect">
            <a:avLst/>
          </a:prstGeom>
        </p:spPr>
        <p:txBody>
          <a:bodyPr vert="horz" lIns="92958" tIns="46479" rIns="92958" bIns="46479" rtlCol="0" anchor="b"/>
          <a:lstStyle>
            <a:lvl1pPr algn="r">
              <a:defRPr sz="1200"/>
            </a:lvl1pPr>
          </a:lstStyle>
          <a:p>
            <a:fld id="{A10045C0-5B67-4AC1-897E-85B50A874C38}" type="slidenum">
              <a:rPr lang="es-ES_tradnl" smtClean="0"/>
              <a:t>‹#›</a:t>
            </a:fld>
            <a:endParaRPr lang="es-ES_tradnl"/>
          </a:p>
        </p:txBody>
      </p:sp>
    </p:spTree>
    <p:extLst>
      <p:ext uri="{BB962C8B-B14F-4D97-AF65-F5344CB8AC3E}">
        <p14:creationId xmlns:p14="http://schemas.microsoft.com/office/powerpoint/2010/main" val="8108858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Rot="1" noChangeAspect="1" noChangeArrowheads="1" noTextEdit="1"/>
          </p:cNvSpPr>
          <p:nvPr>
            <p:ph type="sldImg"/>
          </p:nvPr>
        </p:nvSpPr>
        <p:spPr>
          <a:xfrm>
            <a:off x="1403350" y="1160463"/>
            <a:ext cx="4178300" cy="3133725"/>
          </a:xfrm>
          <a:ln/>
        </p:spPr>
      </p:sp>
      <p:sp>
        <p:nvSpPr>
          <p:cNvPr id="29699" name="Rectangle 3"/>
          <p:cNvSpPr>
            <a:spLocks noGrp="1" noChangeArrowheads="1"/>
          </p:cNvSpPr>
          <p:nvPr>
            <p:ph type="body" idx="1"/>
          </p:nvPr>
        </p:nvSpPr>
        <p:spPr>
          <a:xfrm>
            <a:off x="393812" y="4483499"/>
            <a:ext cx="6558192" cy="4548368"/>
          </a:xfrm>
          <a:noFill/>
          <a:ln/>
        </p:spPr>
        <p:txBody>
          <a:bodyPr/>
          <a:lstStyle/>
          <a:p>
            <a:pPr marL="229152" indent="-229152"/>
            <a:endParaRPr lang="fr-FR" dirty="0"/>
          </a:p>
        </p:txBody>
      </p:sp>
    </p:spTree>
    <p:extLst>
      <p:ext uri="{BB962C8B-B14F-4D97-AF65-F5344CB8AC3E}">
        <p14:creationId xmlns:p14="http://schemas.microsoft.com/office/powerpoint/2010/main" val="12292044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Category</a:t>
            </a:r>
            <a:r>
              <a:rPr lang="en-US" sz="1200" kern="1200" baseline="0" dirty="0">
                <a:solidFill>
                  <a:schemeClr val="tx1"/>
                </a:solidFill>
                <a:effectLst/>
                <a:latin typeface="+mn-lt"/>
                <a:ea typeface="+mn-ea"/>
                <a:cs typeface="+mn-cs"/>
              </a:rPr>
              <a:t> 3 arises because of their own laws, overriding the GCL (which should not happen – financial law should take precedence on financial issues); which suggests that the GCL should be a higher status law, as is the case in other countries. </a:t>
            </a:r>
            <a:r>
              <a:rPr lang="en-US" sz="1200" kern="1200" dirty="0">
                <a:solidFill>
                  <a:schemeClr val="tx1"/>
                </a:solidFill>
                <a:effectLst/>
                <a:latin typeface="+mn-lt"/>
                <a:ea typeface="+mn-ea"/>
                <a:cs typeface="+mn-cs"/>
              </a:rPr>
              <a:t>Would be useful to classify</a:t>
            </a:r>
            <a:r>
              <a:rPr lang="en-US" sz="1200" kern="1200" baseline="0" dirty="0">
                <a:solidFill>
                  <a:schemeClr val="tx1"/>
                </a:solidFill>
                <a:effectLst/>
                <a:latin typeface="+mn-lt"/>
                <a:ea typeface="+mn-ea"/>
                <a:cs typeface="+mn-cs"/>
              </a:rPr>
              <a:t> these three types of FC arrangements in terms of value (expenditure, assets) and types of organization.</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A10045C0-5B67-4AC1-897E-85B50A874C38}" type="slidenum">
              <a:rPr lang="es-ES_tradnl" smtClean="0"/>
              <a:t>11</a:t>
            </a:fld>
            <a:endParaRPr lang="es-ES_tradnl"/>
          </a:p>
        </p:txBody>
      </p:sp>
    </p:spTree>
    <p:extLst>
      <p:ext uri="{BB962C8B-B14F-4D97-AF65-F5344CB8AC3E}">
        <p14:creationId xmlns:p14="http://schemas.microsoft.com/office/powerpoint/2010/main" val="21132898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Not great for the MEAF’s reputation. Key</a:t>
            </a:r>
            <a:r>
              <a:rPr lang="en-US" sz="1200" kern="1200" baseline="0" dirty="0">
                <a:solidFill>
                  <a:schemeClr val="tx1"/>
                </a:solidFill>
                <a:effectLst/>
                <a:latin typeface="+mn-lt"/>
                <a:ea typeface="+mn-ea"/>
                <a:cs typeface="+mn-cs"/>
              </a:rPr>
              <a:t> strategic objective:</a:t>
            </a:r>
            <a:r>
              <a:rPr lang="en-US" sz="1200" kern="1200" dirty="0">
                <a:solidFill>
                  <a:schemeClr val="tx1"/>
                </a:solidFill>
                <a:effectLst/>
                <a:latin typeface="+mn-lt"/>
                <a:ea typeface="+mn-ea"/>
                <a:cs typeface="+mn-cs"/>
              </a:rPr>
              <a:t> to minimize potential conflict with the SAC. To</a:t>
            </a:r>
            <a:r>
              <a:rPr lang="en-US" sz="1200" kern="1200" baseline="0" dirty="0">
                <a:solidFill>
                  <a:schemeClr val="tx1"/>
                </a:solidFill>
                <a:effectLst/>
                <a:latin typeface="+mn-lt"/>
                <a:ea typeface="+mn-ea"/>
                <a:cs typeface="+mn-cs"/>
              </a:rPr>
              <a:t> achieve objectives of accounting reform, SAC will eventually have to certify the financial statements as true and fair, which implies a major change in its activities i.e. financial auditing according to international standards.</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A10045C0-5B67-4AC1-897E-85B50A874C38}" type="slidenum">
              <a:rPr lang="es-ES_tradnl" smtClean="0"/>
              <a:t>12</a:t>
            </a:fld>
            <a:endParaRPr lang="es-ES_tradnl"/>
          </a:p>
        </p:txBody>
      </p:sp>
    </p:spTree>
    <p:extLst>
      <p:ext uri="{BB962C8B-B14F-4D97-AF65-F5344CB8AC3E}">
        <p14:creationId xmlns:p14="http://schemas.microsoft.com/office/powerpoint/2010/main" val="23936060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10045C0-5B67-4AC1-897E-85B50A874C38}" type="slidenum">
              <a:rPr lang="es-ES_tradnl" smtClean="0"/>
              <a:t>13</a:t>
            </a:fld>
            <a:endParaRPr lang="es-ES_tradnl"/>
          </a:p>
        </p:txBody>
      </p:sp>
    </p:spTree>
    <p:extLst>
      <p:ext uri="{BB962C8B-B14F-4D97-AF65-F5344CB8AC3E}">
        <p14:creationId xmlns:p14="http://schemas.microsoft.com/office/powerpoint/2010/main" val="25871106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2.1.1 British legacy systems are mostly in countries that were formerly part of the British Empire. This is a stylization; since the end of the empire after World War II, there has been some evolution and therefore differentiation. However, because PFM systems tend to evolve slowly, this differentiation has</a:t>
            </a:r>
            <a:r>
              <a:rPr lang="en-US" sz="1200" kern="1200" baseline="0" dirty="0">
                <a:solidFill>
                  <a:schemeClr val="tx1"/>
                </a:solidFill>
                <a:effectLst/>
                <a:latin typeface="+mn-lt"/>
                <a:ea typeface="+mn-ea"/>
                <a:cs typeface="+mn-cs"/>
              </a:rPr>
              <a:t> tended</a:t>
            </a:r>
            <a:r>
              <a:rPr lang="en-US" sz="1200" kern="1200" dirty="0">
                <a:solidFill>
                  <a:schemeClr val="tx1"/>
                </a:solidFill>
                <a:effectLst/>
                <a:latin typeface="+mn-lt"/>
                <a:ea typeface="+mn-ea"/>
                <a:cs typeface="+mn-cs"/>
              </a:rPr>
              <a:t> to be gradual. The United States is not regarded as a British legacy</a:t>
            </a:r>
            <a:r>
              <a:rPr lang="en-US" sz="1200" kern="1200" baseline="0" dirty="0">
                <a:solidFill>
                  <a:schemeClr val="tx1"/>
                </a:solidFill>
                <a:effectLst/>
                <a:latin typeface="+mn-lt"/>
                <a:ea typeface="+mn-ea"/>
                <a:cs typeface="+mn-cs"/>
              </a:rPr>
              <a:t> system, as its constitution makes its PFM system one-of-a-kind.</a:t>
            </a:r>
            <a:r>
              <a:rPr lang="en-US" sz="12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2.1.1: Responsibility set out in law and/or employment conditions/contracts.</a:t>
            </a:r>
            <a:r>
              <a:rPr lang="en-US" sz="1200" kern="1200" baseline="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a:solidFill>
                  <a:schemeClr val="tx1"/>
                </a:solidFill>
                <a:effectLst/>
                <a:latin typeface="+mn-lt"/>
                <a:ea typeface="+mn-ea"/>
                <a:cs typeface="+mn-cs"/>
              </a:rPr>
              <a:t>2.1.2: In many countries the system does not work well, of course. </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A10045C0-5B67-4AC1-897E-85B50A874C38}" type="slidenum">
              <a:rPr lang="es-ES_tradnl" smtClean="0"/>
              <a:t>14</a:t>
            </a:fld>
            <a:endParaRPr lang="es-ES_tradnl"/>
          </a:p>
        </p:txBody>
      </p:sp>
    </p:spTree>
    <p:extLst>
      <p:ext uri="{BB962C8B-B14F-4D97-AF65-F5344CB8AC3E}">
        <p14:creationId xmlns:p14="http://schemas.microsoft.com/office/powerpoint/2010/main" val="27679797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2.1.2.1.1 In New Zealand, the need for an independent</a:t>
            </a:r>
            <a:r>
              <a:rPr lang="en-US" baseline="0" dirty="0"/>
              <a:t> central controller function was reviewed recently; it is significant that the authorities decided to keep it. In New Zealand it is focused on the release of cash if there is proper control of appropriations. This has implications for the design of appropriations, especially in a performance budgeting context. The existence of a TSA system makes this function more effective.</a:t>
            </a:r>
            <a:endParaRPr lang="en-US" dirty="0"/>
          </a:p>
          <a:p>
            <a:r>
              <a:rPr lang="en-US" dirty="0"/>
              <a:t>2.1.2.1.2 Having access to the information gathered</a:t>
            </a:r>
            <a:r>
              <a:rPr lang="en-US" baseline="0" dirty="0"/>
              <a:t> in external audits is valuable.</a:t>
            </a:r>
            <a:endParaRPr lang="en-US" dirty="0"/>
          </a:p>
          <a:p>
            <a:r>
              <a:rPr lang="en-US" dirty="0"/>
              <a:t>2.1.2.1.3 It</a:t>
            </a:r>
            <a:r>
              <a:rPr lang="en-US" baseline="0" dirty="0"/>
              <a:t> c</a:t>
            </a:r>
            <a:r>
              <a:rPr lang="en-US" dirty="0"/>
              <a:t>auses</a:t>
            </a:r>
            <a:r>
              <a:rPr lang="en-US" baseline="0" dirty="0"/>
              <a:t> chaos in budget execution and m</a:t>
            </a:r>
            <a:r>
              <a:rPr lang="en-US" dirty="0"/>
              <a:t>ajor embarrassment for the </a:t>
            </a:r>
            <a:r>
              <a:rPr lang="en-US" dirty="0" err="1"/>
              <a:t>MoF</a:t>
            </a:r>
            <a:r>
              <a:rPr lang="en-US" dirty="0"/>
              <a:t> and the government as well as any EA directly involved. It is therefore exercised rarely and not </a:t>
            </a:r>
            <a:r>
              <a:rPr lang="en-US" dirty="0" err="1"/>
              <a:t>publicised</a:t>
            </a:r>
            <a:r>
              <a:rPr lang="en-US" dirty="0"/>
              <a:t>. The threat of its being used is usually enough.</a:t>
            </a:r>
          </a:p>
        </p:txBody>
      </p:sp>
      <p:sp>
        <p:nvSpPr>
          <p:cNvPr id="4" name="Slide Number Placeholder 3"/>
          <p:cNvSpPr>
            <a:spLocks noGrp="1"/>
          </p:cNvSpPr>
          <p:nvPr>
            <p:ph type="sldNum" sz="quarter" idx="10"/>
          </p:nvPr>
        </p:nvSpPr>
        <p:spPr/>
        <p:txBody>
          <a:bodyPr/>
          <a:lstStyle/>
          <a:p>
            <a:fld id="{A10045C0-5B67-4AC1-897E-85B50A874C38}" type="slidenum">
              <a:rPr lang="es-ES_tradnl" smtClean="0"/>
              <a:t>15</a:t>
            </a:fld>
            <a:endParaRPr lang="es-ES_tradnl"/>
          </a:p>
        </p:txBody>
      </p:sp>
    </p:spTree>
    <p:extLst>
      <p:ext uri="{BB962C8B-B14F-4D97-AF65-F5344CB8AC3E}">
        <p14:creationId xmlns:p14="http://schemas.microsoft.com/office/powerpoint/2010/main" val="5900898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2.1.2.2.1 </a:t>
            </a:r>
            <a:r>
              <a:rPr lang="en-US" sz="1200" kern="1200" dirty="0">
                <a:solidFill>
                  <a:schemeClr val="tx1"/>
                </a:solidFill>
                <a:effectLst/>
                <a:latin typeface="+mn-lt"/>
                <a:ea typeface="+mn-ea"/>
                <a:cs typeface="+mn-cs"/>
              </a:rPr>
              <a:t>Responsibility set out in law and/or employment conditions/contracts.</a:t>
            </a:r>
            <a:r>
              <a:rPr lang="en-US" sz="1200" kern="1200" baseline="0" dirty="0">
                <a:solidFill>
                  <a:schemeClr val="tx1"/>
                </a:solidFill>
                <a:effectLst/>
                <a:latin typeface="+mn-lt"/>
                <a:ea typeface="+mn-ea"/>
                <a:cs typeface="+mn-cs"/>
              </a:rPr>
              <a:t> INTOSAI (international Organization of Supreme Audit Institutions)</a:t>
            </a:r>
            <a:endParaRPr lang="en-US" dirty="0"/>
          </a:p>
          <a:p>
            <a:r>
              <a:rPr lang="en-US" dirty="0"/>
              <a:t>2.1.2.2.2 United Kingdom Cadbury Committee report</a:t>
            </a:r>
            <a:r>
              <a:rPr lang="en-US" baseline="0" dirty="0"/>
              <a:t> The F</a:t>
            </a:r>
            <a:r>
              <a:rPr lang="en-US" dirty="0"/>
              <a:t>inancial Aspects of Corporate Governance in 1992, after some major corporate scandals (BCCI, Maxwell) recommended that boards</a:t>
            </a:r>
            <a:r>
              <a:rPr lang="en-US" baseline="0" dirty="0"/>
              <a:t> of companies should make a statement in their financial statements on their internal controls, and auditors should report on this statement. This was also reflected in the section 404 of the </a:t>
            </a:r>
            <a:r>
              <a:rPr lang="en-US" baseline="0" dirty="0" err="1"/>
              <a:t>Saxanes</a:t>
            </a:r>
            <a:r>
              <a:rPr lang="en-US" baseline="0" dirty="0"/>
              <a:t>-Oxley Act in the United States applicable to companies with publicly-traded shares, in 2002 after the Enron scandal. The United Kingdom and New Zealand government consolidated financial statements have statements of responsibility by </a:t>
            </a:r>
            <a:r>
              <a:rPr lang="en-US" baseline="0" dirty="0" err="1"/>
              <a:t>MoF</a:t>
            </a:r>
            <a:r>
              <a:rPr lang="en-US" baseline="0" dirty="0"/>
              <a:t> officers for the internal control systems, Australia’s is reported on in the audit report. </a:t>
            </a:r>
          </a:p>
          <a:p>
            <a:r>
              <a:rPr lang="en-US" dirty="0"/>
              <a:t>2.1.2.2.3 The </a:t>
            </a:r>
            <a:r>
              <a:rPr lang="en-US" dirty="0" err="1"/>
              <a:t>MoF’s</a:t>
            </a:r>
            <a:r>
              <a:rPr lang="en-US" dirty="0"/>
              <a:t> reliance on EAs and external auditors</a:t>
            </a:r>
            <a:r>
              <a:rPr lang="en-US" baseline="0" dirty="0"/>
              <a:t> is a potential gap in many countries. Contrast this with the Public Internal Financial Control (PIFC) framework’s requirement for a Central Harmonization Unit (CHU) in the </a:t>
            </a:r>
            <a:r>
              <a:rPr lang="en-US" baseline="0" dirty="0" err="1"/>
              <a:t>MoF</a:t>
            </a:r>
            <a:r>
              <a:rPr lang="en-US" baseline="0" dirty="0"/>
              <a:t> – see below</a:t>
            </a:r>
            <a:r>
              <a:rPr lang="en-US" dirty="0"/>
              <a:t>.</a:t>
            </a:r>
          </a:p>
        </p:txBody>
      </p:sp>
      <p:sp>
        <p:nvSpPr>
          <p:cNvPr id="4" name="Slide Number Placeholder 3"/>
          <p:cNvSpPr>
            <a:spLocks noGrp="1"/>
          </p:cNvSpPr>
          <p:nvPr>
            <p:ph type="sldNum" sz="quarter" idx="10"/>
          </p:nvPr>
        </p:nvSpPr>
        <p:spPr/>
        <p:txBody>
          <a:bodyPr/>
          <a:lstStyle/>
          <a:p>
            <a:fld id="{A10045C0-5B67-4AC1-897E-85B50A874C38}" type="slidenum">
              <a:rPr lang="es-ES_tradnl" smtClean="0"/>
              <a:t>16</a:t>
            </a:fld>
            <a:endParaRPr lang="es-ES_tradnl"/>
          </a:p>
        </p:txBody>
      </p:sp>
    </p:spTree>
    <p:extLst>
      <p:ext uri="{BB962C8B-B14F-4D97-AF65-F5344CB8AC3E}">
        <p14:creationId xmlns:p14="http://schemas.microsoft.com/office/powerpoint/2010/main" val="3281963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2.1.2.3.2 Does not require any</a:t>
            </a:r>
            <a:r>
              <a:rPr lang="en-US" baseline="0" dirty="0"/>
              <a:t> prior government decision. Example of a list of matters covered by instructions: (a) </a:t>
            </a:r>
            <a:r>
              <a:rPr lang="en-US" sz="1200" b="0" i="0" u="none" strike="noStrike" kern="1200" baseline="0" dirty="0">
                <a:solidFill>
                  <a:schemeClr val="tx1"/>
                </a:solidFill>
                <a:latin typeface="+mn-lt"/>
                <a:ea typeface="+mn-ea"/>
                <a:cs typeface="+mn-cs"/>
              </a:rPr>
              <a:t>information to be supplied to the </a:t>
            </a:r>
            <a:r>
              <a:rPr lang="en-US" sz="1200" b="0" i="0" u="none" strike="noStrike" kern="1200" baseline="0" dirty="0" err="1">
                <a:solidFill>
                  <a:schemeClr val="tx1"/>
                </a:solidFill>
                <a:latin typeface="+mn-lt"/>
                <a:ea typeface="+mn-ea"/>
                <a:cs typeface="+mn-cs"/>
              </a:rPr>
              <a:t>MoF</a:t>
            </a:r>
            <a:r>
              <a:rPr lang="en-US" sz="1200" b="0" i="0" u="none" strike="noStrike" kern="1200" baseline="0" dirty="0">
                <a:solidFill>
                  <a:schemeClr val="tx1"/>
                </a:solidFill>
                <a:latin typeface="+mn-lt"/>
                <a:ea typeface="+mn-ea"/>
                <a:cs typeface="+mn-cs"/>
              </a:rPr>
              <a:t> to enable it to fulfil properly the functions imposed upon it by the government or any law; (b) prescribing the processes and data standards to be used when supplying the information</a:t>
            </a:r>
          </a:p>
          <a:p>
            <a:r>
              <a:rPr lang="en-US" sz="1200" b="0" i="0" u="none" strike="noStrike" kern="1200" baseline="0" dirty="0">
                <a:solidFill>
                  <a:schemeClr val="tx1"/>
                </a:solidFill>
                <a:latin typeface="+mn-lt"/>
                <a:ea typeface="+mn-ea"/>
                <a:cs typeface="+mn-cs"/>
              </a:rPr>
              <a:t>required; (c) prescribing particular accounting policies and financial statement representations that EAs must apply in their financial reporting; (d) prescribing the terms and conditions that must apply to the guarantees or indemnities; (e) regulating the collection, receipt, custody, issue, expenditure, control and management of</a:t>
            </a:r>
          </a:p>
          <a:p>
            <a:r>
              <a:rPr lang="en-US" sz="1200" b="0" i="0" u="none" strike="noStrike" kern="1200" baseline="0" dirty="0">
                <a:solidFill>
                  <a:schemeClr val="tx1"/>
                </a:solidFill>
                <a:latin typeface="+mn-lt"/>
                <a:ea typeface="+mn-ea"/>
                <a:cs typeface="+mn-cs"/>
              </a:rPr>
              <a:t>state money; (f) regulating the accounting and financial management and control procedures relating to contracts of state-controlled entities; and</a:t>
            </a:r>
          </a:p>
          <a:p>
            <a:r>
              <a:rPr lang="en-US" sz="1200" b="0" i="0" u="none" strike="noStrike" kern="1200" baseline="0" dirty="0">
                <a:solidFill>
                  <a:schemeClr val="tx1"/>
                </a:solidFill>
                <a:latin typeface="+mn-lt"/>
                <a:ea typeface="+mn-ea"/>
                <a:cs typeface="+mn-cs"/>
              </a:rPr>
              <a:t>(g) regulating the custody and control by the state of state securities.</a:t>
            </a:r>
          </a:p>
        </p:txBody>
      </p:sp>
      <p:sp>
        <p:nvSpPr>
          <p:cNvPr id="4" name="Slide Number Placeholder 3"/>
          <p:cNvSpPr>
            <a:spLocks noGrp="1"/>
          </p:cNvSpPr>
          <p:nvPr>
            <p:ph type="sldNum" sz="quarter" idx="10"/>
          </p:nvPr>
        </p:nvSpPr>
        <p:spPr/>
        <p:txBody>
          <a:bodyPr/>
          <a:lstStyle/>
          <a:p>
            <a:fld id="{A10045C0-5B67-4AC1-897E-85B50A874C38}" type="slidenum">
              <a:rPr lang="es-ES_tradnl" smtClean="0"/>
              <a:t>17</a:t>
            </a:fld>
            <a:endParaRPr lang="es-ES_tradnl"/>
          </a:p>
        </p:txBody>
      </p:sp>
    </p:spTree>
    <p:extLst>
      <p:ext uri="{BB962C8B-B14F-4D97-AF65-F5344CB8AC3E}">
        <p14:creationId xmlns:p14="http://schemas.microsoft.com/office/powerpoint/2010/main" val="21396451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2.1.2.4.1. Requires</a:t>
            </a:r>
            <a:r>
              <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 support in practice from the </a:t>
            </a:r>
            <a:r>
              <a:rPr lang="en-US" sz="1200" b="0" kern="1200" baseline="0" dirty="0" err="1">
                <a:solidFill>
                  <a:schemeClr val="tx1"/>
                </a:solidFill>
                <a:effectLst/>
                <a:latin typeface="Segoe UI" panose="020B0502040204020203" pitchFamily="34" charset="0"/>
                <a:ea typeface="Segoe UI" panose="020B0502040204020203" pitchFamily="34" charset="0"/>
                <a:cs typeface="Segoe UI" panose="020B0502040204020203" pitchFamily="34" charset="0"/>
              </a:rPr>
              <a:t>MoF</a:t>
            </a:r>
            <a:r>
              <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 parliament, the government, the media, and the public.</a:t>
            </a:r>
          </a:p>
          <a:p>
            <a:r>
              <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2.1.2.4.2 Must be integrated with the ethos of the profession and apply its ethics. Must have mutually supportive relationship with the </a:t>
            </a:r>
            <a:r>
              <a:rPr lang="en-US" sz="1200" b="0" kern="1200" baseline="0" dirty="0" err="1">
                <a:solidFill>
                  <a:schemeClr val="tx1"/>
                </a:solidFill>
                <a:effectLst/>
                <a:latin typeface="Segoe UI" panose="020B0502040204020203" pitchFamily="34" charset="0"/>
                <a:ea typeface="Segoe UI" panose="020B0502040204020203" pitchFamily="34" charset="0"/>
                <a:cs typeface="Segoe UI" panose="020B0502040204020203" pitchFamily="34" charset="0"/>
              </a:rPr>
              <a:t>MoF</a:t>
            </a:r>
            <a:r>
              <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 while respecting their different roles.</a:t>
            </a:r>
          </a:p>
          <a:p>
            <a:r>
              <a:rPr lang="en-US" sz="1200" b="0" kern="1200"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2.1.2.4.3 ISAs are professional standards for the performance of financial audit of financial information. These standards are issued by International Federation of Accountants (IFAC) through the International Auditing and Assurance Standards Board (IAASB). INTOSAI has issued International Standards</a:t>
            </a:r>
            <a:r>
              <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 of Supreme Audit Institutions (ISSAIs) that</a:t>
            </a:r>
            <a:r>
              <a:rPr lang="en-US" sz="1200" b="0" kern="1200"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 include ISAs.</a:t>
            </a:r>
            <a:endParaRPr lang="en-US" sz="1200" b="0" i="0" u="none" strike="noStrike" kern="1200" baseline="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A10045C0-5B67-4AC1-897E-85B50A874C38}" type="slidenum">
              <a:rPr lang="es-ES_tradnl" smtClean="0"/>
              <a:t>18</a:t>
            </a:fld>
            <a:endParaRPr lang="es-ES_tradnl"/>
          </a:p>
        </p:txBody>
      </p:sp>
    </p:spTree>
    <p:extLst>
      <p:ext uri="{BB962C8B-B14F-4D97-AF65-F5344CB8AC3E}">
        <p14:creationId xmlns:p14="http://schemas.microsoft.com/office/powerpoint/2010/main" val="251131615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2.1.2.5.1. Ministers exercise political</a:t>
            </a:r>
            <a:r>
              <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 choice and the CEO and CFO exercise technical choices. </a:t>
            </a:r>
            <a:r>
              <a:rPr lang="en-US" sz="1200" b="0" kern="1200"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Requires</a:t>
            </a:r>
            <a:r>
              <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 transparency and clarity as to the distinction between political and technical, which is not as easy to achieve for the CEO and for the CFO, because financial management is defined more clearly than general management. The independence r</a:t>
            </a:r>
            <a:r>
              <a:rPr lang="en-US" sz="1200" b="0" kern="1200"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equires</a:t>
            </a:r>
            <a:r>
              <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 support in practice from parliament, the government, the media, and section of the public the EA serves.</a:t>
            </a:r>
          </a:p>
          <a:p>
            <a:r>
              <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2.1.2.5.2 Ethical standards are not as well defined for CEOs as for CFOs, who should be members of the accounting and auditing profession. CEOs and CFOs should have mutually supportive relationships with the ministers while respecting their different roles.</a:t>
            </a:r>
          </a:p>
          <a:p>
            <a:r>
              <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2.1.2.5.3 Responsibility of a Civil Service Commission or equivalent body. The standards a CEO should follow are not as well defined as a CFO’s. This raises a possible contradiction in making the CEO, as well as the CFO, responsible for an EA’s financial management.  </a:t>
            </a:r>
          </a:p>
          <a:p>
            <a:endParaRPr lang="en-US" sz="1200" b="0" i="0" u="none" strike="noStrike" kern="1200" baseline="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A10045C0-5B67-4AC1-897E-85B50A874C38}" type="slidenum">
              <a:rPr lang="es-ES_tradnl" smtClean="0"/>
              <a:t>19</a:t>
            </a:fld>
            <a:endParaRPr lang="es-ES_tradnl"/>
          </a:p>
        </p:txBody>
      </p:sp>
    </p:spTree>
    <p:extLst>
      <p:ext uri="{BB962C8B-B14F-4D97-AF65-F5344CB8AC3E}">
        <p14:creationId xmlns:p14="http://schemas.microsoft.com/office/powerpoint/2010/main" val="34228207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2.1.2.6.1. Transparency is a strong</a:t>
            </a:r>
            <a:r>
              <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 incentive to maintain the discipline required to make a financial supervision system work. </a:t>
            </a:r>
            <a:r>
              <a:rPr lang="en-US" sz="1200" b="0" kern="1200"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Experience with transparency shows that: (</a:t>
            </a:r>
            <a:r>
              <a:rPr lang="en-US" sz="1200" b="0" kern="1200" dirty="0" err="1">
                <a:solidFill>
                  <a:schemeClr val="tx1"/>
                </a:solidFill>
                <a:effectLst/>
                <a:latin typeface="Segoe UI" panose="020B0502040204020203" pitchFamily="34" charset="0"/>
                <a:ea typeface="Segoe UI" panose="020B0502040204020203" pitchFamily="34" charset="0"/>
                <a:cs typeface="Segoe UI" panose="020B0502040204020203" pitchFamily="34" charset="0"/>
              </a:rPr>
              <a:t>i</a:t>
            </a:r>
            <a:r>
              <a:rPr lang="en-US" sz="1200" b="0" kern="1200"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 it must have legal teeth;</a:t>
            </a:r>
            <a:r>
              <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 and (ii) EAs as well as politicians must support it, and be able to harness it, not just endure it.</a:t>
            </a:r>
          </a:p>
          <a:p>
            <a:r>
              <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2.1.2.5.2 It would be impossible for a </a:t>
            </a:r>
            <a:r>
              <a:rPr lang="en-US" sz="1200" b="0" kern="1200" baseline="0" dirty="0" err="1">
                <a:solidFill>
                  <a:schemeClr val="tx1"/>
                </a:solidFill>
                <a:effectLst/>
                <a:latin typeface="Segoe UI" panose="020B0502040204020203" pitchFamily="34" charset="0"/>
                <a:ea typeface="Segoe UI" panose="020B0502040204020203" pitchFamily="34" charset="0"/>
                <a:cs typeface="Segoe UI" panose="020B0502040204020203" pitchFamily="34" charset="0"/>
              </a:rPr>
              <a:t>MoF</a:t>
            </a:r>
            <a:r>
              <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 to rely on the internal control systems of EAs if corruption were prevalent.</a:t>
            </a:r>
          </a:p>
          <a:p>
            <a:endParaRPr lang="en-US" sz="1200" b="0" i="0" u="none" strike="noStrike" kern="1200" baseline="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A10045C0-5B67-4AC1-897E-85B50A874C38}" type="slidenum">
              <a:rPr lang="es-ES_tradnl" smtClean="0"/>
              <a:t>20</a:t>
            </a:fld>
            <a:endParaRPr lang="es-ES_tradnl"/>
          </a:p>
        </p:txBody>
      </p:sp>
    </p:spTree>
    <p:extLst>
      <p:ext uri="{BB962C8B-B14F-4D97-AF65-F5344CB8AC3E}">
        <p14:creationId xmlns:p14="http://schemas.microsoft.com/office/powerpoint/2010/main" val="34661974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latin typeface="Segoe UI" panose="020B0502040204020203" pitchFamily="34" charset="0"/>
                <a:ea typeface="Segoe UI" panose="020B0502040204020203" pitchFamily="34" charset="0"/>
                <a:cs typeface="Segoe UI" panose="020B0502040204020203" pitchFamily="34" charset="0"/>
              </a:rPr>
              <a:t>Defined by</a:t>
            </a:r>
            <a:r>
              <a:rPr lang="en-US" baseline="0" dirty="0">
                <a:latin typeface="Segoe UI" panose="020B0502040204020203" pitchFamily="34" charset="0"/>
                <a:ea typeface="Segoe UI" panose="020B0502040204020203" pitchFamily="34" charset="0"/>
                <a:cs typeface="Segoe UI" panose="020B0502040204020203" pitchFamily="34" charset="0"/>
              </a:rPr>
              <a:t> Dr. </a:t>
            </a:r>
            <a:r>
              <a:rPr lang="en-US" baseline="0" dirty="0" err="1">
                <a:latin typeface="Segoe UI" panose="020B0502040204020203" pitchFamily="34" charset="0"/>
                <a:ea typeface="Segoe UI" panose="020B0502040204020203" pitchFamily="34" charset="0"/>
                <a:cs typeface="Segoe UI" panose="020B0502040204020203" pitchFamily="34" charset="0"/>
              </a:rPr>
              <a:t>Akrami</a:t>
            </a:r>
            <a:r>
              <a:rPr lang="en-US" baseline="0" dirty="0">
                <a:latin typeface="Segoe UI" panose="020B0502040204020203" pitchFamily="34" charset="0"/>
                <a:ea typeface="Segoe UI" panose="020B0502040204020203" pitchFamily="34" charset="0"/>
                <a:cs typeface="Segoe UI" panose="020B0502040204020203" pitchFamily="34" charset="0"/>
              </a:rPr>
              <a:t>, Deputy for Financial Supervision and Treasurer-General, in the mission’s opening meeting.</a:t>
            </a:r>
            <a:endParaRPr lang="en-US" dirty="0">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02E7FC08-21C1-4FF1-A47B-A0F9E1E6121F}" type="slidenum">
              <a:rPr lang="en-US" smtClean="0"/>
              <a:pPr/>
              <a:t>2</a:t>
            </a:fld>
            <a:endParaRPr lang="en-US"/>
          </a:p>
        </p:txBody>
      </p:sp>
    </p:spTree>
    <p:extLst>
      <p:ext uri="{BB962C8B-B14F-4D97-AF65-F5344CB8AC3E}">
        <p14:creationId xmlns:p14="http://schemas.microsoft.com/office/powerpoint/2010/main" val="17774408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2.2 Technically these are USSR</a:t>
            </a:r>
            <a:r>
              <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 legacy systems, but they derived from Russia.</a:t>
            </a:r>
            <a:r>
              <a:rPr lang="en-US" sz="1200" b="0" kern="1200"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2.2.1 Local government controlled by central government, so </a:t>
            </a:r>
            <a:r>
              <a:rPr lang="en-US" sz="1200" b="0" kern="1200" baseline="0" dirty="0" err="1">
                <a:solidFill>
                  <a:schemeClr val="tx1"/>
                </a:solidFill>
                <a:effectLst/>
                <a:latin typeface="Segoe UI" panose="020B0502040204020203" pitchFamily="34" charset="0"/>
                <a:ea typeface="Segoe UI" panose="020B0502040204020203" pitchFamily="34" charset="0"/>
                <a:cs typeface="Segoe UI" panose="020B0502040204020203" pitchFamily="34" charset="0"/>
              </a:rPr>
              <a:t>MoF</a:t>
            </a:r>
            <a:r>
              <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 responsible for local level government financial management as well. </a:t>
            </a:r>
          </a:p>
          <a:p>
            <a:r>
              <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2.2.2 EAs were responsible for policy not financial management. 15,000 budget organizations in Kazakhstan, for example, central and local government.</a:t>
            </a:r>
          </a:p>
          <a:p>
            <a:r>
              <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2.2.3 Instructions voluminous, often overlapped and were contradictory, difficult to interpret.</a:t>
            </a:r>
          </a:p>
          <a:p>
            <a:r>
              <a:rPr lang="en-US" sz="1200" b="0" i="0" u="none" strike="noStrike" kern="1200" baseline="0" dirty="0">
                <a:solidFill>
                  <a:schemeClr val="tx1"/>
                </a:solidFill>
                <a:latin typeface="Segoe UI" panose="020B0502040204020203" pitchFamily="34" charset="0"/>
                <a:ea typeface="Segoe UI" panose="020B0502040204020203" pitchFamily="34" charset="0"/>
                <a:cs typeface="Segoe UI" panose="020B0502040204020203" pitchFamily="34" charset="0"/>
              </a:rPr>
              <a:t>2.2.4 Detected violations of financial management instructions and also other instructions e.g. procurement.</a:t>
            </a:r>
          </a:p>
          <a:p>
            <a:r>
              <a:rPr lang="en-US" sz="1200" b="0" i="0" u="none" strike="noStrike" kern="1200" baseline="0" dirty="0">
                <a:solidFill>
                  <a:schemeClr val="tx1"/>
                </a:solidFill>
                <a:latin typeface="Segoe UI" panose="020B0502040204020203" pitchFamily="34" charset="0"/>
                <a:ea typeface="Segoe UI" panose="020B0502040204020203" pitchFamily="34" charset="0"/>
                <a:cs typeface="Segoe UI" panose="020B0502040204020203" pitchFamily="34" charset="0"/>
              </a:rPr>
              <a:t>2.2.5 External auditor not independent of the government</a:t>
            </a:r>
          </a:p>
          <a:p>
            <a:endParaRPr lang="en-US" sz="1200" b="0" i="0" u="none" strike="noStrike" kern="1200" baseline="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A10045C0-5B67-4AC1-897E-85B50A874C38}" type="slidenum">
              <a:rPr lang="es-ES_tradnl" smtClean="0"/>
              <a:t>21</a:t>
            </a:fld>
            <a:endParaRPr lang="es-ES_tradnl"/>
          </a:p>
        </p:txBody>
      </p:sp>
    </p:spTree>
    <p:extLst>
      <p:ext uri="{BB962C8B-B14F-4D97-AF65-F5344CB8AC3E}">
        <p14:creationId xmlns:p14="http://schemas.microsoft.com/office/powerpoint/2010/main" val="6160234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2.2.6.1</a:t>
            </a:r>
            <a:r>
              <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 Overlapping, contradictory and ambiguous formal instructions, together with fear of the CRU, led to passive management.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2.2.6.2 Internal control standards lay down criteria that can be applied in all situations. Gives management flexibility and confidence.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2.2.6.3 Very difficult to keep a centralized detailed system of instructions up-to-date.</a:t>
            </a:r>
            <a:r>
              <a:rPr lang="en-US" sz="1200" b="0" kern="1200"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2.2.6.4 The lack</a:t>
            </a:r>
            <a:r>
              <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 of independent checks meant that the system was applied inconsistently.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2.2.6.5 The </a:t>
            </a:r>
            <a:r>
              <a:rPr lang="en-US" sz="1200" b="0" kern="1200" baseline="0" dirty="0" err="1">
                <a:solidFill>
                  <a:schemeClr val="tx1"/>
                </a:solidFill>
                <a:effectLst/>
                <a:latin typeface="Segoe UI" panose="020B0502040204020203" pitchFamily="34" charset="0"/>
                <a:ea typeface="Segoe UI" panose="020B0502040204020203" pitchFamily="34" charset="0"/>
                <a:cs typeface="Segoe UI" panose="020B0502040204020203" pitchFamily="34" charset="0"/>
              </a:rPr>
              <a:t>MoF</a:t>
            </a:r>
            <a:r>
              <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 was seen as an oppressive institution, rather than as one EAs should co-operate with.</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2.2.6.6 The system contradicted all PFM reforms that required management and staff to be proactive.</a:t>
            </a:r>
          </a:p>
          <a:p>
            <a:endPar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endParaRPr>
          </a:p>
          <a:p>
            <a:endParaRPr lang="en-US" sz="1200" b="0" i="0" u="none" strike="noStrike" kern="1200" baseline="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A10045C0-5B67-4AC1-897E-85B50A874C38}" type="slidenum">
              <a:rPr lang="es-ES_tradnl" smtClean="0"/>
              <a:t>22</a:t>
            </a:fld>
            <a:endParaRPr lang="es-ES_tradnl"/>
          </a:p>
        </p:txBody>
      </p:sp>
    </p:spTree>
    <p:extLst>
      <p:ext uri="{BB962C8B-B14F-4D97-AF65-F5344CB8AC3E}">
        <p14:creationId xmlns:p14="http://schemas.microsoft.com/office/powerpoint/2010/main" val="138207784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2.2.6.6.1 Accounting reform: issue of substance as well as presentation. Budget execution reform: once processing has achieved a satisfactory performance rate (accuracy and timeliness, comprehensive and intrusive transaction checking becomes counter-productive).  </a:t>
            </a:r>
          </a:p>
          <a:p>
            <a:endParaRPr lang="en-US" sz="1200" b="0" i="0" u="none" strike="noStrike" kern="1200" baseline="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A10045C0-5B67-4AC1-897E-85B50A874C38}" type="slidenum">
              <a:rPr lang="es-ES_tradnl" smtClean="0"/>
              <a:t>23</a:t>
            </a:fld>
            <a:endParaRPr lang="es-ES_tradnl"/>
          </a:p>
        </p:txBody>
      </p:sp>
    </p:spTree>
    <p:extLst>
      <p:ext uri="{BB962C8B-B14F-4D97-AF65-F5344CB8AC3E}">
        <p14:creationId xmlns:p14="http://schemas.microsoft.com/office/powerpoint/2010/main" val="95396612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2.2.6.6.2.1 Estonia, Latvia and Lithuania part of the EU. Moldova, Ukraine, Georgia and Armenia are neighboring countries.  </a:t>
            </a:r>
          </a:p>
          <a:p>
            <a:endParaRPr lang="en-US" sz="1200" b="0" i="0" u="none" strike="noStrike" kern="1200" baseline="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A10045C0-5B67-4AC1-897E-85B50A874C38}" type="slidenum">
              <a:rPr lang="es-ES_tradnl" smtClean="0"/>
              <a:t>24</a:t>
            </a:fld>
            <a:endParaRPr lang="es-ES_tradnl"/>
          </a:p>
        </p:txBody>
      </p:sp>
    </p:spTree>
    <p:extLst>
      <p:ext uri="{BB962C8B-B14F-4D97-AF65-F5344CB8AC3E}">
        <p14:creationId xmlns:p14="http://schemas.microsoft.com/office/powerpoint/2010/main" val="102133326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endParaRPr>
          </a:p>
          <a:p>
            <a:endParaRPr lang="en-US" sz="1200" b="0" i="0" u="none" strike="noStrike" kern="1200" baseline="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A10045C0-5B67-4AC1-897E-85B50A874C38}" type="slidenum">
              <a:rPr lang="es-ES_tradnl" smtClean="0"/>
              <a:t>25</a:t>
            </a:fld>
            <a:endParaRPr lang="es-ES_tradnl"/>
          </a:p>
        </p:txBody>
      </p:sp>
    </p:spTree>
    <p:extLst>
      <p:ext uri="{BB962C8B-B14F-4D97-AF65-F5344CB8AC3E}">
        <p14:creationId xmlns:p14="http://schemas.microsoft.com/office/powerpoint/2010/main" val="384944645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endParaRPr>
          </a:p>
          <a:p>
            <a:endParaRPr lang="en-US" sz="1200" b="0" i="0" u="none" strike="noStrike" kern="1200" baseline="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A10045C0-5B67-4AC1-897E-85B50A874C38}" type="slidenum">
              <a:rPr lang="es-ES_tradnl" smtClean="0"/>
              <a:t>26</a:t>
            </a:fld>
            <a:endParaRPr lang="es-ES_tradnl"/>
          </a:p>
        </p:txBody>
      </p:sp>
    </p:spTree>
    <p:extLst>
      <p:ext uri="{BB962C8B-B14F-4D97-AF65-F5344CB8AC3E}">
        <p14:creationId xmlns:p14="http://schemas.microsoft.com/office/powerpoint/2010/main" val="185799585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endParaRPr>
          </a:p>
          <a:p>
            <a:endParaRPr lang="en-US" sz="1200" b="0" i="0" u="none" strike="noStrike" kern="1200" baseline="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A10045C0-5B67-4AC1-897E-85B50A874C38}" type="slidenum">
              <a:rPr lang="es-ES_tradnl" smtClean="0"/>
              <a:t>27</a:t>
            </a:fld>
            <a:endParaRPr lang="es-ES_tradnl"/>
          </a:p>
        </p:txBody>
      </p:sp>
    </p:spTree>
    <p:extLst>
      <p:ext uri="{BB962C8B-B14F-4D97-AF65-F5344CB8AC3E}">
        <p14:creationId xmlns:p14="http://schemas.microsoft.com/office/powerpoint/2010/main" val="33831856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endParaRPr>
          </a:p>
          <a:p>
            <a:endParaRPr lang="en-US" sz="1200" b="0" i="0" u="none" strike="noStrike" kern="1200" baseline="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A10045C0-5B67-4AC1-897E-85B50A874C38}" type="slidenum">
              <a:rPr lang="es-ES_tradnl" smtClean="0"/>
              <a:t>28</a:t>
            </a:fld>
            <a:endParaRPr lang="es-ES_tradnl"/>
          </a:p>
        </p:txBody>
      </p:sp>
    </p:spTree>
    <p:extLst>
      <p:ext uri="{BB962C8B-B14F-4D97-AF65-F5344CB8AC3E}">
        <p14:creationId xmlns:p14="http://schemas.microsoft.com/office/powerpoint/2010/main" val="103887655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The transformation of internal financial control in former USSR countries could be an interesting experience for Iran to study, especially in contrast to an advanced country’s experience.</a:t>
            </a:r>
          </a:p>
          <a:p>
            <a:endParaRPr lang="en-US" sz="1200" b="0" i="0" u="none" strike="noStrike" kern="1200" baseline="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A10045C0-5B67-4AC1-897E-85B50A874C38}" type="slidenum">
              <a:rPr lang="es-ES_tradnl" smtClean="0"/>
              <a:t>29</a:t>
            </a:fld>
            <a:endParaRPr lang="es-ES_tradnl"/>
          </a:p>
        </p:txBody>
      </p:sp>
    </p:spTree>
    <p:extLst>
      <p:ext uri="{BB962C8B-B14F-4D97-AF65-F5344CB8AC3E}">
        <p14:creationId xmlns:p14="http://schemas.microsoft.com/office/powerpoint/2010/main" val="256748364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Personnel policies: how quickly managers and staff who cannot absorb and operationalize the new mentality will be replaced.</a:t>
            </a:r>
          </a:p>
          <a:p>
            <a:endParaRPr lang="en-US" sz="1200" b="0" i="0" u="none" strike="noStrike" kern="1200" baseline="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A10045C0-5B67-4AC1-897E-85B50A874C38}" type="slidenum">
              <a:rPr lang="es-ES_tradnl" smtClean="0"/>
              <a:t>30</a:t>
            </a:fld>
            <a:endParaRPr lang="es-ES_tradnl"/>
          </a:p>
        </p:txBody>
      </p:sp>
    </p:spTree>
    <p:extLst>
      <p:ext uri="{BB962C8B-B14F-4D97-AF65-F5344CB8AC3E}">
        <p14:creationId xmlns:p14="http://schemas.microsoft.com/office/powerpoint/2010/main" val="39822909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Key points: (</a:t>
            </a:r>
            <a:r>
              <a:rPr lang="en-US" sz="1200" kern="1200" dirty="0" err="1">
                <a:solidFill>
                  <a:schemeClr val="tx1"/>
                </a:solidFill>
                <a:effectLst/>
                <a:latin typeface="+mn-lt"/>
                <a:ea typeface="+mn-ea"/>
                <a:cs typeface="+mn-cs"/>
              </a:rPr>
              <a:t>i</a:t>
            </a:r>
            <a:r>
              <a:rPr lang="en-US" sz="1200" kern="1200" dirty="0">
                <a:solidFill>
                  <a:schemeClr val="tx1"/>
                </a:solidFill>
                <a:effectLst/>
                <a:latin typeface="+mn-lt"/>
                <a:ea typeface="+mn-ea"/>
                <a:cs typeface="+mn-cs"/>
              </a:rPr>
              <a:t>) FC appears</a:t>
            </a:r>
            <a:r>
              <a:rPr lang="en-US" sz="1200" kern="1200" baseline="0" dirty="0">
                <a:solidFill>
                  <a:schemeClr val="tx1"/>
                </a:solidFill>
                <a:effectLst/>
                <a:latin typeface="+mn-lt"/>
                <a:ea typeface="+mn-ea"/>
                <a:cs typeface="+mn-cs"/>
              </a:rPr>
              <a:t> to be</a:t>
            </a:r>
            <a:r>
              <a:rPr lang="en-US" sz="1200" kern="1200" dirty="0">
                <a:solidFill>
                  <a:schemeClr val="tx1"/>
                </a:solidFill>
                <a:effectLst/>
                <a:latin typeface="+mn-lt"/>
                <a:ea typeface="+mn-ea"/>
                <a:cs typeface="+mn-cs"/>
              </a:rPr>
              <a:t> a line management role because he is under the supervision of the CEO, in which case it would not be</a:t>
            </a:r>
            <a:r>
              <a:rPr lang="en-US" sz="1200" kern="1200" baseline="0" dirty="0">
                <a:solidFill>
                  <a:schemeClr val="tx1"/>
                </a:solidFill>
                <a:effectLst/>
                <a:latin typeface="+mn-lt"/>
                <a:ea typeface="+mn-ea"/>
                <a:cs typeface="+mn-cs"/>
              </a:rPr>
              <a:t> a supervision function independent of line management; however, it might not be a line management role because responsibility to manage financial department not explicit; (ii) focus on implementing financial regulations, but not clear whether this is all (is ensuring of integrity of accounts, and following three bullet points; broader than implementing regulations?); (iii) accountable to MEAF because a staff member, but begs the question of how to reconcile this with supervision by CEO. The last paragraph highlights, perhaps, the need for the GCL to be clearer on the definition of different classes of institution for which different FC arrangements apply (probably a general issue with the GCL), so that can be more clearly related to GFS concepts.</a:t>
            </a:r>
            <a:endParaRPr lang="en-US" dirty="0"/>
          </a:p>
        </p:txBody>
      </p:sp>
      <p:sp>
        <p:nvSpPr>
          <p:cNvPr id="4" name="Slide Number Placeholder 3"/>
          <p:cNvSpPr>
            <a:spLocks noGrp="1"/>
          </p:cNvSpPr>
          <p:nvPr>
            <p:ph type="sldNum" sz="quarter" idx="10"/>
          </p:nvPr>
        </p:nvSpPr>
        <p:spPr/>
        <p:txBody>
          <a:bodyPr/>
          <a:lstStyle/>
          <a:p>
            <a:fld id="{A10045C0-5B67-4AC1-897E-85B50A874C38}" type="slidenum">
              <a:rPr lang="es-ES_tradnl" smtClean="0"/>
              <a:t>4</a:t>
            </a:fld>
            <a:endParaRPr lang="es-ES_tradnl"/>
          </a:p>
        </p:txBody>
      </p:sp>
    </p:spTree>
    <p:extLst>
      <p:ext uri="{BB962C8B-B14F-4D97-AF65-F5344CB8AC3E}">
        <p14:creationId xmlns:p14="http://schemas.microsoft.com/office/powerpoint/2010/main" val="166867552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endParaRPr>
          </a:p>
          <a:p>
            <a:r>
              <a:rPr lang="en-US" sz="1200" b="0" i="0" u="none" strike="noStrike" kern="1200" baseline="0" dirty="0">
                <a:solidFill>
                  <a:schemeClr val="tx1"/>
                </a:solidFill>
                <a:latin typeface="Segoe UI" panose="020B0502040204020203" pitchFamily="34" charset="0"/>
                <a:ea typeface="Segoe UI" panose="020B0502040204020203" pitchFamily="34" charset="0"/>
                <a:cs typeface="Segoe UI" panose="020B0502040204020203" pitchFamily="34" charset="0"/>
              </a:rPr>
              <a:t>Stylized, especially because the divergences between France and other francophone countries are now becoming major since the major PFM reform in France.</a:t>
            </a:r>
          </a:p>
        </p:txBody>
      </p:sp>
      <p:sp>
        <p:nvSpPr>
          <p:cNvPr id="4" name="Slide Number Placeholder 3"/>
          <p:cNvSpPr>
            <a:spLocks noGrp="1"/>
          </p:cNvSpPr>
          <p:nvPr>
            <p:ph type="sldNum" sz="quarter" idx="10"/>
          </p:nvPr>
        </p:nvSpPr>
        <p:spPr/>
        <p:txBody>
          <a:bodyPr/>
          <a:lstStyle/>
          <a:p>
            <a:fld id="{A10045C0-5B67-4AC1-897E-85B50A874C38}" type="slidenum">
              <a:rPr lang="es-ES_tradnl" smtClean="0"/>
              <a:t>31</a:t>
            </a:fld>
            <a:endParaRPr lang="es-ES_tradnl"/>
          </a:p>
        </p:txBody>
      </p:sp>
    </p:spTree>
    <p:extLst>
      <p:ext uri="{BB962C8B-B14F-4D97-AF65-F5344CB8AC3E}">
        <p14:creationId xmlns:p14="http://schemas.microsoft.com/office/powerpoint/2010/main" val="112406852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endParaRPr>
          </a:p>
          <a:p>
            <a:endParaRPr lang="en-US" sz="1200" b="0" i="0" u="none" strike="noStrike" kern="1200" baseline="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A10045C0-5B67-4AC1-897E-85B50A874C38}" type="slidenum">
              <a:rPr lang="es-ES_tradnl" smtClean="0"/>
              <a:t>32</a:t>
            </a:fld>
            <a:endParaRPr lang="es-ES_tradnl"/>
          </a:p>
        </p:txBody>
      </p:sp>
    </p:spTree>
    <p:extLst>
      <p:ext uri="{BB962C8B-B14F-4D97-AF65-F5344CB8AC3E}">
        <p14:creationId xmlns:p14="http://schemas.microsoft.com/office/powerpoint/2010/main" val="188110946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endParaRPr>
          </a:p>
          <a:p>
            <a:endParaRPr lang="en-US" sz="1200" b="0" i="0" u="none" strike="noStrike" kern="1200" baseline="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A10045C0-5B67-4AC1-897E-85B50A874C38}" type="slidenum">
              <a:rPr lang="es-ES_tradnl" smtClean="0"/>
              <a:t>33</a:t>
            </a:fld>
            <a:endParaRPr lang="es-ES_tradnl"/>
          </a:p>
        </p:txBody>
      </p:sp>
    </p:spTree>
    <p:extLst>
      <p:ext uri="{BB962C8B-B14F-4D97-AF65-F5344CB8AC3E}">
        <p14:creationId xmlns:p14="http://schemas.microsoft.com/office/powerpoint/2010/main" val="46996515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endParaRPr>
          </a:p>
          <a:p>
            <a:endParaRPr lang="en-US" sz="1200" b="0" i="0" u="none" strike="noStrike" kern="1200" baseline="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A10045C0-5B67-4AC1-897E-85B50A874C38}" type="slidenum">
              <a:rPr lang="es-ES_tradnl" smtClean="0"/>
              <a:t>34</a:t>
            </a:fld>
            <a:endParaRPr lang="es-ES_tradnl"/>
          </a:p>
        </p:txBody>
      </p:sp>
    </p:spTree>
    <p:extLst>
      <p:ext uri="{BB962C8B-B14F-4D97-AF65-F5344CB8AC3E}">
        <p14:creationId xmlns:p14="http://schemas.microsoft.com/office/powerpoint/2010/main" val="96796396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endParaRPr>
          </a:p>
          <a:p>
            <a:r>
              <a:rPr lang="en-US" sz="1200" b="0" i="0" u="none" strike="noStrike" kern="1200" baseline="0" dirty="0">
                <a:solidFill>
                  <a:schemeClr val="tx1"/>
                </a:solidFill>
                <a:latin typeface="Segoe UI" panose="020B0502040204020203" pitchFamily="34" charset="0"/>
                <a:ea typeface="Segoe UI" panose="020B0502040204020203" pitchFamily="34" charset="0"/>
                <a:cs typeface="Segoe UI" panose="020B0502040204020203" pitchFamily="34" charset="0"/>
              </a:rPr>
              <a:t>Note that the segregation of duties ends at the level of the Minister of Finance. </a:t>
            </a:r>
          </a:p>
          <a:p>
            <a:r>
              <a:rPr lang="en-US" sz="1200" b="0" i="0" u="none" strike="noStrike" kern="1200" baseline="0" dirty="0">
                <a:solidFill>
                  <a:schemeClr val="tx1"/>
                </a:solidFill>
                <a:latin typeface="Segoe UI" panose="020B0502040204020203" pitchFamily="34" charset="0"/>
                <a:ea typeface="Segoe UI" panose="020B0502040204020203" pitchFamily="34" charset="0"/>
                <a:cs typeface="Segoe UI" panose="020B0502040204020203" pitchFamily="34" charset="0"/>
              </a:rPr>
              <a:t>The personal responsibility does not appear to have a strong effect in many countries.</a:t>
            </a:r>
          </a:p>
        </p:txBody>
      </p:sp>
      <p:sp>
        <p:nvSpPr>
          <p:cNvPr id="4" name="Slide Number Placeholder 3"/>
          <p:cNvSpPr>
            <a:spLocks noGrp="1"/>
          </p:cNvSpPr>
          <p:nvPr>
            <p:ph type="sldNum" sz="quarter" idx="10"/>
          </p:nvPr>
        </p:nvSpPr>
        <p:spPr/>
        <p:txBody>
          <a:bodyPr/>
          <a:lstStyle/>
          <a:p>
            <a:fld id="{A10045C0-5B67-4AC1-897E-85B50A874C38}" type="slidenum">
              <a:rPr lang="es-ES_tradnl" smtClean="0"/>
              <a:t>35</a:t>
            </a:fld>
            <a:endParaRPr lang="es-ES_tradnl"/>
          </a:p>
        </p:txBody>
      </p:sp>
    </p:spTree>
    <p:extLst>
      <p:ext uri="{BB962C8B-B14F-4D97-AF65-F5344CB8AC3E}">
        <p14:creationId xmlns:p14="http://schemas.microsoft.com/office/powerpoint/2010/main" val="346439115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endParaRPr>
          </a:p>
          <a:p>
            <a:endParaRPr lang="en-US" sz="1200" b="0" i="0" u="none" strike="noStrike" kern="1200" baseline="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A10045C0-5B67-4AC1-897E-85B50A874C38}" type="slidenum">
              <a:rPr lang="es-ES_tradnl" smtClean="0"/>
              <a:t>36</a:t>
            </a:fld>
            <a:endParaRPr lang="es-ES_tradnl"/>
          </a:p>
        </p:txBody>
      </p:sp>
    </p:spTree>
    <p:extLst>
      <p:ext uri="{BB962C8B-B14F-4D97-AF65-F5344CB8AC3E}">
        <p14:creationId xmlns:p14="http://schemas.microsoft.com/office/powerpoint/2010/main" val="244290796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b="0" i="0" u="none" strike="noStrike" kern="1200" baseline="0" dirty="0">
                <a:solidFill>
                  <a:schemeClr val="tx1"/>
                </a:solidFill>
                <a:latin typeface="+mn-lt"/>
                <a:ea typeface="+mn-ea"/>
                <a:cs typeface="+mn-cs"/>
              </a:rPr>
              <a:t>Réalité, justification, présentation et bonne information, sincérité, exactitude, exhaustivité, non-compensation, imputation,</a:t>
            </a:r>
          </a:p>
          <a:p>
            <a:r>
              <a:rPr lang="fr-FR" sz="1200" b="0" i="0" u="none" strike="noStrike" kern="1200" baseline="0" dirty="0">
                <a:solidFill>
                  <a:schemeClr val="tx1"/>
                </a:solidFill>
                <a:latin typeface="+mn-lt"/>
                <a:ea typeface="+mn-ea"/>
                <a:cs typeface="+mn-cs"/>
              </a:rPr>
              <a:t>rattachement à la bonne période, rattachement au bon exercice.</a:t>
            </a:r>
            <a:endPar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endParaRPr>
          </a:p>
          <a:p>
            <a:endParaRPr lang="en-US" sz="1200" b="0" i="0" u="none" strike="noStrike" kern="1200" baseline="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A10045C0-5B67-4AC1-897E-85B50A874C38}" type="slidenum">
              <a:rPr lang="es-ES_tradnl" smtClean="0"/>
              <a:t>37</a:t>
            </a:fld>
            <a:endParaRPr lang="es-ES_tradnl"/>
          </a:p>
        </p:txBody>
      </p:sp>
    </p:spTree>
    <p:extLst>
      <p:ext uri="{BB962C8B-B14F-4D97-AF65-F5344CB8AC3E}">
        <p14:creationId xmlns:p14="http://schemas.microsoft.com/office/powerpoint/2010/main" val="169201085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A10045C0-5B67-4AC1-897E-85B50A874C38}" type="slidenum">
              <a:rPr lang="es-ES_tradnl" smtClean="0"/>
              <a:t>38</a:t>
            </a:fld>
            <a:endParaRPr lang="es-ES_tradnl"/>
          </a:p>
        </p:txBody>
      </p:sp>
    </p:spTree>
    <p:extLst>
      <p:ext uri="{BB962C8B-B14F-4D97-AF65-F5344CB8AC3E}">
        <p14:creationId xmlns:p14="http://schemas.microsoft.com/office/powerpoint/2010/main" val="324572530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b="0" i="0" u="none" strike="noStrike" kern="1200" baseline="0" dirty="0">
                <a:solidFill>
                  <a:schemeClr val="tx1"/>
                </a:solidFill>
                <a:latin typeface="+mn-lt"/>
                <a:ea typeface="+mn-ea"/>
                <a:cs typeface="+mn-cs"/>
              </a:rPr>
              <a:t>Réalité, justification, présentation et bonne information, sincérité, exactitude, exhaustivité, non-compensation, imputation,</a:t>
            </a:r>
          </a:p>
          <a:p>
            <a:r>
              <a:rPr lang="fr-FR" sz="1200" b="0" i="0" u="none" strike="noStrike" kern="1200" baseline="0" dirty="0">
                <a:solidFill>
                  <a:schemeClr val="tx1"/>
                </a:solidFill>
                <a:latin typeface="+mn-lt"/>
                <a:ea typeface="+mn-ea"/>
                <a:cs typeface="+mn-cs"/>
              </a:rPr>
              <a:t>rattachement à la bonne période, rattachement au bon exercice.</a:t>
            </a:r>
            <a:endPar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endParaRPr>
          </a:p>
          <a:p>
            <a:endParaRPr lang="en-US" sz="1200" b="0" i="0" u="none" strike="noStrike" kern="1200" baseline="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A10045C0-5B67-4AC1-897E-85B50A874C38}" type="slidenum">
              <a:rPr lang="es-ES_tradnl" smtClean="0"/>
              <a:t>39</a:t>
            </a:fld>
            <a:endParaRPr lang="es-ES_tradnl"/>
          </a:p>
        </p:txBody>
      </p:sp>
    </p:spTree>
    <p:extLst>
      <p:ext uri="{BB962C8B-B14F-4D97-AF65-F5344CB8AC3E}">
        <p14:creationId xmlns:p14="http://schemas.microsoft.com/office/powerpoint/2010/main" val="89494893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endParaRPr>
          </a:p>
          <a:p>
            <a:endParaRPr lang="en-US" sz="1200" b="0" i="0" u="none" strike="noStrike" kern="1200" baseline="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A10045C0-5B67-4AC1-897E-85B50A874C38}" type="slidenum">
              <a:rPr lang="es-ES_tradnl" smtClean="0"/>
              <a:t>40</a:t>
            </a:fld>
            <a:endParaRPr lang="es-ES_tradnl"/>
          </a:p>
        </p:txBody>
      </p:sp>
    </p:spTree>
    <p:extLst>
      <p:ext uri="{BB962C8B-B14F-4D97-AF65-F5344CB8AC3E}">
        <p14:creationId xmlns:p14="http://schemas.microsoft.com/office/powerpoint/2010/main" val="35063840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Article 33 suggests that the FC is a line manager. So does article 36.</a:t>
            </a:r>
          </a:p>
          <a:p>
            <a:endParaRPr lang="en-US" dirty="0"/>
          </a:p>
        </p:txBody>
      </p:sp>
      <p:sp>
        <p:nvSpPr>
          <p:cNvPr id="4" name="Slide Number Placeholder 3"/>
          <p:cNvSpPr>
            <a:spLocks noGrp="1"/>
          </p:cNvSpPr>
          <p:nvPr>
            <p:ph type="sldNum" sz="quarter" idx="10"/>
          </p:nvPr>
        </p:nvSpPr>
        <p:spPr/>
        <p:txBody>
          <a:bodyPr/>
          <a:lstStyle/>
          <a:p>
            <a:fld id="{A10045C0-5B67-4AC1-897E-85B50A874C38}" type="slidenum">
              <a:rPr lang="es-ES_tradnl" smtClean="0"/>
              <a:t>5</a:t>
            </a:fld>
            <a:endParaRPr lang="es-ES_tradnl"/>
          </a:p>
        </p:txBody>
      </p:sp>
    </p:spTree>
    <p:extLst>
      <p:ext uri="{BB962C8B-B14F-4D97-AF65-F5344CB8AC3E}">
        <p14:creationId xmlns:p14="http://schemas.microsoft.com/office/powerpoint/2010/main" val="268454537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Confidence in the </a:t>
            </a:r>
            <a:r>
              <a:rPr lang="en-US" sz="1200" b="0" kern="1200" baseline="0" dirty="0" err="1">
                <a:solidFill>
                  <a:schemeClr val="tx1"/>
                </a:solidFill>
                <a:effectLst/>
                <a:latin typeface="Segoe UI" panose="020B0502040204020203" pitchFamily="34" charset="0"/>
                <a:ea typeface="Segoe UI" panose="020B0502040204020203" pitchFamily="34" charset="0"/>
                <a:cs typeface="Segoe UI" panose="020B0502040204020203" pitchFamily="34" charset="0"/>
              </a:rPr>
              <a:t>MoF</a:t>
            </a:r>
            <a:r>
              <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 is crucial to strong and effective PFM.</a:t>
            </a:r>
          </a:p>
          <a:p>
            <a:endParaRPr lang="en-US" sz="1200" b="0" i="0" u="none" strike="noStrike" kern="1200" baseline="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A10045C0-5B67-4AC1-897E-85B50A874C38}" type="slidenum">
              <a:rPr lang="es-ES_tradnl" smtClean="0"/>
              <a:t>41</a:t>
            </a:fld>
            <a:endParaRPr lang="es-ES_tradnl"/>
          </a:p>
        </p:txBody>
      </p:sp>
    </p:spTree>
    <p:extLst>
      <p:ext uri="{BB962C8B-B14F-4D97-AF65-F5344CB8AC3E}">
        <p14:creationId xmlns:p14="http://schemas.microsoft.com/office/powerpoint/2010/main" val="45629618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endParaRPr>
          </a:p>
          <a:p>
            <a:endParaRPr lang="en-US" sz="1200" b="0" i="0" u="none" strike="noStrike" kern="1200" baseline="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A10045C0-5B67-4AC1-897E-85B50A874C38}" type="slidenum">
              <a:rPr lang="es-ES_tradnl" smtClean="0"/>
              <a:t>42</a:t>
            </a:fld>
            <a:endParaRPr lang="es-ES_tradnl"/>
          </a:p>
        </p:txBody>
      </p:sp>
    </p:spTree>
    <p:extLst>
      <p:ext uri="{BB962C8B-B14F-4D97-AF65-F5344CB8AC3E}">
        <p14:creationId xmlns:p14="http://schemas.microsoft.com/office/powerpoint/2010/main" val="16632306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endParaRPr>
          </a:p>
          <a:p>
            <a:endParaRPr lang="en-US" sz="1200" b="0" i="0" u="none" strike="noStrike" kern="1200" baseline="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A10045C0-5B67-4AC1-897E-85B50A874C38}" type="slidenum">
              <a:rPr lang="es-ES_tradnl" smtClean="0"/>
              <a:t>43</a:t>
            </a:fld>
            <a:endParaRPr lang="es-ES_tradnl"/>
          </a:p>
        </p:txBody>
      </p:sp>
    </p:spTree>
    <p:extLst>
      <p:ext uri="{BB962C8B-B14F-4D97-AF65-F5344CB8AC3E}">
        <p14:creationId xmlns:p14="http://schemas.microsoft.com/office/powerpoint/2010/main" val="230837435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endParaRPr>
          </a:p>
          <a:p>
            <a:endParaRPr lang="en-US" sz="1200" b="0" i="0" u="none" strike="noStrike" kern="1200" baseline="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A10045C0-5B67-4AC1-897E-85B50A874C38}" type="slidenum">
              <a:rPr lang="es-ES_tradnl" smtClean="0"/>
              <a:t>44</a:t>
            </a:fld>
            <a:endParaRPr lang="es-ES_tradnl"/>
          </a:p>
        </p:txBody>
      </p:sp>
    </p:spTree>
    <p:extLst>
      <p:ext uri="{BB962C8B-B14F-4D97-AF65-F5344CB8AC3E}">
        <p14:creationId xmlns:p14="http://schemas.microsoft.com/office/powerpoint/2010/main" val="259737421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endParaRPr>
          </a:p>
          <a:p>
            <a:endParaRPr lang="en-US" sz="1200" b="0" i="0" u="none" strike="noStrike" kern="1200" baseline="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A10045C0-5B67-4AC1-897E-85B50A874C38}" type="slidenum">
              <a:rPr lang="es-ES_tradnl" smtClean="0"/>
              <a:t>45</a:t>
            </a:fld>
            <a:endParaRPr lang="es-ES_tradnl"/>
          </a:p>
        </p:txBody>
      </p:sp>
    </p:spTree>
    <p:extLst>
      <p:ext uri="{BB962C8B-B14F-4D97-AF65-F5344CB8AC3E}">
        <p14:creationId xmlns:p14="http://schemas.microsoft.com/office/powerpoint/2010/main" val="7463314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endParaRPr>
          </a:p>
          <a:p>
            <a:endParaRPr lang="en-US" sz="1200" b="0" i="0" u="none" strike="noStrike" kern="1200" baseline="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A10045C0-5B67-4AC1-897E-85B50A874C38}" type="slidenum">
              <a:rPr lang="es-ES_tradnl" smtClean="0"/>
              <a:t>46</a:t>
            </a:fld>
            <a:endParaRPr lang="es-ES_tradnl"/>
          </a:p>
        </p:txBody>
      </p:sp>
    </p:spTree>
    <p:extLst>
      <p:ext uri="{BB962C8B-B14F-4D97-AF65-F5344CB8AC3E}">
        <p14:creationId xmlns:p14="http://schemas.microsoft.com/office/powerpoint/2010/main" val="206244145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endParaRPr>
          </a:p>
          <a:p>
            <a:endParaRPr lang="en-US" sz="1200" b="0" i="0" u="none" strike="noStrike" kern="1200" baseline="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A10045C0-5B67-4AC1-897E-85B50A874C38}" type="slidenum">
              <a:rPr lang="es-ES_tradnl" smtClean="0"/>
              <a:t>47</a:t>
            </a:fld>
            <a:endParaRPr lang="es-ES_tradnl"/>
          </a:p>
        </p:txBody>
      </p:sp>
    </p:spTree>
    <p:extLst>
      <p:ext uri="{BB962C8B-B14F-4D97-AF65-F5344CB8AC3E}">
        <p14:creationId xmlns:p14="http://schemas.microsoft.com/office/powerpoint/2010/main" val="204839815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kern="1200"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endParaRPr>
          </a:p>
          <a:p>
            <a:endParaRPr lang="en-US" sz="1200" b="0" i="0" u="none" strike="noStrike" kern="1200" baseline="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A10045C0-5B67-4AC1-897E-85B50A874C38}" type="slidenum">
              <a:rPr lang="es-ES_tradnl" smtClean="0"/>
              <a:t>48</a:t>
            </a:fld>
            <a:endParaRPr lang="es-ES_tradnl"/>
          </a:p>
        </p:txBody>
      </p:sp>
    </p:spTree>
    <p:extLst>
      <p:ext uri="{BB962C8B-B14F-4D97-AF65-F5344CB8AC3E}">
        <p14:creationId xmlns:p14="http://schemas.microsoft.com/office/powerpoint/2010/main" val="327789807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03350" y="1160463"/>
            <a:ext cx="4178300" cy="31337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10045C0-5B67-4AC1-897E-85B50A874C38}" type="slidenum">
              <a:rPr lang="es-ES_tradnl" smtClean="0"/>
              <a:t>49</a:t>
            </a:fld>
            <a:endParaRPr lang="es-ES_tradnl"/>
          </a:p>
        </p:txBody>
      </p:sp>
    </p:spTree>
    <p:extLst>
      <p:ext uri="{BB962C8B-B14F-4D97-AF65-F5344CB8AC3E}">
        <p14:creationId xmlns:p14="http://schemas.microsoft.com/office/powerpoint/2010/main" val="26453930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a:t>
            </a:r>
            <a:r>
              <a:rPr lang="en-US" sz="1200" kern="1200" baseline="0" dirty="0">
                <a:solidFill>
                  <a:schemeClr val="tx1"/>
                </a:solidFill>
                <a:effectLst/>
                <a:latin typeface="+mn-lt"/>
                <a:ea typeface="+mn-ea"/>
                <a:cs typeface="+mn-cs"/>
              </a:rPr>
              <a:t> responsibility for financing in Article 53 is a line management role. Article 53 provides for some separation of roles, but creates uncertainty as to who (MEAF or CEO) define the financial management roles in the EA.</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A10045C0-5B67-4AC1-897E-85B50A874C38}" type="slidenum">
              <a:rPr lang="es-ES_tradnl" smtClean="0"/>
              <a:t>6</a:t>
            </a:fld>
            <a:endParaRPr lang="es-ES_tradnl"/>
          </a:p>
        </p:txBody>
      </p:sp>
    </p:spTree>
    <p:extLst>
      <p:ext uri="{BB962C8B-B14F-4D97-AF65-F5344CB8AC3E}">
        <p14:creationId xmlns:p14="http://schemas.microsoft.com/office/powerpoint/2010/main" val="9916503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Article 54 envisages a line management</a:t>
            </a:r>
            <a:r>
              <a:rPr lang="en-US" sz="1200" kern="1200" baseline="0" dirty="0">
                <a:solidFill>
                  <a:schemeClr val="tx1"/>
                </a:solidFill>
                <a:effectLst/>
                <a:latin typeface="+mn-lt"/>
                <a:ea typeface="+mn-ea"/>
                <a:cs typeface="+mn-cs"/>
              </a:rPr>
              <a:t> role for the FC. Article 90 assigns the same role of financial supervision to the MEAF as is assigned to the FC. This implies, but does not state, that the FC is fulfilling the MEAF role. This would beg the question of what the FC’s acting under the supervision of the CEO means. “Operational supervision” presumably means supervision over the achievement of non-financial results. Article 91 is strong, and creates an obligation on the FC to use this provision if in doubt, strengthening his/her independence. </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A10045C0-5B67-4AC1-897E-85B50A874C38}" type="slidenum">
              <a:rPr lang="es-ES_tradnl" smtClean="0"/>
              <a:t>7</a:t>
            </a:fld>
            <a:endParaRPr lang="es-ES_tradnl"/>
          </a:p>
        </p:txBody>
      </p:sp>
    </p:spTree>
    <p:extLst>
      <p:ext uri="{BB962C8B-B14F-4D97-AF65-F5344CB8AC3E}">
        <p14:creationId xmlns:p14="http://schemas.microsoft.com/office/powerpoint/2010/main" val="15117738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Article 93 is very strong, and supports the FC’s independence. Article 94 is an important</a:t>
            </a:r>
            <a:r>
              <a:rPr lang="en-US" sz="1200" kern="1200" baseline="0" dirty="0">
                <a:solidFill>
                  <a:schemeClr val="tx1"/>
                </a:solidFill>
                <a:effectLst/>
                <a:latin typeface="+mn-lt"/>
                <a:ea typeface="+mn-ea"/>
                <a:cs typeface="+mn-cs"/>
              </a:rPr>
              <a:t> and </a:t>
            </a:r>
            <a:r>
              <a:rPr lang="en-US" sz="1200" kern="1200" dirty="0">
                <a:solidFill>
                  <a:schemeClr val="tx1"/>
                </a:solidFill>
                <a:effectLst/>
                <a:latin typeface="+mn-lt"/>
                <a:ea typeface="+mn-ea"/>
                <a:cs typeface="+mn-cs"/>
              </a:rPr>
              <a:t>wide-ranging</a:t>
            </a:r>
            <a:r>
              <a:rPr lang="en-US" sz="1200" kern="1200" baseline="0" dirty="0">
                <a:solidFill>
                  <a:schemeClr val="tx1"/>
                </a:solidFill>
                <a:effectLst/>
                <a:latin typeface="+mn-lt"/>
                <a:ea typeface="+mn-ea"/>
                <a:cs typeface="+mn-cs"/>
              </a:rPr>
              <a:t> obligation on the </a:t>
            </a:r>
            <a:r>
              <a:rPr lang="en-US" sz="1200" kern="1200" baseline="0" dirty="0" err="1">
                <a:solidFill>
                  <a:schemeClr val="tx1"/>
                </a:solidFill>
                <a:effectLst/>
                <a:latin typeface="+mn-lt"/>
                <a:ea typeface="+mn-ea"/>
                <a:cs typeface="+mn-cs"/>
              </a:rPr>
              <a:t>MoF</a:t>
            </a:r>
            <a:r>
              <a:rPr lang="en-US" sz="1200" kern="1200" baseline="0" dirty="0">
                <a:solidFill>
                  <a:schemeClr val="tx1"/>
                </a:solidFill>
                <a:effectLst/>
                <a:latin typeface="+mn-lt"/>
                <a:ea typeface="+mn-ea"/>
                <a:cs typeface="+mn-cs"/>
              </a:rPr>
              <a:t>; it depends on what “supervision” means; the normal international interpretation would be internal financial control.</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A10045C0-5B67-4AC1-897E-85B50A874C38}" type="slidenum">
              <a:rPr lang="es-ES_tradnl" smtClean="0"/>
              <a:t>8</a:t>
            </a:fld>
            <a:endParaRPr lang="es-ES_tradnl"/>
          </a:p>
        </p:txBody>
      </p:sp>
    </p:spTree>
    <p:extLst>
      <p:ext uri="{BB962C8B-B14F-4D97-AF65-F5344CB8AC3E}">
        <p14:creationId xmlns:p14="http://schemas.microsoft.com/office/powerpoint/2010/main" val="18006190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Need to specify the other divisions of the financial</a:t>
            </a:r>
            <a:r>
              <a:rPr lang="en-US" sz="1200" kern="1200" baseline="0" dirty="0">
                <a:solidFill>
                  <a:schemeClr val="tx1"/>
                </a:solidFill>
                <a:effectLst/>
                <a:latin typeface="+mn-lt"/>
                <a:ea typeface="+mn-ea"/>
                <a:cs typeface="+mn-cs"/>
              </a:rPr>
              <a:t> departments</a:t>
            </a:r>
            <a:r>
              <a:rPr lang="en-US" sz="1200" kern="1200" dirty="0">
                <a:solidFill>
                  <a:schemeClr val="tx1"/>
                </a:solidFill>
                <a:effectLst/>
                <a:latin typeface="+mn-lt"/>
                <a:ea typeface="+mn-ea"/>
                <a:cs typeface="+mn-cs"/>
              </a:rPr>
              <a:t>. This shows that, in practice, FCs are the heads of EA financial</a:t>
            </a:r>
            <a:r>
              <a:rPr lang="en-US" sz="1200" kern="1200" baseline="0" dirty="0">
                <a:solidFill>
                  <a:schemeClr val="tx1"/>
                </a:solidFill>
                <a:effectLst/>
                <a:latin typeface="+mn-lt"/>
                <a:ea typeface="+mn-ea"/>
                <a:cs typeface="+mn-cs"/>
              </a:rPr>
              <a:t> department</a:t>
            </a:r>
            <a:r>
              <a:rPr lang="en-US" sz="1200" kern="1200" dirty="0">
                <a:solidFill>
                  <a:schemeClr val="tx1"/>
                </a:solidFill>
                <a:effectLst/>
                <a:latin typeface="+mn-lt"/>
                <a:ea typeface="+mn-ea"/>
                <a:cs typeface="+mn-cs"/>
              </a:rPr>
              <a:t>s.</a:t>
            </a:r>
          </a:p>
          <a:p>
            <a:endParaRPr lang="en-US" dirty="0"/>
          </a:p>
        </p:txBody>
      </p:sp>
      <p:sp>
        <p:nvSpPr>
          <p:cNvPr id="4" name="Slide Number Placeholder 3"/>
          <p:cNvSpPr>
            <a:spLocks noGrp="1"/>
          </p:cNvSpPr>
          <p:nvPr>
            <p:ph type="sldNum" sz="quarter" idx="10"/>
          </p:nvPr>
        </p:nvSpPr>
        <p:spPr/>
        <p:txBody>
          <a:bodyPr/>
          <a:lstStyle/>
          <a:p>
            <a:fld id="{A10045C0-5B67-4AC1-897E-85B50A874C38}" type="slidenum">
              <a:rPr lang="es-ES_tradnl" smtClean="0"/>
              <a:t>9</a:t>
            </a:fld>
            <a:endParaRPr lang="es-ES_tradnl"/>
          </a:p>
        </p:txBody>
      </p:sp>
    </p:spTree>
    <p:extLst>
      <p:ext uri="{BB962C8B-B14F-4D97-AF65-F5344CB8AC3E}">
        <p14:creationId xmlns:p14="http://schemas.microsoft.com/office/powerpoint/2010/main" val="36987741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A10045C0-5B67-4AC1-897E-85B50A874C38}" type="slidenum">
              <a:rPr lang="es-ES_tradnl" smtClean="0"/>
              <a:t>10</a:t>
            </a:fld>
            <a:endParaRPr lang="es-ES_tradnl"/>
          </a:p>
        </p:txBody>
      </p:sp>
    </p:spTree>
    <p:extLst>
      <p:ext uri="{BB962C8B-B14F-4D97-AF65-F5344CB8AC3E}">
        <p14:creationId xmlns:p14="http://schemas.microsoft.com/office/powerpoint/2010/main" val="426337104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10"/>
          <p:cNvSpPr>
            <a:spLocks noChangeShapeType="1"/>
          </p:cNvSpPr>
          <p:nvPr userDrawn="1"/>
        </p:nvSpPr>
        <p:spPr bwMode="auto">
          <a:xfrm>
            <a:off x="0" y="1612900"/>
            <a:ext cx="9144000" cy="0"/>
          </a:xfrm>
          <a:prstGeom prst="line">
            <a:avLst/>
          </a:prstGeom>
          <a:noFill/>
          <a:ln w="28575">
            <a:solidFill>
              <a:srgbClr val="990000"/>
            </a:solidFill>
            <a:round/>
            <a:headEnd/>
            <a:tailEnd/>
          </a:ln>
          <a:effectLst/>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FF"/>
              </a:solidFill>
              <a:effectLst/>
              <a:uLnTx/>
              <a:uFillTx/>
              <a:latin typeface="Arial" charset="0"/>
              <a:ea typeface="+mn-ea"/>
              <a:cs typeface="Arial" charset="0"/>
            </a:endParaRPr>
          </a:p>
        </p:txBody>
      </p:sp>
      <p:pic>
        <p:nvPicPr>
          <p:cNvPr id="5" name="Picture 9" descr="webpic"/>
          <p:cNvPicPr>
            <a:picLocks noChangeAspect="1" noChangeArrowheads="1"/>
          </p:cNvPicPr>
          <p:nvPr userDrawn="1"/>
        </p:nvPicPr>
        <p:blipFill>
          <a:blip r:embed="rId2" cstate="print"/>
          <a:srcRect/>
          <a:stretch>
            <a:fillRect/>
          </a:stretch>
        </p:blipFill>
        <p:spPr bwMode="auto">
          <a:xfrm>
            <a:off x="0" y="0"/>
            <a:ext cx="9144000" cy="1600200"/>
          </a:xfrm>
          <a:prstGeom prst="rect">
            <a:avLst/>
          </a:prstGeom>
          <a:noFill/>
          <a:ln w="9525">
            <a:noFill/>
            <a:miter lim="800000"/>
            <a:headEnd/>
            <a:tailEnd/>
          </a:ln>
        </p:spPr>
      </p:pic>
      <p:pic>
        <p:nvPicPr>
          <p:cNvPr id="6" name="Picture 11"/>
          <p:cNvPicPr>
            <a:picLocks noChangeAspect="1" noChangeArrowheads="1"/>
          </p:cNvPicPr>
          <p:nvPr userDrawn="1"/>
        </p:nvPicPr>
        <p:blipFill>
          <a:blip r:embed="rId3" cstate="print"/>
          <a:srcRect/>
          <a:stretch>
            <a:fillRect/>
          </a:stretch>
        </p:blipFill>
        <p:spPr bwMode="auto">
          <a:xfrm>
            <a:off x="3915614" y="5738293"/>
            <a:ext cx="1315553" cy="882231"/>
          </a:xfrm>
          <a:prstGeom prst="rect">
            <a:avLst/>
          </a:prstGeom>
          <a:noFill/>
          <a:ln w="9525">
            <a:noFill/>
            <a:miter lim="800000"/>
            <a:headEnd/>
            <a:tailEnd/>
          </a:ln>
        </p:spPr>
      </p:pic>
      <p:sp>
        <p:nvSpPr>
          <p:cNvPr id="138242" name="Rectangle 2"/>
          <p:cNvSpPr>
            <a:spLocks noGrp="1" noChangeArrowheads="1"/>
          </p:cNvSpPr>
          <p:nvPr>
            <p:ph type="ctrTitle"/>
          </p:nvPr>
        </p:nvSpPr>
        <p:spPr>
          <a:xfrm>
            <a:off x="685800" y="1600202"/>
            <a:ext cx="7772400" cy="1470025"/>
          </a:xfrm>
        </p:spPr>
        <p:txBody>
          <a:bodyPr/>
          <a:lstStyle>
            <a:lvl1pPr>
              <a:defRPr>
                <a:solidFill>
                  <a:schemeClr val="accent2"/>
                </a:solidFill>
              </a:defRPr>
            </a:lvl1pPr>
          </a:lstStyle>
          <a:p>
            <a:r>
              <a:rPr lang="en-US"/>
              <a:t>Click to edit Master title style</a:t>
            </a:r>
          </a:p>
        </p:txBody>
      </p:sp>
      <p:sp>
        <p:nvSpPr>
          <p:cNvPr id="138243" name="Rectangle 3"/>
          <p:cNvSpPr>
            <a:spLocks noGrp="1" noChangeArrowheads="1"/>
          </p:cNvSpPr>
          <p:nvPr>
            <p:ph type="subTitle" idx="1"/>
          </p:nvPr>
        </p:nvSpPr>
        <p:spPr>
          <a:xfrm>
            <a:off x="1371600" y="3505200"/>
            <a:ext cx="6400800" cy="1752600"/>
          </a:xfrm>
        </p:spPr>
        <p:txBody>
          <a:bodyPr/>
          <a:lstStyle>
            <a:lvl1pPr marL="0" indent="0" algn="ctr">
              <a:buFontTx/>
              <a:buNone/>
              <a:defRPr>
                <a:solidFill>
                  <a:srgbClr val="CC6600"/>
                </a:solidFill>
              </a:defRPr>
            </a:lvl1pPr>
          </a:lstStyle>
          <a:p>
            <a:r>
              <a:rPr lang="en-US"/>
              <a:t>Click to edit Master subtitle style</a:t>
            </a:r>
          </a:p>
        </p:txBody>
      </p:sp>
      <p:sp>
        <p:nvSpPr>
          <p:cNvPr id="7" name="Rectangle 4"/>
          <p:cNvSpPr>
            <a:spLocks noGrp="1" noChangeArrowheads="1"/>
          </p:cNvSpPr>
          <p:nvPr>
            <p:ph type="dt" sz="half" idx="10"/>
          </p:nvPr>
        </p:nvSpPr>
        <p:spPr/>
        <p:txBody>
          <a:bodyPr/>
          <a:lstStyle>
            <a:lvl1pPr>
              <a:defRPr/>
            </a:lvl1pPr>
          </a:lstStyle>
          <a:p>
            <a:pPr fontAlgn="base">
              <a:spcAft>
                <a:spcPct val="0"/>
              </a:spcAft>
              <a:defRPr/>
            </a:pPr>
            <a:fld id="{6A4095BA-43A4-406D-BF64-281FD7625BD2}" type="datetime1">
              <a:rPr lang="en-US" smtClean="0">
                <a:solidFill>
                  <a:srgbClr val="16218E"/>
                </a:solidFill>
              </a:rPr>
              <a:t>7/9/2017</a:t>
            </a:fld>
            <a:endParaRPr lang="en-US">
              <a:solidFill>
                <a:srgbClr val="16218E"/>
              </a:solidFill>
            </a:endParaRPr>
          </a:p>
        </p:txBody>
      </p:sp>
      <p:sp>
        <p:nvSpPr>
          <p:cNvPr id="8" name="Rectangle 6"/>
          <p:cNvSpPr>
            <a:spLocks noGrp="1" noChangeArrowheads="1"/>
          </p:cNvSpPr>
          <p:nvPr>
            <p:ph type="sldNum" sz="quarter" idx="11"/>
          </p:nvPr>
        </p:nvSpPr>
        <p:spPr>
          <a:xfrm>
            <a:off x="6553200" y="6245225"/>
            <a:ext cx="2133600" cy="476250"/>
          </a:xfrm>
        </p:spPr>
        <p:txBody>
          <a:bodyPr/>
          <a:lstStyle>
            <a:lvl1pPr>
              <a:defRPr sz="1400" b="0">
                <a:solidFill>
                  <a:schemeClr val="tx1"/>
                </a:solidFill>
              </a:defRPr>
            </a:lvl1pPr>
          </a:lstStyle>
          <a:p>
            <a:pPr fontAlgn="base">
              <a:spcAft>
                <a:spcPct val="0"/>
              </a:spcAft>
              <a:defRPr/>
            </a:pPr>
            <a:endParaRPr lang="fr-FR">
              <a:solidFill>
                <a:srgbClr val="16218E"/>
              </a:solidFill>
            </a:endParaRPr>
          </a:p>
        </p:txBody>
      </p:sp>
    </p:spTree>
    <p:extLst>
      <p:ext uri="{BB962C8B-B14F-4D97-AF65-F5344CB8AC3E}">
        <p14:creationId xmlns:p14="http://schemas.microsoft.com/office/powerpoint/2010/main" val="23845133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fld id="{AA0A9066-E7C3-4DF2-AFA6-F77FC61F2377}" type="datetime1">
              <a:rPr lang="en-US" smtClean="0">
                <a:solidFill>
                  <a:srgbClr val="16218E"/>
                </a:solidFill>
              </a:rPr>
              <a:t>7/9/2017</a:t>
            </a:fld>
            <a:endParaRPr lang="en-US">
              <a:solidFill>
                <a:srgbClr val="16218E"/>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16218E"/>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pPr>
            <a:fld id="{3D2F35A6-39C6-4B23-BE02-D3F3183FFD7D}" type="slidenum">
              <a:rPr lang="en-US" b="1" smtClean="0">
                <a:solidFill>
                  <a:srgbClr val="FFFFFF"/>
                </a:solidFill>
              </a:rPr>
              <a:pPr fontAlgn="base">
                <a:spcAft>
                  <a:spcPct val="0"/>
                </a:spcAft>
              </a:pPr>
              <a:t>‹#›</a:t>
            </a:fld>
            <a:endParaRPr lang="en-US" b="1">
              <a:solidFill>
                <a:srgbClr val="FFFFFF"/>
              </a:solidFill>
            </a:endParaRPr>
          </a:p>
        </p:txBody>
      </p:sp>
    </p:spTree>
    <p:extLst>
      <p:ext uri="{BB962C8B-B14F-4D97-AF65-F5344CB8AC3E}">
        <p14:creationId xmlns:p14="http://schemas.microsoft.com/office/powerpoint/2010/main" val="3371416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76202"/>
            <a:ext cx="2057400" cy="60499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76202"/>
            <a:ext cx="6019800" cy="60499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fld id="{6FD4B6A7-74FB-4CA2-84D6-36A65EB19972}" type="datetime1">
              <a:rPr lang="en-US" smtClean="0">
                <a:solidFill>
                  <a:srgbClr val="16218E"/>
                </a:solidFill>
              </a:rPr>
              <a:t>7/9/2017</a:t>
            </a:fld>
            <a:endParaRPr lang="en-US">
              <a:solidFill>
                <a:srgbClr val="16218E"/>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16218E"/>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pPr>
            <a:fld id="{BBDE2409-82F5-4F6B-8709-73BBA561B312}" type="slidenum">
              <a:rPr lang="en-US" b="1" smtClean="0">
                <a:solidFill>
                  <a:srgbClr val="FFFFFF"/>
                </a:solidFill>
              </a:rPr>
              <a:pPr fontAlgn="base">
                <a:spcAft>
                  <a:spcPct val="0"/>
                </a:spcAft>
              </a:pPr>
              <a:t>‹#›</a:t>
            </a:fld>
            <a:endParaRPr lang="en-US" b="1">
              <a:solidFill>
                <a:srgbClr val="FFFFFF"/>
              </a:solidFill>
            </a:endParaRPr>
          </a:p>
        </p:txBody>
      </p:sp>
    </p:spTree>
    <p:extLst>
      <p:ext uri="{BB962C8B-B14F-4D97-AF65-F5344CB8AC3E}">
        <p14:creationId xmlns:p14="http://schemas.microsoft.com/office/powerpoint/2010/main" val="23645785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467600" cy="1066800"/>
          </a:xfrm>
        </p:spPr>
        <p:txBody>
          <a:bodyPr/>
          <a:lstStyle/>
          <a:p>
            <a:r>
              <a:rPr lang="en-US"/>
              <a:t>Click to edit Master title style</a:t>
            </a:r>
          </a:p>
        </p:txBody>
      </p:sp>
      <p:sp>
        <p:nvSpPr>
          <p:cNvPr id="3" name="Table Placeholder 2"/>
          <p:cNvSpPr>
            <a:spLocks noGrp="1"/>
          </p:cNvSpPr>
          <p:nvPr>
            <p:ph type="tbl" idx="1"/>
          </p:nvPr>
        </p:nvSpPr>
        <p:spPr>
          <a:xfrm>
            <a:off x="457200" y="1371601"/>
            <a:ext cx="8229600" cy="47545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fld id="{6C54F8B5-B318-457E-A7F6-82408D615368}" type="datetime1">
              <a:rPr lang="en-US" smtClean="0">
                <a:solidFill>
                  <a:srgbClr val="16218E"/>
                </a:solidFill>
              </a:rPr>
              <a:t>7/9/2017</a:t>
            </a:fld>
            <a:endParaRPr lang="en-US">
              <a:solidFill>
                <a:srgbClr val="16218E"/>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16218E"/>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pPr>
            <a:fld id="{E631C322-26C0-4973-B24B-58450906D3E3}" type="slidenum">
              <a:rPr lang="en-US" b="1" smtClean="0">
                <a:solidFill>
                  <a:srgbClr val="FFFFFF"/>
                </a:solidFill>
              </a:rPr>
              <a:pPr fontAlgn="base">
                <a:spcAft>
                  <a:spcPct val="0"/>
                </a:spcAft>
              </a:pPr>
              <a:t>‹#›</a:t>
            </a:fld>
            <a:endParaRPr lang="en-US" b="1">
              <a:solidFill>
                <a:srgbClr val="FFFFFF"/>
              </a:solidFill>
            </a:endParaRPr>
          </a:p>
        </p:txBody>
      </p:sp>
    </p:spTree>
    <p:extLst>
      <p:ext uri="{BB962C8B-B14F-4D97-AF65-F5344CB8AC3E}">
        <p14:creationId xmlns:p14="http://schemas.microsoft.com/office/powerpoint/2010/main" val="12709974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76200"/>
            <a:ext cx="7467600" cy="1066800"/>
          </a:xfrm>
        </p:spPr>
        <p:txBody>
          <a:bodyPr/>
          <a:lstStyle/>
          <a:p>
            <a:r>
              <a:rPr lang="en-US"/>
              <a:t>Click to edit Master title style</a:t>
            </a:r>
          </a:p>
        </p:txBody>
      </p:sp>
      <p:sp>
        <p:nvSpPr>
          <p:cNvPr id="3" name="Content Placeholder 2"/>
          <p:cNvSpPr>
            <a:spLocks noGrp="1"/>
          </p:cNvSpPr>
          <p:nvPr>
            <p:ph sz="quarter" idx="1"/>
          </p:nvPr>
        </p:nvSpPr>
        <p:spPr>
          <a:xfrm>
            <a:off x="457200" y="1371600"/>
            <a:ext cx="4038600" cy="2300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371600"/>
            <a:ext cx="4038600" cy="2300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57200" y="3824290"/>
            <a:ext cx="4038600" cy="23018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8200" y="3824290"/>
            <a:ext cx="4038600" cy="23018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fontAlgn="base">
              <a:spcAft>
                <a:spcPct val="0"/>
              </a:spcAft>
              <a:defRPr/>
            </a:pPr>
            <a:fld id="{6C923D06-48F6-4FCE-99BE-B8B917AEA40B}" type="datetime1">
              <a:rPr lang="en-US" smtClean="0">
                <a:solidFill>
                  <a:srgbClr val="16218E"/>
                </a:solidFill>
              </a:rPr>
              <a:t>7/9/2017</a:t>
            </a:fld>
            <a:endParaRPr lang="en-US">
              <a:solidFill>
                <a:srgbClr val="16218E"/>
              </a:solidFill>
            </a:endParaRPr>
          </a:p>
        </p:txBody>
      </p:sp>
      <p:sp>
        <p:nvSpPr>
          <p:cNvPr id="8"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16218E"/>
              </a:solidFill>
            </a:endParaRPr>
          </a:p>
        </p:txBody>
      </p:sp>
      <p:sp>
        <p:nvSpPr>
          <p:cNvPr id="9" name="Rectangle 6"/>
          <p:cNvSpPr>
            <a:spLocks noGrp="1" noChangeArrowheads="1"/>
          </p:cNvSpPr>
          <p:nvPr>
            <p:ph type="sldNum" sz="quarter" idx="12"/>
          </p:nvPr>
        </p:nvSpPr>
        <p:spPr>
          <a:ln/>
        </p:spPr>
        <p:txBody>
          <a:bodyPr/>
          <a:lstStyle>
            <a:lvl1pPr>
              <a:defRPr/>
            </a:lvl1pPr>
          </a:lstStyle>
          <a:p>
            <a:pPr fontAlgn="base">
              <a:spcAft>
                <a:spcPct val="0"/>
              </a:spcAft>
            </a:pPr>
            <a:fld id="{B456E41F-D730-4460-A095-8E441A0F5304}" type="slidenum">
              <a:rPr lang="en-US" b="1" smtClean="0">
                <a:solidFill>
                  <a:srgbClr val="FFFFFF"/>
                </a:solidFill>
              </a:rPr>
              <a:pPr fontAlgn="base">
                <a:spcAft>
                  <a:spcPct val="0"/>
                </a:spcAft>
              </a:pPr>
              <a:t>‹#›</a:t>
            </a:fld>
            <a:endParaRPr lang="en-US" b="1">
              <a:solidFill>
                <a:srgbClr val="FFFFFF"/>
              </a:solidFill>
            </a:endParaRPr>
          </a:p>
        </p:txBody>
      </p:sp>
    </p:spTree>
    <p:extLst>
      <p:ext uri="{BB962C8B-B14F-4D97-AF65-F5344CB8AC3E}">
        <p14:creationId xmlns:p14="http://schemas.microsoft.com/office/powerpoint/2010/main" val="15822690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76202"/>
            <a:ext cx="8229600" cy="6049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fontAlgn="base">
              <a:spcAft>
                <a:spcPct val="0"/>
              </a:spcAft>
              <a:defRPr/>
            </a:pPr>
            <a:fld id="{612B019E-8218-45EA-975D-F3D6DEBD7AF5}" type="datetime1">
              <a:rPr lang="en-US" smtClean="0">
                <a:solidFill>
                  <a:srgbClr val="16218E"/>
                </a:solidFill>
              </a:rPr>
              <a:t>7/9/2017</a:t>
            </a:fld>
            <a:endParaRPr lang="en-US">
              <a:solidFill>
                <a:srgbClr val="16218E"/>
              </a:solidFill>
            </a:endParaRPr>
          </a:p>
        </p:txBody>
      </p:sp>
      <p:sp>
        <p:nvSpPr>
          <p:cNvPr id="4"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16218E"/>
              </a:solidFill>
            </a:endParaRPr>
          </a:p>
        </p:txBody>
      </p:sp>
      <p:sp>
        <p:nvSpPr>
          <p:cNvPr id="5" name="Rectangle 6"/>
          <p:cNvSpPr>
            <a:spLocks noGrp="1" noChangeArrowheads="1"/>
          </p:cNvSpPr>
          <p:nvPr>
            <p:ph type="sldNum" sz="quarter" idx="12"/>
          </p:nvPr>
        </p:nvSpPr>
        <p:spPr>
          <a:ln/>
        </p:spPr>
        <p:txBody>
          <a:bodyPr/>
          <a:lstStyle>
            <a:lvl1pPr>
              <a:defRPr/>
            </a:lvl1pPr>
          </a:lstStyle>
          <a:p>
            <a:pPr fontAlgn="base">
              <a:spcAft>
                <a:spcPct val="0"/>
              </a:spcAft>
            </a:pPr>
            <a:fld id="{518A27A8-29AF-4DFD-9EE8-0FECFA2F62A0}" type="slidenum">
              <a:rPr lang="en-US" b="1" smtClean="0">
                <a:solidFill>
                  <a:srgbClr val="FFFFFF"/>
                </a:solidFill>
              </a:rPr>
              <a:pPr fontAlgn="base">
                <a:spcAft>
                  <a:spcPct val="0"/>
                </a:spcAft>
              </a:pPr>
              <a:t>‹#›</a:t>
            </a:fld>
            <a:endParaRPr lang="en-US" b="1">
              <a:solidFill>
                <a:srgbClr val="FFFFFF"/>
              </a:solidFill>
            </a:endParaRPr>
          </a:p>
        </p:txBody>
      </p:sp>
    </p:spTree>
    <p:extLst>
      <p:ext uri="{BB962C8B-B14F-4D97-AF65-F5344CB8AC3E}">
        <p14:creationId xmlns:p14="http://schemas.microsoft.com/office/powerpoint/2010/main" val="20308495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467600" cy="1066800"/>
          </a:xfrm>
        </p:spPr>
        <p:txBody>
          <a:bodyPr/>
          <a:lstStyle/>
          <a:p>
            <a:r>
              <a:rPr lang="en-US"/>
              <a:t>Click to edit Master title style</a:t>
            </a:r>
          </a:p>
        </p:txBody>
      </p:sp>
      <p:sp>
        <p:nvSpPr>
          <p:cNvPr id="3" name="Text Placeholder 2"/>
          <p:cNvSpPr>
            <a:spLocks noGrp="1"/>
          </p:cNvSpPr>
          <p:nvPr>
            <p:ph type="body" sz="half" idx="1"/>
          </p:nvPr>
        </p:nvSpPr>
        <p:spPr>
          <a:xfrm>
            <a:off x="457200" y="1371601"/>
            <a:ext cx="4038600" cy="4754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71601"/>
            <a:ext cx="4038600" cy="4754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245225"/>
            <a:ext cx="2133600" cy="476250"/>
          </a:xfrm>
        </p:spPr>
        <p:txBody>
          <a:bodyPr/>
          <a:lstStyle>
            <a:lvl1pPr>
              <a:defRPr smtClean="0"/>
            </a:lvl1pPr>
          </a:lstStyle>
          <a:p>
            <a:pPr fontAlgn="base">
              <a:spcAft>
                <a:spcPct val="0"/>
              </a:spcAft>
              <a:defRPr/>
            </a:pPr>
            <a:fld id="{FE9097B9-B289-4E99-9968-FF1EC4F9EC16}" type="datetime1">
              <a:rPr lang="en-US" smtClean="0">
                <a:solidFill>
                  <a:srgbClr val="16218E"/>
                </a:solidFill>
              </a:rPr>
              <a:t>7/9/2017</a:t>
            </a:fld>
            <a:endParaRPr lang="en-US">
              <a:solidFill>
                <a:srgbClr val="16218E"/>
              </a:solidFill>
            </a:endParaRPr>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pPr fontAlgn="base">
              <a:spcAft>
                <a:spcPct val="0"/>
              </a:spcAft>
              <a:defRPr/>
            </a:pPr>
            <a:endParaRPr lang="en-US">
              <a:solidFill>
                <a:srgbClr val="16218E"/>
              </a:solidFill>
            </a:endParaRPr>
          </a:p>
        </p:txBody>
      </p:sp>
      <p:sp>
        <p:nvSpPr>
          <p:cNvPr id="7" name="Slide Number Placeholder 6"/>
          <p:cNvSpPr>
            <a:spLocks noGrp="1"/>
          </p:cNvSpPr>
          <p:nvPr>
            <p:ph type="sldNum" sz="quarter" idx="12"/>
          </p:nvPr>
        </p:nvSpPr>
        <p:spPr>
          <a:xfrm>
            <a:off x="6705600" y="6381750"/>
            <a:ext cx="2133600" cy="476250"/>
          </a:xfrm>
        </p:spPr>
        <p:txBody>
          <a:bodyPr/>
          <a:lstStyle>
            <a:lvl1pPr>
              <a:defRPr/>
            </a:lvl1pPr>
          </a:lstStyle>
          <a:p>
            <a:pPr fontAlgn="base">
              <a:spcAft>
                <a:spcPct val="0"/>
              </a:spcAft>
            </a:pPr>
            <a:fld id="{A0AE2223-78B1-442A-9FF9-89E91986ABF4}" type="slidenum">
              <a:rPr lang="en-US" b="1" smtClean="0">
                <a:solidFill>
                  <a:srgbClr val="FFFFFF"/>
                </a:solidFill>
              </a:rPr>
              <a:pPr fontAlgn="base">
                <a:spcAft>
                  <a:spcPct val="0"/>
                </a:spcAft>
              </a:pPr>
              <a:t>‹#›</a:t>
            </a:fld>
            <a:endParaRPr lang="en-US" b="1">
              <a:solidFill>
                <a:srgbClr val="FFFFFF"/>
              </a:solidFill>
            </a:endParaRPr>
          </a:p>
        </p:txBody>
      </p:sp>
    </p:spTree>
    <p:extLst>
      <p:ext uri="{BB962C8B-B14F-4D97-AF65-F5344CB8AC3E}">
        <p14:creationId xmlns:p14="http://schemas.microsoft.com/office/powerpoint/2010/main" val="14324818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10"/>
          <p:cNvSpPr>
            <a:spLocks noChangeShapeType="1"/>
          </p:cNvSpPr>
          <p:nvPr userDrawn="1"/>
        </p:nvSpPr>
        <p:spPr bwMode="auto">
          <a:xfrm>
            <a:off x="0" y="1612900"/>
            <a:ext cx="9144000" cy="0"/>
          </a:xfrm>
          <a:prstGeom prst="line">
            <a:avLst/>
          </a:prstGeom>
          <a:noFill/>
          <a:ln w="28575">
            <a:solidFill>
              <a:srgbClr val="990000"/>
            </a:solidFill>
            <a:round/>
            <a:headEnd/>
            <a:tailEnd/>
          </a:ln>
          <a:effectLst/>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FF"/>
              </a:solidFill>
              <a:effectLst/>
              <a:uLnTx/>
              <a:uFillTx/>
              <a:latin typeface="Arial" charset="0"/>
              <a:ea typeface="+mn-ea"/>
              <a:cs typeface="Arial" charset="0"/>
            </a:endParaRPr>
          </a:p>
        </p:txBody>
      </p:sp>
      <p:pic>
        <p:nvPicPr>
          <p:cNvPr id="5" name="Picture 9" descr="webpic"/>
          <p:cNvPicPr>
            <a:picLocks noChangeAspect="1" noChangeArrowheads="1"/>
          </p:cNvPicPr>
          <p:nvPr userDrawn="1"/>
        </p:nvPicPr>
        <p:blipFill>
          <a:blip r:embed="rId2" cstate="print"/>
          <a:srcRect/>
          <a:stretch>
            <a:fillRect/>
          </a:stretch>
        </p:blipFill>
        <p:spPr bwMode="auto">
          <a:xfrm>
            <a:off x="0" y="0"/>
            <a:ext cx="9144000" cy="1600200"/>
          </a:xfrm>
          <a:prstGeom prst="rect">
            <a:avLst/>
          </a:prstGeom>
          <a:noFill/>
          <a:ln w="9525">
            <a:noFill/>
            <a:miter lim="800000"/>
            <a:headEnd/>
            <a:tailEnd/>
          </a:ln>
        </p:spPr>
      </p:pic>
      <p:pic>
        <p:nvPicPr>
          <p:cNvPr id="6" name="Picture 11"/>
          <p:cNvPicPr>
            <a:picLocks noChangeAspect="1" noChangeArrowheads="1"/>
          </p:cNvPicPr>
          <p:nvPr userDrawn="1"/>
        </p:nvPicPr>
        <p:blipFill>
          <a:blip r:embed="rId3" cstate="print"/>
          <a:srcRect/>
          <a:stretch>
            <a:fillRect/>
          </a:stretch>
        </p:blipFill>
        <p:spPr bwMode="auto">
          <a:xfrm>
            <a:off x="3915614" y="5738293"/>
            <a:ext cx="1315553" cy="882231"/>
          </a:xfrm>
          <a:prstGeom prst="rect">
            <a:avLst/>
          </a:prstGeom>
          <a:noFill/>
          <a:ln w="9525">
            <a:noFill/>
            <a:miter lim="800000"/>
            <a:headEnd/>
            <a:tailEnd/>
          </a:ln>
        </p:spPr>
      </p:pic>
      <p:sp>
        <p:nvSpPr>
          <p:cNvPr id="138242" name="Rectangle 2"/>
          <p:cNvSpPr>
            <a:spLocks noGrp="1" noChangeArrowheads="1"/>
          </p:cNvSpPr>
          <p:nvPr>
            <p:ph type="ctrTitle"/>
          </p:nvPr>
        </p:nvSpPr>
        <p:spPr>
          <a:xfrm>
            <a:off x="685800" y="1600202"/>
            <a:ext cx="7772400" cy="1470025"/>
          </a:xfrm>
        </p:spPr>
        <p:txBody>
          <a:bodyPr/>
          <a:lstStyle>
            <a:lvl1pPr>
              <a:defRPr>
                <a:solidFill>
                  <a:schemeClr val="accent2"/>
                </a:solidFill>
              </a:defRPr>
            </a:lvl1pPr>
          </a:lstStyle>
          <a:p>
            <a:r>
              <a:rPr lang="en-US"/>
              <a:t>Click to edit Master title style</a:t>
            </a:r>
          </a:p>
        </p:txBody>
      </p:sp>
      <p:sp>
        <p:nvSpPr>
          <p:cNvPr id="138243" name="Rectangle 3"/>
          <p:cNvSpPr>
            <a:spLocks noGrp="1" noChangeArrowheads="1"/>
          </p:cNvSpPr>
          <p:nvPr>
            <p:ph type="subTitle" idx="1"/>
          </p:nvPr>
        </p:nvSpPr>
        <p:spPr>
          <a:xfrm>
            <a:off x="1371600" y="3505200"/>
            <a:ext cx="6400800" cy="1752600"/>
          </a:xfrm>
        </p:spPr>
        <p:txBody>
          <a:bodyPr/>
          <a:lstStyle>
            <a:lvl1pPr marL="0" indent="0" algn="ctr">
              <a:buFontTx/>
              <a:buNone/>
              <a:defRPr>
                <a:solidFill>
                  <a:srgbClr val="CC6600"/>
                </a:solidFill>
              </a:defRPr>
            </a:lvl1pPr>
          </a:lstStyle>
          <a:p>
            <a:r>
              <a:rPr lang="en-US"/>
              <a:t>Click to edit Master subtitle style</a:t>
            </a:r>
          </a:p>
        </p:txBody>
      </p:sp>
      <p:sp>
        <p:nvSpPr>
          <p:cNvPr id="7" name="Rectangle 4"/>
          <p:cNvSpPr>
            <a:spLocks noGrp="1" noChangeArrowheads="1"/>
          </p:cNvSpPr>
          <p:nvPr>
            <p:ph type="dt" sz="half" idx="10"/>
          </p:nvPr>
        </p:nvSpPr>
        <p:spPr/>
        <p:txBody>
          <a:bodyPr/>
          <a:lstStyle>
            <a:lvl1pPr>
              <a:defRPr/>
            </a:lvl1pPr>
          </a:lstStyle>
          <a:p>
            <a:pPr fontAlgn="base">
              <a:spcAft>
                <a:spcPct val="0"/>
              </a:spcAft>
              <a:defRPr/>
            </a:pPr>
            <a:fld id="{4E803D45-1631-428D-9645-C566D524D2B2}" type="datetime1">
              <a:rPr lang="en-US" smtClean="0">
                <a:solidFill>
                  <a:srgbClr val="16218E"/>
                </a:solidFill>
              </a:rPr>
              <a:t>7/9/2017</a:t>
            </a:fld>
            <a:endParaRPr lang="en-US">
              <a:solidFill>
                <a:srgbClr val="16218E"/>
              </a:solidFill>
            </a:endParaRPr>
          </a:p>
        </p:txBody>
      </p:sp>
      <p:sp>
        <p:nvSpPr>
          <p:cNvPr id="8" name="Rectangle 6"/>
          <p:cNvSpPr>
            <a:spLocks noGrp="1" noChangeArrowheads="1"/>
          </p:cNvSpPr>
          <p:nvPr>
            <p:ph type="sldNum" sz="quarter" idx="11"/>
          </p:nvPr>
        </p:nvSpPr>
        <p:spPr>
          <a:xfrm>
            <a:off x="6553200" y="6245225"/>
            <a:ext cx="2133600" cy="476250"/>
          </a:xfrm>
        </p:spPr>
        <p:txBody>
          <a:bodyPr/>
          <a:lstStyle>
            <a:lvl1pPr>
              <a:defRPr sz="1400" b="0">
                <a:solidFill>
                  <a:schemeClr val="tx1"/>
                </a:solidFill>
              </a:defRPr>
            </a:lvl1pPr>
          </a:lstStyle>
          <a:p>
            <a:pPr fontAlgn="base">
              <a:spcAft>
                <a:spcPct val="0"/>
              </a:spcAft>
              <a:defRPr/>
            </a:pPr>
            <a:endParaRPr lang="fr-FR">
              <a:solidFill>
                <a:srgbClr val="16218E"/>
              </a:solidFill>
            </a:endParaRPr>
          </a:p>
        </p:txBody>
      </p:sp>
    </p:spTree>
    <p:extLst>
      <p:ext uri="{BB962C8B-B14F-4D97-AF65-F5344CB8AC3E}">
        <p14:creationId xmlns:p14="http://schemas.microsoft.com/office/powerpoint/2010/main" val="290606003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534400" cy="685800"/>
          </a:xfrm>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fld id="{4DC686E6-AFDD-4035-B6ED-D24E3C4A882F}" type="datetime1">
              <a:rPr lang="en-US" smtClean="0">
                <a:solidFill>
                  <a:srgbClr val="16218E"/>
                </a:solidFill>
              </a:rPr>
              <a:t>7/9/2017</a:t>
            </a:fld>
            <a:endParaRPr lang="en-US">
              <a:solidFill>
                <a:srgbClr val="16218E"/>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16218E"/>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pPr>
            <a:fld id="{7199FE57-B04B-4B7C-816D-A15AF53620B8}" type="slidenum">
              <a:rPr lang="en-US" b="1" smtClean="0">
                <a:solidFill>
                  <a:srgbClr val="FFFFFF"/>
                </a:solidFill>
              </a:rPr>
              <a:pPr fontAlgn="base">
                <a:spcAft>
                  <a:spcPct val="0"/>
                </a:spcAft>
              </a:pPr>
              <a:t>‹#›</a:t>
            </a:fld>
            <a:endParaRPr lang="en-US" b="1">
              <a:solidFill>
                <a:srgbClr val="FFFFFF"/>
              </a:solidFill>
            </a:endParaRPr>
          </a:p>
        </p:txBody>
      </p:sp>
    </p:spTree>
    <p:extLst>
      <p:ext uri="{BB962C8B-B14F-4D97-AF65-F5344CB8AC3E}">
        <p14:creationId xmlns:p14="http://schemas.microsoft.com/office/powerpoint/2010/main" val="9865710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fld id="{7DBEB760-0DA9-4565-A1FA-A411E0F417E2}" type="datetime1">
              <a:rPr lang="en-US" smtClean="0">
                <a:solidFill>
                  <a:srgbClr val="16218E"/>
                </a:solidFill>
              </a:rPr>
              <a:t>7/9/2017</a:t>
            </a:fld>
            <a:endParaRPr lang="en-US">
              <a:solidFill>
                <a:srgbClr val="16218E"/>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16218E"/>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pPr>
            <a:fld id="{EED890B0-7E9D-4D94-9CDC-887F82336ECB}" type="slidenum">
              <a:rPr lang="en-US" b="1" smtClean="0">
                <a:solidFill>
                  <a:srgbClr val="FFFFFF"/>
                </a:solidFill>
              </a:rPr>
              <a:pPr fontAlgn="base">
                <a:spcAft>
                  <a:spcPct val="0"/>
                </a:spcAft>
              </a:pPr>
              <a:t>‹#›</a:t>
            </a:fld>
            <a:endParaRPr lang="en-US" b="1">
              <a:solidFill>
                <a:srgbClr val="FFFFFF"/>
              </a:solidFill>
            </a:endParaRPr>
          </a:p>
        </p:txBody>
      </p:sp>
    </p:spTree>
    <p:extLst>
      <p:ext uri="{BB962C8B-B14F-4D97-AF65-F5344CB8AC3E}">
        <p14:creationId xmlns:p14="http://schemas.microsoft.com/office/powerpoint/2010/main" val="241404002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371601"/>
            <a:ext cx="4038600" cy="4754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71601"/>
            <a:ext cx="4038600" cy="4754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fontAlgn="base">
              <a:spcAft>
                <a:spcPct val="0"/>
              </a:spcAft>
              <a:defRPr/>
            </a:pPr>
            <a:fld id="{C9F9A824-A8CD-49DA-AD80-4E577FED9552}" type="datetime1">
              <a:rPr lang="en-US" smtClean="0">
                <a:solidFill>
                  <a:srgbClr val="16218E"/>
                </a:solidFill>
              </a:rPr>
              <a:t>7/9/2017</a:t>
            </a:fld>
            <a:endParaRPr lang="en-US">
              <a:solidFill>
                <a:srgbClr val="16218E"/>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16218E"/>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Aft>
                <a:spcPct val="0"/>
              </a:spcAft>
            </a:pPr>
            <a:fld id="{748A304A-2A52-4088-8CAF-2E75BA7CCCF9}" type="slidenum">
              <a:rPr lang="en-US" b="1" smtClean="0">
                <a:solidFill>
                  <a:srgbClr val="FFFFFF"/>
                </a:solidFill>
              </a:rPr>
              <a:pPr fontAlgn="base">
                <a:spcAft>
                  <a:spcPct val="0"/>
                </a:spcAft>
              </a:pPr>
              <a:t>‹#›</a:t>
            </a:fld>
            <a:endParaRPr lang="en-US" b="1">
              <a:solidFill>
                <a:srgbClr val="FFFFFF"/>
              </a:solidFill>
            </a:endParaRPr>
          </a:p>
        </p:txBody>
      </p:sp>
    </p:spTree>
    <p:extLst>
      <p:ext uri="{BB962C8B-B14F-4D97-AF65-F5344CB8AC3E}">
        <p14:creationId xmlns:p14="http://schemas.microsoft.com/office/powerpoint/2010/main" val="35560288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534400" cy="685800"/>
          </a:xfrm>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fld id="{302A2D0F-18A0-4304-ABCD-246991E9DDFD}" type="datetime1">
              <a:rPr lang="en-US" smtClean="0">
                <a:solidFill>
                  <a:srgbClr val="16218E"/>
                </a:solidFill>
              </a:rPr>
              <a:t>7/9/2017</a:t>
            </a:fld>
            <a:endParaRPr lang="en-US">
              <a:solidFill>
                <a:srgbClr val="16218E"/>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16218E"/>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pPr>
            <a:fld id="{7199FE57-B04B-4B7C-816D-A15AF53620B8}" type="slidenum">
              <a:rPr lang="en-US" b="1" smtClean="0">
                <a:solidFill>
                  <a:srgbClr val="FFFFFF"/>
                </a:solidFill>
              </a:rPr>
              <a:pPr fontAlgn="base">
                <a:spcAft>
                  <a:spcPct val="0"/>
                </a:spcAft>
              </a:pPr>
              <a:t>‹#›</a:t>
            </a:fld>
            <a:endParaRPr lang="en-US" b="1">
              <a:solidFill>
                <a:srgbClr val="FFFFFF"/>
              </a:solidFill>
            </a:endParaRPr>
          </a:p>
        </p:txBody>
      </p:sp>
    </p:spTree>
    <p:extLst>
      <p:ext uri="{BB962C8B-B14F-4D97-AF65-F5344CB8AC3E}">
        <p14:creationId xmlns:p14="http://schemas.microsoft.com/office/powerpoint/2010/main" val="404764090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fontAlgn="base">
              <a:spcAft>
                <a:spcPct val="0"/>
              </a:spcAft>
              <a:defRPr/>
            </a:pPr>
            <a:fld id="{69AAF2BA-ED42-4A67-9861-1F0C428CD2E9}" type="datetime1">
              <a:rPr lang="en-US" smtClean="0">
                <a:solidFill>
                  <a:srgbClr val="16218E"/>
                </a:solidFill>
              </a:rPr>
              <a:t>7/9/2017</a:t>
            </a:fld>
            <a:endParaRPr lang="en-US">
              <a:solidFill>
                <a:srgbClr val="16218E"/>
              </a:solidFill>
            </a:endParaRPr>
          </a:p>
        </p:txBody>
      </p:sp>
      <p:sp>
        <p:nvSpPr>
          <p:cNvPr id="8"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16218E"/>
              </a:solidFill>
            </a:endParaRPr>
          </a:p>
        </p:txBody>
      </p:sp>
      <p:sp>
        <p:nvSpPr>
          <p:cNvPr id="9" name="Rectangle 6"/>
          <p:cNvSpPr>
            <a:spLocks noGrp="1" noChangeArrowheads="1"/>
          </p:cNvSpPr>
          <p:nvPr>
            <p:ph type="sldNum" sz="quarter" idx="12"/>
          </p:nvPr>
        </p:nvSpPr>
        <p:spPr>
          <a:ln/>
        </p:spPr>
        <p:txBody>
          <a:bodyPr/>
          <a:lstStyle>
            <a:lvl1pPr>
              <a:defRPr/>
            </a:lvl1pPr>
          </a:lstStyle>
          <a:p>
            <a:pPr fontAlgn="base">
              <a:spcAft>
                <a:spcPct val="0"/>
              </a:spcAft>
            </a:pPr>
            <a:fld id="{7DEE71F4-BD95-4845-9E24-D67667EF0E0F}" type="slidenum">
              <a:rPr lang="en-US" b="1" smtClean="0">
                <a:solidFill>
                  <a:srgbClr val="FFFFFF"/>
                </a:solidFill>
              </a:rPr>
              <a:pPr fontAlgn="base">
                <a:spcAft>
                  <a:spcPct val="0"/>
                </a:spcAft>
              </a:pPr>
              <a:t>‹#›</a:t>
            </a:fld>
            <a:endParaRPr lang="en-US" b="1">
              <a:solidFill>
                <a:srgbClr val="FFFFFF"/>
              </a:solidFill>
            </a:endParaRPr>
          </a:p>
        </p:txBody>
      </p:sp>
    </p:spTree>
    <p:extLst>
      <p:ext uri="{BB962C8B-B14F-4D97-AF65-F5344CB8AC3E}">
        <p14:creationId xmlns:p14="http://schemas.microsoft.com/office/powerpoint/2010/main" val="146376954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fontAlgn="base">
              <a:spcAft>
                <a:spcPct val="0"/>
              </a:spcAft>
              <a:defRPr/>
            </a:pPr>
            <a:fld id="{0DF88FC3-9D43-42AF-BA25-7B20BD933B24}" type="datetime1">
              <a:rPr lang="en-US" smtClean="0">
                <a:solidFill>
                  <a:srgbClr val="16218E"/>
                </a:solidFill>
              </a:rPr>
              <a:t>7/9/2017</a:t>
            </a:fld>
            <a:endParaRPr lang="en-US">
              <a:solidFill>
                <a:srgbClr val="16218E"/>
              </a:solidFill>
            </a:endParaRPr>
          </a:p>
        </p:txBody>
      </p:sp>
      <p:sp>
        <p:nvSpPr>
          <p:cNvPr id="4"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16218E"/>
              </a:solidFill>
            </a:endParaRPr>
          </a:p>
        </p:txBody>
      </p:sp>
      <p:sp>
        <p:nvSpPr>
          <p:cNvPr id="5" name="Rectangle 6"/>
          <p:cNvSpPr>
            <a:spLocks noGrp="1" noChangeArrowheads="1"/>
          </p:cNvSpPr>
          <p:nvPr>
            <p:ph type="sldNum" sz="quarter" idx="12"/>
          </p:nvPr>
        </p:nvSpPr>
        <p:spPr>
          <a:ln/>
        </p:spPr>
        <p:txBody>
          <a:bodyPr/>
          <a:lstStyle>
            <a:lvl1pPr>
              <a:defRPr/>
            </a:lvl1pPr>
          </a:lstStyle>
          <a:p>
            <a:pPr fontAlgn="base">
              <a:spcAft>
                <a:spcPct val="0"/>
              </a:spcAft>
            </a:pPr>
            <a:fld id="{60B17803-2800-4867-BEDA-65382B359458}" type="slidenum">
              <a:rPr lang="en-US" b="1" smtClean="0">
                <a:solidFill>
                  <a:srgbClr val="FFFFFF"/>
                </a:solidFill>
              </a:rPr>
              <a:pPr fontAlgn="base">
                <a:spcAft>
                  <a:spcPct val="0"/>
                </a:spcAft>
              </a:pPr>
              <a:t>‹#›</a:t>
            </a:fld>
            <a:endParaRPr lang="en-US" b="1">
              <a:solidFill>
                <a:srgbClr val="FFFFFF"/>
              </a:solidFill>
            </a:endParaRPr>
          </a:p>
        </p:txBody>
      </p:sp>
    </p:spTree>
    <p:extLst>
      <p:ext uri="{BB962C8B-B14F-4D97-AF65-F5344CB8AC3E}">
        <p14:creationId xmlns:p14="http://schemas.microsoft.com/office/powerpoint/2010/main" val="1244567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fontAlgn="base">
              <a:spcAft>
                <a:spcPct val="0"/>
              </a:spcAft>
              <a:defRPr/>
            </a:pPr>
            <a:fld id="{7CB0304F-0BE7-4D3E-9BA2-929184244AC9}" type="datetime1">
              <a:rPr lang="en-US" smtClean="0">
                <a:solidFill>
                  <a:srgbClr val="16218E"/>
                </a:solidFill>
              </a:rPr>
              <a:t>7/9/2017</a:t>
            </a:fld>
            <a:endParaRPr lang="en-US">
              <a:solidFill>
                <a:srgbClr val="16218E"/>
              </a:solidFill>
            </a:endParaRPr>
          </a:p>
        </p:txBody>
      </p:sp>
      <p:sp>
        <p:nvSpPr>
          <p:cNvPr id="3"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16218E"/>
              </a:solidFill>
            </a:endParaRPr>
          </a:p>
        </p:txBody>
      </p:sp>
      <p:sp>
        <p:nvSpPr>
          <p:cNvPr id="4" name="Rectangle 6"/>
          <p:cNvSpPr>
            <a:spLocks noGrp="1" noChangeArrowheads="1"/>
          </p:cNvSpPr>
          <p:nvPr>
            <p:ph type="sldNum" sz="quarter" idx="12"/>
          </p:nvPr>
        </p:nvSpPr>
        <p:spPr>
          <a:ln/>
        </p:spPr>
        <p:txBody>
          <a:bodyPr/>
          <a:lstStyle>
            <a:lvl1pPr>
              <a:defRPr/>
            </a:lvl1pPr>
          </a:lstStyle>
          <a:p>
            <a:pPr fontAlgn="base">
              <a:spcAft>
                <a:spcPct val="0"/>
              </a:spcAft>
            </a:pPr>
            <a:fld id="{FA83155D-84CD-48C0-9F06-F0DF4E61ABC8}" type="slidenum">
              <a:rPr lang="en-US" b="1" smtClean="0">
                <a:solidFill>
                  <a:srgbClr val="FFFFFF"/>
                </a:solidFill>
              </a:rPr>
              <a:pPr fontAlgn="base">
                <a:spcAft>
                  <a:spcPct val="0"/>
                </a:spcAft>
              </a:pPr>
              <a:t>‹#›</a:t>
            </a:fld>
            <a:endParaRPr lang="en-US" b="1">
              <a:solidFill>
                <a:srgbClr val="FFFFFF"/>
              </a:solidFill>
            </a:endParaRPr>
          </a:p>
        </p:txBody>
      </p:sp>
    </p:spTree>
    <p:extLst>
      <p:ext uri="{BB962C8B-B14F-4D97-AF65-F5344CB8AC3E}">
        <p14:creationId xmlns:p14="http://schemas.microsoft.com/office/powerpoint/2010/main" val="270039024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fontAlgn="base">
              <a:spcAft>
                <a:spcPct val="0"/>
              </a:spcAft>
              <a:defRPr/>
            </a:pPr>
            <a:fld id="{0C57AEF7-6135-426A-BD56-DF33F2D3BED9}" type="datetime1">
              <a:rPr lang="en-US" smtClean="0">
                <a:solidFill>
                  <a:srgbClr val="16218E"/>
                </a:solidFill>
              </a:rPr>
              <a:t>7/9/2017</a:t>
            </a:fld>
            <a:endParaRPr lang="en-US">
              <a:solidFill>
                <a:srgbClr val="16218E"/>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16218E"/>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Aft>
                <a:spcPct val="0"/>
              </a:spcAft>
            </a:pPr>
            <a:fld id="{4D058960-875C-4DF9-BBA4-AFD8153C16DD}" type="slidenum">
              <a:rPr lang="en-US" b="1" smtClean="0">
                <a:solidFill>
                  <a:srgbClr val="FFFFFF"/>
                </a:solidFill>
              </a:rPr>
              <a:pPr fontAlgn="base">
                <a:spcAft>
                  <a:spcPct val="0"/>
                </a:spcAft>
              </a:pPr>
              <a:t>‹#›</a:t>
            </a:fld>
            <a:endParaRPr lang="en-US" b="1">
              <a:solidFill>
                <a:srgbClr val="FFFFFF"/>
              </a:solidFill>
            </a:endParaRPr>
          </a:p>
        </p:txBody>
      </p:sp>
    </p:spTree>
    <p:extLst>
      <p:ext uri="{BB962C8B-B14F-4D97-AF65-F5344CB8AC3E}">
        <p14:creationId xmlns:p14="http://schemas.microsoft.com/office/powerpoint/2010/main" val="404209298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fontAlgn="base">
              <a:spcAft>
                <a:spcPct val="0"/>
              </a:spcAft>
              <a:defRPr/>
            </a:pPr>
            <a:fld id="{C133C85E-FCC9-4B01-9FE3-B82699F3D960}" type="datetime1">
              <a:rPr lang="en-US" smtClean="0">
                <a:solidFill>
                  <a:srgbClr val="16218E"/>
                </a:solidFill>
              </a:rPr>
              <a:t>7/9/2017</a:t>
            </a:fld>
            <a:endParaRPr lang="en-US">
              <a:solidFill>
                <a:srgbClr val="16218E"/>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16218E"/>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Aft>
                <a:spcPct val="0"/>
              </a:spcAft>
            </a:pPr>
            <a:fld id="{4C191687-06A5-4701-B6D2-8EBA4AB424C2}" type="slidenum">
              <a:rPr lang="en-US" b="1" smtClean="0">
                <a:solidFill>
                  <a:srgbClr val="FFFFFF"/>
                </a:solidFill>
              </a:rPr>
              <a:pPr fontAlgn="base">
                <a:spcAft>
                  <a:spcPct val="0"/>
                </a:spcAft>
              </a:pPr>
              <a:t>‹#›</a:t>
            </a:fld>
            <a:endParaRPr lang="en-US" b="1">
              <a:solidFill>
                <a:srgbClr val="FFFFFF"/>
              </a:solidFill>
            </a:endParaRPr>
          </a:p>
        </p:txBody>
      </p:sp>
    </p:spTree>
    <p:extLst>
      <p:ext uri="{BB962C8B-B14F-4D97-AF65-F5344CB8AC3E}">
        <p14:creationId xmlns:p14="http://schemas.microsoft.com/office/powerpoint/2010/main" val="346469180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fld id="{DAB76D4B-9DB2-49BD-AC77-33E0A8967F06}" type="datetime1">
              <a:rPr lang="en-US" smtClean="0">
                <a:solidFill>
                  <a:srgbClr val="16218E"/>
                </a:solidFill>
              </a:rPr>
              <a:t>7/9/2017</a:t>
            </a:fld>
            <a:endParaRPr lang="en-US">
              <a:solidFill>
                <a:srgbClr val="16218E"/>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16218E"/>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pPr>
            <a:fld id="{3D2F35A6-39C6-4B23-BE02-D3F3183FFD7D}" type="slidenum">
              <a:rPr lang="en-US" b="1" smtClean="0">
                <a:solidFill>
                  <a:srgbClr val="FFFFFF"/>
                </a:solidFill>
              </a:rPr>
              <a:pPr fontAlgn="base">
                <a:spcAft>
                  <a:spcPct val="0"/>
                </a:spcAft>
              </a:pPr>
              <a:t>‹#›</a:t>
            </a:fld>
            <a:endParaRPr lang="en-US" b="1">
              <a:solidFill>
                <a:srgbClr val="FFFFFF"/>
              </a:solidFill>
            </a:endParaRPr>
          </a:p>
        </p:txBody>
      </p:sp>
    </p:spTree>
    <p:extLst>
      <p:ext uri="{BB962C8B-B14F-4D97-AF65-F5344CB8AC3E}">
        <p14:creationId xmlns:p14="http://schemas.microsoft.com/office/powerpoint/2010/main" val="196319034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76202"/>
            <a:ext cx="2057400" cy="60499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76202"/>
            <a:ext cx="6019800" cy="60499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fld id="{DC3A2447-9C2D-42AA-A40C-E291B4F8DF4F}" type="datetime1">
              <a:rPr lang="en-US" smtClean="0">
                <a:solidFill>
                  <a:srgbClr val="16218E"/>
                </a:solidFill>
              </a:rPr>
              <a:t>7/9/2017</a:t>
            </a:fld>
            <a:endParaRPr lang="en-US">
              <a:solidFill>
                <a:srgbClr val="16218E"/>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16218E"/>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pPr>
            <a:fld id="{BBDE2409-82F5-4F6B-8709-73BBA561B312}" type="slidenum">
              <a:rPr lang="en-US" b="1" smtClean="0">
                <a:solidFill>
                  <a:srgbClr val="FFFFFF"/>
                </a:solidFill>
              </a:rPr>
              <a:pPr fontAlgn="base">
                <a:spcAft>
                  <a:spcPct val="0"/>
                </a:spcAft>
              </a:pPr>
              <a:t>‹#›</a:t>
            </a:fld>
            <a:endParaRPr lang="en-US" b="1">
              <a:solidFill>
                <a:srgbClr val="FFFFFF"/>
              </a:solidFill>
            </a:endParaRPr>
          </a:p>
        </p:txBody>
      </p:sp>
    </p:spTree>
    <p:extLst>
      <p:ext uri="{BB962C8B-B14F-4D97-AF65-F5344CB8AC3E}">
        <p14:creationId xmlns:p14="http://schemas.microsoft.com/office/powerpoint/2010/main" val="232140001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467600" cy="1066800"/>
          </a:xfrm>
        </p:spPr>
        <p:txBody>
          <a:bodyPr/>
          <a:lstStyle/>
          <a:p>
            <a:r>
              <a:rPr lang="en-US"/>
              <a:t>Click to edit Master title style</a:t>
            </a:r>
          </a:p>
        </p:txBody>
      </p:sp>
      <p:sp>
        <p:nvSpPr>
          <p:cNvPr id="3" name="Table Placeholder 2"/>
          <p:cNvSpPr>
            <a:spLocks noGrp="1"/>
          </p:cNvSpPr>
          <p:nvPr>
            <p:ph type="tbl" idx="1"/>
          </p:nvPr>
        </p:nvSpPr>
        <p:spPr>
          <a:xfrm>
            <a:off x="457200" y="1371601"/>
            <a:ext cx="8229600" cy="47545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fld id="{BDDC34D6-C1C8-4499-B187-0B081291D707}" type="datetime1">
              <a:rPr lang="en-US" smtClean="0">
                <a:solidFill>
                  <a:srgbClr val="16218E"/>
                </a:solidFill>
              </a:rPr>
              <a:t>7/9/2017</a:t>
            </a:fld>
            <a:endParaRPr lang="en-US">
              <a:solidFill>
                <a:srgbClr val="16218E"/>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16218E"/>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pPr>
            <a:fld id="{E631C322-26C0-4973-B24B-58450906D3E3}" type="slidenum">
              <a:rPr lang="en-US" b="1" smtClean="0">
                <a:solidFill>
                  <a:srgbClr val="FFFFFF"/>
                </a:solidFill>
              </a:rPr>
              <a:pPr fontAlgn="base">
                <a:spcAft>
                  <a:spcPct val="0"/>
                </a:spcAft>
              </a:pPr>
              <a:t>‹#›</a:t>
            </a:fld>
            <a:endParaRPr lang="en-US" b="1">
              <a:solidFill>
                <a:srgbClr val="FFFFFF"/>
              </a:solidFill>
            </a:endParaRPr>
          </a:p>
        </p:txBody>
      </p:sp>
    </p:spTree>
    <p:extLst>
      <p:ext uri="{BB962C8B-B14F-4D97-AF65-F5344CB8AC3E}">
        <p14:creationId xmlns:p14="http://schemas.microsoft.com/office/powerpoint/2010/main" val="257050066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76200"/>
            <a:ext cx="7467600" cy="1066800"/>
          </a:xfrm>
        </p:spPr>
        <p:txBody>
          <a:bodyPr/>
          <a:lstStyle/>
          <a:p>
            <a:r>
              <a:rPr lang="en-US"/>
              <a:t>Click to edit Master title style</a:t>
            </a:r>
          </a:p>
        </p:txBody>
      </p:sp>
      <p:sp>
        <p:nvSpPr>
          <p:cNvPr id="3" name="Content Placeholder 2"/>
          <p:cNvSpPr>
            <a:spLocks noGrp="1"/>
          </p:cNvSpPr>
          <p:nvPr>
            <p:ph sz="quarter" idx="1"/>
          </p:nvPr>
        </p:nvSpPr>
        <p:spPr>
          <a:xfrm>
            <a:off x="457200" y="1371600"/>
            <a:ext cx="4038600" cy="2300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371600"/>
            <a:ext cx="4038600" cy="2300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57200" y="3824290"/>
            <a:ext cx="4038600" cy="23018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8200" y="3824290"/>
            <a:ext cx="4038600" cy="23018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fontAlgn="base">
              <a:spcAft>
                <a:spcPct val="0"/>
              </a:spcAft>
              <a:defRPr/>
            </a:pPr>
            <a:fld id="{267F71A7-322A-475A-A458-F66DCC923C69}" type="datetime1">
              <a:rPr lang="en-US" smtClean="0">
                <a:solidFill>
                  <a:srgbClr val="16218E"/>
                </a:solidFill>
              </a:rPr>
              <a:t>7/9/2017</a:t>
            </a:fld>
            <a:endParaRPr lang="en-US">
              <a:solidFill>
                <a:srgbClr val="16218E"/>
              </a:solidFill>
            </a:endParaRPr>
          </a:p>
        </p:txBody>
      </p:sp>
      <p:sp>
        <p:nvSpPr>
          <p:cNvPr id="8"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16218E"/>
              </a:solidFill>
            </a:endParaRPr>
          </a:p>
        </p:txBody>
      </p:sp>
      <p:sp>
        <p:nvSpPr>
          <p:cNvPr id="9" name="Rectangle 6"/>
          <p:cNvSpPr>
            <a:spLocks noGrp="1" noChangeArrowheads="1"/>
          </p:cNvSpPr>
          <p:nvPr>
            <p:ph type="sldNum" sz="quarter" idx="12"/>
          </p:nvPr>
        </p:nvSpPr>
        <p:spPr>
          <a:ln/>
        </p:spPr>
        <p:txBody>
          <a:bodyPr/>
          <a:lstStyle>
            <a:lvl1pPr>
              <a:defRPr/>
            </a:lvl1pPr>
          </a:lstStyle>
          <a:p>
            <a:pPr fontAlgn="base">
              <a:spcAft>
                <a:spcPct val="0"/>
              </a:spcAft>
            </a:pPr>
            <a:fld id="{B456E41F-D730-4460-A095-8E441A0F5304}" type="slidenum">
              <a:rPr lang="en-US" b="1" smtClean="0">
                <a:solidFill>
                  <a:srgbClr val="FFFFFF"/>
                </a:solidFill>
              </a:rPr>
              <a:pPr fontAlgn="base">
                <a:spcAft>
                  <a:spcPct val="0"/>
                </a:spcAft>
              </a:pPr>
              <a:t>‹#›</a:t>
            </a:fld>
            <a:endParaRPr lang="en-US" b="1">
              <a:solidFill>
                <a:srgbClr val="FFFFFF"/>
              </a:solidFill>
            </a:endParaRPr>
          </a:p>
        </p:txBody>
      </p:sp>
    </p:spTree>
    <p:extLst>
      <p:ext uri="{BB962C8B-B14F-4D97-AF65-F5344CB8AC3E}">
        <p14:creationId xmlns:p14="http://schemas.microsoft.com/office/powerpoint/2010/main" val="211415486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76202"/>
            <a:ext cx="8229600" cy="6049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fontAlgn="base">
              <a:spcAft>
                <a:spcPct val="0"/>
              </a:spcAft>
              <a:defRPr/>
            </a:pPr>
            <a:fld id="{7AF32900-382F-40A8-BC3F-83CC14BEC271}" type="datetime1">
              <a:rPr lang="en-US" smtClean="0">
                <a:solidFill>
                  <a:srgbClr val="16218E"/>
                </a:solidFill>
              </a:rPr>
              <a:t>7/9/2017</a:t>
            </a:fld>
            <a:endParaRPr lang="en-US">
              <a:solidFill>
                <a:srgbClr val="16218E"/>
              </a:solidFill>
            </a:endParaRPr>
          </a:p>
        </p:txBody>
      </p:sp>
      <p:sp>
        <p:nvSpPr>
          <p:cNvPr id="4"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16218E"/>
              </a:solidFill>
            </a:endParaRPr>
          </a:p>
        </p:txBody>
      </p:sp>
      <p:sp>
        <p:nvSpPr>
          <p:cNvPr id="5" name="Rectangle 6"/>
          <p:cNvSpPr>
            <a:spLocks noGrp="1" noChangeArrowheads="1"/>
          </p:cNvSpPr>
          <p:nvPr>
            <p:ph type="sldNum" sz="quarter" idx="12"/>
          </p:nvPr>
        </p:nvSpPr>
        <p:spPr>
          <a:ln/>
        </p:spPr>
        <p:txBody>
          <a:bodyPr/>
          <a:lstStyle>
            <a:lvl1pPr>
              <a:defRPr/>
            </a:lvl1pPr>
          </a:lstStyle>
          <a:p>
            <a:pPr fontAlgn="base">
              <a:spcAft>
                <a:spcPct val="0"/>
              </a:spcAft>
            </a:pPr>
            <a:fld id="{518A27A8-29AF-4DFD-9EE8-0FECFA2F62A0}" type="slidenum">
              <a:rPr lang="en-US" b="1" smtClean="0">
                <a:solidFill>
                  <a:srgbClr val="FFFFFF"/>
                </a:solidFill>
              </a:rPr>
              <a:pPr fontAlgn="base">
                <a:spcAft>
                  <a:spcPct val="0"/>
                </a:spcAft>
              </a:pPr>
              <a:t>‹#›</a:t>
            </a:fld>
            <a:endParaRPr lang="en-US" b="1">
              <a:solidFill>
                <a:srgbClr val="FFFFFF"/>
              </a:solidFill>
            </a:endParaRPr>
          </a:p>
        </p:txBody>
      </p:sp>
    </p:spTree>
    <p:extLst>
      <p:ext uri="{BB962C8B-B14F-4D97-AF65-F5344CB8AC3E}">
        <p14:creationId xmlns:p14="http://schemas.microsoft.com/office/powerpoint/2010/main" val="35678461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fld id="{6CEBF5C3-5451-4326-BFDD-8FF3051E7AB2}" type="datetime1">
              <a:rPr lang="en-US" smtClean="0">
                <a:solidFill>
                  <a:srgbClr val="16218E"/>
                </a:solidFill>
              </a:rPr>
              <a:t>7/9/2017</a:t>
            </a:fld>
            <a:endParaRPr lang="en-US">
              <a:solidFill>
                <a:srgbClr val="16218E"/>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16218E"/>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pPr>
            <a:fld id="{EED890B0-7E9D-4D94-9CDC-887F82336ECB}" type="slidenum">
              <a:rPr lang="en-US" b="1" smtClean="0">
                <a:solidFill>
                  <a:srgbClr val="FFFFFF"/>
                </a:solidFill>
              </a:rPr>
              <a:pPr fontAlgn="base">
                <a:spcAft>
                  <a:spcPct val="0"/>
                </a:spcAft>
              </a:pPr>
              <a:t>‹#›</a:t>
            </a:fld>
            <a:endParaRPr lang="en-US" b="1">
              <a:solidFill>
                <a:srgbClr val="FFFFFF"/>
              </a:solidFill>
            </a:endParaRPr>
          </a:p>
        </p:txBody>
      </p:sp>
    </p:spTree>
    <p:extLst>
      <p:ext uri="{BB962C8B-B14F-4D97-AF65-F5344CB8AC3E}">
        <p14:creationId xmlns:p14="http://schemas.microsoft.com/office/powerpoint/2010/main" val="232273633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467600" cy="1066800"/>
          </a:xfrm>
        </p:spPr>
        <p:txBody>
          <a:bodyPr/>
          <a:lstStyle/>
          <a:p>
            <a:r>
              <a:rPr lang="en-US"/>
              <a:t>Click to edit Master title style</a:t>
            </a:r>
          </a:p>
        </p:txBody>
      </p:sp>
      <p:sp>
        <p:nvSpPr>
          <p:cNvPr id="3" name="Text Placeholder 2"/>
          <p:cNvSpPr>
            <a:spLocks noGrp="1"/>
          </p:cNvSpPr>
          <p:nvPr>
            <p:ph type="body" sz="half" idx="1"/>
          </p:nvPr>
        </p:nvSpPr>
        <p:spPr>
          <a:xfrm>
            <a:off x="457200" y="1371601"/>
            <a:ext cx="4038600" cy="4754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71601"/>
            <a:ext cx="4038600" cy="4754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245225"/>
            <a:ext cx="2133600" cy="476250"/>
          </a:xfrm>
        </p:spPr>
        <p:txBody>
          <a:bodyPr/>
          <a:lstStyle>
            <a:lvl1pPr>
              <a:defRPr smtClean="0"/>
            </a:lvl1pPr>
          </a:lstStyle>
          <a:p>
            <a:pPr fontAlgn="base">
              <a:spcAft>
                <a:spcPct val="0"/>
              </a:spcAft>
              <a:defRPr/>
            </a:pPr>
            <a:fld id="{C7706FB7-633D-4BCF-8AA7-E49B50EA77EB}" type="datetime1">
              <a:rPr lang="en-US" smtClean="0">
                <a:solidFill>
                  <a:srgbClr val="16218E"/>
                </a:solidFill>
              </a:rPr>
              <a:t>7/9/2017</a:t>
            </a:fld>
            <a:endParaRPr lang="en-US">
              <a:solidFill>
                <a:srgbClr val="16218E"/>
              </a:solidFill>
            </a:endParaRPr>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pPr fontAlgn="base">
              <a:spcAft>
                <a:spcPct val="0"/>
              </a:spcAft>
              <a:defRPr/>
            </a:pPr>
            <a:endParaRPr lang="en-US">
              <a:solidFill>
                <a:srgbClr val="16218E"/>
              </a:solidFill>
            </a:endParaRPr>
          </a:p>
        </p:txBody>
      </p:sp>
      <p:sp>
        <p:nvSpPr>
          <p:cNvPr id="7" name="Slide Number Placeholder 6"/>
          <p:cNvSpPr>
            <a:spLocks noGrp="1"/>
          </p:cNvSpPr>
          <p:nvPr>
            <p:ph type="sldNum" sz="quarter" idx="12"/>
          </p:nvPr>
        </p:nvSpPr>
        <p:spPr>
          <a:xfrm>
            <a:off x="6705600" y="6381750"/>
            <a:ext cx="2133600" cy="476250"/>
          </a:xfrm>
        </p:spPr>
        <p:txBody>
          <a:bodyPr/>
          <a:lstStyle>
            <a:lvl1pPr>
              <a:defRPr/>
            </a:lvl1pPr>
          </a:lstStyle>
          <a:p>
            <a:pPr fontAlgn="base">
              <a:spcAft>
                <a:spcPct val="0"/>
              </a:spcAft>
            </a:pPr>
            <a:fld id="{A0AE2223-78B1-442A-9FF9-89E91986ABF4}" type="slidenum">
              <a:rPr lang="en-US" b="1" smtClean="0">
                <a:solidFill>
                  <a:srgbClr val="FFFFFF"/>
                </a:solidFill>
              </a:rPr>
              <a:pPr fontAlgn="base">
                <a:spcAft>
                  <a:spcPct val="0"/>
                </a:spcAft>
              </a:pPr>
              <a:t>‹#›</a:t>
            </a:fld>
            <a:endParaRPr lang="en-US" b="1">
              <a:solidFill>
                <a:srgbClr val="FFFFFF"/>
              </a:solidFill>
            </a:endParaRPr>
          </a:p>
        </p:txBody>
      </p:sp>
    </p:spTree>
    <p:extLst>
      <p:ext uri="{BB962C8B-B14F-4D97-AF65-F5344CB8AC3E}">
        <p14:creationId xmlns:p14="http://schemas.microsoft.com/office/powerpoint/2010/main" val="32102000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371601"/>
            <a:ext cx="4038600" cy="4754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71601"/>
            <a:ext cx="4038600" cy="4754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fontAlgn="base">
              <a:spcAft>
                <a:spcPct val="0"/>
              </a:spcAft>
              <a:defRPr/>
            </a:pPr>
            <a:fld id="{298243A8-F22B-472B-A010-2C568B47F202}" type="datetime1">
              <a:rPr lang="en-US" smtClean="0">
                <a:solidFill>
                  <a:srgbClr val="16218E"/>
                </a:solidFill>
              </a:rPr>
              <a:t>7/9/2017</a:t>
            </a:fld>
            <a:endParaRPr lang="en-US">
              <a:solidFill>
                <a:srgbClr val="16218E"/>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16218E"/>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Aft>
                <a:spcPct val="0"/>
              </a:spcAft>
            </a:pPr>
            <a:fld id="{748A304A-2A52-4088-8CAF-2E75BA7CCCF9}" type="slidenum">
              <a:rPr lang="en-US" b="1" smtClean="0">
                <a:solidFill>
                  <a:srgbClr val="FFFFFF"/>
                </a:solidFill>
              </a:rPr>
              <a:pPr fontAlgn="base">
                <a:spcAft>
                  <a:spcPct val="0"/>
                </a:spcAft>
              </a:pPr>
              <a:t>‹#›</a:t>
            </a:fld>
            <a:endParaRPr lang="en-US" b="1">
              <a:solidFill>
                <a:srgbClr val="FFFFFF"/>
              </a:solidFill>
            </a:endParaRPr>
          </a:p>
        </p:txBody>
      </p:sp>
    </p:spTree>
    <p:extLst>
      <p:ext uri="{BB962C8B-B14F-4D97-AF65-F5344CB8AC3E}">
        <p14:creationId xmlns:p14="http://schemas.microsoft.com/office/powerpoint/2010/main" val="223589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fontAlgn="base">
              <a:spcAft>
                <a:spcPct val="0"/>
              </a:spcAft>
              <a:defRPr/>
            </a:pPr>
            <a:fld id="{1109ACDD-C034-416D-B834-A7CD94CBFC7C}" type="datetime1">
              <a:rPr lang="en-US" smtClean="0">
                <a:solidFill>
                  <a:srgbClr val="16218E"/>
                </a:solidFill>
              </a:rPr>
              <a:t>7/9/2017</a:t>
            </a:fld>
            <a:endParaRPr lang="en-US">
              <a:solidFill>
                <a:srgbClr val="16218E"/>
              </a:solidFill>
            </a:endParaRPr>
          </a:p>
        </p:txBody>
      </p:sp>
      <p:sp>
        <p:nvSpPr>
          <p:cNvPr id="8"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16218E"/>
              </a:solidFill>
            </a:endParaRPr>
          </a:p>
        </p:txBody>
      </p:sp>
      <p:sp>
        <p:nvSpPr>
          <p:cNvPr id="9" name="Rectangle 6"/>
          <p:cNvSpPr>
            <a:spLocks noGrp="1" noChangeArrowheads="1"/>
          </p:cNvSpPr>
          <p:nvPr>
            <p:ph type="sldNum" sz="quarter" idx="12"/>
          </p:nvPr>
        </p:nvSpPr>
        <p:spPr>
          <a:ln/>
        </p:spPr>
        <p:txBody>
          <a:bodyPr/>
          <a:lstStyle>
            <a:lvl1pPr>
              <a:defRPr/>
            </a:lvl1pPr>
          </a:lstStyle>
          <a:p>
            <a:pPr fontAlgn="base">
              <a:spcAft>
                <a:spcPct val="0"/>
              </a:spcAft>
            </a:pPr>
            <a:fld id="{7DEE71F4-BD95-4845-9E24-D67667EF0E0F}" type="slidenum">
              <a:rPr lang="en-US" b="1" smtClean="0">
                <a:solidFill>
                  <a:srgbClr val="FFFFFF"/>
                </a:solidFill>
              </a:rPr>
              <a:pPr fontAlgn="base">
                <a:spcAft>
                  <a:spcPct val="0"/>
                </a:spcAft>
              </a:pPr>
              <a:t>‹#›</a:t>
            </a:fld>
            <a:endParaRPr lang="en-US" b="1">
              <a:solidFill>
                <a:srgbClr val="FFFFFF"/>
              </a:solidFill>
            </a:endParaRPr>
          </a:p>
        </p:txBody>
      </p:sp>
    </p:spTree>
    <p:extLst>
      <p:ext uri="{BB962C8B-B14F-4D97-AF65-F5344CB8AC3E}">
        <p14:creationId xmlns:p14="http://schemas.microsoft.com/office/powerpoint/2010/main" val="14043404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fontAlgn="base">
              <a:spcAft>
                <a:spcPct val="0"/>
              </a:spcAft>
              <a:defRPr/>
            </a:pPr>
            <a:fld id="{CC6ABF52-F193-47B8-B386-30FA6832155F}" type="datetime1">
              <a:rPr lang="en-US" smtClean="0">
                <a:solidFill>
                  <a:srgbClr val="16218E"/>
                </a:solidFill>
              </a:rPr>
              <a:t>7/9/2017</a:t>
            </a:fld>
            <a:endParaRPr lang="en-US">
              <a:solidFill>
                <a:srgbClr val="16218E"/>
              </a:solidFill>
            </a:endParaRPr>
          </a:p>
        </p:txBody>
      </p:sp>
      <p:sp>
        <p:nvSpPr>
          <p:cNvPr id="4"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16218E"/>
              </a:solidFill>
            </a:endParaRPr>
          </a:p>
        </p:txBody>
      </p:sp>
      <p:sp>
        <p:nvSpPr>
          <p:cNvPr id="5" name="Rectangle 6"/>
          <p:cNvSpPr>
            <a:spLocks noGrp="1" noChangeArrowheads="1"/>
          </p:cNvSpPr>
          <p:nvPr>
            <p:ph type="sldNum" sz="quarter" idx="12"/>
          </p:nvPr>
        </p:nvSpPr>
        <p:spPr>
          <a:ln/>
        </p:spPr>
        <p:txBody>
          <a:bodyPr/>
          <a:lstStyle>
            <a:lvl1pPr>
              <a:defRPr/>
            </a:lvl1pPr>
          </a:lstStyle>
          <a:p>
            <a:pPr fontAlgn="base">
              <a:spcAft>
                <a:spcPct val="0"/>
              </a:spcAft>
            </a:pPr>
            <a:fld id="{60B17803-2800-4867-BEDA-65382B359458}" type="slidenum">
              <a:rPr lang="en-US" b="1" smtClean="0">
                <a:solidFill>
                  <a:srgbClr val="FFFFFF"/>
                </a:solidFill>
              </a:rPr>
              <a:pPr fontAlgn="base">
                <a:spcAft>
                  <a:spcPct val="0"/>
                </a:spcAft>
              </a:pPr>
              <a:t>‹#›</a:t>
            </a:fld>
            <a:endParaRPr lang="en-US" b="1">
              <a:solidFill>
                <a:srgbClr val="FFFFFF"/>
              </a:solidFill>
            </a:endParaRPr>
          </a:p>
        </p:txBody>
      </p:sp>
    </p:spTree>
    <p:extLst>
      <p:ext uri="{BB962C8B-B14F-4D97-AF65-F5344CB8AC3E}">
        <p14:creationId xmlns:p14="http://schemas.microsoft.com/office/powerpoint/2010/main" val="23418107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fontAlgn="base">
              <a:spcAft>
                <a:spcPct val="0"/>
              </a:spcAft>
              <a:defRPr/>
            </a:pPr>
            <a:fld id="{01560EA7-08D1-4B3D-B43B-508D78B15E02}" type="datetime1">
              <a:rPr lang="en-US" smtClean="0">
                <a:solidFill>
                  <a:srgbClr val="16218E"/>
                </a:solidFill>
              </a:rPr>
              <a:t>7/9/2017</a:t>
            </a:fld>
            <a:endParaRPr lang="en-US">
              <a:solidFill>
                <a:srgbClr val="16218E"/>
              </a:solidFill>
            </a:endParaRPr>
          </a:p>
        </p:txBody>
      </p:sp>
      <p:sp>
        <p:nvSpPr>
          <p:cNvPr id="3"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16218E"/>
              </a:solidFill>
            </a:endParaRPr>
          </a:p>
        </p:txBody>
      </p:sp>
      <p:sp>
        <p:nvSpPr>
          <p:cNvPr id="4" name="Rectangle 6"/>
          <p:cNvSpPr>
            <a:spLocks noGrp="1" noChangeArrowheads="1"/>
          </p:cNvSpPr>
          <p:nvPr>
            <p:ph type="sldNum" sz="quarter" idx="12"/>
          </p:nvPr>
        </p:nvSpPr>
        <p:spPr>
          <a:ln/>
        </p:spPr>
        <p:txBody>
          <a:bodyPr/>
          <a:lstStyle>
            <a:lvl1pPr>
              <a:defRPr/>
            </a:lvl1pPr>
          </a:lstStyle>
          <a:p>
            <a:pPr fontAlgn="base">
              <a:spcAft>
                <a:spcPct val="0"/>
              </a:spcAft>
            </a:pPr>
            <a:fld id="{FA83155D-84CD-48C0-9F06-F0DF4E61ABC8}" type="slidenum">
              <a:rPr lang="en-US" b="1" smtClean="0">
                <a:solidFill>
                  <a:srgbClr val="FFFFFF"/>
                </a:solidFill>
              </a:rPr>
              <a:pPr fontAlgn="base">
                <a:spcAft>
                  <a:spcPct val="0"/>
                </a:spcAft>
              </a:pPr>
              <a:t>‹#›</a:t>
            </a:fld>
            <a:endParaRPr lang="en-US" b="1">
              <a:solidFill>
                <a:srgbClr val="FFFFFF"/>
              </a:solidFill>
            </a:endParaRPr>
          </a:p>
        </p:txBody>
      </p:sp>
    </p:spTree>
    <p:extLst>
      <p:ext uri="{BB962C8B-B14F-4D97-AF65-F5344CB8AC3E}">
        <p14:creationId xmlns:p14="http://schemas.microsoft.com/office/powerpoint/2010/main" val="6692682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fontAlgn="base">
              <a:spcAft>
                <a:spcPct val="0"/>
              </a:spcAft>
              <a:defRPr/>
            </a:pPr>
            <a:fld id="{13FD5DA2-24FA-4DD7-8594-1A6D0E8AD959}" type="datetime1">
              <a:rPr lang="en-US" smtClean="0">
                <a:solidFill>
                  <a:srgbClr val="16218E"/>
                </a:solidFill>
              </a:rPr>
              <a:t>7/9/2017</a:t>
            </a:fld>
            <a:endParaRPr lang="en-US">
              <a:solidFill>
                <a:srgbClr val="16218E"/>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16218E"/>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Aft>
                <a:spcPct val="0"/>
              </a:spcAft>
            </a:pPr>
            <a:fld id="{4D058960-875C-4DF9-BBA4-AFD8153C16DD}" type="slidenum">
              <a:rPr lang="en-US" b="1" smtClean="0">
                <a:solidFill>
                  <a:srgbClr val="FFFFFF"/>
                </a:solidFill>
              </a:rPr>
              <a:pPr fontAlgn="base">
                <a:spcAft>
                  <a:spcPct val="0"/>
                </a:spcAft>
              </a:pPr>
              <a:t>‹#›</a:t>
            </a:fld>
            <a:endParaRPr lang="en-US" b="1">
              <a:solidFill>
                <a:srgbClr val="FFFFFF"/>
              </a:solidFill>
            </a:endParaRPr>
          </a:p>
        </p:txBody>
      </p:sp>
    </p:spTree>
    <p:extLst>
      <p:ext uri="{BB962C8B-B14F-4D97-AF65-F5344CB8AC3E}">
        <p14:creationId xmlns:p14="http://schemas.microsoft.com/office/powerpoint/2010/main" val="2270031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fontAlgn="base">
              <a:spcAft>
                <a:spcPct val="0"/>
              </a:spcAft>
              <a:defRPr/>
            </a:pPr>
            <a:fld id="{4B0B4C32-4C78-4491-8D08-CA226F792274}" type="datetime1">
              <a:rPr lang="en-US" smtClean="0">
                <a:solidFill>
                  <a:srgbClr val="16218E"/>
                </a:solidFill>
              </a:rPr>
              <a:t>7/9/2017</a:t>
            </a:fld>
            <a:endParaRPr lang="en-US">
              <a:solidFill>
                <a:srgbClr val="16218E"/>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16218E"/>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Aft>
                <a:spcPct val="0"/>
              </a:spcAft>
            </a:pPr>
            <a:fld id="{4C191687-06A5-4701-B6D2-8EBA4AB424C2}" type="slidenum">
              <a:rPr lang="en-US" b="1" smtClean="0">
                <a:solidFill>
                  <a:srgbClr val="FFFFFF"/>
                </a:solidFill>
              </a:rPr>
              <a:pPr fontAlgn="base">
                <a:spcAft>
                  <a:spcPct val="0"/>
                </a:spcAft>
              </a:pPr>
              <a:t>‹#›</a:t>
            </a:fld>
            <a:endParaRPr lang="en-US" b="1">
              <a:solidFill>
                <a:srgbClr val="FFFFFF"/>
              </a:solidFill>
            </a:endParaRPr>
          </a:p>
        </p:txBody>
      </p:sp>
    </p:spTree>
    <p:extLst>
      <p:ext uri="{BB962C8B-B14F-4D97-AF65-F5344CB8AC3E}">
        <p14:creationId xmlns:p14="http://schemas.microsoft.com/office/powerpoint/2010/main" val="28884070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slideLayout" Target="../slideLayouts/slideLayout28.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2" Type="http://schemas.openxmlformats.org/officeDocument/2006/relationships/slideLayout" Target="../slideLayouts/slideLayout17.xml"/><Relationship Id="rId16" Type="http://schemas.openxmlformats.org/officeDocument/2006/relationships/theme" Target="../theme/theme2.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5" Type="http://schemas.openxmlformats.org/officeDocument/2006/relationships/slideLayout" Target="../slideLayouts/slideLayout3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76200"/>
            <a:ext cx="8382000" cy="685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57200" y="1371601"/>
            <a:ext cx="8229600" cy="4754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spcBef>
                <a:spcPct val="0"/>
              </a:spcBef>
              <a:defRPr sz="1400" b="0">
                <a:solidFill>
                  <a:schemeClr val="tx1"/>
                </a:solidFill>
              </a:defRPr>
            </a:lvl1pPr>
          </a:lstStyle>
          <a:p>
            <a:pPr fontAlgn="base">
              <a:spcAft>
                <a:spcPct val="0"/>
              </a:spcAft>
              <a:defRPr/>
            </a:pPr>
            <a:fld id="{F1E1EE4E-8FE0-4DEA-8685-648A836E5EDB}" type="datetime1">
              <a:rPr lang="en-US" smtClean="0">
                <a:solidFill>
                  <a:srgbClr val="16218E"/>
                </a:solidFill>
              </a:rPr>
              <a:t>7/9/2017</a:t>
            </a:fld>
            <a:endParaRPr lang="en-US">
              <a:solidFill>
                <a:srgbClr val="16218E"/>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spcBef>
                <a:spcPct val="0"/>
              </a:spcBef>
              <a:defRPr sz="1400" b="0">
                <a:solidFill>
                  <a:schemeClr val="tx1"/>
                </a:solidFill>
              </a:defRPr>
            </a:lvl1pPr>
          </a:lstStyle>
          <a:p>
            <a:pPr fontAlgn="base">
              <a:spcAft>
                <a:spcPct val="0"/>
              </a:spcAft>
              <a:defRPr/>
            </a:pPr>
            <a:endParaRPr lang="en-US">
              <a:solidFill>
                <a:srgbClr val="16218E"/>
              </a:solidFill>
            </a:endParaRPr>
          </a:p>
        </p:txBody>
      </p:sp>
      <p:sp>
        <p:nvSpPr>
          <p:cNvPr id="1030" name="Rectangle 6"/>
          <p:cNvSpPr>
            <a:spLocks noGrp="1" noChangeArrowheads="1"/>
          </p:cNvSpPr>
          <p:nvPr>
            <p:ph type="sldNum" sz="quarter" idx="4"/>
          </p:nvPr>
        </p:nvSpPr>
        <p:spPr bwMode="auto">
          <a:xfrm>
            <a:off x="6705600" y="63817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defRPr sz="1600">
                <a:solidFill>
                  <a:schemeClr val="bg1"/>
                </a:solidFill>
              </a:defRPr>
            </a:lvl1pPr>
          </a:lstStyle>
          <a:p>
            <a:pPr fontAlgn="base">
              <a:spcAft>
                <a:spcPct val="0"/>
              </a:spcAft>
            </a:pPr>
            <a:fld id="{93240BDF-807B-469F-AA9A-587A43BB6CE8}" type="slidenum">
              <a:rPr lang="en-US" b="1" smtClean="0">
                <a:solidFill>
                  <a:srgbClr val="FFFFFF"/>
                </a:solidFill>
              </a:rPr>
              <a:pPr fontAlgn="base">
                <a:spcAft>
                  <a:spcPct val="0"/>
                </a:spcAft>
              </a:pPr>
              <a:t>‹#›</a:t>
            </a:fld>
            <a:endParaRPr lang="en-US" b="1">
              <a:solidFill>
                <a:srgbClr val="FFFFFF"/>
              </a:solidFill>
            </a:endParaRPr>
          </a:p>
        </p:txBody>
      </p:sp>
      <p:sp>
        <p:nvSpPr>
          <p:cNvPr id="1033" name="Line 9"/>
          <p:cNvSpPr>
            <a:spLocks noChangeShapeType="1"/>
          </p:cNvSpPr>
          <p:nvPr/>
        </p:nvSpPr>
        <p:spPr bwMode="auto">
          <a:xfrm>
            <a:off x="0" y="838200"/>
            <a:ext cx="9144000" cy="0"/>
          </a:xfrm>
          <a:prstGeom prst="line">
            <a:avLst/>
          </a:prstGeom>
          <a:noFill/>
          <a:ln w="28575">
            <a:solidFill>
              <a:srgbClr val="990000"/>
            </a:solidFill>
            <a:round/>
            <a:headEnd/>
            <a:tailEnd/>
          </a:ln>
          <a:effectLst/>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FF"/>
              </a:solidFill>
              <a:effectLst/>
              <a:uLnTx/>
              <a:uFillTx/>
              <a:latin typeface="Arial" charset="0"/>
              <a:ea typeface="+mn-ea"/>
              <a:cs typeface="Arial" charset="0"/>
            </a:endParaRPr>
          </a:p>
        </p:txBody>
      </p:sp>
    </p:spTree>
    <p:extLst>
      <p:ext uri="{BB962C8B-B14F-4D97-AF65-F5344CB8AC3E}">
        <p14:creationId xmlns:p14="http://schemas.microsoft.com/office/powerpoint/2010/main" val="40720129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Lst>
  <p:hf hdr="0" ftr="0" dt="0"/>
  <p:txStyles>
    <p:titleStyle>
      <a:lvl1pPr algn="l" rtl="0" eaLnBrk="0" fontAlgn="base" hangingPunct="0">
        <a:spcBef>
          <a:spcPct val="0"/>
        </a:spcBef>
        <a:spcAft>
          <a:spcPct val="0"/>
        </a:spcAft>
        <a:defRPr sz="2800" b="1">
          <a:solidFill>
            <a:srgbClr val="990000"/>
          </a:solidFill>
          <a:latin typeface="+mj-lt"/>
          <a:ea typeface="+mj-ea"/>
          <a:cs typeface="+mj-cs"/>
        </a:defRPr>
      </a:lvl1pPr>
      <a:lvl2pPr algn="l" rtl="0" eaLnBrk="0" fontAlgn="base" hangingPunct="0">
        <a:spcBef>
          <a:spcPct val="0"/>
        </a:spcBef>
        <a:spcAft>
          <a:spcPct val="0"/>
        </a:spcAft>
        <a:defRPr sz="2800" b="1">
          <a:solidFill>
            <a:srgbClr val="990000"/>
          </a:solidFill>
          <a:latin typeface="Arial" charset="0"/>
          <a:cs typeface="Arial" charset="0"/>
        </a:defRPr>
      </a:lvl2pPr>
      <a:lvl3pPr algn="l" rtl="0" eaLnBrk="0" fontAlgn="base" hangingPunct="0">
        <a:spcBef>
          <a:spcPct val="0"/>
        </a:spcBef>
        <a:spcAft>
          <a:spcPct val="0"/>
        </a:spcAft>
        <a:defRPr sz="2800" b="1">
          <a:solidFill>
            <a:srgbClr val="990000"/>
          </a:solidFill>
          <a:latin typeface="Arial" charset="0"/>
          <a:cs typeface="Arial" charset="0"/>
        </a:defRPr>
      </a:lvl3pPr>
      <a:lvl4pPr algn="l" rtl="0" eaLnBrk="0" fontAlgn="base" hangingPunct="0">
        <a:spcBef>
          <a:spcPct val="0"/>
        </a:spcBef>
        <a:spcAft>
          <a:spcPct val="0"/>
        </a:spcAft>
        <a:defRPr sz="2800" b="1">
          <a:solidFill>
            <a:srgbClr val="990000"/>
          </a:solidFill>
          <a:latin typeface="Arial" charset="0"/>
          <a:cs typeface="Arial" charset="0"/>
        </a:defRPr>
      </a:lvl4pPr>
      <a:lvl5pPr algn="l" rtl="0" eaLnBrk="0" fontAlgn="base" hangingPunct="0">
        <a:spcBef>
          <a:spcPct val="0"/>
        </a:spcBef>
        <a:spcAft>
          <a:spcPct val="0"/>
        </a:spcAft>
        <a:defRPr sz="2800" b="1">
          <a:solidFill>
            <a:srgbClr val="990000"/>
          </a:solidFill>
          <a:latin typeface="Arial" charset="0"/>
          <a:cs typeface="Arial" charset="0"/>
        </a:defRPr>
      </a:lvl5pPr>
      <a:lvl6pPr marL="457200" algn="l" rtl="0" fontAlgn="base">
        <a:spcBef>
          <a:spcPct val="0"/>
        </a:spcBef>
        <a:spcAft>
          <a:spcPct val="0"/>
        </a:spcAft>
        <a:defRPr sz="3600">
          <a:solidFill>
            <a:srgbClr val="990000"/>
          </a:solidFill>
          <a:latin typeface="Arial" charset="0"/>
          <a:cs typeface="Arial" charset="0"/>
        </a:defRPr>
      </a:lvl6pPr>
      <a:lvl7pPr marL="914400" algn="l" rtl="0" fontAlgn="base">
        <a:spcBef>
          <a:spcPct val="0"/>
        </a:spcBef>
        <a:spcAft>
          <a:spcPct val="0"/>
        </a:spcAft>
        <a:defRPr sz="3600">
          <a:solidFill>
            <a:srgbClr val="990000"/>
          </a:solidFill>
          <a:latin typeface="Arial" charset="0"/>
          <a:cs typeface="Arial" charset="0"/>
        </a:defRPr>
      </a:lvl7pPr>
      <a:lvl8pPr marL="1371600" algn="l" rtl="0" fontAlgn="base">
        <a:spcBef>
          <a:spcPct val="0"/>
        </a:spcBef>
        <a:spcAft>
          <a:spcPct val="0"/>
        </a:spcAft>
        <a:defRPr sz="3600">
          <a:solidFill>
            <a:srgbClr val="990000"/>
          </a:solidFill>
          <a:latin typeface="Arial" charset="0"/>
          <a:cs typeface="Arial" charset="0"/>
        </a:defRPr>
      </a:lvl8pPr>
      <a:lvl9pPr marL="1828800" algn="l" rtl="0" fontAlgn="base">
        <a:spcBef>
          <a:spcPct val="0"/>
        </a:spcBef>
        <a:spcAft>
          <a:spcPct val="0"/>
        </a:spcAft>
        <a:defRPr sz="3600">
          <a:solidFill>
            <a:srgbClr val="990000"/>
          </a:solidFill>
          <a:latin typeface="Arial" charset="0"/>
          <a:cs typeface="Arial" charset="0"/>
        </a:defRPr>
      </a:lvl9pPr>
    </p:titleStyle>
    <p:bodyStyle>
      <a:lvl1pPr marL="342900" indent="-342900" algn="l" rtl="0" eaLnBrk="0" fontAlgn="base" hangingPunct="0">
        <a:spcBef>
          <a:spcPct val="20000"/>
        </a:spcBef>
        <a:spcAft>
          <a:spcPct val="0"/>
        </a:spcAft>
        <a:buChar char="•"/>
        <a:defRPr sz="3200" b="1">
          <a:solidFill>
            <a:schemeClr val="accent2"/>
          </a:solidFill>
          <a:latin typeface="+mn-lt"/>
          <a:ea typeface="+mn-ea"/>
          <a:cs typeface="+mn-cs"/>
        </a:defRPr>
      </a:lvl1pPr>
      <a:lvl2pPr marL="742950" indent="-285750" algn="l" rtl="0" eaLnBrk="0" fontAlgn="base" hangingPunct="0">
        <a:spcBef>
          <a:spcPct val="20000"/>
        </a:spcBef>
        <a:spcAft>
          <a:spcPct val="0"/>
        </a:spcAft>
        <a:buChar char="–"/>
        <a:defRPr sz="2800">
          <a:solidFill>
            <a:srgbClr val="990000"/>
          </a:solidFill>
          <a:latin typeface="+mn-lt"/>
          <a:cs typeface="+mn-cs"/>
        </a:defRPr>
      </a:lvl2pPr>
      <a:lvl3pPr marL="1143000" indent="-228600" algn="l" rtl="0" eaLnBrk="0" fontAlgn="base" hangingPunct="0">
        <a:spcBef>
          <a:spcPct val="20000"/>
        </a:spcBef>
        <a:spcAft>
          <a:spcPct val="0"/>
        </a:spcAft>
        <a:buChar char="•"/>
        <a:defRPr sz="2400">
          <a:solidFill>
            <a:schemeClr val="accent2"/>
          </a:solidFill>
          <a:latin typeface="+mn-lt"/>
          <a:cs typeface="+mn-cs"/>
        </a:defRPr>
      </a:lvl3pPr>
      <a:lvl4pPr marL="1600200" indent="-228600" algn="l" rtl="0" eaLnBrk="0" fontAlgn="base" hangingPunct="0">
        <a:spcBef>
          <a:spcPct val="20000"/>
        </a:spcBef>
        <a:spcAft>
          <a:spcPct val="0"/>
        </a:spcAft>
        <a:buChar char="–"/>
        <a:defRPr sz="2000">
          <a:solidFill>
            <a:srgbClr val="CC6600"/>
          </a:solidFill>
          <a:latin typeface="+mn-lt"/>
          <a:cs typeface="+mn-cs"/>
        </a:defRPr>
      </a:lvl4pPr>
      <a:lvl5pPr marL="2057400" indent="-228600" algn="l" rtl="0" eaLnBrk="0" fontAlgn="base" hangingPunct="0">
        <a:spcBef>
          <a:spcPct val="20000"/>
        </a:spcBef>
        <a:spcAft>
          <a:spcPct val="0"/>
        </a:spcAft>
        <a:buChar char="»"/>
        <a:defRPr sz="2000">
          <a:solidFill>
            <a:schemeClr val="accent2"/>
          </a:solidFill>
          <a:latin typeface="+mn-lt"/>
          <a:cs typeface="+mn-cs"/>
        </a:defRPr>
      </a:lvl5pPr>
      <a:lvl6pPr marL="2514600" indent="-228600" algn="l" rtl="0" fontAlgn="base">
        <a:spcBef>
          <a:spcPct val="20000"/>
        </a:spcBef>
        <a:spcAft>
          <a:spcPct val="0"/>
        </a:spcAft>
        <a:buChar char="»"/>
        <a:defRPr sz="2000">
          <a:solidFill>
            <a:schemeClr val="accent2"/>
          </a:solidFill>
          <a:latin typeface="+mn-lt"/>
          <a:cs typeface="+mn-cs"/>
        </a:defRPr>
      </a:lvl6pPr>
      <a:lvl7pPr marL="2971800" indent="-228600" algn="l" rtl="0" fontAlgn="base">
        <a:spcBef>
          <a:spcPct val="20000"/>
        </a:spcBef>
        <a:spcAft>
          <a:spcPct val="0"/>
        </a:spcAft>
        <a:buChar char="»"/>
        <a:defRPr sz="2000">
          <a:solidFill>
            <a:schemeClr val="accent2"/>
          </a:solidFill>
          <a:latin typeface="+mn-lt"/>
          <a:cs typeface="+mn-cs"/>
        </a:defRPr>
      </a:lvl7pPr>
      <a:lvl8pPr marL="3429000" indent="-228600" algn="l" rtl="0" fontAlgn="base">
        <a:spcBef>
          <a:spcPct val="20000"/>
        </a:spcBef>
        <a:spcAft>
          <a:spcPct val="0"/>
        </a:spcAft>
        <a:buChar char="»"/>
        <a:defRPr sz="2000">
          <a:solidFill>
            <a:schemeClr val="accent2"/>
          </a:solidFill>
          <a:latin typeface="+mn-lt"/>
          <a:cs typeface="+mn-cs"/>
        </a:defRPr>
      </a:lvl8pPr>
      <a:lvl9pPr marL="3886200" indent="-228600" algn="l" rtl="0" fontAlgn="base">
        <a:spcBef>
          <a:spcPct val="20000"/>
        </a:spcBef>
        <a:spcAft>
          <a:spcPct val="0"/>
        </a:spcAft>
        <a:buChar char="»"/>
        <a:defRPr sz="2000">
          <a:solidFill>
            <a:schemeClr val="accent2"/>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76200"/>
            <a:ext cx="8382000" cy="685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57200" y="1371601"/>
            <a:ext cx="8229600" cy="4754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spcBef>
                <a:spcPct val="0"/>
              </a:spcBef>
              <a:defRPr sz="1400" b="0">
                <a:solidFill>
                  <a:schemeClr val="tx1"/>
                </a:solidFill>
              </a:defRPr>
            </a:lvl1pPr>
          </a:lstStyle>
          <a:p>
            <a:pPr fontAlgn="base">
              <a:spcAft>
                <a:spcPct val="0"/>
              </a:spcAft>
              <a:defRPr/>
            </a:pPr>
            <a:fld id="{223D01E2-D94F-49E3-AB24-D923D3078249}" type="datetime1">
              <a:rPr lang="en-US" smtClean="0">
                <a:solidFill>
                  <a:srgbClr val="16218E"/>
                </a:solidFill>
              </a:rPr>
              <a:t>7/9/2017</a:t>
            </a:fld>
            <a:endParaRPr lang="en-US">
              <a:solidFill>
                <a:srgbClr val="16218E"/>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spcBef>
                <a:spcPct val="0"/>
              </a:spcBef>
              <a:defRPr sz="1400" b="0">
                <a:solidFill>
                  <a:schemeClr val="tx1"/>
                </a:solidFill>
              </a:defRPr>
            </a:lvl1pPr>
          </a:lstStyle>
          <a:p>
            <a:pPr fontAlgn="base">
              <a:spcAft>
                <a:spcPct val="0"/>
              </a:spcAft>
              <a:defRPr/>
            </a:pPr>
            <a:endParaRPr lang="en-US">
              <a:solidFill>
                <a:srgbClr val="16218E"/>
              </a:solidFill>
            </a:endParaRPr>
          </a:p>
        </p:txBody>
      </p:sp>
      <p:sp>
        <p:nvSpPr>
          <p:cNvPr id="1030" name="Rectangle 6"/>
          <p:cNvSpPr>
            <a:spLocks noGrp="1" noChangeArrowheads="1"/>
          </p:cNvSpPr>
          <p:nvPr>
            <p:ph type="sldNum" sz="quarter" idx="4"/>
          </p:nvPr>
        </p:nvSpPr>
        <p:spPr bwMode="auto">
          <a:xfrm>
            <a:off x="6705600" y="63817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defRPr sz="1600">
                <a:solidFill>
                  <a:schemeClr val="bg1"/>
                </a:solidFill>
              </a:defRPr>
            </a:lvl1pPr>
          </a:lstStyle>
          <a:p>
            <a:pPr fontAlgn="base">
              <a:spcAft>
                <a:spcPct val="0"/>
              </a:spcAft>
            </a:pPr>
            <a:fld id="{93240BDF-807B-469F-AA9A-587A43BB6CE8}" type="slidenum">
              <a:rPr lang="en-US" b="1" smtClean="0">
                <a:solidFill>
                  <a:srgbClr val="FFFFFF"/>
                </a:solidFill>
              </a:rPr>
              <a:pPr fontAlgn="base">
                <a:spcAft>
                  <a:spcPct val="0"/>
                </a:spcAft>
              </a:pPr>
              <a:t>‹#›</a:t>
            </a:fld>
            <a:endParaRPr lang="en-US" b="1">
              <a:solidFill>
                <a:srgbClr val="FFFFFF"/>
              </a:solidFill>
            </a:endParaRPr>
          </a:p>
        </p:txBody>
      </p:sp>
      <p:sp>
        <p:nvSpPr>
          <p:cNvPr id="1033" name="Line 9"/>
          <p:cNvSpPr>
            <a:spLocks noChangeShapeType="1"/>
          </p:cNvSpPr>
          <p:nvPr/>
        </p:nvSpPr>
        <p:spPr bwMode="auto">
          <a:xfrm>
            <a:off x="0" y="838200"/>
            <a:ext cx="9144000" cy="0"/>
          </a:xfrm>
          <a:prstGeom prst="line">
            <a:avLst/>
          </a:prstGeom>
          <a:noFill/>
          <a:ln w="28575">
            <a:solidFill>
              <a:srgbClr val="990000"/>
            </a:solidFill>
            <a:round/>
            <a:headEnd/>
            <a:tailEnd/>
          </a:ln>
          <a:effectLst/>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FF"/>
              </a:solidFill>
              <a:effectLst/>
              <a:uLnTx/>
              <a:uFillTx/>
              <a:latin typeface="Arial" charset="0"/>
              <a:ea typeface="+mn-ea"/>
              <a:cs typeface="Arial" charset="0"/>
            </a:endParaRPr>
          </a:p>
        </p:txBody>
      </p:sp>
    </p:spTree>
    <p:extLst>
      <p:ext uri="{BB962C8B-B14F-4D97-AF65-F5344CB8AC3E}">
        <p14:creationId xmlns:p14="http://schemas.microsoft.com/office/powerpoint/2010/main" val="1833431703"/>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 id="2147483690" r:id="rId14"/>
    <p:sldLayoutId id="2147483691" r:id="rId15"/>
  </p:sldLayoutIdLst>
  <p:hf hdr="0" ftr="0" dt="0"/>
  <p:txStyles>
    <p:titleStyle>
      <a:lvl1pPr algn="l" rtl="0" eaLnBrk="0" fontAlgn="base" hangingPunct="0">
        <a:spcBef>
          <a:spcPct val="0"/>
        </a:spcBef>
        <a:spcAft>
          <a:spcPct val="0"/>
        </a:spcAft>
        <a:defRPr sz="2800" b="1">
          <a:solidFill>
            <a:srgbClr val="990000"/>
          </a:solidFill>
          <a:latin typeface="+mj-lt"/>
          <a:ea typeface="+mj-ea"/>
          <a:cs typeface="+mj-cs"/>
        </a:defRPr>
      </a:lvl1pPr>
      <a:lvl2pPr algn="l" rtl="0" eaLnBrk="0" fontAlgn="base" hangingPunct="0">
        <a:spcBef>
          <a:spcPct val="0"/>
        </a:spcBef>
        <a:spcAft>
          <a:spcPct val="0"/>
        </a:spcAft>
        <a:defRPr sz="2800" b="1">
          <a:solidFill>
            <a:srgbClr val="990000"/>
          </a:solidFill>
          <a:latin typeface="Arial" charset="0"/>
          <a:cs typeface="Arial" charset="0"/>
        </a:defRPr>
      </a:lvl2pPr>
      <a:lvl3pPr algn="l" rtl="0" eaLnBrk="0" fontAlgn="base" hangingPunct="0">
        <a:spcBef>
          <a:spcPct val="0"/>
        </a:spcBef>
        <a:spcAft>
          <a:spcPct val="0"/>
        </a:spcAft>
        <a:defRPr sz="2800" b="1">
          <a:solidFill>
            <a:srgbClr val="990000"/>
          </a:solidFill>
          <a:latin typeface="Arial" charset="0"/>
          <a:cs typeface="Arial" charset="0"/>
        </a:defRPr>
      </a:lvl3pPr>
      <a:lvl4pPr algn="l" rtl="0" eaLnBrk="0" fontAlgn="base" hangingPunct="0">
        <a:spcBef>
          <a:spcPct val="0"/>
        </a:spcBef>
        <a:spcAft>
          <a:spcPct val="0"/>
        </a:spcAft>
        <a:defRPr sz="2800" b="1">
          <a:solidFill>
            <a:srgbClr val="990000"/>
          </a:solidFill>
          <a:latin typeface="Arial" charset="0"/>
          <a:cs typeface="Arial" charset="0"/>
        </a:defRPr>
      </a:lvl4pPr>
      <a:lvl5pPr algn="l" rtl="0" eaLnBrk="0" fontAlgn="base" hangingPunct="0">
        <a:spcBef>
          <a:spcPct val="0"/>
        </a:spcBef>
        <a:spcAft>
          <a:spcPct val="0"/>
        </a:spcAft>
        <a:defRPr sz="2800" b="1">
          <a:solidFill>
            <a:srgbClr val="990000"/>
          </a:solidFill>
          <a:latin typeface="Arial" charset="0"/>
          <a:cs typeface="Arial" charset="0"/>
        </a:defRPr>
      </a:lvl5pPr>
      <a:lvl6pPr marL="457200" algn="l" rtl="0" fontAlgn="base">
        <a:spcBef>
          <a:spcPct val="0"/>
        </a:spcBef>
        <a:spcAft>
          <a:spcPct val="0"/>
        </a:spcAft>
        <a:defRPr sz="3600">
          <a:solidFill>
            <a:srgbClr val="990000"/>
          </a:solidFill>
          <a:latin typeface="Arial" charset="0"/>
          <a:cs typeface="Arial" charset="0"/>
        </a:defRPr>
      </a:lvl6pPr>
      <a:lvl7pPr marL="914400" algn="l" rtl="0" fontAlgn="base">
        <a:spcBef>
          <a:spcPct val="0"/>
        </a:spcBef>
        <a:spcAft>
          <a:spcPct val="0"/>
        </a:spcAft>
        <a:defRPr sz="3600">
          <a:solidFill>
            <a:srgbClr val="990000"/>
          </a:solidFill>
          <a:latin typeface="Arial" charset="0"/>
          <a:cs typeface="Arial" charset="0"/>
        </a:defRPr>
      </a:lvl7pPr>
      <a:lvl8pPr marL="1371600" algn="l" rtl="0" fontAlgn="base">
        <a:spcBef>
          <a:spcPct val="0"/>
        </a:spcBef>
        <a:spcAft>
          <a:spcPct val="0"/>
        </a:spcAft>
        <a:defRPr sz="3600">
          <a:solidFill>
            <a:srgbClr val="990000"/>
          </a:solidFill>
          <a:latin typeface="Arial" charset="0"/>
          <a:cs typeface="Arial" charset="0"/>
        </a:defRPr>
      </a:lvl8pPr>
      <a:lvl9pPr marL="1828800" algn="l" rtl="0" fontAlgn="base">
        <a:spcBef>
          <a:spcPct val="0"/>
        </a:spcBef>
        <a:spcAft>
          <a:spcPct val="0"/>
        </a:spcAft>
        <a:defRPr sz="3600">
          <a:solidFill>
            <a:srgbClr val="990000"/>
          </a:solidFill>
          <a:latin typeface="Arial" charset="0"/>
          <a:cs typeface="Arial" charset="0"/>
        </a:defRPr>
      </a:lvl9pPr>
    </p:titleStyle>
    <p:bodyStyle>
      <a:lvl1pPr marL="342900" indent="-342900" algn="l" rtl="0" eaLnBrk="0" fontAlgn="base" hangingPunct="0">
        <a:spcBef>
          <a:spcPct val="20000"/>
        </a:spcBef>
        <a:spcAft>
          <a:spcPct val="0"/>
        </a:spcAft>
        <a:buChar char="•"/>
        <a:defRPr sz="3200" b="1">
          <a:solidFill>
            <a:schemeClr val="accent2"/>
          </a:solidFill>
          <a:latin typeface="+mn-lt"/>
          <a:ea typeface="+mn-ea"/>
          <a:cs typeface="+mn-cs"/>
        </a:defRPr>
      </a:lvl1pPr>
      <a:lvl2pPr marL="742950" indent="-285750" algn="l" rtl="0" eaLnBrk="0" fontAlgn="base" hangingPunct="0">
        <a:spcBef>
          <a:spcPct val="20000"/>
        </a:spcBef>
        <a:spcAft>
          <a:spcPct val="0"/>
        </a:spcAft>
        <a:buChar char="–"/>
        <a:defRPr sz="2800">
          <a:solidFill>
            <a:srgbClr val="990000"/>
          </a:solidFill>
          <a:latin typeface="+mn-lt"/>
          <a:cs typeface="+mn-cs"/>
        </a:defRPr>
      </a:lvl2pPr>
      <a:lvl3pPr marL="1143000" indent="-228600" algn="l" rtl="0" eaLnBrk="0" fontAlgn="base" hangingPunct="0">
        <a:spcBef>
          <a:spcPct val="20000"/>
        </a:spcBef>
        <a:spcAft>
          <a:spcPct val="0"/>
        </a:spcAft>
        <a:buChar char="•"/>
        <a:defRPr sz="2400">
          <a:solidFill>
            <a:schemeClr val="accent2"/>
          </a:solidFill>
          <a:latin typeface="+mn-lt"/>
          <a:cs typeface="+mn-cs"/>
        </a:defRPr>
      </a:lvl3pPr>
      <a:lvl4pPr marL="1600200" indent="-228600" algn="l" rtl="0" eaLnBrk="0" fontAlgn="base" hangingPunct="0">
        <a:spcBef>
          <a:spcPct val="20000"/>
        </a:spcBef>
        <a:spcAft>
          <a:spcPct val="0"/>
        </a:spcAft>
        <a:buChar char="–"/>
        <a:defRPr sz="2000">
          <a:solidFill>
            <a:srgbClr val="CC6600"/>
          </a:solidFill>
          <a:latin typeface="+mn-lt"/>
          <a:cs typeface="+mn-cs"/>
        </a:defRPr>
      </a:lvl4pPr>
      <a:lvl5pPr marL="2057400" indent="-228600" algn="l" rtl="0" eaLnBrk="0" fontAlgn="base" hangingPunct="0">
        <a:spcBef>
          <a:spcPct val="20000"/>
        </a:spcBef>
        <a:spcAft>
          <a:spcPct val="0"/>
        </a:spcAft>
        <a:buChar char="»"/>
        <a:defRPr sz="2000">
          <a:solidFill>
            <a:schemeClr val="accent2"/>
          </a:solidFill>
          <a:latin typeface="+mn-lt"/>
          <a:cs typeface="+mn-cs"/>
        </a:defRPr>
      </a:lvl5pPr>
      <a:lvl6pPr marL="2514600" indent="-228600" algn="l" rtl="0" fontAlgn="base">
        <a:spcBef>
          <a:spcPct val="20000"/>
        </a:spcBef>
        <a:spcAft>
          <a:spcPct val="0"/>
        </a:spcAft>
        <a:buChar char="»"/>
        <a:defRPr sz="2000">
          <a:solidFill>
            <a:schemeClr val="accent2"/>
          </a:solidFill>
          <a:latin typeface="+mn-lt"/>
          <a:cs typeface="+mn-cs"/>
        </a:defRPr>
      </a:lvl6pPr>
      <a:lvl7pPr marL="2971800" indent="-228600" algn="l" rtl="0" fontAlgn="base">
        <a:spcBef>
          <a:spcPct val="20000"/>
        </a:spcBef>
        <a:spcAft>
          <a:spcPct val="0"/>
        </a:spcAft>
        <a:buChar char="»"/>
        <a:defRPr sz="2000">
          <a:solidFill>
            <a:schemeClr val="accent2"/>
          </a:solidFill>
          <a:latin typeface="+mn-lt"/>
          <a:cs typeface="+mn-cs"/>
        </a:defRPr>
      </a:lvl7pPr>
      <a:lvl8pPr marL="3429000" indent="-228600" algn="l" rtl="0" fontAlgn="base">
        <a:spcBef>
          <a:spcPct val="20000"/>
        </a:spcBef>
        <a:spcAft>
          <a:spcPct val="0"/>
        </a:spcAft>
        <a:buChar char="»"/>
        <a:defRPr sz="2000">
          <a:solidFill>
            <a:schemeClr val="accent2"/>
          </a:solidFill>
          <a:latin typeface="+mn-lt"/>
          <a:cs typeface="+mn-cs"/>
        </a:defRPr>
      </a:lvl8pPr>
      <a:lvl9pPr marL="3886200" indent="-228600" algn="l" rtl="0" fontAlgn="base">
        <a:spcBef>
          <a:spcPct val="20000"/>
        </a:spcBef>
        <a:spcAft>
          <a:spcPct val="0"/>
        </a:spcAft>
        <a:buChar char="»"/>
        <a:defRPr sz="2000">
          <a:solidFill>
            <a:schemeClr val="accent2"/>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p:cNvSpPr>
            <a:spLocks noGrp="1" noChangeArrowheads="1"/>
          </p:cNvSpPr>
          <p:nvPr>
            <p:ph type="ctrTitle"/>
          </p:nvPr>
        </p:nvSpPr>
        <p:spPr>
          <a:xfrm>
            <a:off x="0" y="2630311"/>
            <a:ext cx="9144000" cy="1027289"/>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chor="ctr">
            <a:scene3d>
              <a:camera prst="obliqueTopLeft"/>
              <a:lightRig rig="threePt" dir="t"/>
            </a:scene3d>
            <a:sp3d extrusionH="57150">
              <a:bevelT w="38100" h="38100"/>
            </a:sp3d>
          </a:bodyPr>
          <a:lstStyle/>
          <a:p>
            <a:pPr algn="ctr" eaLnBrk="1" hangingPunct="1">
              <a:spcBef>
                <a:spcPts val="3000"/>
              </a:spcBef>
            </a:pPr>
            <a:br>
              <a:rPr lang="en-US" dirty="0">
                <a:solidFill>
                  <a:srgbClr val="800000"/>
                </a:solidFill>
              </a:rPr>
            </a:br>
            <a:r>
              <a:rPr lang="en-US" dirty="0">
                <a:solidFill>
                  <a:srgbClr val="800000"/>
                </a:solidFill>
                <a:latin typeface="Segoe UI" panose="020B0502040204020203" pitchFamily="34" charset="0"/>
                <a:ea typeface="Segoe UI" panose="020B0502040204020203" pitchFamily="34" charset="0"/>
                <a:cs typeface="Segoe UI" panose="020B0502040204020203" pitchFamily="34" charset="0"/>
              </a:rPr>
              <a:t>Iran: Reform of Financial Supervision </a:t>
            </a:r>
            <a:br>
              <a:rPr lang="en-US" dirty="0">
                <a:solidFill>
                  <a:srgbClr val="800000"/>
                </a:solidFill>
                <a:latin typeface="Segoe UI" panose="020B0502040204020203" pitchFamily="34" charset="0"/>
                <a:ea typeface="Segoe UI" panose="020B0502040204020203" pitchFamily="34" charset="0"/>
                <a:cs typeface="Segoe UI" panose="020B0502040204020203" pitchFamily="34" charset="0"/>
              </a:rPr>
            </a:br>
            <a:br>
              <a:rPr lang="en-US" dirty="0">
                <a:solidFill>
                  <a:srgbClr val="800000"/>
                </a:solidFill>
                <a:latin typeface="Segoe UI" panose="020B0502040204020203" pitchFamily="34" charset="0"/>
                <a:ea typeface="Segoe UI" panose="020B0502040204020203" pitchFamily="34" charset="0"/>
                <a:cs typeface="Segoe UI" panose="020B0502040204020203" pitchFamily="34" charset="0"/>
              </a:rPr>
            </a:br>
            <a:endParaRPr lang="en-US" i="1" dirty="0">
              <a:solidFill>
                <a:srgbClr val="800000"/>
              </a:solidFill>
              <a:latin typeface="Segoe UI" panose="020B0502040204020203" pitchFamily="34" charset="0"/>
              <a:ea typeface="Segoe UI" panose="020B0502040204020203" pitchFamily="34" charset="0"/>
              <a:cs typeface="Segoe UI" panose="020B0502040204020203" pitchFamily="34" charset="0"/>
            </a:endParaRPr>
          </a:p>
        </p:txBody>
      </p:sp>
      <p:sp>
        <p:nvSpPr>
          <p:cNvPr id="4099" name="Rectangle 6"/>
          <p:cNvSpPr>
            <a:spLocks noGrp="1" noChangeArrowheads="1"/>
          </p:cNvSpPr>
          <p:nvPr>
            <p:ph type="subTitle" idx="1"/>
          </p:nvPr>
        </p:nvSpPr>
        <p:spPr>
          <a:xfrm>
            <a:off x="685800" y="3886202"/>
            <a:ext cx="7924800" cy="1828799"/>
          </a:xfrm>
          <a:effectLst/>
        </p:spPr>
        <p:txBody>
          <a:bodyPr>
            <a:noAutofit/>
            <a:scene3d>
              <a:camera prst="orthographicFront"/>
              <a:lightRig rig="threePt" dir="t"/>
            </a:scene3d>
            <a:sp3d extrusionH="57150">
              <a:bevelT w="38100" h="38100"/>
            </a:sp3d>
          </a:bodyPr>
          <a:lstStyle/>
          <a:p>
            <a:pPr eaLnBrk="1" hangingPunct="1"/>
            <a:r>
              <a:rPr lang="en-US" sz="2400" dirty="0">
                <a:solidFill>
                  <a:schemeClr val="accent1">
                    <a:lumMod val="75000"/>
                  </a:schemeClr>
                </a:solidFill>
                <a:latin typeface="Segoe UI" panose="020B0502040204020203" pitchFamily="34" charset="0"/>
                <a:ea typeface="Segoe UI" panose="020B0502040204020203" pitchFamily="34" charset="0"/>
                <a:cs typeface="Segoe UI" panose="020B0502040204020203" pitchFamily="34" charset="0"/>
              </a:rPr>
              <a:t>Presentation by John Zohrab</a:t>
            </a:r>
          </a:p>
          <a:p>
            <a:pPr eaLnBrk="1" hangingPunct="1"/>
            <a:endParaRPr lang="en-US" sz="1400" dirty="0">
              <a:solidFill>
                <a:schemeClr val="accent1">
                  <a:lumMod val="75000"/>
                </a:schemeClr>
              </a:solidFill>
              <a:latin typeface="Segoe UI" panose="020B0502040204020203" pitchFamily="34" charset="0"/>
              <a:ea typeface="Segoe UI" panose="020B0502040204020203" pitchFamily="34" charset="0"/>
              <a:cs typeface="Segoe UI" panose="020B0502040204020203" pitchFamily="34" charset="0"/>
            </a:endParaRPr>
          </a:p>
          <a:p>
            <a:pPr eaLnBrk="1" hangingPunct="1"/>
            <a:r>
              <a:rPr lang="en-US" sz="1400" dirty="0">
                <a:solidFill>
                  <a:schemeClr val="accent1">
                    <a:lumMod val="75000"/>
                  </a:schemeClr>
                </a:solidFill>
                <a:latin typeface="Segoe UI" panose="020B0502040204020203" pitchFamily="34" charset="0"/>
                <a:ea typeface="Segoe UI" panose="020B0502040204020203" pitchFamily="34" charset="0"/>
                <a:cs typeface="Segoe UI" panose="020B0502040204020203" pitchFamily="34" charset="0"/>
              </a:rPr>
              <a:t>FAD Regional Advisor</a:t>
            </a:r>
          </a:p>
          <a:p>
            <a:pPr eaLnBrk="1" hangingPunct="1"/>
            <a:r>
              <a:rPr lang="en-US" sz="1400" dirty="0">
                <a:solidFill>
                  <a:schemeClr val="accent1">
                    <a:lumMod val="75000"/>
                  </a:schemeClr>
                </a:solidFill>
                <a:latin typeface="Segoe UI" panose="020B0502040204020203" pitchFamily="34" charset="0"/>
                <a:ea typeface="Segoe UI" panose="020B0502040204020203" pitchFamily="34" charset="0"/>
                <a:cs typeface="Segoe UI" panose="020B0502040204020203" pitchFamily="34" charset="0"/>
              </a:rPr>
              <a:t>Tehran </a:t>
            </a:r>
          </a:p>
          <a:p>
            <a:pPr eaLnBrk="1" hangingPunct="1"/>
            <a:r>
              <a:rPr lang="en-US" sz="1400" dirty="0">
                <a:solidFill>
                  <a:schemeClr val="accent1">
                    <a:lumMod val="75000"/>
                  </a:schemeClr>
                </a:solidFill>
                <a:latin typeface="Segoe UI" panose="020B0502040204020203" pitchFamily="34" charset="0"/>
                <a:ea typeface="Segoe UI" panose="020B0502040204020203" pitchFamily="34" charset="0"/>
                <a:cs typeface="Segoe UI" panose="020B0502040204020203" pitchFamily="34" charset="0"/>
              </a:rPr>
              <a:t>July 10, 2017</a:t>
            </a:r>
          </a:p>
        </p:txBody>
      </p:sp>
    </p:spTree>
    <p:extLst>
      <p:ext uri="{BB962C8B-B14F-4D97-AF65-F5344CB8AC3E}">
        <p14:creationId xmlns:p14="http://schemas.microsoft.com/office/powerpoint/2010/main" val="11101008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9144000" cy="685800"/>
          </a:xfrm>
        </p:spPr>
        <p:txBody>
          <a:bodyPr/>
          <a:lstStyle/>
          <a:p>
            <a:r>
              <a:rPr lang="en-US" sz="2400" dirty="0">
                <a:latin typeface="Segoe UI" panose="020B0502040204020203" pitchFamily="34" charset="0"/>
                <a:ea typeface="Segoe UI" panose="020B0502040204020203" pitchFamily="34" charset="0"/>
                <a:cs typeface="Segoe UI" panose="020B0502040204020203" pitchFamily="34" charset="0"/>
              </a:rPr>
              <a:t>1.2 ACTIVITIES OF FINANCIAL CONTROLLERS (2/2)</a:t>
            </a:r>
          </a:p>
        </p:txBody>
      </p:sp>
      <p:sp>
        <p:nvSpPr>
          <p:cNvPr id="6" name="Content Placeholder 5"/>
          <p:cNvSpPr>
            <a:spLocks noGrp="1"/>
          </p:cNvSpPr>
          <p:nvPr>
            <p:ph idx="1"/>
          </p:nvPr>
        </p:nvSpPr>
        <p:spPr>
          <a:xfrm>
            <a:off x="0" y="939801"/>
            <a:ext cx="9004300" cy="5441949"/>
          </a:xfrm>
        </p:spPr>
        <p:txBody>
          <a:bodyPr>
            <a:noAutofit/>
          </a:bodyPr>
          <a:lstStyle/>
          <a:p>
            <a:pPr>
              <a:buFont typeface="Arial" panose="020B0604020202020204" pitchFamily="34" charset="0"/>
              <a:buChar char="•"/>
            </a:pPr>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If requests for payment are approved, </a:t>
            </a:r>
            <a:r>
              <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rPr>
              <a:t>financial controllers request the Treasury to make payment</a:t>
            </a:r>
          </a:p>
          <a:p>
            <a:pPr>
              <a:buFont typeface="Arial" panose="020B0604020202020204" pitchFamily="34" charset="0"/>
              <a:buChar char="•"/>
            </a:pPr>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Accounting entries are made </a:t>
            </a:r>
            <a:r>
              <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rPr>
              <a:t>by the relevant functional divisions of the financial department </a:t>
            </a:r>
          </a:p>
          <a:p>
            <a:pPr>
              <a:buFont typeface="Arial" panose="020B0604020202020204" pitchFamily="34" charset="0"/>
              <a:buChar char="•"/>
            </a:pPr>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The division responsible for reporting </a:t>
            </a:r>
            <a:r>
              <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rPr>
              <a:t>produces performance reports, which are budget execution reports  in a performance budgeting context, but also now include the accrual financial statements </a:t>
            </a:r>
          </a:p>
          <a:p>
            <a:pPr>
              <a:buFont typeface="Arial" panose="020B0604020202020204" pitchFamily="34" charset="0"/>
              <a:buChar char="•"/>
            </a:pPr>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No internal audit: </a:t>
            </a:r>
            <a:r>
              <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rPr>
              <a:t>However, typically a committee of the management of the financial department meets monthly to discuss problems and decide on improvements to processes and controls</a:t>
            </a:r>
          </a:p>
          <a:p>
            <a:pPr>
              <a:buFont typeface="Arial" panose="020B0604020202020204" pitchFamily="34" charset="0"/>
              <a:buChar char="•"/>
            </a:pPr>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No documented internal control standards or principles: </a:t>
            </a:r>
            <a:r>
              <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rPr>
              <a:t>instead, laws and regulations and management decisions</a:t>
            </a:r>
          </a:p>
          <a:p>
            <a:pPr>
              <a:buFont typeface="Arial" panose="020B0604020202020204" pitchFamily="34" charset="0"/>
              <a:buChar char="•"/>
            </a:pPr>
            <a:endParaRPr lang="en-US" sz="2200" dirty="0">
              <a:solidFill>
                <a:schemeClr val="accent1"/>
              </a:solidFill>
              <a:latin typeface="Segoe UI" panose="020B0502040204020203" pitchFamily="34" charset="0"/>
              <a:ea typeface="Segoe UI" panose="020B0502040204020203" pitchFamily="34" charset="0"/>
              <a:cs typeface="Segoe UI" panose="020B0502040204020203" pitchFamily="34" charset="0"/>
            </a:endParaRPr>
          </a:p>
          <a:p>
            <a:pPr>
              <a:buFont typeface="Arial" panose="020B0604020202020204" pitchFamily="34" charset="0"/>
              <a:buChar char="•"/>
            </a:pPr>
            <a:endParaRPr lang="en-US" sz="2200" dirty="0">
              <a:solidFill>
                <a:schemeClr val="accent1"/>
              </a:solidFill>
              <a:latin typeface="Segoe UI" panose="020B0502040204020203" pitchFamily="34" charset="0"/>
              <a:ea typeface="Segoe UI" panose="020B0502040204020203" pitchFamily="34" charset="0"/>
              <a:cs typeface="Segoe UI" panose="020B0502040204020203" pitchFamily="34" charset="0"/>
            </a:endParaRPr>
          </a:p>
          <a:p>
            <a:pPr marL="0" indent="0">
              <a:buNone/>
            </a:pPr>
            <a:r>
              <a:rPr lang="en-US" sz="2200" dirty="0">
                <a:solidFill>
                  <a:schemeClr val="accent1"/>
                </a:solidFill>
                <a:latin typeface="Segoe UI" panose="020B0502040204020203" pitchFamily="34" charset="0"/>
                <a:ea typeface="Segoe UI" panose="020B0502040204020203" pitchFamily="34" charset="0"/>
                <a:cs typeface="Segoe UI" panose="020B0502040204020203" pitchFamily="34" charset="0"/>
              </a:rPr>
              <a:t> </a:t>
            </a:r>
          </a:p>
          <a:p>
            <a:pPr marL="0" indent="0">
              <a:buNone/>
            </a:pPr>
            <a:r>
              <a:rPr lang="en-US" sz="2200" dirty="0">
                <a:solidFill>
                  <a:schemeClr val="accent1"/>
                </a:solidFill>
                <a:latin typeface="Segoe UI" panose="020B0502040204020203" pitchFamily="34" charset="0"/>
                <a:ea typeface="Segoe UI" panose="020B0502040204020203" pitchFamily="34" charset="0"/>
                <a:cs typeface="Segoe UI" panose="020B0502040204020203" pitchFamily="34" charset="0"/>
              </a:rPr>
              <a:t> </a:t>
            </a:r>
          </a:p>
          <a:p>
            <a:pPr marL="0" indent="0">
              <a:buNone/>
            </a:pPr>
            <a:endParaRPr lang="en-US" sz="2400" dirty="0"/>
          </a:p>
        </p:txBody>
      </p:sp>
      <p:sp>
        <p:nvSpPr>
          <p:cNvPr id="4" name="Slide Number Placeholder 3"/>
          <p:cNvSpPr>
            <a:spLocks noGrp="1"/>
          </p:cNvSpPr>
          <p:nvPr>
            <p:ph type="sldNum" sz="quarter" idx="12"/>
          </p:nvPr>
        </p:nvSpPr>
        <p:spPr/>
        <p:txBody>
          <a:bodyPr/>
          <a:lstStyle/>
          <a:p>
            <a:pPr fontAlgn="base">
              <a:spcAft>
                <a:spcPct val="0"/>
              </a:spcAft>
            </a:pPr>
            <a:fld id="{7199FE57-B04B-4B7C-816D-A15AF53620B8}" type="slidenum">
              <a:rPr lang="en-US" b="1" smtClean="0">
                <a:solidFill>
                  <a:srgbClr val="FFFFFF"/>
                </a:solidFill>
              </a:rPr>
              <a:pPr fontAlgn="base">
                <a:spcAft>
                  <a:spcPct val="0"/>
                </a:spcAft>
              </a:pPr>
              <a:t>10</a:t>
            </a:fld>
            <a:endParaRPr lang="en-US" b="1">
              <a:solidFill>
                <a:srgbClr val="FFFFFF"/>
              </a:solidFill>
            </a:endParaRPr>
          </a:p>
        </p:txBody>
      </p:sp>
    </p:spTree>
    <p:extLst>
      <p:ext uri="{BB962C8B-B14F-4D97-AF65-F5344CB8AC3E}">
        <p14:creationId xmlns:p14="http://schemas.microsoft.com/office/powerpoint/2010/main" val="2877006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9144000" cy="685800"/>
          </a:xfrm>
        </p:spPr>
        <p:txBody>
          <a:bodyPr/>
          <a:lstStyle/>
          <a:p>
            <a:r>
              <a:rPr lang="en-US" sz="2400" dirty="0">
                <a:latin typeface="Segoe UI" panose="020B0502040204020203" pitchFamily="34" charset="0"/>
                <a:ea typeface="Segoe UI" panose="020B0502040204020203" pitchFamily="34" charset="0"/>
                <a:cs typeface="Segoe UI" panose="020B0502040204020203" pitchFamily="34" charset="0"/>
              </a:rPr>
              <a:t>1.3 CLASSIFICATION OF EXECUTING AGENCIES</a:t>
            </a:r>
          </a:p>
        </p:txBody>
      </p:sp>
      <p:sp>
        <p:nvSpPr>
          <p:cNvPr id="6" name="Content Placeholder 5"/>
          <p:cNvSpPr>
            <a:spLocks noGrp="1"/>
          </p:cNvSpPr>
          <p:nvPr>
            <p:ph idx="1"/>
          </p:nvPr>
        </p:nvSpPr>
        <p:spPr>
          <a:xfrm>
            <a:off x="0" y="939801"/>
            <a:ext cx="9004300" cy="5441949"/>
          </a:xfrm>
        </p:spPr>
        <p:txBody>
          <a:bodyPr>
            <a:noAutofit/>
          </a:bodyPr>
          <a:lstStyle/>
          <a:p>
            <a:pPr marL="457012" lvl="1" indent="0">
              <a:spcAft>
                <a:spcPts val="1200"/>
              </a:spcAft>
              <a:buNone/>
              <a:defRPr/>
            </a:pPr>
            <a:endParaRPr lang="en-US" sz="2200" b="1" dirty="0">
              <a:solidFill>
                <a:srgbClr val="0033CC"/>
              </a:solidFill>
              <a:latin typeface="Segoe UI" panose="020B0502040204020203" pitchFamily="34" charset="0"/>
              <a:ea typeface="Segoe UI" panose="020B0502040204020203" pitchFamily="34" charset="0"/>
              <a:cs typeface="Segoe UI" panose="020B0502040204020203" pitchFamily="34" charset="0"/>
            </a:endParaRPr>
          </a:p>
          <a:p>
            <a:pPr marL="799912" lvl="1" indent="-342900">
              <a:spcAft>
                <a:spcPts val="1200"/>
              </a:spcAft>
              <a:buFont typeface="Arial" panose="020B0604020202020204" pitchFamily="34" charset="0"/>
              <a:buChar char="•"/>
              <a:defRPr/>
            </a:pPr>
            <a:r>
              <a:rPr lang="en-US" sz="2400" b="1" dirty="0">
                <a:solidFill>
                  <a:srgbClr val="0033CC"/>
                </a:solidFill>
                <a:latin typeface="Segoe UI" panose="020B0502040204020203" pitchFamily="34" charset="0"/>
                <a:ea typeface="Segoe UI" panose="020B0502040204020203" pitchFamily="34" charset="0"/>
                <a:cs typeface="Segoe UI" panose="020B0502040204020203" pitchFamily="34" charset="0"/>
              </a:rPr>
              <a:t>EAs that have MEAF staff as financial controllers: </a:t>
            </a:r>
            <a:r>
              <a:rPr lang="en-US" sz="24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around 700</a:t>
            </a:r>
          </a:p>
          <a:p>
            <a:pPr marL="799912" lvl="1" indent="-342900">
              <a:spcAft>
                <a:spcPts val="1200"/>
              </a:spcAft>
              <a:buFont typeface="Arial" panose="020B0604020202020204" pitchFamily="34" charset="0"/>
              <a:buChar char="•"/>
              <a:defRPr/>
            </a:pPr>
            <a:r>
              <a:rPr lang="en-US" sz="2400" b="1" dirty="0">
                <a:solidFill>
                  <a:srgbClr val="0033CC"/>
                </a:solidFill>
                <a:latin typeface="Segoe UI" panose="020B0502040204020203" pitchFamily="34" charset="0"/>
                <a:ea typeface="Segoe UI" panose="020B0502040204020203" pitchFamily="34" charset="0"/>
                <a:cs typeface="Segoe UI" panose="020B0502040204020203" pitchFamily="34" charset="0"/>
              </a:rPr>
              <a:t>EAs that have EA staff as financial controllers but approved by MEAF: </a:t>
            </a:r>
            <a:r>
              <a:rPr lang="en-US" sz="24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around 1,300, including state-owned companies</a:t>
            </a:r>
          </a:p>
          <a:p>
            <a:pPr marL="799912" lvl="1" indent="-342900">
              <a:spcAft>
                <a:spcPts val="1200"/>
              </a:spcAft>
              <a:buFont typeface="Arial" panose="020B0604020202020204" pitchFamily="34" charset="0"/>
              <a:buChar char="•"/>
              <a:defRPr/>
            </a:pPr>
            <a:r>
              <a:rPr lang="en-US" sz="2400" b="1" dirty="0">
                <a:solidFill>
                  <a:srgbClr val="0033CC"/>
                </a:solidFill>
                <a:latin typeface="Segoe UI" panose="020B0502040204020203" pitchFamily="34" charset="0"/>
                <a:ea typeface="Segoe UI" panose="020B0502040204020203" pitchFamily="34" charset="0"/>
                <a:cs typeface="Segoe UI" panose="020B0502040204020203" pitchFamily="34" charset="0"/>
              </a:rPr>
              <a:t>EAs that appoint their own financial controllers without MEAF approval: </a:t>
            </a:r>
            <a:r>
              <a:rPr lang="en-US" sz="24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around 200, almost all universities</a:t>
            </a:r>
          </a:p>
          <a:p>
            <a:pPr marL="457012" lvl="1" indent="0">
              <a:spcAft>
                <a:spcPts val="0"/>
              </a:spcAft>
              <a:buNone/>
              <a:defRPr/>
            </a:pPr>
            <a:endParaRPr lang="en-US" sz="2400" dirty="0"/>
          </a:p>
        </p:txBody>
      </p:sp>
      <p:sp>
        <p:nvSpPr>
          <p:cNvPr id="4" name="Slide Number Placeholder 3"/>
          <p:cNvSpPr>
            <a:spLocks noGrp="1"/>
          </p:cNvSpPr>
          <p:nvPr>
            <p:ph type="sldNum" sz="quarter" idx="12"/>
          </p:nvPr>
        </p:nvSpPr>
        <p:spPr/>
        <p:txBody>
          <a:bodyPr/>
          <a:lstStyle/>
          <a:p>
            <a:pPr fontAlgn="base">
              <a:spcAft>
                <a:spcPct val="0"/>
              </a:spcAft>
            </a:pPr>
            <a:fld id="{7199FE57-B04B-4B7C-816D-A15AF53620B8}" type="slidenum">
              <a:rPr lang="en-US" b="1" smtClean="0">
                <a:solidFill>
                  <a:srgbClr val="FFFFFF"/>
                </a:solidFill>
              </a:rPr>
              <a:pPr fontAlgn="base">
                <a:spcAft>
                  <a:spcPct val="0"/>
                </a:spcAft>
              </a:pPr>
              <a:t>11</a:t>
            </a:fld>
            <a:endParaRPr lang="en-US" b="1">
              <a:solidFill>
                <a:srgbClr val="FFFFFF"/>
              </a:solidFill>
            </a:endParaRPr>
          </a:p>
        </p:txBody>
      </p:sp>
    </p:spTree>
    <p:extLst>
      <p:ext uri="{BB962C8B-B14F-4D97-AF65-F5344CB8AC3E}">
        <p14:creationId xmlns:p14="http://schemas.microsoft.com/office/powerpoint/2010/main" val="4099529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9144000" cy="685800"/>
          </a:xfrm>
        </p:spPr>
        <p:txBody>
          <a:bodyPr/>
          <a:lstStyle/>
          <a:p>
            <a:r>
              <a:rPr lang="en-US" sz="2400" dirty="0">
                <a:latin typeface="Segoe UI" panose="020B0502040204020203" pitchFamily="34" charset="0"/>
                <a:ea typeface="Segoe UI" panose="020B0502040204020203" pitchFamily="34" charset="0"/>
                <a:cs typeface="Segoe UI" panose="020B0502040204020203" pitchFamily="34" charset="0"/>
              </a:rPr>
              <a:t>1.4 ROLE OF SUPREME AUDIT COURT</a:t>
            </a:r>
          </a:p>
        </p:txBody>
      </p:sp>
      <p:sp>
        <p:nvSpPr>
          <p:cNvPr id="6" name="Content Placeholder 5"/>
          <p:cNvSpPr>
            <a:spLocks noGrp="1"/>
          </p:cNvSpPr>
          <p:nvPr>
            <p:ph idx="1"/>
          </p:nvPr>
        </p:nvSpPr>
        <p:spPr>
          <a:xfrm>
            <a:off x="0" y="939801"/>
            <a:ext cx="9004300" cy="5441949"/>
          </a:xfrm>
        </p:spPr>
        <p:txBody>
          <a:bodyPr>
            <a:noAutofit/>
          </a:bodyPr>
          <a:lstStyle/>
          <a:p>
            <a:pPr marL="799912" lvl="1" indent="-342900">
              <a:spcAft>
                <a:spcPts val="1200"/>
              </a:spcAft>
              <a:buFont typeface="Arial" panose="020B0604020202020204" pitchFamily="34" charset="0"/>
              <a:buChar char="•"/>
              <a:defRPr/>
            </a:pPr>
            <a:r>
              <a:rPr lang="en-US" sz="2000" b="1"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Judicial as well as auditing role: </a:t>
            </a:r>
            <a:r>
              <a:rPr lang="en-US" sz="20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implies MEAF financial controllers may be the subjects of legal proceedings initiated by the SAC</a:t>
            </a:r>
          </a:p>
          <a:p>
            <a:pPr marL="799912" lvl="1" indent="-342900">
              <a:spcAft>
                <a:spcPts val="1200"/>
              </a:spcAft>
              <a:buFont typeface="Arial" panose="020B0604020202020204" pitchFamily="34" charset="0"/>
              <a:buChar char="•"/>
              <a:defRPr/>
            </a:pPr>
            <a:r>
              <a:rPr lang="en-US" sz="2000" b="1"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Main auditing function to prepare the audit report on the annual Budget Settlement Report (BSR): </a:t>
            </a:r>
            <a:r>
              <a:rPr lang="en-US" sz="20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does not provide an opinion on the internal control systems in EAs. Focuses on compliance with legal framework. Does not usually audit individual EAs separately; they are discussed as appropriate in the audit report on the BSR</a:t>
            </a:r>
          </a:p>
          <a:p>
            <a:pPr marL="799912" lvl="1" indent="-342900">
              <a:spcAft>
                <a:spcPts val="1200"/>
              </a:spcAft>
              <a:buFont typeface="Arial" panose="020B0604020202020204" pitchFamily="34" charset="0"/>
              <a:buChar char="•"/>
              <a:defRPr/>
            </a:pPr>
            <a:r>
              <a:rPr lang="en-US" sz="2000" b="1"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Follows International Organization of Supreme Audit Institutions (INTOSAI) guidelines</a:t>
            </a:r>
            <a:r>
              <a:rPr lang="en-US" sz="20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 adapted for local conditions. Considers INTOSAI standards on internal control to be appropriate reference</a:t>
            </a:r>
          </a:p>
          <a:p>
            <a:pPr marL="799912" lvl="1" indent="-342900">
              <a:spcAft>
                <a:spcPts val="1200"/>
              </a:spcAft>
              <a:buFont typeface="Arial" panose="020B0604020202020204" pitchFamily="34" charset="0"/>
              <a:buChar char="•"/>
              <a:defRPr/>
            </a:pPr>
            <a:r>
              <a:rPr lang="en-US" sz="2000" b="1"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Has long been concerned, and made suggestions, about segregation of duties </a:t>
            </a:r>
            <a:r>
              <a:rPr lang="en-US" sz="20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between financial controllers and financial managers in EAs. Mainly where controllers are not MEAF staff.</a:t>
            </a:r>
          </a:p>
          <a:p>
            <a:pPr marL="457012" lvl="1" indent="0">
              <a:spcAft>
                <a:spcPts val="0"/>
              </a:spcAft>
              <a:buNone/>
              <a:defRPr/>
            </a:pPr>
            <a:endParaRPr lang="en-US" sz="2400" dirty="0"/>
          </a:p>
        </p:txBody>
      </p:sp>
      <p:sp>
        <p:nvSpPr>
          <p:cNvPr id="4" name="Slide Number Placeholder 3"/>
          <p:cNvSpPr>
            <a:spLocks noGrp="1"/>
          </p:cNvSpPr>
          <p:nvPr>
            <p:ph type="sldNum" sz="quarter" idx="12"/>
          </p:nvPr>
        </p:nvSpPr>
        <p:spPr/>
        <p:txBody>
          <a:bodyPr/>
          <a:lstStyle/>
          <a:p>
            <a:pPr fontAlgn="base">
              <a:spcAft>
                <a:spcPct val="0"/>
              </a:spcAft>
            </a:pPr>
            <a:fld id="{7199FE57-B04B-4B7C-816D-A15AF53620B8}" type="slidenum">
              <a:rPr lang="en-US" b="1" smtClean="0">
                <a:solidFill>
                  <a:srgbClr val="FFFFFF"/>
                </a:solidFill>
              </a:rPr>
              <a:pPr fontAlgn="base">
                <a:spcAft>
                  <a:spcPct val="0"/>
                </a:spcAft>
              </a:pPr>
              <a:t>12</a:t>
            </a:fld>
            <a:endParaRPr lang="en-US" b="1">
              <a:solidFill>
                <a:srgbClr val="FFFFFF"/>
              </a:solidFill>
            </a:endParaRPr>
          </a:p>
        </p:txBody>
      </p:sp>
    </p:spTree>
    <p:extLst>
      <p:ext uri="{BB962C8B-B14F-4D97-AF65-F5344CB8AC3E}">
        <p14:creationId xmlns:p14="http://schemas.microsoft.com/office/powerpoint/2010/main" val="31988408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9144000" cy="685800"/>
          </a:xfrm>
        </p:spPr>
        <p:txBody>
          <a:bodyPr/>
          <a:lstStyle/>
          <a:p>
            <a:r>
              <a:rPr lang="en-US" sz="2400" dirty="0">
                <a:latin typeface="Segoe UI" panose="020B0502040204020203" pitchFamily="34" charset="0"/>
                <a:ea typeface="Segoe UI" panose="020B0502040204020203" pitchFamily="34" charset="0"/>
                <a:cs typeface="Segoe UI" panose="020B0502040204020203" pitchFamily="34" charset="0"/>
              </a:rPr>
              <a:t>2. INTERNATIONAL EXPERIENCE: OUTLINE</a:t>
            </a:r>
          </a:p>
        </p:txBody>
      </p:sp>
      <p:sp>
        <p:nvSpPr>
          <p:cNvPr id="6" name="Content Placeholder 5"/>
          <p:cNvSpPr>
            <a:spLocks noGrp="1"/>
          </p:cNvSpPr>
          <p:nvPr>
            <p:ph idx="1"/>
          </p:nvPr>
        </p:nvSpPr>
        <p:spPr>
          <a:xfrm>
            <a:off x="0" y="939801"/>
            <a:ext cx="9004300" cy="5441949"/>
          </a:xfrm>
        </p:spPr>
        <p:txBody>
          <a:bodyPr>
            <a:noAutofit/>
          </a:bodyPr>
          <a:lstStyle/>
          <a:p>
            <a:pPr marL="457012" lvl="1" indent="0">
              <a:spcAft>
                <a:spcPts val="1200"/>
              </a:spcAft>
              <a:buNone/>
              <a:defRPr/>
            </a:pPr>
            <a:endParaRPr lang="en-US" sz="3200" b="1" dirty="0">
              <a:solidFill>
                <a:srgbClr val="0033CC"/>
              </a:solidFill>
              <a:latin typeface="Segoe UI" panose="020B0502040204020203" pitchFamily="34" charset="0"/>
              <a:ea typeface="Segoe UI" panose="020B0502040204020203" pitchFamily="34" charset="0"/>
              <a:cs typeface="Segoe UI" panose="020B0502040204020203" pitchFamily="34" charset="0"/>
            </a:endParaRPr>
          </a:p>
          <a:p>
            <a:pPr marL="457012" lvl="1" indent="0">
              <a:spcAft>
                <a:spcPts val="1200"/>
              </a:spcAft>
              <a:buNone/>
              <a:defRPr/>
            </a:pPr>
            <a:r>
              <a:rPr lang="en-US" sz="3200" b="1" dirty="0">
                <a:solidFill>
                  <a:srgbClr val="0033CC"/>
                </a:solidFill>
                <a:latin typeface="Segoe UI" panose="020B0502040204020203" pitchFamily="34" charset="0"/>
                <a:ea typeface="Segoe UI" panose="020B0502040204020203" pitchFamily="34" charset="0"/>
                <a:cs typeface="Segoe UI" panose="020B0502040204020203" pitchFamily="34" charset="0"/>
              </a:rPr>
              <a:t>2.1 British Legacy Systems</a:t>
            </a:r>
            <a:endParaRPr lang="en-US" sz="3200" b="1" dirty="0">
              <a:solidFill>
                <a:schemeClr val="accent1">
                  <a:lumMod val="75000"/>
                </a:schemeClr>
              </a:solidFill>
              <a:latin typeface="Segoe UI" panose="020B0502040204020203" pitchFamily="34" charset="0"/>
              <a:ea typeface="Segoe UI" panose="020B0502040204020203" pitchFamily="34" charset="0"/>
              <a:cs typeface="Segoe UI" panose="020B0502040204020203" pitchFamily="34" charset="0"/>
            </a:endParaRPr>
          </a:p>
          <a:p>
            <a:pPr marL="457012" lvl="1" indent="0">
              <a:spcAft>
                <a:spcPts val="1200"/>
              </a:spcAft>
              <a:buNone/>
              <a:defRPr/>
            </a:pPr>
            <a:r>
              <a:rPr lang="en-US" sz="3200" b="1" dirty="0">
                <a:solidFill>
                  <a:srgbClr val="0033CC"/>
                </a:solidFill>
                <a:latin typeface="Segoe UI" panose="020B0502040204020203" pitchFamily="34" charset="0"/>
                <a:ea typeface="Segoe UI" panose="020B0502040204020203" pitchFamily="34" charset="0"/>
                <a:cs typeface="Segoe UI" panose="020B0502040204020203" pitchFamily="34" charset="0"/>
              </a:rPr>
              <a:t>2.2 Russian Legacy Systems</a:t>
            </a:r>
            <a:r>
              <a:rPr lang="en-US" sz="3200" b="1" dirty="0">
                <a:solidFill>
                  <a:srgbClr val="800000"/>
                </a:solidFill>
                <a:latin typeface="Segoe UI" panose="020B0502040204020203" pitchFamily="34" charset="0"/>
                <a:ea typeface="Segoe UI" panose="020B0502040204020203" pitchFamily="34" charset="0"/>
                <a:cs typeface="Segoe UI" panose="020B0502040204020203" pitchFamily="34" charset="0"/>
              </a:rPr>
              <a:t>  </a:t>
            </a:r>
          </a:p>
          <a:p>
            <a:pPr marL="457012" lvl="1" indent="0">
              <a:spcAft>
                <a:spcPts val="1200"/>
              </a:spcAft>
              <a:buNone/>
              <a:defRPr/>
            </a:pPr>
            <a:r>
              <a:rPr lang="en-US" sz="3200" b="1" dirty="0">
                <a:solidFill>
                  <a:srgbClr val="0033CC"/>
                </a:solidFill>
                <a:latin typeface="Segoe UI" panose="020B0502040204020203" pitchFamily="34" charset="0"/>
                <a:ea typeface="Segoe UI" panose="020B0502040204020203" pitchFamily="34" charset="0"/>
                <a:cs typeface="Segoe UI" panose="020B0502040204020203" pitchFamily="34" charset="0"/>
              </a:rPr>
              <a:t>2.3 French Legacy Systems</a:t>
            </a:r>
          </a:p>
          <a:p>
            <a:pPr marL="457012" lvl="1" indent="0">
              <a:spcAft>
                <a:spcPts val="1200"/>
              </a:spcAft>
              <a:buNone/>
              <a:defRPr/>
            </a:pPr>
            <a:r>
              <a:rPr lang="en-US" sz="3200" b="1" dirty="0">
                <a:solidFill>
                  <a:srgbClr val="0033CC"/>
                </a:solidFill>
                <a:latin typeface="Segoe UI" panose="020B0502040204020203" pitchFamily="34" charset="0"/>
                <a:ea typeface="Segoe UI" panose="020B0502040204020203" pitchFamily="34" charset="0"/>
                <a:cs typeface="Segoe UI" panose="020B0502040204020203" pitchFamily="34" charset="0"/>
              </a:rPr>
              <a:t>2.4 Synthesis</a:t>
            </a:r>
            <a:endParaRPr lang="en-US" sz="3200" b="1" dirty="0">
              <a:solidFill>
                <a:srgbClr val="800000"/>
              </a:solidFill>
              <a:latin typeface="Segoe UI" panose="020B0502040204020203" pitchFamily="34" charset="0"/>
              <a:ea typeface="Segoe UI" panose="020B0502040204020203" pitchFamily="34" charset="0"/>
              <a:cs typeface="Segoe UI" panose="020B0502040204020203" pitchFamily="34" charset="0"/>
            </a:endParaRPr>
          </a:p>
          <a:p>
            <a:pPr marL="457012" lvl="1" indent="0">
              <a:spcAft>
                <a:spcPts val="0"/>
              </a:spcAft>
              <a:buNone/>
              <a:defRPr/>
            </a:pPr>
            <a:endParaRPr lang="en-US" sz="2400" dirty="0"/>
          </a:p>
        </p:txBody>
      </p:sp>
      <p:sp>
        <p:nvSpPr>
          <p:cNvPr id="4" name="Slide Number Placeholder 3"/>
          <p:cNvSpPr>
            <a:spLocks noGrp="1"/>
          </p:cNvSpPr>
          <p:nvPr>
            <p:ph type="sldNum" sz="quarter" idx="12"/>
          </p:nvPr>
        </p:nvSpPr>
        <p:spPr/>
        <p:txBody>
          <a:bodyPr/>
          <a:lstStyle/>
          <a:p>
            <a:pPr fontAlgn="base">
              <a:spcAft>
                <a:spcPct val="0"/>
              </a:spcAft>
            </a:pPr>
            <a:fld id="{7199FE57-B04B-4B7C-816D-A15AF53620B8}" type="slidenum">
              <a:rPr lang="en-US" b="1" smtClean="0">
                <a:solidFill>
                  <a:srgbClr val="FFFFFF"/>
                </a:solidFill>
              </a:rPr>
              <a:pPr fontAlgn="base">
                <a:spcAft>
                  <a:spcPct val="0"/>
                </a:spcAft>
              </a:pPr>
              <a:t>13</a:t>
            </a:fld>
            <a:endParaRPr lang="en-US" b="1">
              <a:solidFill>
                <a:srgbClr val="FFFFFF"/>
              </a:solidFill>
            </a:endParaRPr>
          </a:p>
        </p:txBody>
      </p:sp>
    </p:spTree>
    <p:extLst>
      <p:ext uri="{BB962C8B-B14F-4D97-AF65-F5344CB8AC3E}">
        <p14:creationId xmlns:p14="http://schemas.microsoft.com/office/powerpoint/2010/main" val="6862499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9144000" cy="685800"/>
          </a:xfrm>
        </p:spPr>
        <p:txBody>
          <a:bodyPr/>
          <a:lstStyle/>
          <a:p>
            <a:r>
              <a:rPr lang="en-US" sz="2400" dirty="0">
                <a:latin typeface="Segoe UI" panose="020B0502040204020203" pitchFamily="34" charset="0"/>
                <a:ea typeface="Segoe UI" panose="020B0502040204020203" pitchFamily="34" charset="0"/>
                <a:cs typeface="Segoe UI" panose="020B0502040204020203" pitchFamily="34" charset="0"/>
              </a:rPr>
              <a:t>2.1 BRITISH LEGACY SYSTEMS </a:t>
            </a:r>
          </a:p>
        </p:txBody>
      </p:sp>
      <p:sp>
        <p:nvSpPr>
          <p:cNvPr id="6" name="Content Placeholder 5"/>
          <p:cNvSpPr>
            <a:spLocks noGrp="1"/>
          </p:cNvSpPr>
          <p:nvPr>
            <p:ph idx="1"/>
          </p:nvPr>
        </p:nvSpPr>
        <p:spPr>
          <a:xfrm>
            <a:off x="0" y="939801"/>
            <a:ext cx="9004300" cy="5441949"/>
          </a:xfrm>
        </p:spPr>
        <p:txBody>
          <a:bodyPr>
            <a:noAutofit/>
          </a:bodyPr>
          <a:lstStyle/>
          <a:p>
            <a:pPr marL="457012" lvl="1" indent="0">
              <a:spcAft>
                <a:spcPts val="1200"/>
              </a:spcAft>
              <a:buNone/>
              <a:defRPr/>
            </a:pPr>
            <a:r>
              <a:rPr lang="en-US" sz="2200" b="1" dirty="0">
                <a:solidFill>
                  <a:srgbClr val="0033CC"/>
                </a:solidFill>
                <a:latin typeface="Segoe UI" panose="020B0502040204020203" pitchFamily="34" charset="0"/>
                <a:ea typeface="Segoe UI" panose="020B0502040204020203" pitchFamily="34" charset="0"/>
                <a:cs typeface="Segoe UI" panose="020B0502040204020203" pitchFamily="34" charset="0"/>
              </a:rPr>
              <a:t>2.1.1 No </a:t>
            </a:r>
            <a:r>
              <a:rPr lang="en-US" sz="2200" b="1" dirty="0" err="1">
                <a:solidFill>
                  <a:srgbClr val="0033CC"/>
                </a:solidFill>
                <a:latin typeface="Segoe UI" panose="020B0502040204020203" pitchFamily="34" charset="0"/>
                <a:ea typeface="Segoe UI" panose="020B0502040204020203" pitchFamily="34" charset="0"/>
                <a:cs typeface="Segoe UI" panose="020B0502040204020203" pitchFamily="34" charset="0"/>
              </a:rPr>
              <a:t>MoF</a:t>
            </a:r>
            <a:r>
              <a:rPr lang="en-US" sz="2200" b="1" dirty="0">
                <a:solidFill>
                  <a:srgbClr val="0033CC"/>
                </a:solidFill>
                <a:latin typeface="Segoe UI" panose="020B0502040204020203" pitchFamily="34" charset="0"/>
                <a:ea typeface="Segoe UI" panose="020B0502040204020203" pitchFamily="34" charset="0"/>
                <a:cs typeface="Segoe UI" panose="020B0502040204020203" pitchFamily="34" charset="0"/>
              </a:rPr>
              <a:t> financial controllers in EAs: </a:t>
            </a: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responsibility for EA financial management with CEO, chief financial officer (CFO)</a:t>
            </a:r>
          </a:p>
          <a:p>
            <a:pPr marL="457012" lvl="1" indent="0">
              <a:spcAft>
                <a:spcPts val="1200"/>
              </a:spcAft>
              <a:buNone/>
              <a:defRPr/>
            </a:pPr>
            <a:r>
              <a:rPr lang="en-US" sz="2200" b="1" dirty="0">
                <a:solidFill>
                  <a:srgbClr val="0033CC"/>
                </a:solidFill>
                <a:latin typeface="Segoe UI" panose="020B0502040204020203" pitchFamily="34" charset="0"/>
                <a:ea typeface="Segoe UI" panose="020B0502040204020203" pitchFamily="34" charset="0"/>
                <a:cs typeface="Segoe UI" panose="020B0502040204020203" pitchFamily="34" charset="0"/>
              </a:rPr>
              <a:t>2.1.2:</a:t>
            </a:r>
            <a:r>
              <a:rPr lang="en-US" sz="2200" b="1" dirty="0">
                <a:solidFill>
                  <a:srgbClr val="800000"/>
                </a:solidFill>
                <a:latin typeface="Segoe UI" panose="020B0502040204020203" pitchFamily="34" charset="0"/>
                <a:ea typeface="Segoe UI" panose="020B0502040204020203" pitchFamily="34" charset="0"/>
                <a:cs typeface="Segoe UI" panose="020B0502040204020203" pitchFamily="34" charset="0"/>
              </a:rPr>
              <a:t> </a:t>
            </a:r>
            <a:r>
              <a:rPr lang="en-US" sz="2200" b="1" dirty="0">
                <a:solidFill>
                  <a:srgbClr val="0033CC"/>
                </a:solidFill>
                <a:latin typeface="Segoe UI" panose="020B0502040204020203" pitchFamily="34" charset="0"/>
                <a:ea typeface="Segoe UI" panose="020B0502040204020203" pitchFamily="34" charset="0"/>
                <a:cs typeface="Segoe UI" panose="020B0502040204020203" pitchFamily="34" charset="0"/>
              </a:rPr>
              <a:t>In countries where the system works well: </a:t>
            </a:r>
          </a:p>
          <a:p>
            <a:pPr marL="457012" lvl="1" indent="0">
              <a:spcAft>
                <a:spcPts val="1200"/>
              </a:spcAft>
              <a:buNone/>
              <a:defRPr/>
            </a:pPr>
            <a:r>
              <a:rPr lang="en-US" sz="2200" b="1" dirty="0">
                <a:solidFill>
                  <a:srgbClr val="0033CC"/>
                </a:solidFill>
                <a:latin typeface="Segoe UI" panose="020B0502040204020203" pitchFamily="34" charset="0"/>
                <a:ea typeface="Segoe UI" panose="020B0502040204020203" pitchFamily="34" charset="0"/>
                <a:cs typeface="Segoe UI" panose="020B0502040204020203" pitchFamily="34" charset="0"/>
              </a:rPr>
              <a:t>	</a:t>
            </a: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2.1.2.1 Independent central controller function</a:t>
            </a:r>
          </a:p>
          <a:p>
            <a:pPr marL="457012" lvl="1" indent="0">
              <a:spcAft>
                <a:spcPts val="1200"/>
              </a:spcAft>
              <a:buNone/>
              <a:defRPr/>
            </a:pP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      2.1.2.2 </a:t>
            </a:r>
            <a:r>
              <a:rPr lang="en-US" sz="2200" b="1" dirty="0" err="1">
                <a:solidFill>
                  <a:schemeClr val="accent1"/>
                </a:solidFill>
                <a:latin typeface="Segoe UI" panose="020B0502040204020203" pitchFamily="34" charset="0"/>
                <a:ea typeface="Segoe UI" panose="020B0502040204020203" pitchFamily="34" charset="0"/>
                <a:cs typeface="Segoe UI" panose="020B0502040204020203" pitchFamily="34" charset="0"/>
              </a:rPr>
              <a:t>MoF</a:t>
            </a: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 responsibility for overall internal control   	system</a:t>
            </a:r>
          </a:p>
          <a:p>
            <a:pPr marL="457012" lvl="1" indent="0">
              <a:spcAft>
                <a:spcPts val="1200"/>
              </a:spcAft>
              <a:buNone/>
              <a:defRPr/>
            </a:pP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      2.1.2.3 </a:t>
            </a:r>
            <a:r>
              <a:rPr lang="en-US" sz="2200" b="1" dirty="0" err="1">
                <a:solidFill>
                  <a:schemeClr val="accent1"/>
                </a:solidFill>
                <a:latin typeface="Segoe UI" panose="020B0502040204020203" pitchFamily="34" charset="0"/>
                <a:ea typeface="Segoe UI" panose="020B0502040204020203" pitchFamily="34" charset="0"/>
                <a:cs typeface="Segoe UI" panose="020B0502040204020203" pitchFamily="34" charset="0"/>
              </a:rPr>
              <a:t>MoF</a:t>
            </a: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 right to issue instructions and obtain 	information</a:t>
            </a:r>
          </a:p>
          <a:p>
            <a:pPr marL="457012" lvl="1" indent="0">
              <a:spcAft>
                <a:spcPts val="1200"/>
              </a:spcAft>
              <a:buNone/>
              <a:defRPr/>
            </a:pP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      2.1.2.4 High quality external audit</a:t>
            </a:r>
          </a:p>
          <a:p>
            <a:pPr marL="457012" lvl="1" indent="0">
              <a:spcAft>
                <a:spcPts val="1200"/>
              </a:spcAft>
              <a:buNone/>
              <a:defRPr/>
            </a:pP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	2.1.2.5 Non-political CEOs and CFOs of EAs</a:t>
            </a:r>
          </a:p>
          <a:p>
            <a:pPr marL="457012" lvl="1" indent="0">
              <a:spcAft>
                <a:spcPts val="1200"/>
              </a:spcAft>
              <a:buNone/>
              <a:defRPr/>
            </a:pP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	2.1.2.6 High levels of transparency, low levels of corruption</a:t>
            </a:r>
          </a:p>
          <a:p>
            <a:pPr marL="457012" lvl="1" indent="0">
              <a:spcAft>
                <a:spcPts val="1200"/>
              </a:spcAft>
              <a:buNone/>
              <a:defRPr/>
            </a:pPr>
            <a:r>
              <a:rPr lang="en-US" sz="2200" b="1" dirty="0">
                <a:solidFill>
                  <a:schemeClr val="accent1">
                    <a:lumMod val="75000"/>
                  </a:schemeClr>
                </a:solidFill>
                <a:latin typeface="Segoe UI" panose="020B0502040204020203" pitchFamily="34" charset="0"/>
                <a:ea typeface="Segoe UI" panose="020B0502040204020203" pitchFamily="34" charset="0"/>
                <a:cs typeface="Segoe UI" panose="020B0502040204020203" pitchFamily="34" charset="0"/>
              </a:rPr>
              <a:t>	</a:t>
            </a:r>
            <a:endParaRPr lang="en-US" sz="2200" dirty="0"/>
          </a:p>
        </p:txBody>
      </p:sp>
      <p:sp>
        <p:nvSpPr>
          <p:cNvPr id="4" name="Slide Number Placeholder 3"/>
          <p:cNvSpPr>
            <a:spLocks noGrp="1"/>
          </p:cNvSpPr>
          <p:nvPr>
            <p:ph type="sldNum" sz="quarter" idx="12"/>
          </p:nvPr>
        </p:nvSpPr>
        <p:spPr/>
        <p:txBody>
          <a:bodyPr/>
          <a:lstStyle/>
          <a:p>
            <a:pPr fontAlgn="base">
              <a:spcAft>
                <a:spcPct val="0"/>
              </a:spcAft>
            </a:pPr>
            <a:fld id="{7199FE57-B04B-4B7C-816D-A15AF53620B8}" type="slidenum">
              <a:rPr lang="en-US" b="1" smtClean="0">
                <a:solidFill>
                  <a:srgbClr val="FFFFFF"/>
                </a:solidFill>
              </a:rPr>
              <a:pPr fontAlgn="base">
                <a:spcAft>
                  <a:spcPct val="0"/>
                </a:spcAft>
              </a:pPr>
              <a:t>14</a:t>
            </a:fld>
            <a:endParaRPr lang="en-US" b="1">
              <a:solidFill>
                <a:srgbClr val="FFFFFF"/>
              </a:solidFill>
            </a:endParaRPr>
          </a:p>
        </p:txBody>
      </p:sp>
    </p:spTree>
    <p:extLst>
      <p:ext uri="{BB962C8B-B14F-4D97-AF65-F5344CB8AC3E}">
        <p14:creationId xmlns:p14="http://schemas.microsoft.com/office/powerpoint/2010/main" val="24401978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9144000" cy="685800"/>
          </a:xfrm>
        </p:spPr>
        <p:txBody>
          <a:bodyPr/>
          <a:lstStyle/>
          <a:p>
            <a:r>
              <a:rPr lang="en-US" sz="2400" dirty="0">
                <a:latin typeface="Segoe UI" panose="020B0502040204020203" pitchFamily="34" charset="0"/>
                <a:ea typeface="Segoe UI" panose="020B0502040204020203" pitchFamily="34" charset="0"/>
                <a:cs typeface="Segoe UI" panose="020B0502040204020203" pitchFamily="34" charset="0"/>
              </a:rPr>
              <a:t>2.1.2.1 INDEPENDENT CENTRAL CONTROLLER FUNCTION</a:t>
            </a:r>
          </a:p>
        </p:txBody>
      </p:sp>
      <p:sp>
        <p:nvSpPr>
          <p:cNvPr id="6" name="Content Placeholder 5"/>
          <p:cNvSpPr>
            <a:spLocks noGrp="1"/>
          </p:cNvSpPr>
          <p:nvPr>
            <p:ph idx="1"/>
          </p:nvPr>
        </p:nvSpPr>
        <p:spPr>
          <a:xfrm>
            <a:off x="0" y="1117601"/>
            <a:ext cx="9144000" cy="5264149"/>
          </a:xfrm>
        </p:spPr>
        <p:txBody>
          <a:bodyPr>
            <a:noAutofit/>
          </a:bodyPr>
          <a:lstStyle/>
          <a:p>
            <a:pPr marL="457012" lvl="1" indent="0">
              <a:spcAft>
                <a:spcPts val="1200"/>
              </a:spcAft>
              <a:buNone/>
              <a:defRPr/>
            </a:pPr>
            <a:r>
              <a:rPr lang="en-US" sz="2200" b="1" dirty="0">
                <a:solidFill>
                  <a:srgbClr val="0033CC"/>
                </a:solidFill>
                <a:latin typeface="Segoe UI" panose="020B0502040204020203" pitchFamily="34" charset="0"/>
                <a:ea typeface="Segoe UI" panose="020B0502040204020203" pitchFamily="34" charset="0"/>
                <a:cs typeface="Segoe UI" panose="020B0502040204020203" pitchFamily="34" charset="0"/>
              </a:rPr>
              <a:t>2.1.2.1.1 The controller could:</a:t>
            </a:r>
          </a:p>
          <a:p>
            <a:pPr marL="799912" lvl="1" indent="-342900">
              <a:spcAft>
                <a:spcPts val="1200"/>
              </a:spcAft>
              <a:buFont typeface="Arial" panose="020B0604020202020204" pitchFamily="34" charset="0"/>
              <a:buChar char="•"/>
              <a:defRPr/>
            </a:pP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Authorize the release of cash or budgetary authority only if he/she is satisfied that proper financial control exists</a:t>
            </a:r>
          </a:p>
          <a:p>
            <a:pPr marL="799912" lvl="1" indent="-342900">
              <a:spcAft>
                <a:spcPts val="1200"/>
              </a:spcAft>
              <a:buFont typeface="Arial" panose="020B0604020202020204" pitchFamily="34" charset="0"/>
              <a:buChar char="•"/>
              <a:defRPr/>
            </a:pP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Stop any further payment from the TSA or EA bank account until he/she is satisfied that such control exists</a:t>
            </a:r>
          </a:p>
          <a:p>
            <a:pPr marL="799912" lvl="1" indent="-342900">
              <a:spcAft>
                <a:spcPts val="1200"/>
              </a:spcAft>
              <a:buFont typeface="Arial" panose="020B0604020202020204" pitchFamily="34" charset="0"/>
              <a:buChar char="•"/>
              <a:defRPr/>
            </a:pP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Focus the financial control on appropriations or on other instruments (e.g. procurement legislation)</a:t>
            </a:r>
          </a:p>
          <a:p>
            <a:pPr marL="457012" lvl="1" indent="0">
              <a:spcAft>
                <a:spcPts val="0"/>
              </a:spcAft>
              <a:buNone/>
              <a:defRPr/>
            </a:pPr>
            <a:r>
              <a:rPr lang="en-US" sz="2200" b="1" dirty="0">
                <a:solidFill>
                  <a:srgbClr val="0033CC"/>
                </a:solidFill>
                <a:latin typeface="Segoe UI" panose="020B0502040204020203" pitchFamily="34" charset="0"/>
                <a:ea typeface="Segoe UI" panose="020B0502040204020203" pitchFamily="34" charset="0"/>
                <a:cs typeface="Segoe UI" panose="020B0502040204020203" pitchFamily="34" charset="0"/>
              </a:rPr>
              <a:t>2.1.2.1.2 The controller could also be the head of the external audit office. </a:t>
            </a: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Has advantages in terms of independence and operation.</a:t>
            </a:r>
          </a:p>
          <a:p>
            <a:pPr marL="457012" lvl="1" indent="0">
              <a:spcAft>
                <a:spcPts val="0"/>
              </a:spcAft>
              <a:buNone/>
              <a:defRPr/>
            </a:pPr>
            <a:endParaRPr lang="en-US" sz="2200" b="1" dirty="0">
              <a:solidFill>
                <a:srgbClr val="0033CC"/>
              </a:solidFill>
              <a:latin typeface="Segoe UI" panose="020B0502040204020203" pitchFamily="34" charset="0"/>
              <a:ea typeface="Segoe UI" panose="020B0502040204020203" pitchFamily="34" charset="0"/>
              <a:cs typeface="Segoe UI" panose="020B0502040204020203" pitchFamily="34" charset="0"/>
            </a:endParaRPr>
          </a:p>
          <a:p>
            <a:pPr marL="457012" lvl="1" indent="0">
              <a:spcAft>
                <a:spcPts val="0"/>
              </a:spcAft>
              <a:buNone/>
              <a:defRPr/>
            </a:pPr>
            <a:r>
              <a:rPr lang="en-US" sz="2200" b="1" dirty="0">
                <a:solidFill>
                  <a:srgbClr val="0033CC"/>
                </a:solidFill>
                <a:latin typeface="Segoe UI" panose="020B0502040204020203" pitchFamily="34" charset="0"/>
                <a:ea typeface="Segoe UI" panose="020B0502040204020203" pitchFamily="34" charset="0"/>
                <a:cs typeface="Segoe UI" panose="020B0502040204020203" pitchFamily="34" charset="0"/>
              </a:rPr>
              <a:t>2.1.2.1.3 Nuclear option: </a:t>
            </a: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exercised rarely</a:t>
            </a:r>
          </a:p>
          <a:p>
            <a:pPr marL="457012" lvl="1" indent="0">
              <a:spcAft>
                <a:spcPts val="0"/>
              </a:spcAft>
              <a:buNone/>
              <a:defRPr/>
            </a:pPr>
            <a:endParaRPr lang="en-US" sz="2400" dirty="0"/>
          </a:p>
        </p:txBody>
      </p:sp>
      <p:sp>
        <p:nvSpPr>
          <p:cNvPr id="4" name="Slide Number Placeholder 3"/>
          <p:cNvSpPr>
            <a:spLocks noGrp="1"/>
          </p:cNvSpPr>
          <p:nvPr>
            <p:ph type="sldNum" sz="quarter" idx="12"/>
          </p:nvPr>
        </p:nvSpPr>
        <p:spPr/>
        <p:txBody>
          <a:bodyPr/>
          <a:lstStyle/>
          <a:p>
            <a:pPr fontAlgn="base">
              <a:spcAft>
                <a:spcPct val="0"/>
              </a:spcAft>
            </a:pPr>
            <a:fld id="{7199FE57-B04B-4B7C-816D-A15AF53620B8}" type="slidenum">
              <a:rPr lang="en-US" b="1" smtClean="0">
                <a:solidFill>
                  <a:srgbClr val="FFFFFF"/>
                </a:solidFill>
              </a:rPr>
              <a:pPr fontAlgn="base">
                <a:spcAft>
                  <a:spcPct val="0"/>
                </a:spcAft>
              </a:pPr>
              <a:t>15</a:t>
            </a:fld>
            <a:endParaRPr lang="en-US" b="1">
              <a:solidFill>
                <a:srgbClr val="FFFFFF"/>
              </a:solidFill>
            </a:endParaRPr>
          </a:p>
        </p:txBody>
      </p:sp>
    </p:spTree>
    <p:extLst>
      <p:ext uri="{BB962C8B-B14F-4D97-AF65-F5344CB8AC3E}">
        <p14:creationId xmlns:p14="http://schemas.microsoft.com/office/powerpoint/2010/main" val="10369307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9144000" cy="685800"/>
          </a:xfrm>
        </p:spPr>
        <p:txBody>
          <a:bodyPr/>
          <a:lstStyle/>
          <a:p>
            <a:r>
              <a:rPr lang="en-US" sz="2400" dirty="0">
                <a:latin typeface="Segoe UI" panose="020B0502040204020203" pitchFamily="34" charset="0"/>
                <a:ea typeface="Segoe UI" panose="020B0502040204020203" pitchFamily="34" charset="0"/>
                <a:cs typeface="Segoe UI" panose="020B0502040204020203" pitchFamily="34" charset="0"/>
              </a:rPr>
              <a:t>2.1.2.2 MOF RESPONSIBILITY FOR OVERALL INTERNAL CONTROL SYSTEM</a:t>
            </a:r>
          </a:p>
        </p:txBody>
      </p:sp>
      <p:sp>
        <p:nvSpPr>
          <p:cNvPr id="6" name="Content Placeholder 5"/>
          <p:cNvSpPr>
            <a:spLocks noGrp="1"/>
          </p:cNvSpPr>
          <p:nvPr>
            <p:ph idx="1"/>
          </p:nvPr>
        </p:nvSpPr>
        <p:spPr>
          <a:xfrm>
            <a:off x="0" y="1117601"/>
            <a:ext cx="9144000" cy="5264149"/>
          </a:xfrm>
        </p:spPr>
        <p:txBody>
          <a:bodyPr>
            <a:noAutofit/>
          </a:bodyPr>
          <a:lstStyle/>
          <a:p>
            <a:pPr marL="457012" lvl="1" indent="0">
              <a:spcAft>
                <a:spcPts val="0"/>
              </a:spcAft>
              <a:buNone/>
              <a:defRPr/>
            </a:pPr>
            <a:r>
              <a:rPr lang="en-US" sz="2200" b="1" dirty="0">
                <a:solidFill>
                  <a:srgbClr val="0033CC"/>
                </a:solidFill>
                <a:latin typeface="Segoe UI" panose="020B0502040204020203" pitchFamily="34" charset="0"/>
                <a:ea typeface="Segoe UI" panose="020B0502040204020203" pitchFamily="34" charset="0"/>
                <a:cs typeface="Segoe UI" panose="020B0502040204020203" pitchFamily="34" charset="0"/>
              </a:rPr>
              <a:t>2.1.2.2.1 Internal control within EAs: </a:t>
            </a:r>
          </a:p>
          <a:p>
            <a:pPr marL="799912" lvl="1" indent="-342900">
              <a:spcAft>
                <a:spcPts val="0"/>
              </a:spcAft>
              <a:buFont typeface="Arial" panose="020B0604020202020204" pitchFamily="34" charset="0"/>
              <a:buChar char="•"/>
              <a:defRPr/>
            </a:pP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CEOs and CFOs responsible</a:t>
            </a:r>
          </a:p>
          <a:p>
            <a:pPr marL="799912" lvl="1" indent="-342900">
              <a:spcAft>
                <a:spcPts val="0"/>
              </a:spcAft>
              <a:buFont typeface="Arial" panose="020B0604020202020204" pitchFamily="34" charset="0"/>
              <a:buChar char="•"/>
              <a:defRPr/>
            </a:pP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Follow international standards of internal control</a:t>
            </a:r>
          </a:p>
          <a:p>
            <a:pPr marL="799912" lvl="1" indent="-342900">
              <a:spcAft>
                <a:spcPts val="0"/>
              </a:spcAft>
              <a:buFont typeface="Arial" panose="020B0604020202020204" pitchFamily="34" charset="0"/>
              <a:buChar char="•"/>
              <a:defRPr/>
            </a:pP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Internal audit part of internal control system</a:t>
            </a:r>
          </a:p>
          <a:p>
            <a:pPr marL="799912" lvl="1" indent="-342900">
              <a:spcAft>
                <a:spcPts val="0"/>
              </a:spcAft>
              <a:buFont typeface="Arial" panose="020B0604020202020204" pitchFamily="34" charset="0"/>
              <a:buChar char="•"/>
              <a:defRPr/>
            </a:pP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Follow international standards of internal audit</a:t>
            </a:r>
          </a:p>
          <a:p>
            <a:pPr marL="457012" lvl="1" indent="0">
              <a:spcAft>
                <a:spcPts val="0"/>
              </a:spcAft>
              <a:buNone/>
              <a:defRPr/>
            </a:pPr>
            <a:r>
              <a:rPr lang="en-US" sz="2200" b="1" dirty="0">
                <a:solidFill>
                  <a:srgbClr val="0033CC"/>
                </a:solidFill>
                <a:latin typeface="Segoe UI" panose="020B0502040204020203" pitchFamily="34" charset="0"/>
                <a:ea typeface="Segoe UI" panose="020B0502040204020203" pitchFamily="34" charset="0"/>
                <a:cs typeface="Segoe UI" panose="020B0502040204020203" pitchFamily="34" charset="0"/>
              </a:rPr>
              <a:t>2.1.2.2.2  Consolidated financial statements:</a:t>
            </a:r>
          </a:p>
          <a:p>
            <a:pPr marL="799912" lvl="1" indent="-342900">
              <a:spcAft>
                <a:spcPts val="0"/>
              </a:spcAft>
              <a:buFont typeface="Arial" panose="020B0604020202020204" pitchFamily="34" charset="0"/>
              <a:buChar char="•"/>
              <a:defRPr/>
            </a:pP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External audit dependence on assurance on internal controls</a:t>
            </a:r>
          </a:p>
          <a:p>
            <a:pPr marL="799912" lvl="1" indent="-342900">
              <a:spcAft>
                <a:spcPts val="0"/>
              </a:spcAft>
              <a:buFont typeface="Arial" panose="020B0604020202020204" pitchFamily="34" charset="0"/>
              <a:buChar char="•"/>
              <a:defRPr/>
            </a:pP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Audit report statement of responsibility for internal controls</a:t>
            </a:r>
          </a:p>
          <a:p>
            <a:pPr marL="799912" lvl="1" indent="-342900">
              <a:spcAft>
                <a:spcPts val="0"/>
              </a:spcAft>
              <a:buFont typeface="Arial" panose="020B0604020202020204" pitchFamily="34" charset="0"/>
              <a:buChar char="•"/>
              <a:defRPr/>
            </a:pPr>
            <a:r>
              <a:rPr lang="en-US" sz="2200" b="1" dirty="0" err="1">
                <a:solidFill>
                  <a:schemeClr val="accent1"/>
                </a:solidFill>
                <a:latin typeface="Segoe UI" panose="020B0502040204020203" pitchFamily="34" charset="0"/>
                <a:ea typeface="Segoe UI" panose="020B0502040204020203" pitchFamily="34" charset="0"/>
                <a:cs typeface="Segoe UI" panose="020B0502040204020203" pitchFamily="34" charset="0"/>
              </a:rPr>
              <a:t>MoF</a:t>
            </a: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 statement of responsibility for overall internal control system </a:t>
            </a:r>
          </a:p>
          <a:p>
            <a:pPr marL="457012" lvl="1" indent="0">
              <a:spcAft>
                <a:spcPts val="0"/>
              </a:spcAft>
              <a:buNone/>
              <a:defRPr/>
            </a:pPr>
            <a:r>
              <a:rPr lang="en-US" sz="2200" b="1" dirty="0">
                <a:solidFill>
                  <a:srgbClr val="0033CC"/>
                </a:solidFill>
                <a:latin typeface="Segoe UI" panose="020B0502040204020203" pitchFamily="34" charset="0"/>
                <a:ea typeface="Segoe UI" panose="020B0502040204020203" pitchFamily="34" charset="0"/>
                <a:cs typeface="Segoe UI" panose="020B0502040204020203" pitchFamily="34" charset="0"/>
              </a:rPr>
              <a:t>2.1.2.2.3  Reliance on EAs and external auditors: </a:t>
            </a:r>
          </a:p>
          <a:p>
            <a:pPr marL="799912" lvl="1" indent="-342900">
              <a:spcAft>
                <a:spcPts val="0"/>
              </a:spcAft>
              <a:buFont typeface="Arial" panose="020B0604020202020204" pitchFamily="34" charset="0"/>
              <a:buChar char="•"/>
              <a:defRPr/>
            </a:pPr>
            <a:r>
              <a:rPr lang="en-US" sz="2200" b="1" dirty="0" err="1">
                <a:solidFill>
                  <a:schemeClr val="accent1"/>
                </a:solidFill>
                <a:latin typeface="Segoe UI" panose="020B0502040204020203" pitchFamily="34" charset="0"/>
                <a:ea typeface="Segoe UI" panose="020B0502040204020203" pitchFamily="34" charset="0"/>
                <a:cs typeface="Segoe UI" panose="020B0502040204020203" pitchFamily="34" charset="0"/>
              </a:rPr>
              <a:t>MoFs</a:t>
            </a: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 rely on EAs internal control systems</a:t>
            </a:r>
          </a:p>
          <a:p>
            <a:pPr marL="799912" lvl="1" indent="-342900">
              <a:spcAft>
                <a:spcPts val="0"/>
              </a:spcAft>
              <a:buFont typeface="Arial" panose="020B0604020202020204" pitchFamily="34" charset="0"/>
              <a:buChar char="•"/>
              <a:defRPr/>
            </a:pP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Do not have substantial supra-internal control functions</a:t>
            </a:r>
          </a:p>
          <a:p>
            <a:pPr marL="457012" lvl="1" indent="0">
              <a:spcAft>
                <a:spcPts val="0"/>
              </a:spcAft>
              <a:buNone/>
              <a:defRPr/>
            </a:pPr>
            <a:r>
              <a:rPr lang="en-US" sz="2400" dirty="0"/>
              <a:t> </a:t>
            </a:r>
          </a:p>
        </p:txBody>
      </p:sp>
      <p:sp>
        <p:nvSpPr>
          <p:cNvPr id="4" name="Slide Number Placeholder 3"/>
          <p:cNvSpPr>
            <a:spLocks noGrp="1"/>
          </p:cNvSpPr>
          <p:nvPr>
            <p:ph type="sldNum" sz="quarter" idx="12"/>
          </p:nvPr>
        </p:nvSpPr>
        <p:spPr/>
        <p:txBody>
          <a:bodyPr/>
          <a:lstStyle/>
          <a:p>
            <a:pPr fontAlgn="base">
              <a:spcAft>
                <a:spcPct val="0"/>
              </a:spcAft>
            </a:pPr>
            <a:fld id="{7199FE57-B04B-4B7C-816D-A15AF53620B8}" type="slidenum">
              <a:rPr lang="en-US" b="1" smtClean="0">
                <a:solidFill>
                  <a:srgbClr val="FFFFFF"/>
                </a:solidFill>
              </a:rPr>
              <a:pPr fontAlgn="base">
                <a:spcAft>
                  <a:spcPct val="0"/>
                </a:spcAft>
              </a:pPr>
              <a:t>16</a:t>
            </a:fld>
            <a:endParaRPr lang="en-US" b="1">
              <a:solidFill>
                <a:srgbClr val="FFFFFF"/>
              </a:solidFill>
            </a:endParaRPr>
          </a:p>
        </p:txBody>
      </p:sp>
    </p:spTree>
    <p:extLst>
      <p:ext uri="{BB962C8B-B14F-4D97-AF65-F5344CB8AC3E}">
        <p14:creationId xmlns:p14="http://schemas.microsoft.com/office/powerpoint/2010/main" val="17984748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9144000" cy="685800"/>
          </a:xfrm>
        </p:spPr>
        <p:txBody>
          <a:bodyPr/>
          <a:lstStyle/>
          <a:p>
            <a:r>
              <a:rPr lang="en-US" sz="2400" dirty="0">
                <a:latin typeface="Segoe UI" panose="020B0502040204020203" pitchFamily="34" charset="0"/>
                <a:ea typeface="Segoe UI" panose="020B0502040204020203" pitchFamily="34" charset="0"/>
                <a:cs typeface="Segoe UI" panose="020B0502040204020203" pitchFamily="34" charset="0"/>
              </a:rPr>
              <a:t>2.1.2.3 MOF RIGHT TO ISSUE INSTRUCTIONS AND OBTAIN INFORMATION</a:t>
            </a:r>
          </a:p>
        </p:txBody>
      </p:sp>
      <p:sp>
        <p:nvSpPr>
          <p:cNvPr id="6" name="Content Placeholder 5"/>
          <p:cNvSpPr>
            <a:spLocks noGrp="1"/>
          </p:cNvSpPr>
          <p:nvPr>
            <p:ph idx="1"/>
          </p:nvPr>
        </p:nvSpPr>
        <p:spPr>
          <a:xfrm>
            <a:off x="0" y="1117601"/>
            <a:ext cx="9144000" cy="5264149"/>
          </a:xfrm>
        </p:spPr>
        <p:txBody>
          <a:bodyPr>
            <a:noAutofit/>
          </a:bodyPr>
          <a:lstStyle/>
          <a:p>
            <a:pPr marL="457012" lvl="1" indent="0">
              <a:spcAft>
                <a:spcPts val="0"/>
              </a:spcAft>
              <a:buNone/>
              <a:defRPr/>
            </a:pPr>
            <a:r>
              <a:rPr lang="en-US" sz="2200" b="1" dirty="0">
                <a:solidFill>
                  <a:srgbClr val="0033CC"/>
                </a:solidFill>
                <a:latin typeface="Segoe UI" panose="020B0502040204020203" pitchFamily="34" charset="0"/>
                <a:ea typeface="Segoe UI" panose="020B0502040204020203" pitchFamily="34" charset="0"/>
                <a:cs typeface="Segoe UI" panose="020B0502040204020203" pitchFamily="34" charset="0"/>
              </a:rPr>
              <a:t>2.1.2.3.1: Explicitly legislated in main public finance law</a:t>
            </a:r>
          </a:p>
          <a:p>
            <a:pPr marL="457012" lvl="1" indent="0">
              <a:spcAft>
                <a:spcPts val="0"/>
              </a:spcAft>
              <a:buNone/>
              <a:defRPr/>
            </a:pPr>
            <a:r>
              <a:rPr lang="en-US" sz="2200" b="1" dirty="0">
                <a:solidFill>
                  <a:srgbClr val="0033CC"/>
                </a:solidFill>
                <a:latin typeface="Segoe UI" panose="020B0502040204020203" pitchFamily="34" charset="0"/>
                <a:ea typeface="Segoe UI" panose="020B0502040204020203" pitchFamily="34" charset="0"/>
                <a:cs typeface="Segoe UI" panose="020B0502040204020203" pitchFamily="34" charset="0"/>
              </a:rPr>
              <a:t>2.1.2.3.2  Right to issue instructions: </a:t>
            </a: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comprehensive and specific listing of matters that may be covered by instructions </a:t>
            </a:r>
          </a:p>
          <a:p>
            <a:pPr marL="457012" lvl="1" indent="0">
              <a:spcAft>
                <a:spcPts val="0"/>
              </a:spcAft>
              <a:buNone/>
              <a:defRPr/>
            </a:pPr>
            <a:r>
              <a:rPr lang="en-US" sz="2200" b="1" dirty="0">
                <a:solidFill>
                  <a:srgbClr val="0033CC"/>
                </a:solidFill>
                <a:latin typeface="Segoe UI" panose="020B0502040204020203" pitchFamily="34" charset="0"/>
                <a:ea typeface="Segoe UI" panose="020B0502040204020203" pitchFamily="34" charset="0"/>
                <a:cs typeface="Segoe UI" panose="020B0502040204020203" pitchFamily="34" charset="0"/>
              </a:rPr>
              <a:t>2.1.2.3.3  Right to obtain information:</a:t>
            </a:r>
          </a:p>
          <a:p>
            <a:pPr lvl="1">
              <a:buFont typeface="Arial" panose="020B0604020202020204" pitchFamily="34" charset="0"/>
              <a:buChar char="•"/>
            </a:pP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Right to request information from EAs in relation to their financial management, financial performance, or banking activities, or in relation to the management or control of any state asset or liability</a:t>
            </a:r>
          </a:p>
          <a:p>
            <a:pPr lvl="1">
              <a:buFont typeface="Arial" panose="020B0604020202020204" pitchFamily="34" charset="0"/>
              <a:buChar char="•"/>
            </a:pP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EAs must supply information or access required by the </a:t>
            </a:r>
            <a:r>
              <a:rPr lang="en-US" sz="2200" b="1" dirty="0" err="1">
                <a:solidFill>
                  <a:schemeClr val="accent1"/>
                </a:solidFill>
                <a:latin typeface="Segoe UI" panose="020B0502040204020203" pitchFamily="34" charset="0"/>
                <a:ea typeface="Segoe UI" panose="020B0502040204020203" pitchFamily="34" charset="0"/>
                <a:cs typeface="Segoe UI" panose="020B0502040204020203" pitchFamily="34" charset="0"/>
              </a:rPr>
              <a:t>MoF</a:t>
            </a: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  to examine the accuracy of information provided it or the integrity of the financial management system in the EA</a:t>
            </a:r>
            <a:endParaRPr lang="en-US" sz="2200" dirty="0">
              <a:solidFill>
                <a:schemeClr val="accent1"/>
              </a:solidFill>
              <a:latin typeface="Segoe UI" panose="020B0502040204020203" pitchFamily="34" charset="0"/>
              <a:ea typeface="Segoe UI" panose="020B0502040204020203" pitchFamily="34" charset="0"/>
              <a:cs typeface="Segoe UI" panose="020B0502040204020203" pitchFamily="34" charset="0"/>
            </a:endParaRPr>
          </a:p>
          <a:p>
            <a:pPr marL="457012" lvl="1" indent="0">
              <a:spcAft>
                <a:spcPts val="0"/>
              </a:spcAft>
              <a:buNone/>
              <a:defRPr/>
            </a:pPr>
            <a:r>
              <a:rPr lang="en-US" sz="2200" dirty="0">
                <a:solidFill>
                  <a:schemeClr val="accent1"/>
                </a:solidFill>
                <a:latin typeface="Segoe UI" panose="020B0502040204020203" pitchFamily="34" charset="0"/>
                <a:ea typeface="Segoe UI" panose="020B0502040204020203" pitchFamily="34" charset="0"/>
                <a:cs typeface="Segoe UI" panose="020B0502040204020203" pitchFamily="34" charset="0"/>
              </a:rPr>
              <a:t> </a:t>
            </a:r>
          </a:p>
        </p:txBody>
      </p:sp>
      <p:sp>
        <p:nvSpPr>
          <p:cNvPr id="4" name="Slide Number Placeholder 3"/>
          <p:cNvSpPr>
            <a:spLocks noGrp="1"/>
          </p:cNvSpPr>
          <p:nvPr>
            <p:ph type="sldNum" sz="quarter" idx="12"/>
          </p:nvPr>
        </p:nvSpPr>
        <p:spPr/>
        <p:txBody>
          <a:bodyPr/>
          <a:lstStyle/>
          <a:p>
            <a:pPr fontAlgn="base">
              <a:spcAft>
                <a:spcPct val="0"/>
              </a:spcAft>
            </a:pPr>
            <a:fld id="{7199FE57-B04B-4B7C-816D-A15AF53620B8}" type="slidenum">
              <a:rPr lang="en-US" b="1" smtClean="0">
                <a:solidFill>
                  <a:srgbClr val="FFFFFF"/>
                </a:solidFill>
              </a:rPr>
              <a:pPr fontAlgn="base">
                <a:spcAft>
                  <a:spcPct val="0"/>
                </a:spcAft>
              </a:pPr>
              <a:t>17</a:t>
            </a:fld>
            <a:endParaRPr lang="en-US" b="1">
              <a:solidFill>
                <a:srgbClr val="FFFFFF"/>
              </a:solidFill>
            </a:endParaRPr>
          </a:p>
        </p:txBody>
      </p:sp>
    </p:spTree>
    <p:extLst>
      <p:ext uri="{BB962C8B-B14F-4D97-AF65-F5344CB8AC3E}">
        <p14:creationId xmlns:p14="http://schemas.microsoft.com/office/powerpoint/2010/main" val="24608749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9144000" cy="685800"/>
          </a:xfrm>
        </p:spPr>
        <p:txBody>
          <a:bodyPr/>
          <a:lstStyle/>
          <a:p>
            <a:r>
              <a:rPr lang="en-US" sz="2400" dirty="0">
                <a:latin typeface="Segoe UI" panose="020B0502040204020203" pitchFamily="34" charset="0"/>
                <a:ea typeface="Segoe UI" panose="020B0502040204020203" pitchFamily="34" charset="0"/>
                <a:cs typeface="Segoe UI" panose="020B0502040204020203" pitchFamily="34" charset="0"/>
              </a:rPr>
              <a:t>2.1.2.4 HIGH QUALITY EXTERNAL AUDIT</a:t>
            </a:r>
          </a:p>
        </p:txBody>
      </p:sp>
      <p:sp>
        <p:nvSpPr>
          <p:cNvPr id="6" name="Content Placeholder 5"/>
          <p:cNvSpPr>
            <a:spLocks noGrp="1"/>
          </p:cNvSpPr>
          <p:nvPr>
            <p:ph idx="1"/>
          </p:nvPr>
        </p:nvSpPr>
        <p:spPr>
          <a:xfrm>
            <a:off x="0" y="1117601"/>
            <a:ext cx="9144000" cy="5264149"/>
          </a:xfrm>
        </p:spPr>
        <p:txBody>
          <a:bodyPr>
            <a:noAutofit/>
          </a:bodyPr>
          <a:lstStyle/>
          <a:p>
            <a:pPr marL="457012" lvl="1" indent="0">
              <a:spcAft>
                <a:spcPts val="0"/>
              </a:spcAft>
              <a:buNone/>
              <a:defRPr/>
            </a:pPr>
            <a:r>
              <a:rPr lang="en-US" sz="2200" b="1" dirty="0">
                <a:solidFill>
                  <a:srgbClr val="0033CC"/>
                </a:solidFill>
                <a:latin typeface="Segoe UI" panose="020B0502040204020203" pitchFamily="34" charset="0"/>
                <a:ea typeface="Segoe UI" panose="020B0502040204020203" pitchFamily="34" charset="0"/>
                <a:cs typeface="Segoe UI" panose="020B0502040204020203" pitchFamily="34" charset="0"/>
              </a:rPr>
              <a:t>2.1.2.4.1: Independence: </a:t>
            </a:r>
          </a:p>
          <a:p>
            <a:pPr marL="799912" lvl="1" indent="-342900">
              <a:spcAft>
                <a:spcPts val="0"/>
              </a:spcAft>
              <a:buFont typeface="Arial" panose="020B0604020202020204" pitchFamily="34" charset="0"/>
              <a:buChar char="•"/>
              <a:defRPr/>
            </a:pP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Enshrined in law</a:t>
            </a:r>
          </a:p>
          <a:p>
            <a:pPr marL="799912" lvl="1" indent="-342900">
              <a:spcAft>
                <a:spcPts val="0"/>
              </a:spcAft>
              <a:buFont typeface="Arial" panose="020B0604020202020204" pitchFamily="34" charset="0"/>
              <a:buChar char="•"/>
              <a:defRPr/>
            </a:pP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Strongly enforced in practice:</a:t>
            </a:r>
          </a:p>
          <a:p>
            <a:pPr marL="1199962" lvl="2" indent="-342900">
              <a:spcAft>
                <a:spcPts val="0"/>
              </a:spcAft>
              <a:buFont typeface="Arial" panose="020B0604020202020204" pitchFamily="34" charset="0"/>
              <a:buChar char="•"/>
              <a:defRPr/>
            </a:pPr>
            <a:r>
              <a:rPr lang="en-US" sz="18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Administratively</a:t>
            </a:r>
          </a:p>
          <a:p>
            <a:pPr marL="1199962" lvl="2" indent="-342900">
              <a:spcAft>
                <a:spcPts val="0"/>
              </a:spcAft>
              <a:buFont typeface="Arial" panose="020B0604020202020204" pitchFamily="34" charset="0"/>
              <a:buChar char="•"/>
              <a:defRPr/>
            </a:pPr>
            <a:r>
              <a:rPr lang="en-US" sz="18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Politically</a:t>
            </a:r>
          </a:p>
          <a:p>
            <a:pPr marL="1199962" lvl="2" indent="-342900">
              <a:spcAft>
                <a:spcPts val="0"/>
              </a:spcAft>
              <a:buFont typeface="Arial" panose="020B0604020202020204" pitchFamily="34" charset="0"/>
              <a:buChar char="•"/>
              <a:defRPr/>
            </a:pPr>
            <a:r>
              <a:rPr lang="en-US" sz="18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Legally</a:t>
            </a:r>
            <a:r>
              <a:rPr lang="en-US" sz="1800" b="1" dirty="0">
                <a:solidFill>
                  <a:schemeClr val="accent1">
                    <a:lumMod val="75000"/>
                  </a:schemeClr>
                </a:solidFill>
                <a:latin typeface="Segoe UI" panose="020B0502040204020203" pitchFamily="34" charset="0"/>
                <a:ea typeface="Segoe UI" panose="020B0502040204020203" pitchFamily="34" charset="0"/>
                <a:cs typeface="Segoe UI" panose="020B0502040204020203" pitchFamily="34" charset="0"/>
              </a:rPr>
              <a:t> </a:t>
            </a:r>
          </a:p>
          <a:p>
            <a:pPr marL="457012" lvl="1" indent="0">
              <a:spcAft>
                <a:spcPts val="0"/>
              </a:spcAft>
              <a:buNone/>
              <a:defRPr/>
            </a:pPr>
            <a:r>
              <a:rPr lang="en-US" sz="2200" b="1" dirty="0">
                <a:solidFill>
                  <a:srgbClr val="0033CC"/>
                </a:solidFill>
                <a:latin typeface="Segoe UI" panose="020B0502040204020203" pitchFamily="34" charset="0"/>
                <a:ea typeface="Segoe UI" panose="020B0502040204020203" pitchFamily="34" charset="0"/>
                <a:cs typeface="Segoe UI" panose="020B0502040204020203" pitchFamily="34" charset="0"/>
              </a:rPr>
              <a:t>2.1.2.4.2  Professionalism: </a:t>
            </a:r>
          </a:p>
          <a:p>
            <a:pPr marL="799912" lvl="1" indent="-342900">
              <a:spcAft>
                <a:spcPts val="0"/>
              </a:spcAft>
              <a:buFont typeface="Arial" panose="020B0604020202020204" pitchFamily="34" charset="0"/>
              <a:buChar char="•"/>
              <a:defRPr/>
            </a:pP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Support from the accounting and auditing profession</a:t>
            </a:r>
          </a:p>
          <a:p>
            <a:pPr marL="799912" lvl="1" indent="-342900">
              <a:spcAft>
                <a:spcPts val="0"/>
              </a:spcAft>
              <a:buFont typeface="Arial" panose="020B0604020202020204" pitchFamily="34" charset="0"/>
              <a:buChar char="•"/>
              <a:defRPr/>
            </a:pP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Compliance with ethical standards</a:t>
            </a:r>
          </a:p>
          <a:p>
            <a:pPr marL="799912" lvl="1" indent="-342900">
              <a:spcAft>
                <a:spcPts val="0"/>
              </a:spcAft>
              <a:buFont typeface="Arial" panose="020B0604020202020204" pitchFamily="34" charset="0"/>
              <a:buChar char="•"/>
              <a:defRPr/>
            </a:pP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Maintaining and improving skills</a:t>
            </a:r>
          </a:p>
          <a:p>
            <a:pPr marL="799912" lvl="1" indent="-342900">
              <a:spcAft>
                <a:spcPts val="0"/>
              </a:spcAft>
              <a:buFont typeface="Arial" panose="020B0604020202020204" pitchFamily="34" charset="0"/>
              <a:buChar char="•"/>
              <a:defRPr/>
            </a:pP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Recruitment and retention</a:t>
            </a:r>
          </a:p>
          <a:p>
            <a:pPr marL="799912" lvl="1" indent="-342900">
              <a:spcAft>
                <a:spcPts val="0"/>
              </a:spcAft>
              <a:buFont typeface="Arial" panose="020B0604020202020204" pitchFamily="34" charset="0"/>
              <a:buChar char="•"/>
              <a:defRPr/>
            </a:pP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Co-operation with </a:t>
            </a:r>
            <a:r>
              <a:rPr lang="en-US" sz="2200" b="1" dirty="0" err="1">
                <a:solidFill>
                  <a:schemeClr val="accent1"/>
                </a:solidFill>
                <a:latin typeface="Segoe UI" panose="020B0502040204020203" pitchFamily="34" charset="0"/>
                <a:ea typeface="Segoe UI" panose="020B0502040204020203" pitchFamily="34" charset="0"/>
                <a:cs typeface="Segoe UI" panose="020B0502040204020203" pitchFamily="34" charset="0"/>
              </a:rPr>
              <a:t>MoF</a:t>
            </a:r>
            <a:r>
              <a:rPr lang="en-US" sz="2200" b="1" dirty="0">
                <a:solidFill>
                  <a:schemeClr val="accent1">
                    <a:lumMod val="75000"/>
                  </a:schemeClr>
                </a:solidFill>
                <a:latin typeface="Segoe UI" panose="020B0502040204020203" pitchFamily="34" charset="0"/>
                <a:ea typeface="Segoe UI" panose="020B0502040204020203" pitchFamily="34" charset="0"/>
                <a:cs typeface="Segoe UI" panose="020B0502040204020203" pitchFamily="34" charset="0"/>
              </a:rPr>
              <a:t>  </a:t>
            </a:r>
          </a:p>
          <a:p>
            <a:pPr marL="457012" lvl="1" indent="0">
              <a:spcAft>
                <a:spcPts val="0"/>
              </a:spcAft>
              <a:buNone/>
              <a:defRPr/>
            </a:pPr>
            <a:r>
              <a:rPr lang="en-US" sz="2200" b="1" dirty="0">
                <a:solidFill>
                  <a:srgbClr val="0033CC"/>
                </a:solidFill>
                <a:latin typeface="Segoe UI" panose="020B0502040204020203" pitchFamily="34" charset="0"/>
                <a:ea typeface="Segoe UI" panose="020B0502040204020203" pitchFamily="34" charset="0"/>
                <a:cs typeface="Segoe UI" panose="020B0502040204020203" pitchFamily="34" charset="0"/>
              </a:rPr>
              <a:t>2.1.2.4.3  International standards: </a:t>
            </a: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Full application of International Standards on Auditing (ISAs) and ISSAIs</a:t>
            </a:r>
          </a:p>
          <a:p>
            <a:pPr marL="457012" lvl="1" indent="0">
              <a:spcAft>
                <a:spcPts val="0"/>
              </a:spcAft>
              <a:buNone/>
              <a:defRPr/>
            </a:pPr>
            <a:r>
              <a:rPr lang="en-US" sz="2200" dirty="0">
                <a:latin typeface="Segoe UI" panose="020B0502040204020203" pitchFamily="34" charset="0"/>
                <a:ea typeface="Segoe UI" panose="020B0502040204020203" pitchFamily="34" charset="0"/>
                <a:cs typeface="Segoe UI" panose="020B0502040204020203" pitchFamily="34" charset="0"/>
              </a:rPr>
              <a:t> </a:t>
            </a:r>
          </a:p>
        </p:txBody>
      </p:sp>
      <p:sp>
        <p:nvSpPr>
          <p:cNvPr id="4" name="Slide Number Placeholder 3"/>
          <p:cNvSpPr>
            <a:spLocks noGrp="1"/>
          </p:cNvSpPr>
          <p:nvPr>
            <p:ph type="sldNum" sz="quarter" idx="12"/>
          </p:nvPr>
        </p:nvSpPr>
        <p:spPr/>
        <p:txBody>
          <a:bodyPr/>
          <a:lstStyle/>
          <a:p>
            <a:pPr fontAlgn="base">
              <a:spcAft>
                <a:spcPct val="0"/>
              </a:spcAft>
            </a:pPr>
            <a:fld id="{7199FE57-B04B-4B7C-816D-A15AF53620B8}" type="slidenum">
              <a:rPr lang="en-US" b="1" smtClean="0">
                <a:solidFill>
                  <a:srgbClr val="FFFFFF"/>
                </a:solidFill>
              </a:rPr>
              <a:pPr fontAlgn="base">
                <a:spcAft>
                  <a:spcPct val="0"/>
                </a:spcAft>
              </a:pPr>
              <a:t>18</a:t>
            </a:fld>
            <a:endParaRPr lang="en-US" b="1">
              <a:solidFill>
                <a:srgbClr val="FFFFFF"/>
              </a:solidFill>
            </a:endParaRPr>
          </a:p>
        </p:txBody>
      </p:sp>
    </p:spTree>
    <p:extLst>
      <p:ext uri="{BB962C8B-B14F-4D97-AF65-F5344CB8AC3E}">
        <p14:creationId xmlns:p14="http://schemas.microsoft.com/office/powerpoint/2010/main" val="32210384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9144000" cy="685800"/>
          </a:xfrm>
        </p:spPr>
        <p:txBody>
          <a:bodyPr/>
          <a:lstStyle/>
          <a:p>
            <a:r>
              <a:rPr lang="en-US" sz="2400" dirty="0">
                <a:latin typeface="Segoe UI" panose="020B0502040204020203" pitchFamily="34" charset="0"/>
                <a:ea typeface="Segoe UI" panose="020B0502040204020203" pitchFamily="34" charset="0"/>
                <a:cs typeface="Segoe UI" panose="020B0502040204020203" pitchFamily="34" charset="0"/>
              </a:rPr>
              <a:t>2.1.2.5 NON-POLITICAL CEOs and CFOs OF EAs</a:t>
            </a:r>
          </a:p>
        </p:txBody>
      </p:sp>
      <p:sp>
        <p:nvSpPr>
          <p:cNvPr id="6" name="Content Placeholder 5"/>
          <p:cNvSpPr>
            <a:spLocks noGrp="1"/>
          </p:cNvSpPr>
          <p:nvPr>
            <p:ph idx="1"/>
          </p:nvPr>
        </p:nvSpPr>
        <p:spPr>
          <a:xfrm>
            <a:off x="0" y="1117601"/>
            <a:ext cx="9144000" cy="5264149"/>
          </a:xfrm>
        </p:spPr>
        <p:txBody>
          <a:bodyPr>
            <a:noAutofit/>
          </a:bodyPr>
          <a:lstStyle/>
          <a:p>
            <a:pPr marL="457012" lvl="1" indent="0">
              <a:spcAft>
                <a:spcPts val="0"/>
              </a:spcAft>
              <a:buNone/>
              <a:defRPr/>
            </a:pPr>
            <a:r>
              <a:rPr lang="en-US" sz="2200" b="1" dirty="0">
                <a:solidFill>
                  <a:srgbClr val="0033CC"/>
                </a:solidFill>
                <a:latin typeface="Segoe UI" panose="020B0502040204020203" pitchFamily="34" charset="0"/>
                <a:ea typeface="Segoe UI" panose="020B0502040204020203" pitchFamily="34" charset="0"/>
                <a:cs typeface="Segoe UI" panose="020B0502040204020203" pitchFamily="34" charset="0"/>
              </a:rPr>
              <a:t>2.1.2.5.1: Independence from political role: </a:t>
            </a:r>
          </a:p>
          <a:p>
            <a:pPr marL="799912" lvl="1" indent="-342900">
              <a:spcAft>
                <a:spcPts val="0"/>
              </a:spcAft>
              <a:buFont typeface="Arial" panose="020B0604020202020204" pitchFamily="34" charset="0"/>
              <a:buChar char="•"/>
              <a:defRPr/>
            </a:pP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Enshrined in law</a:t>
            </a:r>
          </a:p>
          <a:p>
            <a:pPr marL="799912" lvl="1" indent="-342900">
              <a:spcAft>
                <a:spcPts val="0"/>
              </a:spcAft>
              <a:buFont typeface="Arial" panose="020B0604020202020204" pitchFamily="34" charset="0"/>
              <a:buChar char="•"/>
              <a:defRPr/>
            </a:pP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Enforced in practice:</a:t>
            </a:r>
          </a:p>
          <a:p>
            <a:pPr marL="1199962" lvl="2" indent="-342900">
              <a:spcAft>
                <a:spcPts val="0"/>
              </a:spcAft>
              <a:buFont typeface="Arial" panose="020B0604020202020204" pitchFamily="34" charset="0"/>
              <a:buChar char="•"/>
              <a:defRPr/>
            </a:pPr>
            <a:r>
              <a:rPr lang="en-US" sz="18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Administratively</a:t>
            </a:r>
          </a:p>
          <a:p>
            <a:pPr marL="1199962" lvl="2" indent="-342900">
              <a:spcAft>
                <a:spcPts val="0"/>
              </a:spcAft>
              <a:buFont typeface="Arial" panose="020B0604020202020204" pitchFamily="34" charset="0"/>
              <a:buChar char="•"/>
              <a:defRPr/>
            </a:pPr>
            <a:r>
              <a:rPr lang="en-US" sz="18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Politically</a:t>
            </a:r>
          </a:p>
          <a:p>
            <a:pPr marL="1199962" lvl="2" indent="-342900">
              <a:spcAft>
                <a:spcPts val="0"/>
              </a:spcAft>
              <a:buFont typeface="Arial" panose="020B0604020202020204" pitchFamily="34" charset="0"/>
              <a:buChar char="•"/>
              <a:defRPr/>
            </a:pPr>
            <a:r>
              <a:rPr lang="en-US" sz="18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Legally</a:t>
            </a:r>
            <a:r>
              <a:rPr lang="en-US" sz="1800" b="1" dirty="0">
                <a:solidFill>
                  <a:schemeClr val="accent1">
                    <a:lumMod val="75000"/>
                  </a:schemeClr>
                </a:solidFill>
                <a:latin typeface="Segoe UI" panose="020B0502040204020203" pitchFamily="34" charset="0"/>
                <a:ea typeface="Segoe UI" panose="020B0502040204020203" pitchFamily="34" charset="0"/>
                <a:cs typeface="Segoe UI" panose="020B0502040204020203" pitchFamily="34" charset="0"/>
              </a:rPr>
              <a:t> </a:t>
            </a:r>
          </a:p>
          <a:p>
            <a:pPr marL="457012" lvl="1" indent="0">
              <a:spcAft>
                <a:spcPts val="0"/>
              </a:spcAft>
              <a:buNone/>
              <a:defRPr/>
            </a:pPr>
            <a:r>
              <a:rPr lang="en-US" sz="2200" b="1" dirty="0">
                <a:solidFill>
                  <a:srgbClr val="0033CC"/>
                </a:solidFill>
                <a:latin typeface="Segoe UI" panose="020B0502040204020203" pitchFamily="34" charset="0"/>
                <a:ea typeface="Segoe UI" panose="020B0502040204020203" pitchFamily="34" charset="0"/>
                <a:cs typeface="Segoe UI" panose="020B0502040204020203" pitchFamily="34" charset="0"/>
              </a:rPr>
              <a:t>2.1.2.5.2  Professionalism: </a:t>
            </a:r>
          </a:p>
          <a:p>
            <a:pPr marL="799912" lvl="1" indent="-342900">
              <a:spcAft>
                <a:spcPts val="0"/>
              </a:spcAft>
              <a:buFont typeface="Arial" panose="020B0604020202020204" pitchFamily="34" charset="0"/>
              <a:buChar char="•"/>
              <a:defRPr/>
            </a:pP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Support from the CEO and CFO community</a:t>
            </a:r>
          </a:p>
          <a:p>
            <a:pPr marL="799912" lvl="1" indent="-342900">
              <a:spcAft>
                <a:spcPts val="0"/>
              </a:spcAft>
              <a:buFont typeface="Arial" panose="020B0604020202020204" pitchFamily="34" charset="0"/>
              <a:buChar char="•"/>
              <a:defRPr/>
            </a:pP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Compliance with ethical standards</a:t>
            </a:r>
          </a:p>
          <a:p>
            <a:pPr marL="799912" lvl="1" indent="-342900">
              <a:spcAft>
                <a:spcPts val="0"/>
              </a:spcAft>
              <a:buFont typeface="Arial" panose="020B0604020202020204" pitchFamily="34" charset="0"/>
              <a:buChar char="•"/>
              <a:defRPr/>
            </a:pP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Maintaining and improving skills</a:t>
            </a:r>
          </a:p>
          <a:p>
            <a:pPr marL="799912" lvl="1" indent="-342900">
              <a:spcAft>
                <a:spcPts val="0"/>
              </a:spcAft>
              <a:buFont typeface="Arial" panose="020B0604020202020204" pitchFamily="34" charset="0"/>
              <a:buChar char="•"/>
              <a:defRPr/>
            </a:pP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Recruitment and retention</a:t>
            </a:r>
          </a:p>
          <a:p>
            <a:pPr marL="799912" lvl="1" indent="-342900">
              <a:spcAft>
                <a:spcPts val="0"/>
              </a:spcAft>
              <a:buFont typeface="Arial" panose="020B0604020202020204" pitchFamily="34" charset="0"/>
              <a:buChar char="•"/>
              <a:defRPr/>
            </a:pP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Co-operation with ministers </a:t>
            </a:r>
          </a:p>
          <a:p>
            <a:pPr marL="457012" lvl="1" indent="0">
              <a:spcAft>
                <a:spcPts val="0"/>
              </a:spcAft>
              <a:buNone/>
              <a:defRPr/>
            </a:pPr>
            <a:r>
              <a:rPr lang="en-US" sz="2200" b="1" dirty="0">
                <a:solidFill>
                  <a:srgbClr val="0033CC"/>
                </a:solidFill>
                <a:latin typeface="Segoe UI" panose="020B0502040204020203" pitchFamily="34" charset="0"/>
                <a:ea typeface="Segoe UI" panose="020B0502040204020203" pitchFamily="34" charset="0"/>
                <a:cs typeface="Segoe UI" panose="020B0502040204020203" pitchFamily="34" charset="0"/>
              </a:rPr>
              <a:t>2.1.2.5.3 Standards: </a:t>
            </a: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of CEO and CFO management</a:t>
            </a:r>
          </a:p>
          <a:p>
            <a:pPr marL="457012" lvl="1" indent="0">
              <a:spcAft>
                <a:spcPts val="0"/>
              </a:spcAft>
              <a:buNone/>
              <a:defRPr/>
            </a:pPr>
            <a:r>
              <a:rPr lang="en-US" sz="2200" dirty="0">
                <a:latin typeface="Segoe UI" panose="020B0502040204020203" pitchFamily="34" charset="0"/>
                <a:ea typeface="Segoe UI" panose="020B0502040204020203" pitchFamily="34" charset="0"/>
                <a:cs typeface="Segoe UI" panose="020B0502040204020203" pitchFamily="34" charset="0"/>
              </a:rPr>
              <a:t> </a:t>
            </a:r>
          </a:p>
        </p:txBody>
      </p:sp>
      <p:sp>
        <p:nvSpPr>
          <p:cNvPr id="4" name="Slide Number Placeholder 3"/>
          <p:cNvSpPr>
            <a:spLocks noGrp="1"/>
          </p:cNvSpPr>
          <p:nvPr>
            <p:ph type="sldNum" sz="quarter" idx="12"/>
          </p:nvPr>
        </p:nvSpPr>
        <p:spPr/>
        <p:txBody>
          <a:bodyPr/>
          <a:lstStyle/>
          <a:p>
            <a:pPr fontAlgn="base">
              <a:spcAft>
                <a:spcPct val="0"/>
              </a:spcAft>
            </a:pPr>
            <a:fld id="{7199FE57-B04B-4B7C-816D-A15AF53620B8}" type="slidenum">
              <a:rPr lang="en-US" b="1" smtClean="0">
                <a:solidFill>
                  <a:srgbClr val="FFFFFF"/>
                </a:solidFill>
              </a:rPr>
              <a:pPr fontAlgn="base">
                <a:spcAft>
                  <a:spcPct val="0"/>
                </a:spcAft>
              </a:pPr>
              <a:t>19</a:t>
            </a:fld>
            <a:endParaRPr lang="en-US" b="1">
              <a:solidFill>
                <a:srgbClr val="FFFFFF"/>
              </a:solidFill>
            </a:endParaRPr>
          </a:p>
        </p:txBody>
      </p:sp>
    </p:spTree>
    <p:extLst>
      <p:ext uri="{BB962C8B-B14F-4D97-AF65-F5344CB8AC3E}">
        <p14:creationId xmlns:p14="http://schemas.microsoft.com/office/powerpoint/2010/main" val="36453117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fontAlgn="base">
              <a:spcAft>
                <a:spcPct val="0"/>
              </a:spcAft>
            </a:pPr>
            <a:fld id="{7199FE57-B04B-4B7C-816D-A15AF53620B8}" type="slidenum">
              <a:rPr lang="en-US" b="1" smtClean="0">
                <a:solidFill>
                  <a:srgbClr val="FFFFFF"/>
                </a:solidFill>
              </a:rPr>
              <a:pPr fontAlgn="base">
                <a:spcAft>
                  <a:spcPct val="0"/>
                </a:spcAft>
              </a:pPr>
              <a:t>2</a:t>
            </a:fld>
            <a:endParaRPr lang="en-US" b="1">
              <a:solidFill>
                <a:srgbClr val="FFFFFF"/>
              </a:solidFill>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262512573"/>
              </p:ext>
            </p:extLst>
          </p:nvPr>
        </p:nvGraphicFramePr>
        <p:xfrm>
          <a:off x="457200" y="1371600"/>
          <a:ext cx="8229600" cy="47545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itle 5"/>
          <p:cNvSpPr>
            <a:spLocks noGrp="1"/>
          </p:cNvSpPr>
          <p:nvPr>
            <p:ph type="title"/>
          </p:nvPr>
        </p:nvSpPr>
        <p:spPr>
          <a:xfrm>
            <a:off x="304800" y="0"/>
            <a:ext cx="8534400" cy="685800"/>
          </a:xfrm>
        </p:spPr>
        <p:txBody>
          <a:bodyPr/>
          <a:lstStyle/>
          <a:p>
            <a:r>
              <a:rPr lang="en-US" sz="2800" dirty="0">
                <a:latin typeface="Segoe UI" panose="020B0502040204020203" pitchFamily="34" charset="0"/>
                <a:ea typeface="Segoe UI" panose="020B0502040204020203" pitchFamily="34" charset="0"/>
                <a:cs typeface="Segoe UI" panose="020B0502040204020203" pitchFamily="34" charset="0"/>
              </a:rPr>
              <a:t>OUTLINE</a:t>
            </a:r>
          </a:p>
        </p:txBody>
      </p:sp>
    </p:spTree>
    <p:extLst>
      <p:ext uri="{BB962C8B-B14F-4D97-AF65-F5344CB8AC3E}">
        <p14:creationId xmlns:p14="http://schemas.microsoft.com/office/powerpoint/2010/main" val="36015337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9144000" cy="685800"/>
          </a:xfrm>
        </p:spPr>
        <p:txBody>
          <a:bodyPr/>
          <a:lstStyle/>
          <a:p>
            <a:r>
              <a:rPr lang="en-US" sz="2400" dirty="0">
                <a:latin typeface="Segoe UI" panose="020B0502040204020203" pitchFamily="34" charset="0"/>
                <a:ea typeface="Segoe UI" panose="020B0502040204020203" pitchFamily="34" charset="0"/>
                <a:cs typeface="Segoe UI" panose="020B0502040204020203" pitchFamily="34" charset="0"/>
              </a:rPr>
              <a:t>2.1.2.6 HIGH LEVELS OF TRANSPARENCY AND LOW LEVELS OF CORRUPTION</a:t>
            </a:r>
          </a:p>
        </p:txBody>
      </p:sp>
      <p:sp>
        <p:nvSpPr>
          <p:cNvPr id="6" name="Content Placeholder 5"/>
          <p:cNvSpPr>
            <a:spLocks noGrp="1"/>
          </p:cNvSpPr>
          <p:nvPr>
            <p:ph idx="1"/>
          </p:nvPr>
        </p:nvSpPr>
        <p:spPr>
          <a:xfrm>
            <a:off x="0" y="1117601"/>
            <a:ext cx="9144000" cy="5264149"/>
          </a:xfrm>
        </p:spPr>
        <p:txBody>
          <a:bodyPr>
            <a:noAutofit/>
          </a:bodyPr>
          <a:lstStyle/>
          <a:p>
            <a:pPr marL="457012" lvl="1" indent="0">
              <a:spcAft>
                <a:spcPts val="0"/>
              </a:spcAft>
              <a:buNone/>
              <a:defRPr/>
            </a:pPr>
            <a:r>
              <a:rPr lang="en-US" sz="2200" b="1" dirty="0">
                <a:solidFill>
                  <a:srgbClr val="0033CC"/>
                </a:solidFill>
                <a:latin typeface="Segoe UI" panose="020B0502040204020203" pitchFamily="34" charset="0"/>
                <a:ea typeface="Segoe UI" panose="020B0502040204020203" pitchFamily="34" charset="0"/>
                <a:cs typeface="Segoe UI" panose="020B0502040204020203" pitchFamily="34" charset="0"/>
              </a:rPr>
              <a:t>2.1.2.6.1: High levels of transparency: </a:t>
            </a:r>
          </a:p>
          <a:p>
            <a:pPr marL="799912" lvl="1" indent="-342900">
              <a:spcAft>
                <a:spcPts val="0"/>
              </a:spcAft>
              <a:buFont typeface="Arial" panose="020B0604020202020204" pitchFamily="34" charset="0"/>
              <a:buChar char="•"/>
              <a:defRPr/>
            </a:pP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Enshrined in law</a:t>
            </a:r>
          </a:p>
          <a:p>
            <a:pPr marL="799912" lvl="1" indent="-342900">
              <a:spcAft>
                <a:spcPts val="0"/>
              </a:spcAft>
              <a:buFont typeface="Arial" panose="020B0604020202020204" pitchFamily="34" charset="0"/>
              <a:buChar char="•"/>
              <a:defRPr/>
            </a:pP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Enforced in practice:</a:t>
            </a:r>
          </a:p>
          <a:p>
            <a:pPr marL="1199962" lvl="2" indent="-342900">
              <a:spcAft>
                <a:spcPts val="0"/>
              </a:spcAft>
              <a:buFont typeface="Arial" panose="020B0604020202020204" pitchFamily="34" charset="0"/>
              <a:buChar char="•"/>
              <a:defRPr/>
            </a:pPr>
            <a:r>
              <a:rPr lang="en-US" sz="18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Administratively</a:t>
            </a:r>
          </a:p>
          <a:p>
            <a:pPr marL="1199962" lvl="2" indent="-342900">
              <a:spcAft>
                <a:spcPts val="0"/>
              </a:spcAft>
              <a:buFont typeface="Arial" panose="020B0604020202020204" pitchFamily="34" charset="0"/>
              <a:buChar char="•"/>
              <a:defRPr/>
            </a:pPr>
            <a:r>
              <a:rPr lang="en-US" sz="18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Politically</a:t>
            </a:r>
          </a:p>
          <a:p>
            <a:pPr marL="1199962" lvl="2" indent="-342900">
              <a:spcAft>
                <a:spcPts val="0"/>
              </a:spcAft>
              <a:buFont typeface="Arial" panose="020B0604020202020204" pitchFamily="34" charset="0"/>
              <a:buChar char="•"/>
              <a:defRPr/>
            </a:pPr>
            <a:r>
              <a:rPr lang="en-US" sz="18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Legally </a:t>
            </a:r>
          </a:p>
          <a:p>
            <a:pPr marL="457012" lvl="1" indent="0">
              <a:spcAft>
                <a:spcPts val="0"/>
              </a:spcAft>
              <a:buNone/>
              <a:defRPr/>
            </a:pPr>
            <a:r>
              <a:rPr lang="en-US" sz="2200" b="1" dirty="0">
                <a:solidFill>
                  <a:srgbClr val="0033CC"/>
                </a:solidFill>
                <a:latin typeface="Segoe UI" panose="020B0502040204020203" pitchFamily="34" charset="0"/>
                <a:ea typeface="Segoe UI" panose="020B0502040204020203" pitchFamily="34" charset="0"/>
                <a:cs typeface="Segoe UI" panose="020B0502040204020203" pitchFamily="34" charset="0"/>
              </a:rPr>
              <a:t>2.1.2.6.2  Low levels of corruption require independent:</a:t>
            </a:r>
            <a:endParaRPr lang="en-US" sz="2200" b="1" dirty="0">
              <a:solidFill>
                <a:schemeClr val="accent1">
                  <a:lumMod val="75000"/>
                </a:schemeClr>
              </a:solidFill>
              <a:latin typeface="Segoe UI" panose="020B0502040204020203" pitchFamily="34" charset="0"/>
              <a:ea typeface="Segoe UI" panose="020B0502040204020203" pitchFamily="34" charset="0"/>
              <a:cs typeface="Segoe UI" panose="020B0502040204020203" pitchFamily="34" charset="0"/>
            </a:endParaRPr>
          </a:p>
          <a:p>
            <a:pPr marL="799912" lvl="1" indent="-342900">
              <a:spcAft>
                <a:spcPts val="0"/>
              </a:spcAft>
              <a:buFont typeface="Arial" panose="020B0604020202020204" pitchFamily="34" charset="0"/>
              <a:buChar char="•"/>
              <a:defRPr/>
            </a:pP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Legal profession</a:t>
            </a:r>
          </a:p>
          <a:p>
            <a:pPr marL="799912" lvl="1" indent="-342900">
              <a:spcAft>
                <a:spcPts val="0"/>
              </a:spcAft>
              <a:buFont typeface="Arial" panose="020B0604020202020204" pitchFamily="34" charset="0"/>
              <a:buChar char="•"/>
              <a:defRPr/>
            </a:pP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Police</a:t>
            </a:r>
          </a:p>
          <a:p>
            <a:pPr marL="799912" lvl="1" indent="-342900">
              <a:spcAft>
                <a:spcPts val="0"/>
              </a:spcAft>
              <a:buFont typeface="Arial" panose="020B0604020202020204" pitchFamily="34" charset="0"/>
              <a:buChar char="•"/>
              <a:defRPr/>
            </a:pP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Prosecution service</a:t>
            </a:r>
          </a:p>
          <a:p>
            <a:pPr marL="799912" lvl="1" indent="-342900">
              <a:spcAft>
                <a:spcPts val="0"/>
              </a:spcAft>
              <a:buFont typeface="Arial" panose="020B0604020202020204" pitchFamily="34" charset="0"/>
              <a:buChar char="•"/>
              <a:defRPr/>
            </a:pP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Judiciary</a:t>
            </a:r>
          </a:p>
          <a:p>
            <a:pPr marL="799912" lvl="1" indent="-342900">
              <a:spcAft>
                <a:spcPts val="0"/>
              </a:spcAft>
              <a:buFont typeface="Arial" panose="020B0604020202020204" pitchFamily="34" charset="0"/>
              <a:buChar char="•"/>
              <a:defRPr/>
            </a:pP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Media </a:t>
            </a:r>
            <a:r>
              <a:rPr lang="en-US" sz="2200" b="1" dirty="0">
                <a:solidFill>
                  <a:schemeClr val="accent1">
                    <a:lumMod val="75000"/>
                  </a:schemeClr>
                </a:solidFill>
                <a:latin typeface="Segoe UI" panose="020B0502040204020203" pitchFamily="34" charset="0"/>
                <a:ea typeface="Segoe UI" panose="020B0502040204020203" pitchFamily="34" charset="0"/>
                <a:cs typeface="Segoe UI" panose="020B0502040204020203" pitchFamily="34" charset="0"/>
              </a:rPr>
              <a:t> </a:t>
            </a:r>
          </a:p>
          <a:p>
            <a:pPr marL="457012" lvl="1" indent="0">
              <a:spcAft>
                <a:spcPts val="0"/>
              </a:spcAft>
              <a:buNone/>
              <a:defRPr/>
            </a:pPr>
            <a:r>
              <a:rPr lang="en-US" sz="2200" dirty="0">
                <a:latin typeface="Segoe UI" panose="020B0502040204020203" pitchFamily="34" charset="0"/>
                <a:ea typeface="Segoe UI" panose="020B0502040204020203" pitchFamily="34" charset="0"/>
                <a:cs typeface="Segoe UI" panose="020B0502040204020203" pitchFamily="34" charset="0"/>
              </a:rPr>
              <a:t> </a:t>
            </a:r>
          </a:p>
        </p:txBody>
      </p:sp>
      <p:sp>
        <p:nvSpPr>
          <p:cNvPr id="4" name="Slide Number Placeholder 3"/>
          <p:cNvSpPr>
            <a:spLocks noGrp="1"/>
          </p:cNvSpPr>
          <p:nvPr>
            <p:ph type="sldNum" sz="quarter" idx="12"/>
          </p:nvPr>
        </p:nvSpPr>
        <p:spPr/>
        <p:txBody>
          <a:bodyPr/>
          <a:lstStyle/>
          <a:p>
            <a:pPr fontAlgn="base">
              <a:spcAft>
                <a:spcPct val="0"/>
              </a:spcAft>
            </a:pPr>
            <a:fld id="{7199FE57-B04B-4B7C-816D-A15AF53620B8}" type="slidenum">
              <a:rPr lang="en-US" b="1" smtClean="0">
                <a:solidFill>
                  <a:srgbClr val="FFFFFF"/>
                </a:solidFill>
              </a:rPr>
              <a:pPr fontAlgn="base">
                <a:spcAft>
                  <a:spcPct val="0"/>
                </a:spcAft>
              </a:pPr>
              <a:t>20</a:t>
            </a:fld>
            <a:endParaRPr lang="en-US" b="1">
              <a:solidFill>
                <a:srgbClr val="FFFFFF"/>
              </a:solidFill>
            </a:endParaRPr>
          </a:p>
        </p:txBody>
      </p:sp>
    </p:spTree>
    <p:extLst>
      <p:ext uri="{BB962C8B-B14F-4D97-AF65-F5344CB8AC3E}">
        <p14:creationId xmlns:p14="http://schemas.microsoft.com/office/powerpoint/2010/main" val="38790217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9144000" cy="685800"/>
          </a:xfrm>
        </p:spPr>
        <p:txBody>
          <a:bodyPr/>
          <a:lstStyle/>
          <a:p>
            <a:r>
              <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rPr>
              <a:t>2.2 RUSSIAN LEGACY SYSTEMS</a:t>
            </a:r>
          </a:p>
        </p:txBody>
      </p:sp>
      <p:sp>
        <p:nvSpPr>
          <p:cNvPr id="6" name="Content Placeholder 5"/>
          <p:cNvSpPr>
            <a:spLocks noGrp="1"/>
          </p:cNvSpPr>
          <p:nvPr>
            <p:ph idx="1"/>
          </p:nvPr>
        </p:nvSpPr>
        <p:spPr>
          <a:xfrm>
            <a:off x="0" y="1117601"/>
            <a:ext cx="9144000" cy="5264149"/>
          </a:xfrm>
        </p:spPr>
        <p:txBody>
          <a:bodyPr>
            <a:noAutofit/>
          </a:bodyPr>
          <a:lstStyle/>
          <a:p>
            <a:pPr marL="457012" lvl="1" indent="0">
              <a:spcAft>
                <a:spcPts val="1200"/>
              </a:spcAft>
              <a:buNone/>
              <a:defRPr/>
            </a:pPr>
            <a:r>
              <a:rPr lang="en-US" sz="2200" b="1" dirty="0">
                <a:solidFill>
                  <a:srgbClr val="0033CC"/>
                </a:solidFill>
                <a:latin typeface="Segoe UI" panose="020B0502040204020203" pitchFamily="34" charset="0"/>
                <a:ea typeface="Segoe UI" panose="020B0502040204020203" pitchFamily="34" charset="0"/>
                <a:cs typeface="Segoe UI" panose="020B0502040204020203" pitchFamily="34" charset="0"/>
              </a:rPr>
              <a:t>2.2.1 Deconcentrated systems: </a:t>
            </a: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central and local government</a:t>
            </a:r>
          </a:p>
          <a:p>
            <a:pPr marL="457012" lvl="1" indent="0">
              <a:spcAft>
                <a:spcPts val="1200"/>
              </a:spcAft>
              <a:buNone/>
              <a:defRPr/>
            </a:pPr>
            <a:r>
              <a:rPr lang="en-US" sz="2200" b="1" dirty="0">
                <a:solidFill>
                  <a:srgbClr val="0033CC"/>
                </a:solidFill>
                <a:latin typeface="Segoe UI" panose="020B0502040204020203" pitchFamily="34" charset="0"/>
                <a:ea typeface="Segoe UI" panose="020B0502040204020203" pitchFamily="34" charset="0"/>
                <a:cs typeface="Segoe UI" panose="020B0502040204020203" pitchFamily="34" charset="0"/>
              </a:rPr>
              <a:t>2.2.2 No </a:t>
            </a:r>
            <a:r>
              <a:rPr lang="en-US" sz="2200" b="1" dirty="0" err="1">
                <a:solidFill>
                  <a:srgbClr val="0033CC"/>
                </a:solidFill>
                <a:latin typeface="Segoe UI" panose="020B0502040204020203" pitchFamily="34" charset="0"/>
                <a:ea typeface="Segoe UI" panose="020B0502040204020203" pitchFamily="34" charset="0"/>
                <a:cs typeface="Segoe UI" panose="020B0502040204020203" pitchFamily="34" charset="0"/>
              </a:rPr>
              <a:t>MoF</a:t>
            </a:r>
            <a:r>
              <a:rPr lang="en-US" sz="2200" b="1" dirty="0">
                <a:solidFill>
                  <a:srgbClr val="0033CC"/>
                </a:solidFill>
                <a:latin typeface="Segoe UI" panose="020B0502040204020203" pitchFamily="34" charset="0"/>
                <a:ea typeface="Segoe UI" panose="020B0502040204020203" pitchFamily="34" charset="0"/>
                <a:cs typeface="Segoe UI" panose="020B0502040204020203" pitchFamily="34" charset="0"/>
              </a:rPr>
              <a:t> financial controllers in EAs: </a:t>
            </a: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full responsibility for financial management at the level of the budget organizations subordinate to EAs </a:t>
            </a:r>
          </a:p>
          <a:p>
            <a:pPr marL="457012" lvl="1" indent="0">
              <a:spcAft>
                <a:spcPts val="1200"/>
              </a:spcAft>
              <a:buNone/>
              <a:defRPr/>
            </a:pPr>
            <a:r>
              <a:rPr lang="en-US" sz="2200" b="1" dirty="0">
                <a:solidFill>
                  <a:srgbClr val="0033CC"/>
                </a:solidFill>
                <a:latin typeface="Segoe UI" panose="020B0502040204020203" pitchFamily="34" charset="0"/>
                <a:ea typeface="Segoe UI" panose="020B0502040204020203" pitchFamily="34" charset="0"/>
                <a:cs typeface="Segoe UI" panose="020B0502040204020203" pitchFamily="34" charset="0"/>
              </a:rPr>
              <a:t>2.2.3:</a:t>
            </a:r>
            <a:r>
              <a:rPr lang="en-US" sz="2200" b="1" dirty="0">
                <a:solidFill>
                  <a:srgbClr val="800000"/>
                </a:solidFill>
                <a:latin typeface="Segoe UI" panose="020B0502040204020203" pitchFamily="34" charset="0"/>
                <a:ea typeface="Segoe UI" panose="020B0502040204020203" pitchFamily="34" charset="0"/>
                <a:cs typeface="Segoe UI" panose="020B0502040204020203" pitchFamily="34" charset="0"/>
              </a:rPr>
              <a:t> </a:t>
            </a:r>
            <a:r>
              <a:rPr lang="en-US" sz="2200" b="1" dirty="0" err="1">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MoF</a:t>
            </a:r>
            <a:r>
              <a:rPr lang="en-US" sz="2200" b="1"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 responsible for issuing financial management instructions: </a:t>
            </a: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control defined in the instructions</a:t>
            </a:r>
            <a:r>
              <a:rPr lang="en-US" sz="2200" b="1" dirty="0">
                <a:solidFill>
                  <a:schemeClr val="accent1">
                    <a:lumMod val="75000"/>
                  </a:schemeClr>
                </a:solidFill>
                <a:latin typeface="Segoe UI" panose="020B0502040204020203" pitchFamily="34" charset="0"/>
                <a:ea typeface="Segoe UI" panose="020B0502040204020203" pitchFamily="34" charset="0"/>
                <a:cs typeface="Segoe UI" panose="020B0502040204020203" pitchFamily="34" charset="0"/>
              </a:rPr>
              <a:t> </a:t>
            </a:r>
          </a:p>
          <a:p>
            <a:pPr marL="457012" lvl="1" indent="0">
              <a:spcAft>
                <a:spcPts val="1200"/>
              </a:spcAft>
              <a:buNone/>
              <a:defRPr/>
            </a:pPr>
            <a:r>
              <a:rPr lang="en-US" sz="2200" b="1"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2.2.4 </a:t>
            </a:r>
            <a:r>
              <a:rPr lang="en-US" sz="2200" b="1" dirty="0">
                <a:solidFill>
                  <a:srgbClr val="0033CC"/>
                </a:solidFill>
                <a:latin typeface="Segoe UI" panose="020B0502040204020203" pitchFamily="34" charset="0"/>
                <a:ea typeface="Segoe UI" panose="020B0502040204020203" pitchFamily="34" charset="0"/>
                <a:cs typeface="Segoe UI" panose="020B0502040204020203" pitchFamily="34" charset="0"/>
              </a:rPr>
              <a:t>Large Control and Inspections Service (CRU) in </a:t>
            </a:r>
            <a:r>
              <a:rPr lang="en-US" sz="2200" b="1" dirty="0" err="1">
                <a:solidFill>
                  <a:srgbClr val="0033CC"/>
                </a:solidFill>
                <a:latin typeface="Segoe UI" panose="020B0502040204020203" pitchFamily="34" charset="0"/>
                <a:ea typeface="Segoe UI" panose="020B0502040204020203" pitchFamily="34" charset="0"/>
                <a:cs typeface="Segoe UI" panose="020B0502040204020203" pitchFamily="34" charset="0"/>
              </a:rPr>
              <a:t>MoF</a:t>
            </a:r>
            <a:r>
              <a:rPr lang="en-US" sz="2200" b="1" dirty="0">
                <a:solidFill>
                  <a:srgbClr val="0033CC"/>
                </a:solidFill>
                <a:latin typeface="Segoe UI" panose="020B0502040204020203" pitchFamily="34" charset="0"/>
                <a:ea typeface="Segoe UI" panose="020B0502040204020203" pitchFamily="34" charset="0"/>
                <a:cs typeface="Segoe UI" panose="020B0502040204020203" pitchFamily="34" charset="0"/>
              </a:rPr>
              <a:t>:</a:t>
            </a:r>
            <a:r>
              <a:rPr lang="en-US" sz="2200" b="1" dirty="0">
                <a:solidFill>
                  <a:schemeClr val="accent1">
                    <a:lumMod val="75000"/>
                  </a:schemeClr>
                </a:solidFill>
                <a:latin typeface="Segoe UI" panose="020B0502040204020203" pitchFamily="34" charset="0"/>
                <a:ea typeface="Segoe UI" panose="020B0502040204020203" pitchFamily="34" charset="0"/>
                <a:cs typeface="Segoe UI" panose="020B0502040204020203" pitchFamily="34" charset="0"/>
              </a:rPr>
              <a:t> </a:t>
            </a: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inspected all budget organizations regularly to detect violations </a:t>
            </a:r>
          </a:p>
          <a:p>
            <a:pPr marL="457012" lvl="1" indent="0">
              <a:spcAft>
                <a:spcPts val="1200"/>
              </a:spcAft>
              <a:buNone/>
              <a:defRPr/>
            </a:pPr>
            <a:r>
              <a:rPr lang="en-US" sz="2200" b="1" dirty="0">
                <a:solidFill>
                  <a:srgbClr val="0033CC"/>
                </a:solidFill>
                <a:latin typeface="Segoe UI" panose="020B0502040204020203" pitchFamily="34" charset="0"/>
                <a:ea typeface="Segoe UI" panose="020B0502040204020203" pitchFamily="34" charset="0"/>
                <a:cs typeface="Segoe UI" panose="020B0502040204020203" pitchFamily="34" charset="0"/>
              </a:rPr>
              <a:t>2.2.5 Limited role of external auditor: </a:t>
            </a: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a second control and inspection service</a:t>
            </a:r>
          </a:p>
          <a:p>
            <a:pPr marL="457012" lvl="1" indent="0">
              <a:spcAft>
                <a:spcPts val="1200"/>
              </a:spcAft>
              <a:buNone/>
              <a:defRPr/>
            </a:pPr>
            <a:r>
              <a:rPr lang="en-US" sz="2200" b="1" dirty="0">
                <a:solidFill>
                  <a:srgbClr val="0033CC"/>
                </a:solidFill>
                <a:latin typeface="Segoe UI" panose="020B0502040204020203" pitchFamily="34" charset="0"/>
                <a:ea typeface="Segoe UI" panose="020B0502040204020203" pitchFamily="34" charset="0"/>
                <a:cs typeface="Segoe UI" panose="020B0502040204020203" pitchFamily="34" charset="0"/>
              </a:rPr>
              <a:t>2.2.6 Widespread dissatisfaction with the system: </a:t>
            </a: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seen as antiquated </a:t>
            </a:r>
          </a:p>
          <a:p>
            <a:pPr marL="457012" lvl="1" indent="0">
              <a:spcAft>
                <a:spcPts val="0"/>
              </a:spcAft>
              <a:buNone/>
              <a:defRPr/>
            </a:pPr>
            <a:endParaRPr lang="en-US" sz="2200" dirty="0">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2"/>
          </p:nvPr>
        </p:nvSpPr>
        <p:spPr/>
        <p:txBody>
          <a:bodyPr/>
          <a:lstStyle/>
          <a:p>
            <a:pPr fontAlgn="base">
              <a:spcAft>
                <a:spcPct val="0"/>
              </a:spcAft>
            </a:pPr>
            <a:fld id="{7199FE57-B04B-4B7C-816D-A15AF53620B8}" type="slidenum">
              <a:rPr lang="en-US" b="1" smtClean="0">
                <a:solidFill>
                  <a:srgbClr val="FFFFFF"/>
                </a:solidFill>
              </a:rPr>
              <a:pPr fontAlgn="base">
                <a:spcAft>
                  <a:spcPct val="0"/>
                </a:spcAft>
              </a:pPr>
              <a:t>21</a:t>
            </a:fld>
            <a:endParaRPr lang="en-US" b="1">
              <a:solidFill>
                <a:srgbClr val="FFFFFF"/>
              </a:solidFill>
            </a:endParaRPr>
          </a:p>
        </p:txBody>
      </p:sp>
    </p:spTree>
    <p:extLst>
      <p:ext uri="{BB962C8B-B14F-4D97-AF65-F5344CB8AC3E}">
        <p14:creationId xmlns:p14="http://schemas.microsoft.com/office/powerpoint/2010/main" val="12416417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9144000" cy="685800"/>
          </a:xfrm>
        </p:spPr>
        <p:txBody>
          <a:bodyPr/>
          <a:lstStyle/>
          <a:p>
            <a:r>
              <a:rPr lang="en-US" sz="2400" dirty="0">
                <a:latin typeface="Segoe UI" panose="020B0502040204020203" pitchFamily="34" charset="0"/>
                <a:ea typeface="Segoe UI" panose="020B0502040204020203" pitchFamily="34" charset="0"/>
                <a:cs typeface="Segoe UI" panose="020B0502040204020203" pitchFamily="34" charset="0"/>
              </a:rPr>
              <a:t>2.2.6 DISSATISFACTION WITH RUSSIAN LEGACY SYSTEMS</a:t>
            </a:r>
          </a:p>
        </p:txBody>
      </p:sp>
      <p:sp>
        <p:nvSpPr>
          <p:cNvPr id="6" name="Content Placeholder 5"/>
          <p:cNvSpPr>
            <a:spLocks noGrp="1"/>
          </p:cNvSpPr>
          <p:nvPr>
            <p:ph idx="1"/>
          </p:nvPr>
        </p:nvSpPr>
        <p:spPr>
          <a:xfrm>
            <a:off x="0" y="1117601"/>
            <a:ext cx="9144000" cy="5264149"/>
          </a:xfrm>
        </p:spPr>
        <p:txBody>
          <a:bodyPr>
            <a:noAutofit/>
          </a:bodyPr>
          <a:lstStyle/>
          <a:p>
            <a:pPr marL="457012" lvl="1" indent="0">
              <a:spcAft>
                <a:spcPts val="1200"/>
              </a:spcAft>
              <a:buNone/>
              <a:defRPr/>
            </a:pPr>
            <a:r>
              <a:rPr lang="en-US" sz="2200" b="1" dirty="0">
                <a:solidFill>
                  <a:srgbClr val="0033CC"/>
                </a:solidFill>
                <a:latin typeface="Segoe UI" panose="020B0502040204020203" pitchFamily="34" charset="0"/>
                <a:ea typeface="Segoe UI" panose="020B0502040204020203" pitchFamily="34" charset="0"/>
                <a:cs typeface="Segoe UI" panose="020B0502040204020203" pitchFamily="34" charset="0"/>
              </a:rPr>
              <a:t>2.2.6.1 Stifled management: </a:t>
            </a: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bred excessive caution and rigidity </a:t>
            </a:r>
          </a:p>
          <a:p>
            <a:pPr marL="457012" lvl="1" indent="0">
              <a:spcAft>
                <a:spcPts val="1200"/>
              </a:spcAft>
              <a:buNone/>
              <a:defRPr/>
            </a:pPr>
            <a:r>
              <a:rPr lang="en-US" sz="2200" b="1" dirty="0">
                <a:solidFill>
                  <a:srgbClr val="0033CC"/>
                </a:solidFill>
                <a:latin typeface="Segoe UI" panose="020B0502040204020203" pitchFamily="34" charset="0"/>
                <a:ea typeface="Segoe UI" panose="020B0502040204020203" pitchFamily="34" charset="0"/>
                <a:cs typeface="Segoe UI" panose="020B0502040204020203" pitchFamily="34" charset="0"/>
              </a:rPr>
              <a:t>2.2.6.2:</a:t>
            </a:r>
            <a:r>
              <a:rPr lang="en-US" sz="2200" b="1" dirty="0">
                <a:solidFill>
                  <a:srgbClr val="800000"/>
                </a:solidFill>
                <a:latin typeface="Segoe UI" panose="020B0502040204020203" pitchFamily="34" charset="0"/>
                <a:ea typeface="Segoe UI" panose="020B0502040204020203" pitchFamily="34" charset="0"/>
                <a:cs typeface="Segoe UI" panose="020B0502040204020203" pitchFamily="34" charset="0"/>
              </a:rPr>
              <a:t> </a:t>
            </a:r>
            <a:r>
              <a:rPr lang="en-US" sz="2200" b="1" dirty="0">
                <a:solidFill>
                  <a:srgbClr val="0033CC"/>
                </a:solidFill>
                <a:latin typeface="Segoe UI" panose="020B0502040204020203" pitchFamily="34" charset="0"/>
                <a:ea typeface="Segoe UI" panose="020B0502040204020203" pitchFamily="34" charset="0"/>
                <a:cs typeface="Segoe UI" panose="020B0502040204020203" pitchFamily="34" charset="0"/>
              </a:rPr>
              <a:t>Limited effect</a:t>
            </a:r>
            <a:r>
              <a:rPr lang="en-US" sz="2200" b="1"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 </a:t>
            </a: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control was formalistic, defined in the instructions, lacking the span and flexibility of standards </a:t>
            </a:r>
          </a:p>
          <a:p>
            <a:pPr marL="457012" lvl="1" indent="0">
              <a:spcAft>
                <a:spcPts val="1200"/>
              </a:spcAft>
              <a:buNone/>
              <a:defRPr/>
            </a:pPr>
            <a:r>
              <a:rPr lang="en-US" sz="2200" b="1"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2.2.6.3: Controls too centralized: </a:t>
            </a: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often lacked relevance </a:t>
            </a:r>
          </a:p>
          <a:p>
            <a:pPr marL="457012" lvl="1" indent="0">
              <a:spcAft>
                <a:spcPts val="1200"/>
              </a:spcAft>
              <a:buNone/>
              <a:defRPr/>
            </a:pPr>
            <a:r>
              <a:rPr lang="en-US" sz="2200" b="1" dirty="0">
                <a:solidFill>
                  <a:srgbClr val="0033CC"/>
                </a:solidFill>
                <a:latin typeface="Segoe UI" panose="020B0502040204020203" pitchFamily="34" charset="0"/>
                <a:ea typeface="Segoe UI" panose="020B0502040204020203" pitchFamily="34" charset="0"/>
                <a:cs typeface="Segoe UI" panose="020B0502040204020203" pitchFamily="34" charset="0"/>
              </a:rPr>
              <a:t>2.2.6.4 Limited transparency and independent review: </a:t>
            </a:r>
            <a:r>
              <a:rPr lang="en-US" sz="2200" b="1" dirty="0">
                <a:solidFill>
                  <a:schemeClr val="accent1">
                    <a:lumMod val="75000"/>
                  </a:schemeClr>
                </a:solidFill>
                <a:latin typeface="Segoe UI" panose="020B0502040204020203" pitchFamily="34" charset="0"/>
                <a:ea typeface="Segoe UI" panose="020B0502040204020203" pitchFamily="34" charset="0"/>
                <a:cs typeface="Segoe UI" panose="020B0502040204020203" pitchFamily="34" charset="0"/>
              </a:rPr>
              <a:t>undermined the credibility and acceptance of the system – bred cynicism </a:t>
            </a:r>
          </a:p>
          <a:p>
            <a:pPr marL="457012" lvl="1" indent="0">
              <a:spcAft>
                <a:spcPts val="1200"/>
              </a:spcAft>
              <a:buNone/>
              <a:defRPr/>
            </a:pPr>
            <a:r>
              <a:rPr lang="en-US" sz="2200" b="1"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2.2.6.5 Undermined the </a:t>
            </a:r>
            <a:r>
              <a:rPr lang="en-US" sz="2200" b="1" dirty="0" err="1">
                <a:solidFill>
                  <a:srgbClr val="0033CC"/>
                </a:solidFill>
                <a:latin typeface="Segoe UI" panose="020B0502040204020203" pitchFamily="34" charset="0"/>
                <a:ea typeface="Segoe UI" panose="020B0502040204020203" pitchFamily="34" charset="0"/>
                <a:cs typeface="Segoe UI" panose="020B0502040204020203" pitchFamily="34" charset="0"/>
              </a:rPr>
              <a:t>MoF</a:t>
            </a:r>
            <a:r>
              <a:rPr lang="en-US" sz="2200" b="1" dirty="0">
                <a:solidFill>
                  <a:srgbClr val="0033CC"/>
                </a:solidFill>
                <a:latin typeface="Segoe UI" panose="020B0502040204020203" pitchFamily="34" charset="0"/>
                <a:ea typeface="Segoe UI" panose="020B0502040204020203" pitchFamily="34" charset="0"/>
                <a:cs typeface="Segoe UI" panose="020B0502040204020203" pitchFamily="34" charset="0"/>
              </a:rPr>
              <a:t>:</a:t>
            </a:r>
            <a:r>
              <a:rPr lang="en-US" sz="2200" b="1" dirty="0">
                <a:solidFill>
                  <a:schemeClr val="accent1">
                    <a:lumMod val="75000"/>
                  </a:schemeClr>
                </a:solidFill>
                <a:latin typeface="Segoe UI" panose="020B0502040204020203" pitchFamily="34" charset="0"/>
                <a:ea typeface="Segoe UI" panose="020B0502040204020203" pitchFamily="34" charset="0"/>
                <a:cs typeface="Segoe UI" panose="020B0502040204020203" pitchFamily="34" charset="0"/>
              </a:rPr>
              <a:t> </a:t>
            </a: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In addition to poor controls, CRU had a bad reputation and was vulnerable to corruption</a:t>
            </a:r>
          </a:p>
          <a:p>
            <a:pPr marL="457012" lvl="1" indent="0">
              <a:spcAft>
                <a:spcPts val="1200"/>
              </a:spcAft>
              <a:buNone/>
              <a:defRPr/>
            </a:pPr>
            <a:r>
              <a:rPr lang="en-US" sz="2200" b="1"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2.2.6.6 Awareness that the full benefits of PFM reform needed reform of controls </a:t>
            </a:r>
          </a:p>
          <a:p>
            <a:pPr marL="457012" lvl="1" indent="0">
              <a:spcAft>
                <a:spcPts val="0"/>
              </a:spcAft>
              <a:buNone/>
              <a:defRPr/>
            </a:pPr>
            <a:endParaRPr lang="en-US" sz="2200" dirty="0">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2"/>
          </p:nvPr>
        </p:nvSpPr>
        <p:spPr/>
        <p:txBody>
          <a:bodyPr/>
          <a:lstStyle/>
          <a:p>
            <a:pPr fontAlgn="base">
              <a:spcAft>
                <a:spcPct val="0"/>
              </a:spcAft>
            </a:pPr>
            <a:fld id="{7199FE57-B04B-4B7C-816D-A15AF53620B8}" type="slidenum">
              <a:rPr lang="en-US" b="1" smtClean="0">
                <a:solidFill>
                  <a:srgbClr val="FFFFFF"/>
                </a:solidFill>
              </a:rPr>
              <a:pPr fontAlgn="base">
                <a:spcAft>
                  <a:spcPct val="0"/>
                </a:spcAft>
              </a:pPr>
              <a:t>22</a:t>
            </a:fld>
            <a:endParaRPr lang="en-US" b="1">
              <a:solidFill>
                <a:srgbClr val="FFFFFF"/>
              </a:solidFill>
            </a:endParaRPr>
          </a:p>
        </p:txBody>
      </p:sp>
    </p:spTree>
    <p:extLst>
      <p:ext uri="{BB962C8B-B14F-4D97-AF65-F5344CB8AC3E}">
        <p14:creationId xmlns:p14="http://schemas.microsoft.com/office/powerpoint/2010/main" val="11451331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9144000" cy="685800"/>
          </a:xfrm>
        </p:spPr>
        <p:txBody>
          <a:bodyPr/>
          <a:lstStyle/>
          <a:p>
            <a:r>
              <a:rPr lang="en-US" sz="2400" dirty="0">
                <a:latin typeface="Segoe UI" panose="020B0502040204020203" pitchFamily="34" charset="0"/>
                <a:ea typeface="Segoe UI" panose="020B0502040204020203" pitchFamily="34" charset="0"/>
                <a:cs typeface="Segoe UI" panose="020B0502040204020203" pitchFamily="34" charset="0"/>
              </a:rPr>
              <a:t>2.2.6.6 BENEFITS FOR OTHER PFM REFORMS</a:t>
            </a:r>
          </a:p>
        </p:txBody>
      </p:sp>
      <p:sp>
        <p:nvSpPr>
          <p:cNvPr id="6" name="Content Placeholder 5"/>
          <p:cNvSpPr>
            <a:spLocks noGrp="1"/>
          </p:cNvSpPr>
          <p:nvPr>
            <p:ph idx="1"/>
          </p:nvPr>
        </p:nvSpPr>
        <p:spPr>
          <a:xfrm>
            <a:off x="0" y="1117601"/>
            <a:ext cx="9144000" cy="5264149"/>
          </a:xfrm>
        </p:spPr>
        <p:txBody>
          <a:bodyPr>
            <a:noAutofit/>
          </a:bodyPr>
          <a:lstStyle/>
          <a:p>
            <a:pPr marL="457012" lvl="1" indent="0">
              <a:spcAft>
                <a:spcPts val="1200"/>
              </a:spcAft>
              <a:buNone/>
              <a:defRPr/>
            </a:pPr>
            <a:r>
              <a:rPr lang="en-US" sz="2200" b="1" dirty="0">
                <a:solidFill>
                  <a:srgbClr val="0033CC"/>
                </a:solidFill>
                <a:latin typeface="Segoe UI" panose="020B0502040204020203" pitchFamily="34" charset="0"/>
                <a:ea typeface="Segoe UI" panose="020B0502040204020203" pitchFamily="34" charset="0"/>
                <a:cs typeface="Segoe UI" panose="020B0502040204020203" pitchFamily="34" charset="0"/>
              </a:rPr>
              <a:t>2.2.6.6.1 An improved control framework was necessary for:</a:t>
            </a:r>
          </a:p>
          <a:p>
            <a:pPr marL="799912" lvl="1" indent="-342900">
              <a:spcAft>
                <a:spcPts val="1200"/>
              </a:spcAft>
              <a:buFont typeface="Arial" panose="020B0604020202020204" pitchFamily="34" charset="0"/>
              <a:buChar char="•"/>
              <a:defRPr/>
            </a:pPr>
            <a:r>
              <a:rPr lang="en-US" sz="2200" b="1"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Accounting reform: </a:t>
            </a: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to support the production of reliable and credible financial statements, and is therefore consistent with reform of external audit</a:t>
            </a:r>
          </a:p>
          <a:p>
            <a:pPr marL="799912" lvl="1" indent="-342900">
              <a:spcAft>
                <a:spcPts val="1200"/>
              </a:spcAft>
              <a:buFont typeface="Arial" panose="020B0604020202020204" pitchFamily="34" charset="0"/>
              <a:buChar char="•"/>
              <a:defRPr/>
            </a:pPr>
            <a:r>
              <a:rPr lang="en-US" sz="2200" b="1"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Treasury reform:</a:t>
            </a:r>
            <a:r>
              <a:rPr lang="en-US" sz="2200" b="1" dirty="0">
                <a:solidFill>
                  <a:schemeClr val="accent1">
                    <a:lumMod val="75000"/>
                  </a:schemeClr>
                </a:solidFill>
                <a:latin typeface="Segoe UI" panose="020B0502040204020203" pitchFamily="34" charset="0"/>
                <a:ea typeface="Segoe UI" panose="020B0502040204020203" pitchFamily="34" charset="0"/>
                <a:cs typeface="Segoe UI" panose="020B0502040204020203" pitchFamily="34" charset="0"/>
              </a:rPr>
              <a:t> </a:t>
            </a: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to maximize the efficiency and control benefits of the investment on improved budget execution and reporting</a:t>
            </a:r>
          </a:p>
          <a:p>
            <a:pPr marL="799912" lvl="1" indent="-342900">
              <a:spcAft>
                <a:spcPts val="1200"/>
              </a:spcAft>
              <a:buFont typeface="Arial" panose="020B0604020202020204" pitchFamily="34" charset="0"/>
              <a:buChar char="•"/>
              <a:defRPr/>
            </a:pPr>
            <a:r>
              <a:rPr lang="en-US" sz="2200" b="1"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Performance budgeting: </a:t>
            </a: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to support EA management flexibility and responsiveness, and in-depth analysis, rather than unthinking processing of instructions </a:t>
            </a:r>
          </a:p>
          <a:p>
            <a:pPr marL="457012" lvl="1" indent="0">
              <a:spcAft>
                <a:spcPts val="1200"/>
              </a:spcAft>
              <a:buNone/>
              <a:defRPr/>
            </a:pPr>
            <a:r>
              <a:rPr lang="en-US" sz="2200" b="1" dirty="0">
                <a:solidFill>
                  <a:srgbClr val="0033CC"/>
                </a:solidFill>
                <a:latin typeface="Segoe UI" panose="020B0502040204020203" pitchFamily="34" charset="0"/>
                <a:ea typeface="Segoe UI" panose="020B0502040204020203" pitchFamily="34" charset="0"/>
                <a:cs typeface="Segoe UI" panose="020B0502040204020203" pitchFamily="34" charset="0"/>
              </a:rPr>
              <a:t>2.2.6.6.2 Preferred model is Public Internal Financial Control (PIFC) model: </a:t>
            </a: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developed for European Union (EU) countries</a:t>
            </a:r>
          </a:p>
          <a:p>
            <a:pPr marL="457012" lvl="1" indent="0">
              <a:spcAft>
                <a:spcPts val="1200"/>
              </a:spcAft>
              <a:buNone/>
              <a:defRPr/>
            </a:pPr>
            <a:endParaRPr lang="en-US" sz="2200" b="1" dirty="0">
              <a:solidFill>
                <a:schemeClr val="accent1">
                  <a:lumMod val="75000"/>
                </a:schemeClr>
              </a:solidFill>
              <a:latin typeface="Segoe UI" panose="020B0502040204020203" pitchFamily="34" charset="0"/>
              <a:ea typeface="Segoe UI" panose="020B0502040204020203" pitchFamily="34" charset="0"/>
              <a:cs typeface="Segoe UI" panose="020B0502040204020203" pitchFamily="34" charset="0"/>
            </a:endParaRPr>
          </a:p>
          <a:p>
            <a:pPr marL="799912" lvl="1" indent="-342900">
              <a:spcAft>
                <a:spcPts val="0"/>
              </a:spcAft>
              <a:buFont typeface="Arial" panose="020B0604020202020204" pitchFamily="34" charset="0"/>
              <a:buChar char="•"/>
              <a:defRPr/>
            </a:pPr>
            <a:endParaRPr lang="en-US" sz="2200" dirty="0">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2"/>
          </p:nvPr>
        </p:nvSpPr>
        <p:spPr/>
        <p:txBody>
          <a:bodyPr/>
          <a:lstStyle/>
          <a:p>
            <a:pPr fontAlgn="base">
              <a:spcAft>
                <a:spcPct val="0"/>
              </a:spcAft>
            </a:pPr>
            <a:fld id="{7199FE57-B04B-4B7C-816D-A15AF53620B8}" type="slidenum">
              <a:rPr lang="en-US" b="1" smtClean="0">
                <a:solidFill>
                  <a:srgbClr val="FFFFFF"/>
                </a:solidFill>
              </a:rPr>
              <a:pPr fontAlgn="base">
                <a:spcAft>
                  <a:spcPct val="0"/>
                </a:spcAft>
              </a:pPr>
              <a:t>23</a:t>
            </a:fld>
            <a:endParaRPr lang="en-US" b="1">
              <a:solidFill>
                <a:srgbClr val="FFFFFF"/>
              </a:solidFill>
            </a:endParaRPr>
          </a:p>
        </p:txBody>
      </p:sp>
    </p:spTree>
    <p:extLst>
      <p:ext uri="{BB962C8B-B14F-4D97-AF65-F5344CB8AC3E}">
        <p14:creationId xmlns:p14="http://schemas.microsoft.com/office/powerpoint/2010/main" val="40617057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9144000" cy="685800"/>
          </a:xfrm>
        </p:spPr>
        <p:txBody>
          <a:bodyPr/>
          <a:lstStyle/>
          <a:p>
            <a:r>
              <a:rPr lang="en-US" sz="2400" dirty="0">
                <a:latin typeface="Segoe UI" panose="020B0502040204020203" pitchFamily="34" charset="0"/>
                <a:ea typeface="Segoe UI" panose="020B0502040204020203" pitchFamily="34" charset="0"/>
                <a:cs typeface="Segoe UI" panose="020B0502040204020203" pitchFamily="34" charset="0"/>
              </a:rPr>
              <a:t>2.2.6.6.2 PIFC MODEL</a:t>
            </a:r>
          </a:p>
        </p:txBody>
      </p:sp>
      <p:sp>
        <p:nvSpPr>
          <p:cNvPr id="6" name="Content Placeholder 5"/>
          <p:cNvSpPr>
            <a:spLocks noGrp="1"/>
          </p:cNvSpPr>
          <p:nvPr>
            <p:ph idx="1"/>
          </p:nvPr>
        </p:nvSpPr>
        <p:spPr>
          <a:xfrm>
            <a:off x="0" y="1117601"/>
            <a:ext cx="9144000" cy="5264149"/>
          </a:xfrm>
        </p:spPr>
        <p:txBody>
          <a:bodyPr>
            <a:noAutofit/>
          </a:bodyPr>
          <a:lstStyle/>
          <a:p>
            <a:pPr marL="457012" lvl="1" indent="0">
              <a:spcAft>
                <a:spcPts val="1200"/>
              </a:spcAft>
              <a:buNone/>
              <a:defRPr/>
            </a:pPr>
            <a:r>
              <a:rPr lang="en-US" sz="2000" b="1" dirty="0">
                <a:solidFill>
                  <a:srgbClr val="0033CC"/>
                </a:solidFill>
                <a:latin typeface="Segoe UI" panose="020B0502040204020203" pitchFamily="34" charset="0"/>
                <a:ea typeface="Segoe UI" panose="020B0502040204020203" pitchFamily="34" charset="0"/>
                <a:cs typeface="Segoe UI" panose="020B0502040204020203" pitchFamily="34" charset="0"/>
              </a:rPr>
              <a:t>2.2.6.6.2.1 Reasons:</a:t>
            </a:r>
          </a:p>
          <a:p>
            <a:pPr marL="799912" lvl="1" indent="-342900">
              <a:spcAft>
                <a:spcPts val="1200"/>
              </a:spcAft>
              <a:buFont typeface="Arial" panose="020B0604020202020204" pitchFamily="34" charset="0"/>
              <a:buChar char="•"/>
              <a:defRPr/>
            </a:pPr>
            <a:r>
              <a:rPr lang="en-US" sz="20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Consistent with international standards on internal control, in particular INTOSAI’s</a:t>
            </a:r>
          </a:p>
          <a:p>
            <a:pPr marL="799912" lvl="1" indent="-342900">
              <a:spcAft>
                <a:spcPts val="1200"/>
              </a:spcAft>
              <a:buFont typeface="Arial" panose="020B0604020202020204" pitchFamily="34" charset="0"/>
              <a:buChar char="•"/>
              <a:defRPr/>
            </a:pPr>
            <a:r>
              <a:rPr lang="en-US" sz="20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Countries that were part of the EU had to adopt PIFC model</a:t>
            </a:r>
          </a:p>
          <a:p>
            <a:pPr marL="799912" lvl="1" indent="-342900">
              <a:spcAft>
                <a:spcPts val="1200"/>
              </a:spcAft>
              <a:buFont typeface="Arial" panose="020B0604020202020204" pitchFamily="34" charset="0"/>
              <a:buChar char="•"/>
              <a:defRPr/>
            </a:pPr>
            <a:r>
              <a:rPr lang="en-US" sz="20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Countries neighboring the EU trying  to align their institutions and systems with the EU’s, and so adopting the PIFC model would be an easy decision</a:t>
            </a:r>
          </a:p>
          <a:p>
            <a:pPr marL="799912" lvl="1" indent="-342900">
              <a:spcAft>
                <a:spcPts val="1200"/>
              </a:spcAft>
              <a:buFont typeface="Arial" panose="020B0604020202020204" pitchFamily="34" charset="0"/>
              <a:buChar char="•"/>
              <a:defRPr/>
            </a:pPr>
            <a:r>
              <a:rPr lang="en-US" sz="20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EU familiarity with the PIFC model meant it was easier to obtain EU funding for technical assistance for adopting the PIFC model </a:t>
            </a:r>
          </a:p>
          <a:p>
            <a:pPr marL="457012" lvl="1" indent="0">
              <a:spcAft>
                <a:spcPts val="1200"/>
              </a:spcAft>
              <a:buNone/>
              <a:defRPr/>
            </a:pPr>
            <a:r>
              <a:rPr lang="en-US" sz="2000" b="1" dirty="0">
                <a:solidFill>
                  <a:srgbClr val="0033CC"/>
                </a:solidFill>
                <a:latin typeface="Segoe UI" panose="020B0502040204020203" pitchFamily="34" charset="0"/>
                <a:ea typeface="Segoe UI" panose="020B0502040204020203" pitchFamily="34" charset="0"/>
                <a:cs typeface="Segoe UI" panose="020B0502040204020203" pitchFamily="34" charset="0"/>
              </a:rPr>
              <a:t>2.2.6.6.2.2 For non-EU countries with Russian legacy systems, reasons not only peer knowledge transfer: </a:t>
            </a:r>
            <a:r>
              <a:rPr lang="en-US" sz="20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some features of the PIFC model inherently suitable for such countries</a:t>
            </a:r>
          </a:p>
          <a:p>
            <a:pPr marL="457012" lvl="1" indent="0">
              <a:spcAft>
                <a:spcPts val="1200"/>
              </a:spcAft>
              <a:buNone/>
              <a:defRPr/>
            </a:pPr>
            <a:endParaRPr lang="en-US" sz="2200" b="1" dirty="0">
              <a:solidFill>
                <a:schemeClr val="accent1">
                  <a:lumMod val="75000"/>
                </a:schemeClr>
              </a:solidFill>
              <a:latin typeface="Segoe UI" panose="020B0502040204020203" pitchFamily="34" charset="0"/>
              <a:ea typeface="Segoe UI" panose="020B0502040204020203" pitchFamily="34" charset="0"/>
              <a:cs typeface="Segoe UI" panose="020B0502040204020203" pitchFamily="34" charset="0"/>
            </a:endParaRPr>
          </a:p>
          <a:p>
            <a:pPr marL="799912" lvl="1" indent="-342900">
              <a:spcAft>
                <a:spcPts val="0"/>
              </a:spcAft>
              <a:buFont typeface="Arial" panose="020B0604020202020204" pitchFamily="34" charset="0"/>
              <a:buChar char="•"/>
              <a:defRPr/>
            </a:pPr>
            <a:endParaRPr lang="en-US" sz="2200" dirty="0">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2"/>
          </p:nvPr>
        </p:nvSpPr>
        <p:spPr/>
        <p:txBody>
          <a:bodyPr/>
          <a:lstStyle/>
          <a:p>
            <a:pPr fontAlgn="base">
              <a:spcAft>
                <a:spcPct val="0"/>
              </a:spcAft>
            </a:pPr>
            <a:fld id="{7199FE57-B04B-4B7C-816D-A15AF53620B8}" type="slidenum">
              <a:rPr lang="en-US" b="1" smtClean="0">
                <a:solidFill>
                  <a:srgbClr val="FFFFFF"/>
                </a:solidFill>
              </a:rPr>
              <a:pPr fontAlgn="base">
                <a:spcAft>
                  <a:spcPct val="0"/>
                </a:spcAft>
              </a:pPr>
              <a:t>24</a:t>
            </a:fld>
            <a:endParaRPr lang="en-US" b="1">
              <a:solidFill>
                <a:srgbClr val="FFFFFF"/>
              </a:solidFill>
            </a:endParaRPr>
          </a:p>
        </p:txBody>
      </p:sp>
    </p:spTree>
    <p:extLst>
      <p:ext uri="{BB962C8B-B14F-4D97-AF65-F5344CB8AC3E}">
        <p14:creationId xmlns:p14="http://schemas.microsoft.com/office/powerpoint/2010/main" val="2584802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9144000" cy="685800"/>
          </a:xfrm>
        </p:spPr>
        <p:txBody>
          <a:bodyPr/>
          <a:lstStyle/>
          <a:p>
            <a:r>
              <a:rPr lang="en-US" sz="2400" dirty="0">
                <a:latin typeface="Segoe UI" panose="020B0502040204020203" pitchFamily="34" charset="0"/>
                <a:ea typeface="Segoe UI" panose="020B0502040204020203" pitchFamily="34" charset="0"/>
                <a:cs typeface="Segoe UI" panose="020B0502040204020203" pitchFamily="34" charset="0"/>
              </a:rPr>
              <a:t>2.2.6.6.2.2 INHERENT FEATURES OF PIFC MODEL</a:t>
            </a:r>
          </a:p>
        </p:txBody>
      </p:sp>
      <p:sp>
        <p:nvSpPr>
          <p:cNvPr id="6" name="Content Placeholder 5"/>
          <p:cNvSpPr>
            <a:spLocks noGrp="1"/>
          </p:cNvSpPr>
          <p:nvPr>
            <p:ph idx="1"/>
          </p:nvPr>
        </p:nvSpPr>
        <p:spPr>
          <a:xfrm>
            <a:off x="0" y="1117601"/>
            <a:ext cx="9144000" cy="5264149"/>
          </a:xfrm>
        </p:spPr>
        <p:txBody>
          <a:bodyPr>
            <a:noAutofit/>
          </a:bodyPr>
          <a:lstStyle/>
          <a:p>
            <a:pPr marL="457012" lvl="1" indent="0">
              <a:spcAft>
                <a:spcPts val="1200"/>
              </a:spcAft>
              <a:buNone/>
              <a:defRPr/>
            </a:pPr>
            <a:r>
              <a:rPr lang="en-US" sz="2200" b="1" dirty="0">
                <a:solidFill>
                  <a:srgbClr val="0033CC"/>
                </a:solidFill>
                <a:latin typeface="Segoe UI" panose="020B0502040204020203" pitchFamily="34" charset="0"/>
                <a:ea typeface="Segoe UI" panose="020B0502040204020203" pitchFamily="34" charset="0"/>
                <a:cs typeface="Segoe UI" panose="020B0502040204020203" pitchFamily="34" charset="0"/>
              </a:rPr>
              <a:t>2.2.6.6.2.2.1 Three pillars:</a:t>
            </a:r>
          </a:p>
          <a:p>
            <a:pPr marL="799912" lvl="1" indent="-342900">
              <a:spcAft>
                <a:spcPts val="1200"/>
              </a:spcAft>
              <a:buFont typeface="Arial" panose="020B0604020202020204" pitchFamily="34" charset="0"/>
              <a:buChar char="•"/>
              <a:defRPr/>
            </a:pPr>
            <a:r>
              <a:rPr lang="en-US" sz="2200" b="1"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Financial Management and Control (FMC): </a:t>
            </a:r>
            <a:r>
              <a:rPr lang="en-US" sz="2200" b="1" dirty="0">
                <a:latin typeface="Segoe UI" panose="020B0502040204020203" pitchFamily="34" charset="0"/>
                <a:ea typeface="Segoe UI" panose="020B0502040204020203" pitchFamily="34" charset="0"/>
                <a:cs typeface="Segoe UI" panose="020B0502040204020203" pitchFamily="34" charset="0"/>
              </a:rPr>
              <a:t>a system of EA management accountability</a:t>
            </a:r>
          </a:p>
          <a:p>
            <a:pPr marL="799912" lvl="1" indent="-342900">
              <a:spcAft>
                <a:spcPts val="1200"/>
              </a:spcAft>
              <a:buFont typeface="Arial" panose="020B0604020202020204" pitchFamily="34" charset="0"/>
              <a:buChar char="•"/>
              <a:defRPr/>
            </a:pPr>
            <a:r>
              <a:rPr lang="en-US" sz="2200" b="1"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Internal Audit (IA): </a:t>
            </a: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a system of assurance internal to the EA</a:t>
            </a:r>
          </a:p>
          <a:p>
            <a:pPr marL="799912" lvl="1" indent="-342900">
              <a:spcAft>
                <a:spcPts val="1200"/>
              </a:spcAft>
              <a:buFont typeface="Arial" panose="020B0604020202020204" pitchFamily="34" charset="0"/>
              <a:buChar char="•"/>
              <a:defRPr/>
            </a:pPr>
            <a:r>
              <a:rPr lang="en-US" sz="2200" b="1"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Central Harmonization Unit (CHU): </a:t>
            </a: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a central unit supervising the FMC and IA systems</a:t>
            </a:r>
          </a:p>
          <a:p>
            <a:pPr marL="457012" lvl="1" indent="0">
              <a:spcAft>
                <a:spcPts val="1200"/>
              </a:spcAft>
              <a:buNone/>
              <a:defRPr/>
            </a:pPr>
            <a:r>
              <a:rPr lang="en-US" sz="2200" b="1"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2.2.6.6.2.2.2 The PIFC model does not include inspection tasks:</a:t>
            </a:r>
            <a:r>
              <a:rPr lang="en-US" sz="2200" b="1" dirty="0">
                <a:latin typeface="Segoe UI" panose="020B0502040204020203" pitchFamily="34" charset="0"/>
                <a:ea typeface="Segoe UI" panose="020B0502040204020203" pitchFamily="34" charset="0"/>
                <a:cs typeface="Segoe UI" panose="020B0502040204020203" pitchFamily="34" charset="0"/>
              </a:rPr>
              <a:t> </a:t>
            </a: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e.g. the investigation and punishment of individual cases of fraud, serious irregularities or procedural transgressions. </a:t>
            </a:r>
          </a:p>
          <a:p>
            <a:pPr marL="457012" lvl="1" indent="0">
              <a:spcAft>
                <a:spcPts val="1200"/>
              </a:spcAft>
              <a:buNone/>
              <a:defRPr/>
            </a:pPr>
            <a:r>
              <a:rPr lang="en-US" sz="2200" b="1"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PIFC is preventative </a:t>
            </a:r>
            <a:r>
              <a:rPr lang="en-US" sz="2200" b="1" dirty="0">
                <a:latin typeface="Segoe UI" panose="020B0502040204020203" pitchFamily="34" charset="0"/>
                <a:ea typeface="Segoe UI" panose="020B0502040204020203" pitchFamily="34" charset="0"/>
                <a:cs typeface="Segoe UI" panose="020B0502040204020203" pitchFamily="34" charset="0"/>
              </a:rPr>
              <a:t>and aims to ensure that adequate systems are in place to thwart the occurrence of corruption and fraud, other types of irregularity as well as procedural failures.  </a:t>
            </a:r>
          </a:p>
          <a:p>
            <a:pPr marL="457012" lvl="1" indent="0">
              <a:spcAft>
                <a:spcPts val="1200"/>
              </a:spcAft>
              <a:buNone/>
              <a:defRPr/>
            </a:pPr>
            <a:endParaRPr lang="en-US" sz="2200" b="1" dirty="0">
              <a:solidFill>
                <a:schemeClr val="accent1">
                  <a:lumMod val="75000"/>
                </a:schemeClr>
              </a:solidFill>
              <a:latin typeface="Segoe UI" panose="020B0502040204020203" pitchFamily="34" charset="0"/>
              <a:ea typeface="Segoe UI" panose="020B0502040204020203" pitchFamily="34" charset="0"/>
              <a:cs typeface="Segoe UI" panose="020B0502040204020203" pitchFamily="34" charset="0"/>
            </a:endParaRPr>
          </a:p>
          <a:p>
            <a:pPr marL="799912" lvl="1" indent="-342900">
              <a:spcAft>
                <a:spcPts val="0"/>
              </a:spcAft>
              <a:buFont typeface="Arial" panose="020B0604020202020204" pitchFamily="34" charset="0"/>
              <a:buChar char="•"/>
              <a:defRPr/>
            </a:pPr>
            <a:endParaRPr lang="en-US" sz="2200" dirty="0">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2"/>
          </p:nvPr>
        </p:nvSpPr>
        <p:spPr/>
        <p:txBody>
          <a:bodyPr/>
          <a:lstStyle/>
          <a:p>
            <a:pPr fontAlgn="base">
              <a:spcAft>
                <a:spcPct val="0"/>
              </a:spcAft>
            </a:pPr>
            <a:fld id="{7199FE57-B04B-4B7C-816D-A15AF53620B8}" type="slidenum">
              <a:rPr lang="en-US" b="1" smtClean="0">
                <a:solidFill>
                  <a:srgbClr val="FFFFFF"/>
                </a:solidFill>
              </a:rPr>
              <a:pPr fontAlgn="base">
                <a:spcAft>
                  <a:spcPct val="0"/>
                </a:spcAft>
              </a:pPr>
              <a:t>25</a:t>
            </a:fld>
            <a:endParaRPr lang="en-US" b="1">
              <a:solidFill>
                <a:srgbClr val="FFFFFF"/>
              </a:solidFill>
            </a:endParaRPr>
          </a:p>
        </p:txBody>
      </p:sp>
    </p:spTree>
    <p:extLst>
      <p:ext uri="{BB962C8B-B14F-4D97-AF65-F5344CB8AC3E}">
        <p14:creationId xmlns:p14="http://schemas.microsoft.com/office/powerpoint/2010/main" val="40199860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9144000" cy="685800"/>
          </a:xfrm>
        </p:spPr>
        <p:txBody>
          <a:bodyPr/>
          <a:lstStyle/>
          <a:p>
            <a:r>
              <a:rPr lang="en-US" sz="2400" dirty="0">
                <a:latin typeface="Segoe UI" panose="020B0502040204020203" pitchFamily="34" charset="0"/>
                <a:ea typeface="Segoe UI" panose="020B0502040204020203" pitchFamily="34" charset="0"/>
                <a:cs typeface="Segoe UI" panose="020B0502040204020203" pitchFamily="34" charset="0"/>
              </a:rPr>
              <a:t>2.2.6.6.2.2.1 FINANCIAL MANAGEMENT AND CONTROL</a:t>
            </a:r>
          </a:p>
        </p:txBody>
      </p:sp>
      <p:sp>
        <p:nvSpPr>
          <p:cNvPr id="6" name="Content Placeholder 5"/>
          <p:cNvSpPr>
            <a:spLocks noGrp="1"/>
          </p:cNvSpPr>
          <p:nvPr>
            <p:ph idx="1"/>
          </p:nvPr>
        </p:nvSpPr>
        <p:spPr>
          <a:xfrm>
            <a:off x="0" y="1117601"/>
            <a:ext cx="9144000" cy="5264149"/>
          </a:xfrm>
        </p:spPr>
        <p:txBody>
          <a:bodyPr>
            <a:noAutofit/>
          </a:bodyPr>
          <a:lstStyle/>
          <a:p>
            <a:pPr marL="799912" lvl="1" indent="-342900">
              <a:spcAft>
                <a:spcPts val="1200"/>
              </a:spcAft>
              <a:buFont typeface="Arial" panose="020B0604020202020204" pitchFamily="34" charset="0"/>
              <a:buChar char="•"/>
              <a:defRPr/>
            </a:pPr>
            <a:r>
              <a:rPr lang="en-US" sz="2200" b="1"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FMC is the system </a:t>
            </a:r>
            <a:r>
              <a:rPr lang="en-US" sz="2200" b="1" dirty="0">
                <a:latin typeface="Segoe UI" panose="020B0502040204020203" pitchFamily="34" charset="0"/>
                <a:ea typeface="Segoe UI" panose="020B0502040204020203" pitchFamily="34" charset="0"/>
                <a:cs typeface="Segoe UI" panose="020B0502040204020203" pitchFamily="34" charset="0"/>
              </a:rPr>
              <a:t>by which the financial aspects of public service activities are directed and controlled to support the delivery of the EA’s objectives. </a:t>
            </a:r>
          </a:p>
          <a:p>
            <a:pPr marL="799912" lvl="1" indent="-342900">
              <a:spcAft>
                <a:spcPts val="1200"/>
              </a:spcAft>
              <a:buFont typeface="Arial" panose="020B0604020202020204" pitchFamily="34" charset="0"/>
              <a:buChar char="•"/>
              <a:defRPr/>
            </a:pPr>
            <a:r>
              <a:rPr lang="en-US" sz="2200" b="1"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The manager is responsible </a:t>
            </a:r>
            <a:r>
              <a:rPr lang="en-US" sz="2200" b="1" dirty="0">
                <a:latin typeface="Segoe UI" panose="020B0502040204020203" pitchFamily="34" charset="0"/>
                <a:ea typeface="Segoe UI" panose="020B0502040204020203" pitchFamily="34" charset="0"/>
                <a:cs typeface="Segoe UI" panose="020B0502040204020203" pitchFamily="34" charset="0"/>
              </a:rPr>
              <a:t>for the efficient, economic and effective use of resources. </a:t>
            </a:r>
          </a:p>
          <a:p>
            <a:pPr marL="799912" lvl="1" indent="-342900">
              <a:spcAft>
                <a:spcPts val="1200"/>
              </a:spcAft>
              <a:buFont typeface="Arial" panose="020B0604020202020204" pitchFamily="34" charset="0"/>
              <a:buChar char="•"/>
              <a:defRPr/>
            </a:pPr>
            <a:r>
              <a:rPr lang="en-US" sz="2200" b="1"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The PIFC arrangements provide the manager </a:t>
            </a:r>
            <a:r>
              <a:rPr lang="en-US" sz="2200" b="1" dirty="0">
                <a:latin typeface="Segoe UI" panose="020B0502040204020203" pitchFamily="34" charset="0"/>
                <a:ea typeface="Segoe UI" panose="020B0502040204020203" pitchFamily="34" charset="0"/>
                <a:cs typeface="Segoe UI" panose="020B0502040204020203" pitchFamily="34" charset="0"/>
              </a:rPr>
              <a:t>with the tools to carry out these responsibilities and the manager needs to understand how to use those tools and to apply them in the operational circumstances that exist. </a:t>
            </a:r>
          </a:p>
          <a:p>
            <a:pPr marL="799912" lvl="1" indent="-342900">
              <a:spcAft>
                <a:spcPts val="1200"/>
              </a:spcAft>
              <a:buFont typeface="Arial" panose="020B0604020202020204" pitchFamily="34" charset="0"/>
              <a:buChar char="•"/>
              <a:defRPr/>
            </a:pPr>
            <a:r>
              <a:rPr lang="en-US" sz="2200" b="1"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The tools that the manager should have available </a:t>
            </a:r>
            <a:r>
              <a:rPr lang="en-US" sz="2200" b="1" dirty="0">
                <a:latin typeface="Segoe UI" panose="020B0502040204020203" pitchFamily="34" charset="0"/>
                <a:ea typeface="Segoe UI" panose="020B0502040204020203" pitchFamily="34" charset="0"/>
                <a:cs typeface="Segoe UI" panose="020B0502040204020203" pitchFamily="34" charset="0"/>
              </a:rPr>
              <a:t>to enable these responsibilities to be carried include budgets and regular and systematic accounting and costing information with advice from internal audit. </a:t>
            </a:r>
          </a:p>
          <a:p>
            <a:pPr marL="457012" lvl="1" indent="0">
              <a:spcAft>
                <a:spcPts val="1200"/>
              </a:spcAft>
              <a:buNone/>
              <a:defRPr/>
            </a:pPr>
            <a:endParaRPr lang="en-US" sz="2200" b="1" dirty="0">
              <a:solidFill>
                <a:schemeClr val="accent1">
                  <a:lumMod val="75000"/>
                </a:schemeClr>
              </a:solidFill>
              <a:latin typeface="Segoe UI" panose="020B0502040204020203" pitchFamily="34" charset="0"/>
              <a:ea typeface="Segoe UI" panose="020B0502040204020203" pitchFamily="34" charset="0"/>
              <a:cs typeface="Segoe UI" panose="020B0502040204020203" pitchFamily="34" charset="0"/>
            </a:endParaRPr>
          </a:p>
          <a:p>
            <a:pPr marL="799912" lvl="1" indent="-342900">
              <a:spcAft>
                <a:spcPts val="0"/>
              </a:spcAft>
              <a:buFont typeface="Arial" panose="020B0604020202020204" pitchFamily="34" charset="0"/>
              <a:buChar char="•"/>
              <a:defRPr/>
            </a:pPr>
            <a:endParaRPr lang="en-US" sz="2200" dirty="0">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2"/>
          </p:nvPr>
        </p:nvSpPr>
        <p:spPr/>
        <p:txBody>
          <a:bodyPr/>
          <a:lstStyle/>
          <a:p>
            <a:pPr fontAlgn="base">
              <a:spcAft>
                <a:spcPct val="0"/>
              </a:spcAft>
            </a:pPr>
            <a:fld id="{7199FE57-B04B-4B7C-816D-A15AF53620B8}" type="slidenum">
              <a:rPr lang="en-US" b="1" smtClean="0">
                <a:solidFill>
                  <a:srgbClr val="FFFFFF"/>
                </a:solidFill>
              </a:rPr>
              <a:pPr fontAlgn="base">
                <a:spcAft>
                  <a:spcPct val="0"/>
                </a:spcAft>
              </a:pPr>
              <a:t>26</a:t>
            </a:fld>
            <a:endParaRPr lang="en-US" b="1">
              <a:solidFill>
                <a:srgbClr val="FFFFFF"/>
              </a:solidFill>
            </a:endParaRPr>
          </a:p>
        </p:txBody>
      </p:sp>
    </p:spTree>
    <p:extLst>
      <p:ext uri="{BB962C8B-B14F-4D97-AF65-F5344CB8AC3E}">
        <p14:creationId xmlns:p14="http://schemas.microsoft.com/office/powerpoint/2010/main" val="3781474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9144000" cy="685800"/>
          </a:xfrm>
        </p:spPr>
        <p:txBody>
          <a:bodyPr/>
          <a:lstStyle/>
          <a:p>
            <a:r>
              <a:rPr lang="en-US" sz="2400" dirty="0">
                <a:latin typeface="Segoe UI" panose="020B0502040204020203" pitchFamily="34" charset="0"/>
                <a:ea typeface="Segoe UI" panose="020B0502040204020203" pitchFamily="34" charset="0"/>
                <a:cs typeface="Segoe UI" panose="020B0502040204020203" pitchFamily="34" charset="0"/>
              </a:rPr>
              <a:t>2.2.6.6.2.2.1 INTERNAL AUDIT</a:t>
            </a:r>
          </a:p>
        </p:txBody>
      </p:sp>
      <p:sp>
        <p:nvSpPr>
          <p:cNvPr id="6" name="Content Placeholder 5"/>
          <p:cNvSpPr>
            <a:spLocks noGrp="1"/>
          </p:cNvSpPr>
          <p:nvPr>
            <p:ph idx="1"/>
          </p:nvPr>
        </p:nvSpPr>
        <p:spPr>
          <a:xfrm>
            <a:off x="0" y="1117601"/>
            <a:ext cx="9144000" cy="5264149"/>
          </a:xfrm>
        </p:spPr>
        <p:txBody>
          <a:bodyPr>
            <a:noAutofit/>
          </a:bodyPr>
          <a:lstStyle/>
          <a:p>
            <a:pPr marL="799912" lvl="1" indent="-342900">
              <a:spcAft>
                <a:spcPts val="1200"/>
              </a:spcAft>
              <a:buFont typeface="Arial" panose="020B0604020202020204" pitchFamily="34" charset="0"/>
              <a:buChar char="•"/>
              <a:defRPr/>
            </a:pPr>
            <a:r>
              <a:rPr lang="en-US" sz="2200" b="1"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IA is an objective assurance and consulting activity </a:t>
            </a:r>
            <a:r>
              <a:rPr lang="en-US" sz="2200" b="1" dirty="0">
                <a:latin typeface="Segoe UI" panose="020B0502040204020203" pitchFamily="34" charset="0"/>
                <a:ea typeface="Segoe UI" panose="020B0502040204020203" pitchFamily="34" charset="0"/>
                <a:cs typeface="Segoe UI" panose="020B0502040204020203" pitchFamily="34" charset="0"/>
              </a:rPr>
              <a:t>independently implemented within an EA designed to add value and improve an organization's operations. </a:t>
            </a:r>
          </a:p>
          <a:p>
            <a:pPr marL="799912" lvl="1" indent="-342900">
              <a:spcAft>
                <a:spcPts val="1200"/>
              </a:spcAft>
              <a:buFont typeface="Arial" panose="020B0604020202020204" pitchFamily="34" charset="0"/>
              <a:buChar char="•"/>
              <a:defRPr/>
            </a:pPr>
            <a:r>
              <a:rPr lang="en-US" sz="2200" b="1"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IA helps an organization accomplish its objectives </a:t>
            </a:r>
            <a:r>
              <a:rPr lang="en-US" sz="2200" b="1" dirty="0">
                <a:latin typeface="Segoe UI" panose="020B0502040204020203" pitchFamily="34" charset="0"/>
                <a:ea typeface="Segoe UI" panose="020B0502040204020203" pitchFamily="34" charset="0"/>
                <a:cs typeface="Segoe UI" panose="020B0502040204020203" pitchFamily="34" charset="0"/>
              </a:rPr>
              <a:t>by bringing a systematic, disciplined approach to evaluate and improve risk management, control, and governance processes</a:t>
            </a:r>
          </a:p>
          <a:p>
            <a:pPr marL="799912" lvl="1" indent="-342900">
              <a:spcAft>
                <a:spcPts val="1200"/>
              </a:spcAft>
              <a:buFont typeface="Arial" panose="020B0604020202020204" pitchFamily="34" charset="0"/>
              <a:buChar char="•"/>
              <a:defRPr/>
            </a:pPr>
            <a:r>
              <a:rPr lang="en-US" sz="2200" b="1"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IA is part of the EA’s internal control system </a:t>
            </a:r>
            <a:r>
              <a:rPr lang="en-US" sz="2200" b="1" dirty="0">
                <a:latin typeface="Segoe UI" panose="020B0502040204020203" pitchFamily="34" charset="0"/>
                <a:ea typeface="Segoe UI" panose="020B0502040204020203" pitchFamily="34" charset="0"/>
                <a:cs typeface="Segoe UI" panose="020B0502040204020203" pitchFamily="34" charset="0"/>
              </a:rPr>
              <a:t>but at the same time an independent function with the EA that reviews the internal control system</a:t>
            </a:r>
          </a:p>
          <a:p>
            <a:pPr marL="799912" lvl="1" indent="-342900">
              <a:spcAft>
                <a:spcPts val="0"/>
              </a:spcAft>
              <a:buFont typeface="Arial" panose="020B0604020202020204" pitchFamily="34" charset="0"/>
              <a:buChar char="•"/>
              <a:defRPr/>
            </a:pPr>
            <a:endParaRPr lang="en-US" sz="2200" dirty="0">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2"/>
          </p:nvPr>
        </p:nvSpPr>
        <p:spPr/>
        <p:txBody>
          <a:bodyPr/>
          <a:lstStyle/>
          <a:p>
            <a:pPr fontAlgn="base">
              <a:spcAft>
                <a:spcPct val="0"/>
              </a:spcAft>
            </a:pPr>
            <a:fld id="{7199FE57-B04B-4B7C-816D-A15AF53620B8}" type="slidenum">
              <a:rPr lang="en-US" b="1" smtClean="0">
                <a:solidFill>
                  <a:srgbClr val="FFFFFF"/>
                </a:solidFill>
              </a:rPr>
              <a:pPr fontAlgn="base">
                <a:spcAft>
                  <a:spcPct val="0"/>
                </a:spcAft>
              </a:pPr>
              <a:t>27</a:t>
            </a:fld>
            <a:endParaRPr lang="en-US" b="1">
              <a:solidFill>
                <a:srgbClr val="FFFFFF"/>
              </a:solidFill>
            </a:endParaRPr>
          </a:p>
        </p:txBody>
      </p:sp>
    </p:spTree>
    <p:extLst>
      <p:ext uri="{BB962C8B-B14F-4D97-AF65-F5344CB8AC3E}">
        <p14:creationId xmlns:p14="http://schemas.microsoft.com/office/powerpoint/2010/main" val="10592740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9144000" cy="685800"/>
          </a:xfrm>
        </p:spPr>
        <p:txBody>
          <a:bodyPr/>
          <a:lstStyle/>
          <a:p>
            <a:r>
              <a:rPr lang="en-US" sz="2400" dirty="0">
                <a:latin typeface="Segoe UI" panose="020B0502040204020203" pitchFamily="34" charset="0"/>
                <a:ea typeface="Segoe UI" panose="020B0502040204020203" pitchFamily="34" charset="0"/>
                <a:cs typeface="Segoe UI" panose="020B0502040204020203" pitchFamily="34" charset="0"/>
              </a:rPr>
              <a:t>2.2.6.6.2.2.1 CENTRAL HARMONIZATION UNIT</a:t>
            </a:r>
          </a:p>
        </p:txBody>
      </p:sp>
      <p:sp>
        <p:nvSpPr>
          <p:cNvPr id="6" name="Content Placeholder 5"/>
          <p:cNvSpPr>
            <a:spLocks noGrp="1"/>
          </p:cNvSpPr>
          <p:nvPr>
            <p:ph idx="1"/>
          </p:nvPr>
        </p:nvSpPr>
        <p:spPr>
          <a:xfrm>
            <a:off x="235974" y="1032387"/>
            <a:ext cx="8908026" cy="5349363"/>
          </a:xfrm>
        </p:spPr>
        <p:txBody>
          <a:bodyPr>
            <a:noAutofit/>
          </a:bodyPr>
          <a:lstStyle/>
          <a:p>
            <a:pPr marL="0" lvl="0" indent="0">
              <a:buNone/>
            </a:pPr>
            <a:endParaRPr lang="en-US" sz="22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endParaRPr>
          </a:p>
          <a:p>
            <a:pPr marL="0" lvl="0" indent="0">
              <a:buNone/>
            </a:pPr>
            <a:r>
              <a:rPr lang="en-US" sz="22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The CHU is responsible for:</a:t>
            </a:r>
          </a:p>
          <a:p>
            <a:pPr marL="0" lvl="0" indent="0">
              <a:buNone/>
            </a:pPr>
            <a:endParaRPr lang="en-US" sz="22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endParaRPr>
          </a:p>
          <a:p>
            <a:pPr lvl="0"/>
            <a:r>
              <a:rPr lang="en-US" sz="22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Designing an approach to FMC and IA </a:t>
            </a:r>
            <a:r>
              <a:rPr lang="en-US" sz="2200" dirty="0">
                <a:solidFill>
                  <a:srgbClr val="990000"/>
                </a:solidFill>
                <a:latin typeface="Segoe UI" panose="020B0502040204020203" pitchFamily="34" charset="0"/>
                <a:ea typeface="Segoe UI" panose="020B0502040204020203" pitchFamily="34" charset="0"/>
                <a:cs typeface="Segoe UI" panose="020B0502040204020203" pitchFamily="34" charset="0"/>
              </a:rPr>
              <a:t>that is appropriate for the particular country and in line with international standards</a:t>
            </a:r>
          </a:p>
          <a:p>
            <a:pPr lvl="0"/>
            <a:r>
              <a:rPr lang="en-US" sz="22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Developing and issuing standards,</a:t>
            </a:r>
            <a:r>
              <a:rPr lang="en-US" sz="2200" dirty="0">
                <a:solidFill>
                  <a:srgbClr val="990000"/>
                </a:solidFill>
                <a:latin typeface="Segoe UI" panose="020B0502040204020203" pitchFamily="34" charset="0"/>
                <a:ea typeface="Segoe UI" panose="020B0502040204020203" pitchFamily="34" charset="0"/>
                <a:cs typeface="Segoe UI" panose="020B0502040204020203" pitchFamily="34" charset="0"/>
              </a:rPr>
              <a:t> methodologies, and guidelines for their implementation</a:t>
            </a:r>
          </a:p>
          <a:p>
            <a:pPr lvl="0"/>
            <a:r>
              <a:rPr lang="en-US" sz="22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Promoting PIFC </a:t>
            </a:r>
            <a:r>
              <a:rPr lang="en-US" sz="2200" dirty="0">
                <a:solidFill>
                  <a:srgbClr val="990000"/>
                </a:solidFill>
                <a:latin typeface="Segoe UI" panose="020B0502040204020203" pitchFamily="34" charset="0"/>
                <a:ea typeface="Segoe UI" panose="020B0502040204020203" pitchFamily="34" charset="0"/>
                <a:cs typeface="Segoe UI" panose="020B0502040204020203" pitchFamily="34" charset="0"/>
              </a:rPr>
              <a:t>by networking with stakeholders</a:t>
            </a:r>
          </a:p>
          <a:p>
            <a:pPr lvl="0"/>
            <a:r>
              <a:rPr lang="en-US" sz="22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Developing arrangements for training </a:t>
            </a:r>
            <a:r>
              <a:rPr lang="en-US" sz="2200" dirty="0">
                <a:solidFill>
                  <a:srgbClr val="990000"/>
                </a:solidFill>
                <a:latin typeface="Segoe UI" panose="020B0502040204020203" pitchFamily="34" charset="0"/>
                <a:ea typeface="Segoe UI" panose="020B0502040204020203" pitchFamily="34" charset="0"/>
                <a:cs typeface="Segoe UI" panose="020B0502040204020203" pitchFamily="34" charset="0"/>
              </a:rPr>
              <a:t>staff on FMC and IA, including the setting of qualification criteria for financial managers and internal auditors</a:t>
            </a:r>
          </a:p>
          <a:p>
            <a:r>
              <a:rPr lang="en-US" sz="22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Monitoring the implementation </a:t>
            </a:r>
            <a:r>
              <a:rPr lang="en-US" sz="2200" dirty="0">
                <a:solidFill>
                  <a:srgbClr val="990000"/>
                </a:solidFill>
                <a:latin typeface="Segoe UI" panose="020B0502040204020203" pitchFamily="34" charset="0"/>
                <a:ea typeface="Segoe UI" panose="020B0502040204020203" pitchFamily="34" charset="0"/>
                <a:cs typeface="Segoe UI" panose="020B0502040204020203" pitchFamily="34" charset="0"/>
              </a:rPr>
              <a:t>of FMC and IA and providing assurance on the operation of the system in the form of an annual report</a:t>
            </a:r>
          </a:p>
        </p:txBody>
      </p:sp>
      <p:sp>
        <p:nvSpPr>
          <p:cNvPr id="4" name="Slide Number Placeholder 3"/>
          <p:cNvSpPr>
            <a:spLocks noGrp="1"/>
          </p:cNvSpPr>
          <p:nvPr>
            <p:ph type="sldNum" sz="quarter" idx="12"/>
          </p:nvPr>
        </p:nvSpPr>
        <p:spPr/>
        <p:txBody>
          <a:bodyPr/>
          <a:lstStyle/>
          <a:p>
            <a:pPr fontAlgn="base">
              <a:spcAft>
                <a:spcPct val="0"/>
              </a:spcAft>
            </a:pPr>
            <a:fld id="{7199FE57-B04B-4B7C-816D-A15AF53620B8}" type="slidenum">
              <a:rPr lang="en-US" b="1" smtClean="0">
                <a:solidFill>
                  <a:srgbClr val="FFFFFF"/>
                </a:solidFill>
              </a:rPr>
              <a:pPr fontAlgn="base">
                <a:spcAft>
                  <a:spcPct val="0"/>
                </a:spcAft>
              </a:pPr>
              <a:t>28</a:t>
            </a:fld>
            <a:endParaRPr lang="en-US" b="1">
              <a:solidFill>
                <a:srgbClr val="FFFFFF"/>
              </a:solidFill>
            </a:endParaRPr>
          </a:p>
        </p:txBody>
      </p:sp>
    </p:spTree>
    <p:extLst>
      <p:ext uri="{BB962C8B-B14F-4D97-AF65-F5344CB8AC3E}">
        <p14:creationId xmlns:p14="http://schemas.microsoft.com/office/powerpoint/2010/main" val="32778519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9144000" cy="685800"/>
          </a:xfrm>
        </p:spPr>
        <p:txBody>
          <a:bodyPr/>
          <a:lstStyle/>
          <a:p>
            <a:r>
              <a:rPr lang="en-US" sz="2400" dirty="0">
                <a:latin typeface="Segoe UI" panose="020B0502040204020203" pitchFamily="34" charset="0"/>
                <a:ea typeface="Segoe UI" panose="020B0502040204020203" pitchFamily="34" charset="0"/>
                <a:cs typeface="Segoe UI" panose="020B0502040204020203" pitchFamily="34" charset="0"/>
              </a:rPr>
              <a:t>2.2.6.6.2.2.1 SUITABILITY OF PIFC MODEL</a:t>
            </a:r>
          </a:p>
        </p:txBody>
      </p:sp>
      <p:sp>
        <p:nvSpPr>
          <p:cNvPr id="6" name="Content Placeholder 5"/>
          <p:cNvSpPr>
            <a:spLocks noGrp="1"/>
          </p:cNvSpPr>
          <p:nvPr>
            <p:ph idx="1"/>
          </p:nvPr>
        </p:nvSpPr>
        <p:spPr>
          <a:xfrm>
            <a:off x="235974" y="1032387"/>
            <a:ext cx="8908026" cy="5349363"/>
          </a:xfrm>
        </p:spPr>
        <p:txBody>
          <a:bodyPr>
            <a:noAutofit/>
          </a:bodyPr>
          <a:lstStyle/>
          <a:p>
            <a:pPr marL="0" lvl="0" indent="0">
              <a:buNone/>
            </a:pPr>
            <a:endParaRPr lang="en-US" sz="22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endParaRPr>
          </a:p>
          <a:p>
            <a:pPr marL="0" lvl="0" indent="0">
              <a:buNone/>
            </a:pPr>
            <a:r>
              <a:rPr lang="en-US" sz="22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The PIFC model is suitable for </a:t>
            </a:r>
            <a:r>
              <a:rPr lang="en-US" sz="2200" dirty="0" err="1">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MoFs</a:t>
            </a:r>
            <a:r>
              <a:rPr lang="en-US" sz="22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 in Russian legacy systems because:</a:t>
            </a:r>
          </a:p>
          <a:p>
            <a:pPr lvl="0"/>
            <a:r>
              <a:rPr lang="en-US" sz="2200" dirty="0">
                <a:solidFill>
                  <a:srgbClr val="990000"/>
                </a:solidFill>
                <a:latin typeface="Segoe UI" panose="020B0502040204020203" pitchFamily="34" charset="0"/>
                <a:ea typeface="Segoe UI" panose="020B0502040204020203" pitchFamily="34" charset="0"/>
                <a:cs typeface="Segoe UI" panose="020B0502040204020203" pitchFamily="34" charset="0"/>
              </a:rPr>
              <a:t>It provides a method of increasing management flexibility and accountability in EAs that can be assessed against international standards and practices</a:t>
            </a:r>
          </a:p>
          <a:p>
            <a:pPr lvl="0"/>
            <a:r>
              <a:rPr lang="en-US" sz="2200" dirty="0">
                <a:solidFill>
                  <a:srgbClr val="990000"/>
                </a:solidFill>
                <a:latin typeface="Segoe UI" panose="020B0502040204020203" pitchFamily="34" charset="0"/>
                <a:ea typeface="Segoe UI" panose="020B0502040204020203" pitchFamily="34" charset="0"/>
                <a:cs typeface="Segoe UI" panose="020B0502040204020203" pitchFamily="34" charset="0"/>
              </a:rPr>
              <a:t>Via the CHU, it provides a method for maintaining </a:t>
            </a:r>
            <a:r>
              <a:rPr lang="en-US" sz="2200" dirty="0" err="1">
                <a:solidFill>
                  <a:srgbClr val="990000"/>
                </a:solidFill>
                <a:latin typeface="Segoe UI" panose="020B0502040204020203" pitchFamily="34" charset="0"/>
                <a:ea typeface="Segoe UI" panose="020B0502040204020203" pitchFamily="34" charset="0"/>
                <a:cs typeface="Segoe UI" panose="020B0502040204020203" pitchFamily="34" charset="0"/>
              </a:rPr>
              <a:t>MoF</a:t>
            </a:r>
            <a:r>
              <a:rPr lang="en-US" sz="2200" dirty="0">
                <a:solidFill>
                  <a:srgbClr val="990000"/>
                </a:solidFill>
                <a:latin typeface="Segoe UI" panose="020B0502040204020203" pitchFamily="34" charset="0"/>
                <a:ea typeface="Segoe UI" panose="020B0502040204020203" pitchFamily="34" charset="0"/>
                <a:cs typeface="Segoe UI" panose="020B0502040204020203" pitchFamily="34" charset="0"/>
              </a:rPr>
              <a:t> control over internal financial control in the PFM system on a more efficient basis</a:t>
            </a:r>
          </a:p>
          <a:p>
            <a:pPr lvl="0"/>
            <a:r>
              <a:rPr lang="en-US" sz="2200" dirty="0">
                <a:solidFill>
                  <a:srgbClr val="990000"/>
                </a:solidFill>
                <a:latin typeface="Segoe UI" panose="020B0502040204020203" pitchFamily="34" charset="0"/>
                <a:ea typeface="Segoe UI" panose="020B0502040204020203" pitchFamily="34" charset="0"/>
                <a:cs typeface="Segoe UI" panose="020B0502040204020203" pitchFamily="34" charset="0"/>
              </a:rPr>
              <a:t>It enables the </a:t>
            </a:r>
            <a:r>
              <a:rPr lang="en-US" sz="2200" dirty="0" err="1">
                <a:solidFill>
                  <a:srgbClr val="990000"/>
                </a:solidFill>
                <a:latin typeface="Segoe UI" panose="020B0502040204020203" pitchFamily="34" charset="0"/>
                <a:ea typeface="Segoe UI" panose="020B0502040204020203" pitchFamily="34" charset="0"/>
                <a:cs typeface="Segoe UI" panose="020B0502040204020203" pitchFamily="34" charset="0"/>
              </a:rPr>
              <a:t>MoF</a:t>
            </a:r>
            <a:r>
              <a:rPr lang="en-US" sz="2200" dirty="0">
                <a:solidFill>
                  <a:srgbClr val="990000"/>
                </a:solidFill>
                <a:latin typeface="Segoe UI" panose="020B0502040204020203" pitchFamily="34" charset="0"/>
                <a:ea typeface="Segoe UI" panose="020B0502040204020203" pitchFamily="34" charset="0"/>
                <a:cs typeface="Segoe UI" panose="020B0502040204020203" pitchFamily="34" charset="0"/>
              </a:rPr>
              <a:t> to withdraw from inspection gradually as it becomes confident that EAs have mastered FMC and IA</a:t>
            </a:r>
          </a:p>
          <a:p>
            <a:pPr lvl="0"/>
            <a:r>
              <a:rPr lang="en-US" sz="2200" dirty="0">
                <a:solidFill>
                  <a:srgbClr val="990000"/>
                </a:solidFill>
                <a:latin typeface="Segoe UI" panose="020B0502040204020203" pitchFamily="34" charset="0"/>
                <a:ea typeface="Segoe UI" panose="020B0502040204020203" pitchFamily="34" charset="0"/>
                <a:cs typeface="Segoe UI" panose="020B0502040204020203" pitchFamily="34" charset="0"/>
              </a:rPr>
              <a:t>There is no requirement for the </a:t>
            </a:r>
            <a:r>
              <a:rPr lang="en-US" sz="2200" dirty="0" err="1">
                <a:solidFill>
                  <a:srgbClr val="990000"/>
                </a:solidFill>
                <a:latin typeface="Segoe UI" panose="020B0502040204020203" pitchFamily="34" charset="0"/>
                <a:ea typeface="Segoe UI" panose="020B0502040204020203" pitchFamily="34" charset="0"/>
                <a:cs typeface="Segoe UI" panose="020B0502040204020203" pitchFamily="34" charset="0"/>
              </a:rPr>
              <a:t>MoF</a:t>
            </a:r>
            <a:r>
              <a:rPr lang="en-US" sz="2200" dirty="0">
                <a:solidFill>
                  <a:srgbClr val="990000"/>
                </a:solidFill>
                <a:latin typeface="Segoe UI" panose="020B0502040204020203" pitchFamily="34" charset="0"/>
                <a:ea typeface="Segoe UI" panose="020B0502040204020203" pitchFamily="34" charset="0"/>
                <a:cs typeface="Segoe UI" panose="020B0502040204020203" pitchFamily="34" charset="0"/>
              </a:rPr>
              <a:t> to have financial controllers in EAs</a:t>
            </a:r>
          </a:p>
          <a:p>
            <a:pPr lvl="0"/>
            <a:endParaRPr lang="en-US" sz="2200" dirty="0">
              <a:solidFill>
                <a:srgbClr val="990000"/>
              </a:solidFill>
              <a:latin typeface="Segoe UI" panose="020B0502040204020203" pitchFamily="34" charset="0"/>
              <a:ea typeface="Segoe UI" panose="020B0502040204020203" pitchFamily="34" charset="0"/>
              <a:cs typeface="Segoe UI" panose="020B0502040204020203" pitchFamily="34" charset="0"/>
            </a:endParaRPr>
          </a:p>
          <a:p>
            <a:pPr lvl="0"/>
            <a:endParaRPr lang="en-US" sz="2200" dirty="0">
              <a:solidFill>
                <a:srgbClr val="990000"/>
              </a:solidFill>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2"/>
          </p:nvPr>
        </p:nvSpPr>
        <p:spPr/>
        <p:txBody>
          <a:bodyPr/>
          <a:lstStyle/>
          <a:p>
            <a:pPr fontAlgn="base">
              <a:spcAft>
                <a:spcPct val="0"/>
              </a:spcAft>
            </a:pPr>
            <a:fld id="{7199FE57-B04B-4B7C-816D-A15AF53620B8}" type="slidenum">
              <a:rPr lang="en-US" b="1" smtClean="0">
                <a:solidFill>
                  <a:srgbClr val="FFFFFF"/>
                </a:solidFill>
              </a:rPr>
              <a:pPr fontAlgn="base">
                <a:spcAft>
                  <a:spcPct val="0"/>
                </a:spcAft>
              </a:pPr>
              <a:t>29</a:t>
            </a:fld>
            <a:endParaRPr lang="en-US" b="1">
              <a:solidFill>
                <a:srgbClr val="FFFFFF"/>
              </a:solidFill>
            </a:endParaRPr>
          </a:p>
        </p:txBody>
      </p:sp>
    </p:spTree>
    <p:extLst>
      <p:ext uri="{BB962C8B-B14F-4D97-AF65-F5344CB8AC3E}">
        <p14:creationId xmlns:p14="http://schemas.microsoft.com/office/powerpoint/2010/main" val="7898768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9144000" cy="785816"/>
          </a:xfrm>
        </p:spPr>
        <p:txBody>
          <a:bodyPr/>
          <a:lstStyle/>
          <a:p>
            <a:r>
              <a:rPr lang="en-US" sz="2400" dirty="0">
                <a:latin typeface="Segoe UI" panose="020B0502040204020203" pitchFamily="34" charset="0"/>
                <a:ea typeface="Segoe UI" panose="020B0502040204020203" pitchFamily="34" charset="0"/>
                <a:cs typeface="Segoe UI" panose="020B0502040204020203" pitchFamily="34" charset="0"/>
              </a:rPr>
              <a:t>1. CURRENT SYSTEM: OUTLINE</a:t>
            </a:r>
          </a:p>
        </p:txBody>
      </p:sp>
      <p:sp>
        <p:nvSpPr>
          <p:cNvPr id="6" name="Content Placeholder 5"/>
          <p:cNvSpPr>
            <a:spLocks noGrp="1"/>
          </p:cNvSpPr>
          <p:nvPr>
            <p:ph idx="1"/>
          </p:nvPr>
        </p:nvSpPr>
        <p:spPr>
          <a:xfrm>
            <a:off x="101600" y="1117601"/>
            <a:ext cx="9042400" cy="5008564"/>
          </a:xfrm>
        </p:spPr>
        <p:txBody>
          <a:bodyPr>
            <a:normAutofit/>
          </a:bodyPr>
          <a:lstStyle/>
          <a:p>
            <a:pPr marL="457012" lvl="1" indent="0">
              <a:spcAft>
                <a:spcPts val="0"/>
              </a:spcAft>
              <a:buNone/>
              <a:defRPr/>
            </a:pPr>
            <a:endParaRPr lang="en-US" sz="3200" b="1" dirty="0">
              <a:solidFill>
                <a:srgbClr val="0033CC"/>
              </a:solidFill>
              <a:ea typeface="+mn-ea"/>
            </a:endParaRPr>
          </a:p>
          <a:p>
            <a:pPr marL="457012" lvl="1" indent="0">
              <a:spcAft>
                <a:spcPts val="0"/>
              </a:spcAft>
              <a:buNone/>
              <a:defRPr/>
            </a:pPr>
            <a:endParaRPr lang="en-US" sz="3200" b="1" dirty="0">
              <a:solidFill>
                <a:srgbClr val="0033CC"/>
              </a:solidFill>
              <a:ea typeface="+mn-ea"/>
            </a:endParaRPr>
          </a:p>
          <a:p>
            <a:pPr marL="457012" lvl="1" indent="0">
              <a:spcAft>
                <a:spcPts val="0"/>
              </a:spcAft>
              <a:buNone/>
              <a:defRPr/>
            </a:pPr>
            <a:r>
              <a:rPr lang="en-US" sz="3200" b="1" dirty="0">
                <a:solidFill>
                  <a:srgbClr val="0033CC"/>
                </a:solidFill>
                <a:ea typeface="+mn-ea"/>
              </a:rPr>
              <a:t>1.1 </a:t>
            </a:r>
            <a:r>
              <a:rPr lang="en-US" sz="3200" b="1" dirty="0">
                <a:solidFill>
                  <a:srgbClr val="0033CC"/>
                </a:solidFill>
                <a:latin typeface="Segoe UI" panose="020B0502040204020203" pitchFamily="34" charset="0"/>
                <a:ea typeface="Segoe UI" panose="020B0502040204020203" pitchFamily="34" charset="0"/>
                <a:cs typeface="Segoe UI" panose="020B0502040204020203" pitchFamily="34" charset="0"/>
              </a:rPr>
              <a:t>General Calculation Law</a:t>
            </a:r>
            <a:endParaRPr lang="en-US" sz="3200" dirty="0">
              <a:solidFill>
                <a:srgbClr val="800000"/>
              </a:solidFill>
              <a:latin typeface="Segoe UI" panose="020B0502040204020203" pitchFamily="34" charset="0"/>
              <a:ea typeface="Segoe UI" panose="020B0502040204020203" pitchFamily="34" charset="0"/>
              <a:cs typeface="Segoe UI" panose="020B0502040204020203" pitchFamily="34" charset="0"/>
            </a:endParaRPr>
          </a:p>
          <a:p>
            <a:pPr marL="457012" lvl="1" indent="0">
              <a:spcAft>
                <a:spcPts val="0"/>
              </a:spcAft>
              <a:buNone/>
              <a:defRPr/>
            </a:pPr>
            <a:r>
              <a:rPr lang="en-US" sz="3200" b="1" dirty="0">
                <a:solidFill>
                  <a:srgbClr val="0033CC"/>
                </a:solidFill>
                <a:latin typeface="Segoe UI" panose="020B0502040204020203" pitchFamily="34" charset="0"/>
                <a:ea typeface="Segoe UI" panose="020B0502040204020203" pitchFamily="34" charset="0"/>
                <a:cs typeface="Segoe UI" panose="020B0502040204020203" pitchFamily="34" charset="0"/>
              </a:rPr>
              <a:t>1.2 Activities of Financial Controllers</a:t>
            </a:r>
          </a:p>
          <a:p>
            <a:pPr marL="457012" lvl="1" indent="0">
              <a:spcAft>
                <a:spcPts val="0"/>
              </a:spcAft>
              <a:buNone/>
              <a:defRPr/>
            </a:pPr>
            <a:r>
              <a:rPr lang="en-US" sz="3200" b="1" dirty="0">
                <a:solidFill>
                  <a:srgbClr val="0033CC"/>
                </a:solidFill>
                <a:latin typeface="Segoe UI" panose="020B0502040204020203" pitchFamily="34" charset="0"/>
                <a:ea typeface="Segoe UI" panose="020B0502040204020203" pitchFamily="34" charset="0"/>
                <a:cs typeface="Segoe UI" panose="020B0502040204020203" pitchFamily="34" charset="0"/>
              </a:rPr>
              <a:t>1.3 Classification of Executing Agencies</a:t>
            </a:r>
            <a:endParaRPr lang="en-US" sz="3200" dirty="0">
              <a:solidFill>
                <a:srgbClr val="800000"/>
              </a:solidFill>
              <a:latin typeface="Segoe UI" panose="020B0502040204020203" pitchFamily="34" charset="0"/>
              <a:ea typeface="Segoe UI" panose="020B0502040204020203" pitchFamily="34" charset="0"/>
              <a:cs typeface="Segoe UI" panose="020B0502040204020203" pitchFamily="34" charset="0"/>
            </a:endParaRPr>
          </a:p>
          <a:p>
            <a:pPr marL="457012" lvl="1" indent="0">
              <a:spcAft>
                <a:spcPts val="0"/>
              </a:spcAft>
              <a:buNone/>
              <a:defRPr/>
            </a:pPr>
            <a:r>
              <a:rPr lang="en-US" sz="3200" b="1" dirty="0">
                <a:solidFill>
                  <a:srgbClr val="0033CC"/>
                </a:solidFill>
                <a:latin typeface="Segoe UI" panose="020B0502040204020203" pitchFamily="34" charset="0"/>
                <a:ea typeface="Segoe UI" panose="020B0502040204020203" pitchFamily="34" charset="0"/>
                <a:cs typeface="Segoe UI" panose="020B0502040204020203" pitchFamily="34" charset="0"/>
              </a:rPr>
              <a:t>1.4 Supreme Audit Court (SAC) Role</a:t>
            </a:r>
            <a:r>
              <a:rPr lang="en-US" sz="3200" dirty="0">
                <a:solidFill>
                  <a:srgbClr val="800000"/>
                </a:solidFill>
                <a:latin typeface="Segoe UI" panose="020B0502040204020203" pitchFamily="34" charset="0"/>
                <a:ea typeface="Segoe UI" panose="020B0502040204020203" pitchFamily="34" charset="0"/>
                <a:cs typeface="Segoe UI" panose="020B0502040204020203" pitchFamily="34" charset="0"/>
              </a:rPr>
              <a:t> </a:t>
            </a:r>
          </a:p>
        </p:txBody>
      </p:sp>
      <p:sp>
        <p:nvSpPr>
          <p:cNvPr id="4" name="Slide Number Placeholder 3"/>
          <p:cNvSpPr>
            <a:spLocks noGrp="1"/>
          </p:cNvSpPr>
          <p:nvPr>
            <p:ph type="sldNum" sz="quarter" idx="12"/>
          </p:nvPr>
        </p:nvSpPr>
        <p:spPr/>
        <p:txBody>
          <a:bodyPr/>
          <a:lstStyle/>
          <a:p>
            <a:pPr fontAlgn="base">
              <a:spcAft>
                <a:spcPct val="0"/>
              </a:spcAft>
            </a:pPr>
            <a:fld id="{7199FE57-B04B-4B7C-816D-A15AF53620B8}" type="slidenum">
              <a:rPr lang="en-US" b="1" smtClean="0">
                <a:solidFill>
                  <a:srgbClr val="FFFFFF"/>
                </a:solidFill>
              </a:rPr>
              <a:pPr fontAlgn="base">
                <a:spcAft>
                  <a:spcPct val="0"/>
                </a:spcAft>
              </a:pPr>
              <a:t>3</a:t>
            </a:fld>
            <a:endParaRPr lang="en-US" b="1">
              <a:solidFill>
                <a:srgbClr val="FFFFFF"/>
              </a:solidFill>
            </a:endParaRPr>
          </a:p>
        </p:txBody>
      </p:sp>
    </p:spTree>
    <p:extLst>
      <p:ext uri="{BB962C8B-B14F-4D97-AF65-F5344CB8AC3E}">
        <p14:creationId xmlns:p14="http://schemas.microsoft.com/office/powerpoint/2010/main" val="286080863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9144000" cy="685800"/>
          </a:xfrm>
        </p:spPr>
        <p:txBody>
          <a:bodyPr/>
          <a:lstStyle/>
          <a:p>
            <a:r>
              <a:rPr lang="en-US" sz="2400" dirty="0">
                <a:latin typeface="Segoe UI" panose="020B0502040204020203" pitchFamily="34" charset="0"/>
                <a:ea typeface="Segoe UI" panose="020B0502040204020203" pitchFamily="34" charset="0"/>
                <a:cs typeface="Segoe UI" panose="020B0502040204020203" pitchFamily="34" charset="0"/>
              </a:rPr>
              <a:t>2.2.6.6.2.2.1 GRADUAL PROCESS</a:t>
            </a:r>
          </a:p>
        </p:txBody>
      </p:sp>
      <p:sp>
        <p:nvSpPr>
          <p:cNvPr id="6" name="Content Placeholder 5"/>
          <p:cNvSpPr>
            <a:spLocks noGrp="1"/>
          </p:cNvSpPr>
          <p:nvPr>
            <p:ph idx="1"/>
          </p:nvPr>
        </p:nvSpPr>
        <p:spPr>
          <a:xfrm>
            <a:off x="235974" y="1032387"/>
            <a:ext cx="8908026" cy="5349363"/>
          </a:xfrm>
        </p:spPr>
        <p:txBody>
          <a:bodyPr>
            <a:noAutofit/>
          </a:bodyPr>
          <a:lstStyle/>
          <a:p>
            <a:pPr marL="0" lvl="0" indent="0">
              <a:buNone/>
            </a:pPr>
            <a:endParaRPr lang="en-US" sz="22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endParaRPr>
          </a:p>
          <a:p>
            <a:pPr marL="0" lvl="0" indent="0">
              <a:buNone/>
            </a:pPr>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Implementation of the PIFC model in Russian legacy system countries will take time because:</a:t>
            </a:r>
          </a:p>
          <a:p>
            <a:pPr lvl="0"/>
            <a:r>
              <a:rPr lang="en-US" sz="2400" dirty="0" err="1">
                <a:solidFill>
                  <a:srgbClr val="990000"/>
                </a:solidFill>
                <a:latin typeface="Segoe UI" panose="020B0502040204020203" pitchFamily="34" charset="0"/>
                <a:ea typeface="Segoe UI" panose="020B0502040204020203" pitchFamily="34" charset="0"/>
                <a:cs typeface="Segoe UI" panose="020B0502040204020203" pitchFamily="34" charset="0"/>
              </a:rPr>
              <a:t>MoFs</a:t>
            </a:r>
            <a:r>
              <a:rPr lang="en-US" sz="2400" dirty="0">
                <a:solidFill>
                  <a:srgbClr val="990000"/>
                </a:solidFill>
                <a:latin typeface="Segoe UI" panose="020B0502040204020203" pitchFamily="34" charset="0"/>
                <a:ea typeface="Segoe UI" panose="020B0502040204020203" pitchFamily="34" charset="0"/>
                <a:cs typeface="Segoe UI" panose="020B0502040204020203" pitchFamily="34" charset="0"/>
              </a:rPr>
              <a:t> will continue to have overall accountability to the government for internal financial control and therefore will only downscale inspection as they become confident in the PIFC system in individual EAs</a:t>
            </a:r>
          </a:p>
          <a:p>
            <a:pPr lvl="0"/>
            <a:r>
              <a:rPr lang="en-US" sz="2400" dirty="0">
                <a:solidFill>
                  <a:srgbClr val="990000"/>
                </a:solidFill>
                <a:latin typeface="Segoe UI" panose="020B0502040204020203" pitchFamily="34" charset="0"/>
                <a:ea typeface="Segoe UI" panose="020B0502040204020203" pitchFamily="34" charset="0"/>
                <a:cs typeface="Segoe UI" panose="020B0502040204020203" pitchFamily="34" charset="0"/>
              </a:rPr>
              <a:t>A generational change in the mentality of managers and staff will be required – how quickly this will be achieved will depend in part on personnel policies </a:t>
            </a:r>
          </a:p>
          <a:p>
            <a:pPr lvl="0"/>
            <a:endParaRPr lang="en-US" sz="2200" dirty="0">
              <a:solidFill>
                <a:srgbClr val="990000"/>
              </a:solidFill>
              <a:latin typeface="Segoe UI" panose="020B0502040204020203" pitchFamily="34" charset="0"/>
              <a:ea typeface="Segoe UI" panose="020B0502040204020203" pitchFamily="34" charset="0"/>
              <a:cs typeface="Segoe UI" panose="020B0502040204020203" pitchFamily="34" charset="0"/>
            </a:endParaRPr>
          </a:p>
          <a:p>
            <a:pPr lvl="0"/>
            <a:endParaRPr lang="en-US" sz="2200" dirty="0">
              <a:solidFill>
                <a:srgbClr val="990000"/>
              </a:solidFill>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2"/>
          </p:nvPr>
        </p:nvSpPr>
        <p:spPr/>
        <p:txBody>
          <a:bodyPr/>
          <a:lstStyle/>
          <a:p>
            <a:pPr fontAlgn="base">
              <a:spcAft>
                <a:spcPct val="0"/>
              </a:spcAft>
            </a:pPr>
            <a:fld id="{7199FE57-B04B-4B7C-816D-A15AF53620B8}" type="slidenum">
              <a:rPr lang="en-US" b="1" smtClean="0">
                <a:solidFill>
                  <a:srgbClr val="FFFFFF"/>
                </a:solidFill>
              </a:rPr>
              <a:pPr fontAlgn="base">
                <a:spcAft>
                  <a:spcPct val="0"/>
                </a:spcAft>
              </a:pPr>
              <a:t>30</a:t>
            </a:fld>
            <a:endParaRPr lang="en-US" b="1">
              <a:solidFill>
                <a:srgbClr val="FFFFFF"/>
              </a:solidFill>
            </a:endParaRPr>
          </a:p>
        </p:txBody>
      </p:sp>
    </p:spTree>
    <p:extLst>
      <p:ext uri="{BB962C8B-B14F-4D97-AF65-F5344CB8AC3E}">
        <p14:creationId xmlns:p14="http://schemas.microsoft.com/office/powerpoint/2010/main" val="8620271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9144000" cy="685800"/>
          </a:xfrm>
        </p:spPr>
        <p:txBody>
          <a:bodyPr/>
          <a:lstStyle/>
          <a:p>
            <a:r>
              <a:rPr lang="en-US" sz="2400" dirty="0">
                <a:latin typeface="Segoe UI" panose="020B0502040204020203" pitchFamily="34" charset="0"/>
                <a:ea typeface="Segoe UI" panose="020B0502040204020203" pitchFamily="34" charset="0"/>
                <a:cs typeface="Segoe UI" panose="020B0502040204020203" pitchFamily="34" charset="0"/>
              </a:rPr>
              <a:t>2.3 FRENCH LEGACY SYSTEMS</a:t>
            </a:r>
          </a:p>
        </p:txBody>
      </p:sp>
      <p:sp>
        <p:nvSpPr>
          <p:cNvPr id="6" name="Content Placeholder 5"/>
          <p:cNvSpPr>
            <a:spLocks noGrp="1"/>
          </p:cNvSpPr>
          <p:nvPr>
            <p:ph idx="1"/>
          </p:nvPr>
        </p:nvSpPr>
        <p:spPr>
          <a:xfrm>
            <a:off x="235974" y="1032387"/>
            <a:ext cx="8908026" cy="5349363"/>
          </a:xfrm>
        </p:spPr>
        <p:txBody>
          <a:bodyPr>
            <a:noAutofit/>
          </a:bodyPr>
          <a:lstStyle/>
          <a:p>
            <a:pPr marL="0" lvl="0" indent="0">
              <a:buNone/>
            </a:pPr>
            <a:endParaRPr lang="en-US" sz="22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endParaRPr>
          </a:p>
          <a:p>
            <a:pPr marL="0" lvl="0" indent="0">
              <a:buNone/>
            </a:pPr>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2.3.1 Managers of budget credits (</a:t>
            </a:r>
            <a:r>
              <a:rPr lang="en-US" sz="2400" dirty="0" err="1">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gestionnaires</a:t>
            </a:r>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 de credit)</a:t>
            </a:r>
          </a:p>
          <a:p>
            <a:pPr marL="0" lvl="0" indent="0">
              <a:buNone/>
            </a:pPr>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2.3.2 Financial controllers (</a:t>
            </a:r>
            <a:r>
              <a:rPr lang="en-US" sz="2400" dirty="0" err="1">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controleurs</a:t>
            </a:r>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 financiers)</a:t>
            </a:r>
          </a:p>
          <a:p>
            <a:pPr marL="0" lvl="0" indent="0">
              <a:buNone/>
            </a:pPr>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2.3.3 Payment authorizing officers (</a:t>
            </a:r>
            <a:r>
              <a:rPr lang="en-US" sz="2400" dirty="0" err="1">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ordonnateurs</a:t>
            </a:r>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a:t>
            </a:r>
          </a:p>
          <a:p>
            <a:pPr marL="0" lvl="0" indent="0">
              <a:buNone/>
            </a:pPr>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2.3.4 Public accountants (</a:t>
            </a:r>
            <a:r>
              <a:rPr lang="en-US" sz="2400" dirty="0" err="1">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comptables</a:t>
            </a:r>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 publics) </a:t>
            </a:r>
          </a:p>
          <a:p>
            <a:pPr marL="0" lvl="0" indent="0">
              <a:buNone/>
            </a:pPr>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2.3.5 Internal audit (inspection des finances)</a:t>
            </a:r>
          </a:p>
          <a:p>
            <a:pPr marL="0" lvl="0" indent="0">
              <a:buNone/>
            </a:pPr>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2.3.6 Internal control of accounting (</a:t>
            </a:r>
            <a:r>
              <a:rPr lang="en-US" sz="2400" dirty="0" err="1">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controle</a:t>
            </a:r>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 interne </a:t>
            </a:r>
            <a:r>
              <a:rPr lang="en-US" sz="2400" dirty="0" err="1">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comptable</a:t>
            </a:r>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a:t>
            </a:r>
          </a:p>
          <a:p>
            <a:pPr marL="0" lvl="0" indent="0">
              <a:buNone/>
            </a:pPr>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2.3.7 External audit (</a:t>
            </a:r>
            <a:r>
              <a:rPr lang="en-US" sz="2400" dirty="0" err="1">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Cour</a:t>
            </a:r>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 des </a:t>
            </a:r>
            <a:r>
              <a:rPr lang="en-US" sz="2400" dirty="0" err="1">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comptes</a:t>
            </a:r>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a:t>
            </a:r>
          </a:p>
          <a:p>
            <a:pPr lvl="0"/>
            <a:endParaRPr lang="en-US" sz="22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pPr lvl="0"/>
            <a:endParaRPr lang="en-US" sz="2200" dirty="0">
              <a:solidFill>
                <a:srgbClr val="990000"/>
              </a:solidFill>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2"/>
          </p:nvPr>
        </p:nvSpPr>
        <p:spPr/>
        <p:txBody>
          <a:bodyPr/>
          <a:lstStyle/>
          <a:p>
            <a:pPr fontAlgn="base">
              <a:spcAft>
                <a:spcPct val="0"/>
              </a:spcAft>
            </a:pPr>
            <a:fld id="{7199FE57-B04B-4B7C-816D-A15AF53620B8}" type="slidenum">
              <a:rPr lang="en-US" b="1" smtClean="0">
                <a:solidFill>
                  <a:srgbClr val="FFFFFF"/>
                </a:solidFill>
              </a:rPr>
              <a:pPr fontAlgn="base">
                <a:spcAft>
                  <a:spcPct val="0"/>
                </a:spcAft>
              </a:pPr>
              <a:t>31</a:t>
            </a:fld>
            <a:endParaRPr lang="en-US" b="1">
              <a:solidFill>
                <a:srgbClr val="FFFFFF"/>
              </a:solidFill>
            </a:endParaRPr>
          </a:p>
        </p:txBody>
      </p:sp>
    </p:spTree>
    <p:extLst>
      <p:ext uri="{BB962C8B-B14F-4D97-AF65-F5344CB8AC3E}">
        <p14:creationId xmlns:p14="http://schemas.microsoft.com/office/powerpoint/2010/main" val="30698797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9144000" cy="685800"/>
          </a:xfrm>
        </p:spPr>
        <p:txBody>
          <a:bodyPr/>
          <a:lstStyle/>
          <a:p>
            <a:r>
              <a:rPr lang="en-US" sz="2400" dirty="0">
                <a:latin typeface="Segoe UI" panose="020B0502040204020203" pitchFamily="34" charset="0"/>
                <a:ea typeface="Segoe UI" panose="020B0502040204020203" pitchFamily="34" charset="0"/>
                <a:cs typeface="Segoe UI" panose="020B0502040204020203" pitchFamily="34" charset="0"/>
              </a:rPr>
              <a:t>2.3.1 MANAGERS OF BUDGET CREDITS</a:t>
            </a:r>
          </a:p>
        </p:txBody>
      </p:sp>
      <p:sp>
        <p:nvSpPr>
          <p:cNvPr id="6" name="Content Placeholder 5"/>
          <p:cNvSpPr>
            <a:spLocks noGrp="1"/>
          </p:cNvSpPr>
          <p:nvPr>
            <p:ph idx="1"/>
          </p:nvPr>
        </p:nvSpPr>
        <p:spPr>
          <a:xfrm>
            <a:off x="235974" y="1032387"/>
            <a:ext cx="8908026" cy="5349363"/>
          </a:xfrm>
        </p:spPr>
        <p:txBody>
          <a:bodyPr>
            <a:noAutofit/>
          </a:bodyPr>
          <a:lstStyle/>
          <a:p>
            <a:r>
              <a:rPr lang="en-US" sz="2400" dirty="0">
                <a:solidFill>
                  <a:schemeClr val="accent2">
                    <a:lumMod val="60000"/>
                    <a:lumOff val="40000"/>
                  </a:schemeClr>
                </a:solidFill>
                <a:latin typeface="Segoe UI" panose="020B0502040204020203" pitchFamily="34" charset="0"/>
                <a:ea typeface="Segoe UI" panose="020B0502040204020203" pitchFamily="34" charset="0"/>
                <a:cs typeface="Segoe UI" panose="020B0502040204020203" pitchFamily="34" charset="0"/>
              </a:rPr>
              <a:t>Employees of EAs: </a:t>
            </a:r>
            <a:r>
              <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rPr>
              <a:t>independent of the </a:t>
            </a:r>
            <a:r>
              <a:rPr lang="en-US" sz="2400" dirty="0" err="1">
                <a:solidFill>
                  <a:schemeClr val="accent1"/>
                </a:solidFill>
                <a:latin typeface="Segoe UI" panose="020B0502040204020203" pitchFamily="34" charset="0"/>
                <a:ea typeface="Segoe UI" panose="020B0502040204020203" pitchFamily="34" charset="0"/>
                <a:cs typeface="Segoe UI" panose="020B0502040204020203" pitchFamily="34" charset="0"/>
              </a:rPr>
              <a:t>MoF’s</a:t>
            </a:r>
            <a:r>
              <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rPr>
              <a:t> employees</a:t>
            </a:r>
          </a:p>
          <a:p>
            <a:r>
              <a:rPr lang="en-US" sz="2400" dirty="0">
                <a:solidFill>
                  <a:schemeClr val="accent2">
                    <a:lumMod val="60000"/>
                    <a:lumOff val="40000"/>
                  </a:schemeClr>
                </a:solidFill>
                <a:latin typeface="Segoe UI" panose="020B0502040204020203" pitchFamily="34" charset="0"/>
                <a:ea typeface="Segoe UI" panose="020B0502040204020203" pitchFamily="34" charset="0"/>
                <a:cs typeface="Segoe UI" panose="020B0502040204020203" pitchFamily="34" charset="0"/>
              </a:rPr>
              <a:t>Initiate expenditures at the commitment stage: </a:t>
            </a:r>
            <a:r>
              <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rPr>
              <a:t>within the budget provision</a:t>
            </a:r>
          </a:p>
          <a:p>
            <a:r>
              <a:rPr lang="en-US" sz="2400" dirty="0">
                <a:solidFill>
                  <a:schemeClr val="accent2">
                    <a:lumMod val="60000"/>
                    <a:lumOff val="40000"/>
                  </a:schemeClr>
                </a:solidFill>
                <a:latin typeface="Segoe UI" panose="020B0502040204020203" pitchFamily="34" charset="0"/>
                <a:ea typeface="Segoe UI" panose="020B0502040204020203" pitchFamily="34" charset="0"/>
                <a:cs typeface="Segoe UI" panose="020B0502040204020203" pitchFamily="34" charset="0"/>
              </a:rPr>
              <a:t>Have no other authority in budget execution process: </a:t>
            </a:r>
            <a:r>
              <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rPr>
              <a:t>do not have authority to approve commitments, to issue payment orders, or to make payments</a:t>
            </a:r>
          </a:p>
          <a:p>
            <a:r>
              <a:rPr lang="en-US" sz="2400" dirty="0">
                <a:solidFill>
                  <a:schemeClr val="accent2">
                    <a:lumMod val="60000"/>
                    <a:lumOff val="40000"/>
                  </a:schemeClr>
                </a:solidFill>
                <a:latin typeface="Segoe UI" panose="020B0502040204020203" pitchFamily="34" charset="0"/>
                <a:ea typeface="Segoe UI" panose="020B0502040204020203" pitchFamily="34" charset="0"/>
                <a:cs typeface="Segoe UI" panose="020B0502040204020203" pitchFamily="34" charset="0"/>
              </a:rPr>
              <a:t>Maintain accounting records of expenditures at the commitment and verification stages: </a:t>
            </a:r>
            <a:r>
              <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rPr>
              <a:t>are not responsible for accounting and reporting at later stages.</a:t>
            </a:r>
          </a:p>
          <a:p>
            <a:r>
              <a:rPr lang="en-US" sz="2400" dirty="0">
                <a:solidFill>
                  <a:schemeClr val="accent2">
                    <a:lumMod val="60000"/>
                    <a:lumOff val="40000"/>
                  </a:schemeClr>
                </a:solidFill>
                <a:latin typeface="Segoe UI" panose="020B0502040204020203" pitchFamily="34" charset="0"/>
                <a:ea typeface="Segoe UI" panose="020B0502040204020203" pitchFamily="34" charset="0"/>
                <a:cs typeface="Segoe UI" panose="020B0502040204020203" pitchFamily="34" charset="0"/>
              </a:rPr>
              <a:t>Ensure that their records for commitments are cross-checked: </a:t>
            </a:r>
            <a:r>
              <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rPr>
              <a:t>with the master records held in the </a:t>
            </a:r>
            <a:r>
              <a:rPr lang="en-US" sz="2400" dirty="0" err="1">
                <a:solidFill>
                  <a:schemeClr val="accent1"/>
                </a:solidFill>
                <a:latin typeface="Segoe UI" panose="020B0502040204020203" pitchFamily="34" charset="0"/>
                <a:ea typeface="Segoe UI" panose="020B0502040204020203" pitchFamily="34" charset="0"/>
                <a:cs typeface="Segoe UI" panose="020B0502040204020203" pitchFamily="34" charset="0"/>
              </a:rPr>
              <a:t>MoF</a:t>
            </a:r>
            <a:r>
              <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rPr>
              <a:t>, usually by the budget department or its financial controllers</a:t>
            </a:r>
          </a:p>
          <a:p>
            <a:pPr lvl="0"/>
            <a:endParaRPr lang="en-US" sz="2200" dirty="0">
              <a:solidFill>
                <a:srgbClr val="990000"/>
              </a:solidFill>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2"/>
          </p:nvPr>
        </p:nvSpPr>
        <p:spPr/>
        <p:txBody>
          <a:bodyPr/>
          <a:lstStyle/>
          <a:p>
            <a:pPr fontAlgn="base">
              <a:spcAft>
                <a:spcPct val="0"/>
              </a:spcAft>
            </a:pPr>
            <a:fld id="{7199FE57-B04B-4B7C-816D-A15AF53620B8}" type="slidenum">
              <a:rPr lang="en-US" b="1" smtClean="0">
                <a:solidFill>
                  <a:srgbClr val="FFFFFF"/>
                </a:solidFill>
              </a:rPr>
              <a:pPr fontAlgn="base">
                <a:spcAft>
                  <a:spcPct val="0"/>
                </a:spcAft>
              </a:pPr>
              <a:t>32</a:t>
            </a:fld>
            <a:endParaRPr lang="en-US" b="1">
              <a:solidFill>
                <a:srgbClr val="FFFFFF"/>
              </a:solidFill>
            </a:endParaRPr>
          </a:p>
        </p:txBody>
      </p:sp>
    </p:spTree>
    <p:extLst>
      <p:ext uri="{BB962C8B-B14F-4D97-AF65-F5344CB8AC3E}">
        <p14:creationId xmlns:p14="http://schemas.microsoft.com/office/powerpoint/2010/main" val="285424284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9144000" cy="685800"/>
          </a:xfrm>
        </p:spPr>
        <p:txBody>
          <a:bodyPr/>
          <a:lstStyle/>
          <a:p>
            <a:r>
              <a:rPr lang="en-US" sz="2400" dirty="0">
                <a:latin typeface="Segoe UI" panose="020B0502040204020203" pitchFamily="34" charset="0"/>
                <a:ea typeface="Segoe UI" panose="020B0502040204020203" pitchFamily="34" charset="0"/>
                <a:cs typeface="Segoe UI" panose="020B0502040204020203" pitchFamily="34" charset="0"/>
              </a:rPr>
              <a:t>2.3.2 FINANCIAL CONTROLLERS</a:t>
            </a:r>
          </a:p>
        </p:txBody>
      </p:sp>
      <p:sp>
        <p:nvSpPr>
          <p:cNvPr id="6" name="Content Placeholder 5"/>
          <p:cNvSpPr>
            <a:spLocks noGrp="1"/>
          </p:cNvSpPr>
          <p:nvPr>
            <p:ph idx="1"/>
          </p:nvPr>
        </p:nvSpPr>
        <p:spPr>
          <a:xfrm>
            <a:off x="235974" y="1032387"/>
            <a:ext cx="8908026" cy="5349363"/>
          </a:xfrm>
        </p:spPr>
        <p:txBody>
          <a:bodyPr>
            <a:noAutofit/>
          </a:bodyPr>
          <a:lstStyle/>
          <a:p>
            <a:r>
              <a:rPr lang="en-US" sz="2400" dirty="0">
                <a:solidFill>
                  <a:schemeClr val="accent2">
                    <a:lumMod val="60000"/>
                    <a:lumOff val="40000"/>
                  </a:schemeClr>
                </a:solidFill>
                <a:latin typeface="Segoe UI" panose="020B0502040204020203" pitchFamily="34" charset="0"/>
                <a:ea typeface="Segoe UI" panose="020B0502040204020203" pitchFamily="34" charset="0"/>
                <a:cs typeface="Segoe UI" panose="020B0502040204020203" pitchFamily="34" charset="0"/>
              </a:rPr>
              <a:t>Employees of the </a:t>
            </a:r>
            <a:r>
              <a:rPr lang="en-US" sz="2400" dirty="0" err="1">
                <a:solidFill>
                  <a:schemeClr val="accent2">
                    <a:lumMod val="60000"/>
                    <a:lumOff val="40000"/>
                  </a:schemeClr>
                </a:solidFill>
                <a:latin typeface="Segoe UI" panose="020B0502040204020203" pitchFamily="34" charset="0"/>
                <a:ea typeface="Segoe UI" panose="020B0502040204020203" pitchFamily="34" charset="0"/>
                <a:cs typeface="Segoe UI" panose="020B0502040204020203" pitchFamily="34" charset="0"/>
              </a:rPr>
              <a:t>MoF</a:t>
            </a:r>
            <a:r>
              <a:rPr lang="en-US" sz="2400" dirty="0">
                <a:solidFill>
                  <a:schemeClr val="accent2">
                    <a:lumMod val="60000"/>
                    <a:lumOff val="40000"/>
                  </a:schemeClr>
                </a:solidFill>
                <a:latin typeface="Segoe UI" panose="020B0502040204020203" pitchFamily="34" charset="0"/>
                <a:ea typeface="Segoe UI" panose="020B0502040204020203" pitchFamily="34" charset="0"/>
                <a:cs typeface="Segoe UI" panose="020B0502040204020203" pitchFamily="34" charset="0"/>
              </a:rPr>
              <a:t>: </a:t>
            </a:r>
            <a:r>
              <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rPr>
              <a:t>under the Budget Department</a:t>
            </a:r>
          </a:p>
          <a:p>
            <a:r>
              <a:rPr lang="en-US" sz="2400" dirty="0">
                <a:solidFill>
                  <a:schemeClr val="accent2">
                    <a:lumMod val="60000"/>
                    <a:lumOff val="40000"/>
                  </a:schemeClr>
                </a:solidFill>
                <a:latin typeface="Segoe UI" panose="020B0502040204020203" pitchFamily="34" charset="0"/>
                <a:ea typeface="Segoe UI" panose="020B0502040204020203" pitchFamily="34" charset="0"/>
                <a:cs typeface="Segoe UI" panose="020B0502040204020203" pitchFamily="34" charset="0"/>
              </a:rPr>
              <a:t>Located in the EAs: </a:t>
            </a:r>
            <a:r>
              <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rPr>
              <a:t>independent from managers of budget credits, payment authorizing officers, and public accountants </a:t>
            </a:r>
          </a:p>
          <a:p>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Formal duties of financial controllers focused on compliance with budget appropriations: </a:t>
            </a:r>
            <a:r>
              <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rPr>
              <a:t>for example, they usually do not take into consideration the amount of cash available for expenditure; routine checking</a:t>
            </a:r>
          </a:p>
          <a:p>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Two stages of control: </a:t>
            </a:r>
          </a:p>
          <a:p>
            <a:pPr lvl="1">
              <a:buFont typeface="Arial" panose="020B0604020202020204" pitchFamily="34" charset="0"/>
              <a:buChar char="•"/>
            </a:pPr>
            <a:r>
              <a:rPr lang="en-US" sz="24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First visa to approve commitments</a:t>
            </a:r>
          </a:p>
          <a:p>
            <a:pPr lvl="1">
              <a:buFont typeface="Arial" panose="020B0604020202020204" pitchFamily="34" charset="0"/>
              <a:buChar char="•"/>
            </a:pPr>
            <a:r>
              <a:rPr lang="en-US" sz="24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Second visa to approve payment orders </a:t>
            </a:r>
          </a:p>
        </p:txBody>
      </p:sp>
      <p:sp>
        <p:nvSpPr>
          <p:cNvPr id="4" name="Slide Number Placeholder 3"/>
          <p:cNvSpPr>
            <a:spLocks noGrp="1"/>
          </p:cNvSpPr>
          <p:nvPr>
            <p:ph type="sldNum" sz="quarter" idx="12"/>
          </p:nvPr>
        </p:nvSpPr>
        <p:spPr/>
        <p:txBody>
          <a:bodyPr/>
          <a:lstStyle/>
          <a:p>
            <a:pPr fontAlgn="base">
              <a:spcAft>
                <a:spcPct val="0"/>
              </a:spcAft>
            </a:pPr>
            <a:fld id="{7199FE57-B04B-4B7C-816D-A15AF53620B8}" type="slidenum">
              <a:rPr lang="en-US" b="1" smtClean="0">
                <a:solidFill>
                  <a:srgbClr val="FFFFFF"/>
                </a:solidFill>
              </a:rPr>
              <a:pPr fontAlgn="base">
                <a:spcAft>
                  <a:spcPct val="0"/>
                </a:spcAft>
              </a:pPr>
              <a:t>33</a:t>
            </a:fld>
            <a:endParaRPr lang="en-US" b="1">
              <a:solidFill>
                <a:srgbClr val="FFFFFF"/>
              </a:solidFill>
            </a:endParaRPr>
          </a:p>
        </p:txBody>
      </p:sp>
    </p:spTree>
    <p:extLst>
      <p:ext uri="{BB962C8B-B14F-4D97-AF65-F5344CB8AC3E}">
        <p14:creationId xmlns:p14="http://schemas.microsoft.com/office/powerpoint/2010/main" val="14096006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9144000" cy="685800"/>
          </a:xfrm>
        </p:spPr>
        <p:txBody>
          <a:bodyPr/>
          <a:lstStyle/>
          <a:p>
            <a:r>
              <a:rPr lang="en-US" sz="2400" dirty="0">
                <a:latin typeface="Segoe UI" panose="020B0502040204020203" pitchFamily="34" charset="0"/>
                <a:ea typeface="Segoe UI" panose="020B0502040204020203" pitchFamily="34" charset="0"/>
                <a:cs typeface="Segoe UI" panose="020B0502040204020203" pitchFamily="34" charset="0"/>
              </a:rPr>
              <a:t>2.3.3 PAYMENT AUTHORIZING OFFICERS</a:t>
            </a:r>
          </a:p>
        </p:txBody>
      </p:sp>
      <p:sp>
        <p:nvSpPr>
          <p:cNvPr id="6" name="Content Placeholder 5"/>
          <p:cNvSpPr>
            <a:spLocks noGrp="1"/>
          </p:cNvSpPr>
          <p:nvPr>
            <p:ph idx="1"/>
          </p:nvPr>
        </p:nvSpPr>
        <p:spPr>
          <a:xfrm>
            <a:off x="235974" y="1032387"/>
            <a:ext cx="8908026" cy="5349363"/>
          </a:xfrm>
        </p:spPr>
        <p:txBody>
          <a:bodyPr>
            <a:noAutofit/>
          </a:bodyPr>
          <a:lstStyle/>
          <a:p>
            <a:pPr marL="0" indent="0">
              <a:buNone/>
            </a:pPr>
            <a:endParaRPr lang="en-US" sz="2400" dirty="0">
              <a:solidFill>
                <a:schemeClr val="accent2">
                  <a:lumMod val="60000"/>
                  <a:lumOff val="40000"/>
                </a:schemeClr>
              </a:solidFill>
              <a:latin typeface="Segoe UI" panose="020B0502040204020203" pitchFamily="34" charset="0"/>
              <a:ea typeface="Segoe UI" panose="020B0502040204020203" pitchFamily="34" charset="0"/>
              <a:cs typeface="Segoe UI" panose="020B0502040204020203" pitchFamily="34" charset="0"/>
            </a:endParaRPr>
          </a:p>
          <a:p>
            <a:r>
              <a:rPr lang="en-US" sz="2400" dirty="0">
                <a:solidFill>
                  <a:schemeClr val="accent2">
                    <a:lumMod val="60000"/>
                    <a:lumOff val="40000"/>
                  </a:schemeClr>
                </a:solidFill>
                <a:latin typeface="Segoe UI" panose="020B0502040204020203" pitchFamily="34" charset="0"/>
                <a:ea typeface="Segoe UI" panose="020B0502040204020203" pitchFamily="34" charset="0"/>
                <a:cs typeface="Segoe UI" panose="020B0502040204020203" pitchFamily="34" charset="0"/>
              </a:rPr>
              <a:t>Employees of EAs or the </a:t>
            </a:r>
            <a:r>
              <a:rPr lang="en-US" sz="2400" dirty="0" err="1">
                <a:solidFill>
                  <a:schemeClr val="accent2">
                    <a:lumMod val="60000"/>
                    <a:lumOff val="40000"/>
                  </a:schemeClr>
                </a:solidFill>
                <a:latin typeface="Segoe UI" panose="020B0502040204020203" pitchFamily="34" charset="0"/>
                <a:ea typeface="Segoe UI" panose="020B0502040204020203" pitchFamily="34" charset="0"/>
                <a:cs typeface="Segoe UI" panose="020B0502040204020203" pitchFamily="34" charset="0"/>
              </a:rPr>
              <a:t>MoF</a:t>
            </a:r>
            <a:r>
              <a:rPr lang="en-US" sz="2400" dirty="0">
                <a:solidFill>
                  <a:schemeClr val="accent2">
                    <a:lumMod val="60000"/>
                    <a:lumOff val="40000"/>
                  </a:schemeClr>
                </a:solidFill>
                <a:latin typeface="Segoe UI" panose="020B0502040204020203" pitchFamily="34" charset="0"/>
                <a:ea typeface="Segoe UI" panose="020B0502040204020203" pitchFamily="34" charset="0"/>
                <a:cs typeface="Segoe UI" panose="020B0502040204020203" pitchFamily="34" charset="0"/>
              </a:rPr>
              <a:t>: </a:t>
            </a:r>
            <a:r>
              <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rPr>
              <a:t>if the </a:t>
            </a:r>
            <a:r>
              <a:rPr lang="en-US" sz="2400" dirty="0" err="1">
                <a:solidFill>
                  <a:schemeClr val="accent1"/>
                </a:solidFill>
                <a:latin typeface="Segoe UI" panose="020B0502040204020203" pitchFamily="34" charset="0"/>
                <a:ea typeface="Segoe UI" panose="020B0502040204020203" pitchFamily="34" charset="0"/>
                <a:cs typeface="Segoe UI" panose="020B0502040204020203" pitchFamily="34" charset="0"/>
              </a:rPr>
              <a:t>MoF</a:t>
            </a:r>
            <a:r>
              <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rPr>
              <a:t>, under the Budget Department</a:t>
            </a:r>
          </a:p>
          <a:p>
            <a:r>
              <a:rPr lang="en-US" sz="2400" dirty="0">
                <a:solidFill>
                  <a:schemeClr val="accent2">
                    <a:lumMod val="60000"/>
                    <a:lumOff val="40000"/>
                  </a:schemeClr>
                </a:solidFill>
                <a:latin typeface="Segoe UI" panose="020B0502040204020203" pitchFamily="34" charset="0"/>
                <a:ea typeface="Segoe UI" panose="020B0502040204020203" pitchFamily="34" charset="0"/>
                <a:cs typeface="Segoe UI" panose="020B0502040204020203" pitchFamily="34" charset="0"/>
              </a:rPr>
              <a:t>Prepare payment orders for financial controllers to approve: </a:t>
            </a:r>
            <a:r>
              <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rPr>
              <a:t>if they are employees of the </a:t>
            </a:r>
            <a:r>
              <a:rPr lang="en-US" sz="2400" dirty="0" err="1">
                <a:solidFill>
                  <a:schemeClr val="accent1"/>
                </a:solidFill>
                <a:latin typeface="Segoe UI" panose="020B0502040204020203" pitchFamily="34" charset="0"/>
                <a:ea typeface="Segoe UI" panose="020B0502040204020203" pitchFamily="34" charset="0"/>
                <a:cs typeface="Segoe UI" panose="020B0502040204020203" pitchFamily="34" charset="0"/>
              </a:rPr>
              <a:t>MoF</a:t>
            </a:r>
            <a:r>
              <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rPr>
              <a:t>, there is strict segregation of duties vis-à-vis financial controllers</a:t>
            </a:r>
          </a:p>
          <a:p>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Receiving officers in EAs (</a:t>
            </a:r>
            <a:r>
              <a:rPr lang="en-US" sz="2400" dirty="0" err="1">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comptables</a:t>
            </a:r>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 </a:t>
            </a:r>
            <a:r>
              <a:rPr lang="en-US" sz="2400" dirty="0" err="1">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matieres</a:t>
            </a:r>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 </a:t>
            </a:r>
            <a:r>
              <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rPr>
              <a:t>responsible for verifying that goods and services have been delivered</a:t>
            </a:r>
            <a:r>
              <a:rPr lang="en-US" sz="24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 </a:t>
            </a:r>
          </a:p>
        </p:txBody>
      </p:sp>
      <p:sp>
        <p:nvSpPr>
          <p:cNvPr id="4" name="Slide Number Placeholder 3"/>
          <p:cNvSpPr>
            <a:spLocks noGrp="1"/>
          </p:cNvSpPr>
          <p:nvPr>
            <p:ph type="sldNum" sz="quarter" idx="12"/>
          </p:nvPr>
        </p:nvSpPr>
        <p:spPr/>
        <p:txBody>
          <a:bodyPr/>
          <a:lstStyle/>
          <a:p>
            <a:pPr fontAlgn="base">
              <a:spcAft>
                <a:spcPct val="0"/>
              </a:spcAft>
            </a:pPr>
            <a:fld id="{7199FE57-B04B-4B7C-816D-A15AF53620B8}" type="slidenum">
              <a:rPr lang="en-US" b="1" smtClean="0">
                <a:solidFill>
                  <a:srgbClr val="FFFFFF"/>
                </a:solidFill>
              </a:rPr>
              <a:pPr fontAlgn="base">
                <a:spcAft>
                  <a:spcPct val="0"/>
                </a:spcAft>
              </a:pPr>
              <a:t>34</a:t>
            </a:fld>
            <a:endParaRPr lang="en-US" b="1">
              <a:solidFill>
                <a:srgbClr val="FFFFFF"/>
              </a:solidFill>
            </a:endParaRPr>
          </a:p>
        </p:txBody>
      </p:sp>
    </p:spTree>
    <p:extLst>
      <p:ext uri="{BB962C8B-B14F-4D97-AF65-F5344CB8AC3E}">
        <p14:creationId xmlns:p14="http://schemas.microsoft.com/office/powerpoint/2010/main" val="383865797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9144000" cy="685800"/>
          </a:xfrm>
        </p:spPr>
        <p:txBody>
          <a:bodyPr/>
          <a:lstStyle/>
          <a:p>
            <a:r>
              <a:rPr lang="en-US" sz="2400" dirty="0">
                <a:latin typeface="Segoe UI" panose="020B0502040204020203" pitchFamily="34" charset="0"/>
                <a:ea typeface="Segoe UI" panose="020B0502040204020203" pitchFamily="34" charset="0"/>
                <a:cs typeface="Segoe UI" panose="020B0502040204020203" pitchFamily="34" charset="0"/>
              </a:rPr>
              <a:t>2.3.4 PUBLIC ACCOUNTANTS </a:t>
            </a:r>
          </a:p>
        </p:txBody>
      </p:sp>
      <p:sp>
        <p:nvSpPr>
          <p:cNvPr id="6" name="Content Placeholder 5"/>
          <p:cNvSpPr>
            <a:spLocks noGrp="1"/>
          </p:cNvSpPr>
          <p:nvPr>
            <p:ph idx="1"/>
          </p:nvPr>
        </p:nvSpPr>
        <p:spPr>
          <a:xfrm>
            <a:off x="235974" y="1032387"/>
            <a:ext cx="8908026" cy="5349363"/>
          </a:xfrm>
        </p:spPr>
        <p:txBody>
          <a:bodyPr>
            <a:noAutofit/>
          </a:bodyPr>
          <a:lstStyle/>
          <a:p>
            <a:endParaRPr lang="en-US" sz="2400" dirty="0">
              <a:solidFill>
                <a:schemeClr val="accent2">
                  <a:lumMod val="60000"/>
                  <a:lumOff val="40000"/>
                </a:schemeClr>
              </a:solidFill>
              <a:latin typeface="Segoe UI" panose="020B0502040204020203" pitchFamily="34" charset="0"/>
              <a:ea typeface="Segoe UI" panose="020B0502040204020203" pitchFamily="34" charset="0"/>
              <a:cs typeface="Segoe UI" panose="020B0502040204020203" pitchFamily="34" charset="0"/>
            </a:endParaRPr>
          </a:p>
          <a:p>
            <a:r>
              <a:rPr lang="en-US" sz="2400" dirty="0">
                <a:solidFill>
                  <a:schemeClr val="accent2">
                    <a:lumMod val="60000"/>
                    <a:lumOff val="40000"/>
                  </a:schemeClr>
                </a:solidFill>
                <a:latin typeface="Segoe UI" panose="020B0502040204020203" pitchFamily="34" charset="0"/>
                <a:ea typeface="Segoe UI" panose="020B0502040204020203" pitchFamily="34" charset="0"/>
                <a:cs typeface="Segoe UI" panose="020B0502040204020203" pitchFamily="34" charset="0"/>
              </a:rPr>
              <a:t>Employees of the </a:t>
            </a:r>
            <a:r>
              <a:rPr lang="en-US" sz="2400" dirty="0" err="1">
                <a:solidFill>
                  <a:schemeClr val="accent2">
                    <a:lumMod val="60000"/>
                    <a:lumOff val="40000"/>
                  </a:schemeClr>
                </a:solidFill>
                <a:latin typeface="Segoe UI" panose="020B0502040204020203" pitchFamily="34" charset="0"/>
                <a:ea typeface="Segoe UI" panose="020B0502040204020203" pitchFamily="34" charset="0"/>
                <a:cs typeface="Segoe UI" panose="020B0502040204020203" pitchFamily="34" charset="0"/>
              </a:rPr>
              <a:t>MoF</a:t>
            </a:r>
            <a:r>
              <a:rPr lang="en-US" sz="2400" dirty="0">
                <a:solidFill>
                  <a:schemeClr val="accent2">
                    <a:lumMod val="60000"/>
                    <a:lumOff val="40000"/>
                  </a:schemeClr>
                </a:solidFill>
                <a:latin typeface="Segoe UI" panose="020B0502040204020203" pitchFamily="34" charset="0"/>
                <a:ea typeface="Segoe UI" panose="020B0502040204020203" pitchFamily="34" charset="0"/>
                <a:cs typeface="Segoe UI" panose="020B0502040204020203" pitchFamily="34" charset="0"/>
              </a:rPr>
              <a:t> in the Treasury: </a:t>
            </a:r>
            <a:r>
              <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rPr>
              <a:t>strict segregation of duties vis-a-vis Budget Department staff, i.e. financial controllers and any payment authorizing officers in the </a:t>
            </a:r>
            <a:r>
              <a:rPr lang="en-US" sz="2400" dirty="0" err="1">
                <a:solidFill>
                  <a:schemeClr val="accent1"/>
                </a:solidFill>
                <a:latin typeface="Segoe UI" panose="020B0502040204020203" pitchFamily="34" charset="0"/>
                <a:ea typeface="Segoe UI" panose="020B0502040204020203" pitchFamily="34" charset="0"/>
                <a:cs typeface="Segoe UI" panose="020B0502040204020203" pitchFamily="34" charset="0"/>
              </a:rPr>
              <a:t>MoF</a:t>
            </a:r>
            <a:endPar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endParaRPr>
          </a:p>
          <a:p>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Receive and check payment orders: </a:t>
            </a:r>
            <a:r>
              <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rPr>
              <a:t>a third control</a:t>
            </a:r>
          </a:p>
          <a:p>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Pay invoices and maintain and produce accounts: </a:t>
            </a:r>
            <a:r>
              <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rPr>
              <a:t>have pecuniary and personal responsibility to produce timely, verifiable, and comprehensive accounts, as well as to make payments in accordance with financial regulations</a:t>
            </a:r>
            <a:r>
              <a:rPr lang="en-US" sz="24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 </a:t>
            </a:r>
          </a:p>
        </p:txBody>
      </p:sp>
      <p:sp>
        <p:nvSpPr>
          <p:cNvPr id="4" name="Slide Number Placeholder 3"/>
          <p:cNvSpPr>
            <a:spLocks noGrp="1"/>
          </p:cNvSpPr>
          <p:nvPr>
            <p:ph type="sldNum" sz="quarter" idx="12"/>
          </p:nvPr>
        </p:nvSpPr>
        <p:spPr/>
        <p:txBody>
          <a:bodyPr/>
          <a:lstStyle/>
          <a:p>
            <a:pPr fontAlgn="base">
              <a:spcAft>
                <a:spcPct val="0"/>
              </a:spcAft>
            </a:pPr>
            <a:fld id="{7199FE57-B04B-4B7C-816D-A15AF53620B8}" type="slidenum">
              <a:rPr lang="en-US" b="1" smtClean="0">
                <a:solidFill>
                  <a:srgbClr val="FFFFFF"/>
                </a:solidFill>
              </a:rPr>
              <a:pPr fontAlgn="base">
                <a:spcAft>
                  <a:spcPct val="0"/>
                </a:spcAft>
              </a:pPr>
              <a:t>35</a:t>
            </a:fld>
            <a:endParaRPr lang="en-US" b="1">
              <a:solidFill>
                <a:srgbClr val="FFFFFF"/>
              </a:solidFill>
            </a:endParaRPr>
          </a:p>
        </p:txBody>
      </p:sp>
    </p:spTree>
    <p:extLst>
      <p:ext uri="{BB962C8B-B14F-4D97-AF65-F5344CB8AC3E}">
        <p14:creationId xmlns:p14="http://schemas.microsoft.com/office/powerpoint/2010/main" val="412937571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9144000" cy="685800"/>
          </a:xfrm>
        </p:spPr>
        <p:txBody>
          <a:bodyPr/>
          <a:lstStyle/>
          <a:p>
            <a:r>
              <a:rPr lang="en-US" sz="2400" dirty="0">
                <a:latin typeface="Segoe UI" panose="020B0502040204020203" pitchFamily="34" charset="0"/>
                <a:ea typeface="Segoe UI" panose="020B0502040204020203" pitchFamily="34" charset="0"/>
                <a:cs typeface="Segoe UI" panose="020B0502040204020203" pitchFamily="34" charset="0"/>
              </a:rPr>
              <a:t>2.3.5 INTERNAL AUDIT </a:t>
            </a:r>
          </a:p>
        </p:txBody>
      </p:sp>
      <p:sp>
        <p:nvSpPr>
          <p:cNvPr id="6" name="Content Placeholder 5"/>
          <p:cNvSpPr>
            <a:spLocks noGrp="1"/>
          </p:cNvSpPr>
          <p:nvPr>
            <p:ph idx="1"/>
          </p:nvPr>
        </p:nvSpPr>
        <p:spPr>
          <a:xfrm>
            <a:off x="235974" y="1032387"/>
            <a:ext cx="8908026" cy="5349363"/>
          </a:xfrm>
        </p:spPr>
        <p:txBody>
          <a:bodyPr>
            <a:noAutofit/>
          </a:bodyPr>
          <a:lstStyle/>
          <a:p>
            <a:endParaRPr lang="en-US" sz="2400" dirty="0">
              <a:solidFill>
                <a:schemeClr val="accent2">
                  <a:lumMod val="60000"/>
                  <a:lumOff val="40000"/>
                </a:schemeClr>
              </a:solidFill>
              <a:latin typeface="Segoe UI" panose="020B0502040204020203" pitchFamily="34" charset="0"/>
              <a:ea typeface="Segoe UI" panose="020B0502040204020203" pitchFamily="34" charset="0"/>
              <a:cs typeface="Segoe UI" panose="020B0502040204020203" pitchFamily="34" charset="0"/>
            </a:endParaRPr>
          </a:p>
          <a:p>
            <a:r>
              <a:rPr lang="en-US" sz="2400" dirty="0">
                <a:solidFill>
                  <a:schemeClr val="accent2">
                    <a:lumMod val="60000"/>
                    <a:lumOff val="40000"/>
                  </a:schemeClr>
                </a:solidFill>
                <a:latin typeface="Segoe UI" panose="020B0502040204020203" pitchFamily="34" charset="0"/>
                <a:ea typeface="Segoe UI" panose="020B0502040204020203" pitchFamily="34" charset="0"/>
                <a:cs typeface="Segoe UI" panose="020B0502040204020203" pitchFamily="34" charset="0"/>
              </a:rPr>
              <a:t>Inspectorate centralized in </a:t>
            </a:r>
            <a:r>
              <a:rPr lang="en-US" sz="2400" dirty="0" err="1">
                <a:solidFill>
                  <a:schemeClr val="accent2">
                    <a:lumMod val="60000"/>
                    <a:lumOff val="40000"/>
                  </a:schemeClr>
                </a:solidFill>
                <a:latin typeface="Segoe UI" panose="020B0502040204020203" pitchFamily="34" charset="0"/>
                <a:ea typeface="Segoe UI" panose="020B0502040204020203" pitchFamily="34" charset="0"/>
                <a:cs typeface="Segoe UI" panose="020B0502040204020203" pitchFamily="34" charset="0"/>
              </a:rPr>
              <a:t>MoF</a:t>
            </a:r>
            <a:r>
              <a:rPr lang="en-US" sz="2400" dirty="0">
                <a:solidFill>
                  <a:schemeClr val="accent2">
                    <a:lumMod val="60000"/>
                    <a:lumOff val="40000"/>
                  </a:schemeClr>
                </a:solidFill>
                <a:latin typeface="Segoe UI" panose="020B0502040204020203" pitchFamily="34" charset="0"/>
                <a:ea typeface="Segoe UI" panose="020B0502040204020203" pitchFamily="34" charset="0"/>
                <a:cs typeface="Segoe UI" panose="020B0502040204020203" pitchFamily="34" charset="0"/>
              </a:rPr>
              <a:t>: </a:t>
            </a:r>
            <a:r>
              <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rPr>
              <a:t>highly placed, generally attached to the Minister of Finance’s office and reporting directly to the Minister</a:t>
            </a:r>
          </a:p>
          <a:p>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Has broad responsibilities for internal audit: </a:t>
            </a:r>
            <a:r>
              <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rPr>
              <a:t>as opposed to the internal control activities of financial controllers and payment authorizing officers who perform routine checking</a:t>
            </a:r>
          </a:p>
          <a:p>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Audits EAs as well as the financial management units of the </a:t>
            </a:r>
            <a:r>
              <a:rPr lang="en-US" sz="2400" dirty="0" err="1">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MoF</a:t>
            </a:r>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  </a:t>
            </a:r>
            <a:r>
              <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rPr>
              <a:t>e.g. Budget Department, Treasury</a:t>
            </a:r>
          </a:p>
        </p:txBody>
      </p:sp>
      <p:sp>
        <p:nvSpPr>
          <p:cNvPr id="4" name="Slide Number Placeholder 3"/>
          <p:cNvSpPr>
            <a:spLocks noGrp="1"/>
          </p:cNvSpPr>
          <p:nvPr>
            <p:ph type="sldNum" sz="quarter" idx="12"/>
          </p:nvPr>
        </p:nvSpPr>
        <p:spPr/>
        <p:txBody>
          <a:bodyPr/>
          <a:lstStyle/>
          <a:p>
            <a:pPr fontAlgn="base">
              <a:spcAft>
                <a:spcPct val="0"/>
              </a:spcAft>
            </a:pPr>
            <a:fld id="{7199FE57-B04B-4B7C-816D-A15AF53620B8}" type="slidenum">
              <a:rPr lang="en-US" b="1" smtClean="0">
                <a:solidFill>
                  <a:srgbClr val="FFFFFF"/>
                </a:solidFill>
              </a:rPr>
              <a:pPr fontAlgn="base">
                <a:spcAft>
                  <a:spcPct val="0"/>
                </a:spcAft>
              </a:pPr>
              <a:t>36</a:t>
            </a:fld>
            <a:endParaRPr lang="en-US" b="1">
              <a:solidFill>
                <a:srgbClr val="FFFFFF"/>
              </a:solidFill>
            </a:endParaRPr>
          </a:p>
        </p:txBody>
      </p:sp>
    </p:spTree>
    <p:extLst>
      <p:ext uri="{BB962C8B-B14F-4D97-AF65-F5344CB8AC3E}">
        <p14:creationId xmlns:p14="http://schemas.microsoft.com/office/powerpoint/2010/main" val="59345686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9144000" cy="685800"/>
          </a:xfrm>
        </p:spPr>
        <p:txBody>
          <a:bodyPr/>
          <a:lstStyle/>
          <a:p>
            <a:r>
              <a:rPr lang="en-US" sz="2400" dirty="0">
                <a:latin typeface="Segoe UI" panose="020B0502040204020203" pitchFamily="34" charset="0"/>
                <a:ea typeface="Segoe UI" panose="020B0502040204020203" pitchFamily="34" charset="0"/>
                <a:cs typeface="Segoe UI" panose="020B0502040204020203" pitchFamily="34" charset="0"/>
              </a:rPr>
              <a:t>2.3.6 INTERNAL ACCOUNTING CONTROL </a:t>
            </a:r>
          </a:p>
        </p:txBody>
      </p:sp>
      <p:sp>
        <p:nvSpPr>
          <p:cNvPr id="6" name="Content Placeholder 5"/>
          <p:cNvSpPr>
            <a:spLocks noGrp="1"/>
          </p:cNvSpPr>
          <p:nvPr>
            <p:ph idx="1"/>
          </p:nvPr>
        </p:nvSpPr>
        <p:spPr>
          <a:xfrm>
            <a:off x="235974" y="1032387"/>
            <a:ext cx="8908026" cy="5349363"/>
          </a:xfrm>
        </p:spPr>
        <p:txBody>
          <a:bodyPr>
            <a:noAutofit/>
          </a:bodyPr>
          <a:lstStyle/>
          <a:p>
            <a:r>
              <a:rPr lang="en-US" sz="2400" dirty="0">
                <a:solidFill>
                  <a:schemeClr val="accent2">
                    <a:lumMod val="60000"/>
                    <a:lumOff val="40000"/>
                  </a:schemeClr>
                </a:solidFill>
                <a:latin typeface="Segoe UI" panose="020B0502040204020203" pitchFamily="34" charset="0"/>
                <a:ea typeface="Segoe UI" panose="020B0502040204020203" pitchFamily="34" charset="0"/>
                <a:cs typeface="Segoe UI" panose="020B0502040204020203" pitchFamily="34" charset="0"/>
              </a:rPr>
              <a:t>France has instituted a comprehensive internal control system for producing financial statements. </a:t>
            </a:r>
            <a:r>
              <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rPr>
              <a:t>These statements are now based on the accrual method in line with international public sector accounting standards.</a:t>
            </a:r>
          </a:p>
          <a:p>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The system is directed at assuring the reliability and other qualities of financial statements: </a:t>
            </a:r>
            <a:r>
              <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rPr>
              <a:t>in line with the fundamental principles of financial reporting </a:t>
            </a:r>
          </a:p>
          <a:p>
            <a:r>
              <a:rPr lang="en-US" sz="2400" dirty="0">
                <a:solidFill>
                  <a:schemeClr val="accent2">
                    <a:lumMod val="60000"/>
                    <a:lumOff val="40000"/>
                  </a:schemeClr>
                </a:solidFill>
                <a:latin typeface="Segoe UI" panose="020B0502040204020203" pitchFamily="34" charset="0"/>
                <a:ea typeface="Segoe UI" panose="020B0502040204020203" pitchFamily="34" charset="0"/>
                <a:cs typeface="Segoe UI" panose="020B0502040204020203" pitchFamily="34" charset="0"/>
              </a:rPr>
              <a:t>Joint responsibility of EAs and the </a:t>
            </a:r>
            <a:r>
              <a:rPr lang="en-US" sz="2400" dirty="0" err="1">
                <a:solidFill>
                  <a:schemeClr val="accent2">
                    <a:lumMod val="60000"/>
                    <a:lumOff val="40000"/>
                  </a:schemeClr>
                </a:solidFill>
                <a:latin typeface="Segoe UI" panose="020B0502040204020203" pitchFamily="34" charset="0"/>
                <a:ea typeface="Segoe UI" panose="020B0502040204020203" pitchFamily="34" charset="0"/>
                <a:cs typeface="Segoe UI" panose="020B0502040204020203" pitchFamily="34" charset="0"/>
              </a:rPr>
              <a:t>MoF</a:t>
            </a:r>
            <a:r>
              <a:rPr lang="en-US" sz="2400" dirty="0">
                <a:solidFill>
                  <a:schemeClr val="accent2">
                    <a:lumMod val="60000"/>
                    <a:lumOff val="40000"/>
                  </a:schemeClr>
                </a:solidFill>
                <a:latin typeface="Segoe UI" panose="020B0502040204020203" pitchFamily="34" charset="0"/>
                <a:ea typeface="Segoe UI" panose="020B0502040204020203" pitchFamily="34" charset="0"/>
                <a:cs typeface="Segoe UI" panose="020B0502040204020203" pitchFamily="34" charset="0"/>
              </a:rPr>
              <a:t>: </a:t>
            </a:r>
            <a:r>
              <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rPr>
              <a:t>as EAs have responsibility for some of the financial data</a:t>
            </a:r>
          </a:p>
          <a:p>
            <a:r>
              <a:rPr lang="en-US" sz="2400" dirty="0">
                <a:solidFill>
                  <a:schemeClr val="accent2">
                    <a:lumMod val="60000"/>
                    <a:lumOff val="40000"/>
                  </a:schemeClr>
                </a:solidFill>
                <a:latin typeface="Segoe UI" panose="020B0502040204020203" pitchFamily="34" charset="0"/>
                <a:ea typeface="Segoe UI" panose="020B0502040204020203" pitchFamily="34" charset="0"/>
                <a:cs typeface="Segoe UI" panose="020B0502040204020203" pitchFamily="34" charset="0"/>
              </a:rPr>
              <a:t>For details, see </a:t>
            </a:r>
            <a:r>
              <a:rPr lang="en-US" sz="2400" i="1" dirty="0">
                <a:solidFill>
                  <a:schemeClr val="accent2">
                    <a:lumMod val="60000"/>
                    <a:lumOff val="40000"/>
                  </a:schemeClr>
                </a:solidFill>
                <a:latin typeface="Segoe UI" panose="020B0502040204020203" pitchFamily="34" charset="0"/>
                <a:ea typeface="Segoe UI" panose="020B0502040204020203" pitchFamily="34" charset="0"/>
                <a:cs typeface="Segoe UI" panose="020B0502040204020203" pitchFamily="34" charset="0"/>
              </a:rPr>
              <a:t>Rapport sur le </a:t>
            </a:r>
            <a:r>
              <a:rPr lang="en-US" sz="2400" i="1" dirty="0" err="1">
                <a:solidFill>
                  <a:schemeClr val="accent2">
                    <a:lumMod val="60000"/>
                    <a:lumOff val="40000"/>
                  </a:schemeClr>
                </a:solidFill>
                <a:latin typeface="Segoe UI" panose="020B0502040204020203" pitchFamily="34" charset="0"/>
                <a:ea typeface="Segoe UI" panose="020B0502040204020203" pitchFamily="34" charset="0"/>
                <a:cs typeface="Segoe UI" panose="020B0502040204020203" pitchFamily="34" charset="0"/>
              </a:rPr>
              <a:t>Controle</a:t>
            </a:r>
            <a:r>
              <a:rPr lang="en-US" sz="2400" i="1" dirty="0">
                <a:solidFill>
                  <a:schemeClr val="accent2">
                    <a:lumMod val="60000"/>
                    <a:lumOff val="40000"/>
                  </a:schemeClr>
                </a:solidFill>
                <a:latin typeface="Segoe UI" panose="020B0502040204020203" pitchFamily="34" charset="0"/>
                <a:ea typeface="Segoe UI" panose="020B0502040204020203" pitchFamily="34" charset="0"/>
                <a:cs typeface="Segoe UI" panose="020B0502040204020203" pitchFamily="34" charset="0"/>
              </a:rPr>
              <a:t> Interne </a:t>
            </a:r>
            <a:r>
              <a:rPr lang="en-US" sz="2400" i="1" dirty="0" err="1">
                <a:solidFill>
                  <a:schemeClr val="accent2">
                    <a:lumMod val="60000"/>
                    <a:lumOff val="40000"/>
                  </a:schemeClr>
                </a:solidFill>
                <a:latin typeface="Segoe UI" panose="020B0502040204020203" pitchFamily="34" charset="0"/>
                <a:ea typeface="Segoe UI" panose="020B0502040204020203" pitchFamily="34" charset="0"/>
                <a:cs typeface="Segoe UI" panose="020B0502040204020203" pitchFamily="34" charset="0"/>
              </a:rPr>
              <a:t>Comptable</a:t>
            </a:r>
            <a:r>
              <a:rPr lang="en-US" sz="2400" i="1" dirty="0">
                <a:solidFill>
                  <a:schemeClr val="accent2">
                    <a:lumMod val="60000"/>
                    <a:lumOff val="40000"/>
                  </a:schemeClr>
                </a:solidFill>
                <a:latin typeface="Segoe UI" panose="020B0502040204020203" pitchFamily="34" charset="0"/>
                <a:ea typeface="Segoe UI" panose="020B0502040204020203" pitchFamily="34" charset="0"/>
                <a:cs typeface="Segoe UI" panose="020B0502040204020203" pitchFamily="34" charset="0"/>
              </a:rPr>
              <a:t> de </a:t>
            </a:r>
            <a:r>
              <a:rPr lang="en-US" sz="2400" i="1" dirty="0" err="1">
                <a:solidFill>
                  <a:schemeClr val="accent2">
                    <a:lumMod val="60000"/>
                    <a:lumOff val="40000"/>
                  </a:schemeClr>
                </a:solidFill>
                <a:latin typeface="Segoe UI" panose="020B0502040204020203" pitchFamily="34" charset="0"/>
                <a:ea typeface="Segoe UI" panose="020B0502040204020203" pitchFamily="34" charset="0"/>
                <a:cs typeface="Segoe UI" panose="020B0502040204020203" pitchFamily="34" charset="0"/>
              </a:rPr>
              <a:t>l’Etat</a:t>
            </a:r>
            <a:r>
              <a:rPr lang="en-US" sz="2400" i="1" dirty="0">
                <a:solidFill>
                  <a:schemeClr val="accent2">
                    <a:lumMod val="60000"/>
                    <a:lumOff val="40000"/>
                  </a:schemeClr>
                </a:solidFill>
                <a:latin typeface="Segoe UI" panose="020B0502040204020203" pitchFamily="34" charset="0"/>
                <a:ea typeface="Segoe UI" panose="020B0502040204020203" pitchFamily="34" charset="0"/>
                <a:cs typeface="Segoe UI" panose="020B0502040204020203" pitchFamily="34" charset="0"/>
              </a:rPr>
              <a:t> et de </a:t>
            </a:r>
            <a:r>
              <a:rPr lang="en-US" sz="2400" i="1" dirty="0" err="1">
                <a:solidFill>
                  <a:schemeClr val="accent2">
                    <a:lumMod val="60000"/>
                    <a:lumOff val="40000"/>
                  </a:schemeClr>
                </a:solidFill>
                <a:latin typeface="Segoe UI" panose="020B0502040204020203" pitchFamily="34" charset="0"/>
                <a:ea typeface="Segoe UI" panose="020B0502040204020203" pitchFamily="34" charset="0"/>
                <a:cs typeface="Segoe UI" panose="020B0502040204020203" pitchFamily="34" charset="0"/>
              </a:rPr>
              <a:t>ses</a:t>
            </a:r>
            <a:r>
              <a:rPr lang="en-US" sz="2400" i="1" dirty="0">
                <a:solidFill>
                  <a:schemeClr val="accent2">
                    <a:lumMod val="60000"/>
                    <a:lumOff val="40000"/>
                  </a:schemeClr>
                </a:solidFill>
                <a:latin typeface="Segoe UI" panose="020B0502040204020203" pitchFamily="34" charset="0"/>
                <a:ea typeface="Segoe UI" panose="020B0502040204020203" pitchFamily="34" charset="0"/>
                <a:cs typeface="Segoe UI" panose="020B0502040204020203" pitchFamily="34" charset="0"/>
              </a:rPr>
              <a:t> </a:t>
            </a:r>
            <a:r>
              <a:rPr lang="en-US" sz="2400" i="1" dirty="0" err="1">
                <a:solidFill>
                  <a:schemeClr val="accent2">
                    <a:lumMod val="60000"/>
                    <a:lumOff val="40000"/>
                  </a:schemeClr>
                </a:solidFill>
                <a:latin typeface="Segoe UI" panose="020B0502040204020203" pitchFamily="34" charset="0"/>
                <a:ea typeface="Segoe UI" panose="020B0502040204020203" pitchFamily="34" charset="0"/>
                <a:cs typeface="Segoe UI" panose="020B0502040204020203" pitchFamily="34" charset="0"/>
              </a:rPr>
              <a:t>Organismes</a:t>
            </a:r>
            <a:r>
              <a:rPr lang="en-US" sz="2400" i="1" dirty="0">
                <a:solidFill>
                  <a:schemeClr val="accent2">
                    <a:lumMod val="60000"/>
                    <a:lumOff val="40000"/>
                  </a:schemeClr>
                </a:solidFill>
                <a:latin typeface="Segoe UI" panose="020B0502040204020203" pitchFamily="34" charset="0"/>
                <a:ea typeface="Segoe UI" panose="020B0502040204020203" pitchFamily="34" charset="0"/>
                <a:cs typeface="Segoe UI" panose="020B0502040204020203" pitchFamily="34" charset="0"/>
              </a:rPr>
              <a:t> </a:t>
            </a:r>
            <a:r>
              <a:rPr lang="en-US" sz="2400" i="1" dirty="0" err="1">
                <a:solidFill>
                  <a:schemeClr val="accent2">
                    <a:lumMod val="60000"/>
                    <a:lumOff val="40000"/>
                  </a:schemeClr>
                </a:solidFill>
                <a:latin typeface="Segoe UI" panose="020B0502040204020203" pitchFamily="34" charset="0"/>
                <a:ea typeface="Segoe UI" panose="020B0502040204020203" pitchFamily="34" charset="0"/>
                <a:cs typeface="Segoe UI" panose="020B0502040204020203" pitchFamily="34" charset="0"/>
              </a:rPr>
              <a:t>Publiques</a:t>
            </a:r>
            <a:r>
              <a:rPr lang="en-US" sz="2400" i="1" dirty="0">
                <a:solidFill>
                  <a:schemeClr val="accent2">
                    <a:lumMod val="60000"/>
                    <a:lumOff val="40000"/>
                  </a:schemeClr>
                </a:solidFill>
                <a:latin typeface="Segoe UI" panose="020B0502040204020203" pitchFamily="34" charset="0"/>
                <a:ea typeface="Segoe UI" panose="020B0502040204020203" pitchFamily="34" charset="0"/>
                <a:cs typeface="Segoe UI" panose="020B0502040204020203" pitchFamily="34" charset="0"/>
              </a:rPr>
              <a:t>: </a:t>
            </a:r>
            <a:r>
              <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rPr>
              <a:t>published together with the 2016 consolidated financial statements </a:t>
            </a:r>
          </a:p>
        </p:txBody>
      </p:sp>
      <p:sp>
        <p:nvSpPr>
          <p:cNvPr id="4" name="Slide Number Placeholder 3"/>
          <p:cNvSpPr>
            <a:spLocks noGrp="1"/>
          </p:cNvSpPr>
          <p:nvPr>
            <p:ph type="sldNum" sz="quarter" idx="12"/>
          </p:nvPr>
        </p:nvSpPr>
        <p:spPr/>
        <p:txBody>
          <a:bodyPr/>
          <a:lstStyle/>
          <a:p>
            <a:pPr fontAlgn="base">
              <a:spcAft>
                <a:spcPct val="0"/>
              </a:spcAft>
            </a:pPr>
            <a:fld id="{7199FE57-B04B-4B7C-816D-A15AF53620B8}" type="slidenum">
              <a:rPr lang="en-US" b="1" smtClean="0">
                <a:solidFill>
                  <a:srgbClr val="FFFFFF"/>
                </a:solidFill>
              </a:rPr>
              <a:pPr fontAlgn="base">
                <a:spcAft>
                  <a:spcPct val="0"/>
                </a:spcAft>
              </a:pPr>
              <a:t>37</a:t>
            </a:fld>
            <a:endParaRPr lang="en-US" b="1">
              <a:solidFill>
                <a:srgbClr val="FFFFFF"/>
              </a:solidFill>
            </a:endParaRPr>
          </a:p>
        </p:txBody>
      </p:sp>
    </p:spTree>
    <p:extLst>
      <p:ext uri="{BB962C8B-B14F-4D97-AF65-F5344CB8AC3E}">
        <p14:creationId xmlns:p14="http://schemas.microsoft.com/office/powerpoint/2010/main" val="36057289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9144000" cy="685800"/>
          </a:xfrm>
        </p:spPr>
        <p:txBody>
          <a:bodyPr/>
          <a:lstStyle/>
          <a:p>
            <a:r>
              <a:rPr lang="en-US" sz="2400" dirty="0">
                <a:latin typeface="Segoe UI" panose="020B0502040204020203" pitchFamily="34" charset="0"/>
                <a:ea typeface="Segoe UI" panose="020B0502040204020203" pitchFamily="34" charset="0"/>
                <a:cs typeface="Segoe UI" panose="020B0502040204020203" pitchFamily="34" charset="0"/>
              </a:rPr>
              <a:t>2.3.7 EXTERNAL AUDIT (1/2)</a:t>
            </a:r>
          </a:p>
        </p:txBody>
      </p:sp>
      <p:sp>
        <p:nvSpPr>
          <p:cNvPr id="6" name="Content Placeholder 5"/>
          <p:cNvSpPr>
            <a:spLocks noGrp="1"/>
          </p:cNvSpPr>
          <p:nvPr>
            <p:ph idx="1"/>
          </p:nvPr>
        </p:nvSpPr>
        <p:spPr>
          <a:xfrm>
            <a:off x="235974" y="1032387"/>
            <a:ext cx="8908026" cy="5349363"/>
          </a:xfrm>
        </p:spPr>
        <p:txBody>
          <a:bodyPr>
            <a:noAutofit/>
          </a:bodyPr>
          <a:lstStyle/>
          <a:p>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External audit has been weak in many Francophone countries: </a:t>
            </a:r>
            <a:r>
              <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rPr>
              <a:t>this is partly because there has been reliance on strong centralized internal controls operated by the </a:t>
            </a:r>
            <a:r>
              <a:rPr lang="en-US" sz="2400" dirty="0" err="1">
                <a:solidFill>
                  <a:schemeClr val="accent1"/>
                </a:solidFill>
                <a:latin typeface="Segoe UI" panose="020B0502040204020203" pitchFamily="34" charset="0"/>
                <a:ea typeface="Segoe UI" panose="020B0502040204020203" pitchFamily="34" charset="0"/>
                <a:cs typeface="Segoe UI" panose="020B0502040204020203" pitchFamily="34" charset="0"/>
              </a:rPr>
              <a:t>MoF</a:t>
            </a:r>
            <a:endPar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endParaRPr>
          </a:p>
          <a:p>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Judicial as well as audit role: </a:t>
            </a:r>
            <a:r>
              <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rPr>
              <a:t>conducts investigations and high degree of independence</a:t>
            </a:r>
          </a:p>
          <a:p>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Wide-ranging responsibility for auditing: </a:t>
            </a:r>
            <a:r>
              <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rPr>
              <a:t>the accuracy of accounts and the proper use of public funds. It could also evaluate public policies</a:t>
            </a:r>
          </a:p>
          <a:p>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More recently, France’s </a:t>
            </a:r>
            <a:r>
              <a:rPr lang="en-US" sz="2400" dirty="0" err="1">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Cour</a:t>
            </a:r>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 des </a:t>
            </a:r>
            <a:r>
              <a:rPr lang="en-US" sz="2400" dirty="0" err="1">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comptes</a:t>
            </a:r>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 has begun to certify financial statements:</a:t>
            </a:r>
            <a:r>
              <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rPr>
              <a:t> see next slide for first two paragraphs of the certification of the central government’s financial statements for 2015</a:t>
            </a:r>
          </a:p>
          <a:p>
            <a:endPar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2"/>
          </p:nvPr>
        </p:nvSpPr>
        <p:spPr/>
        <p:txBody>
          <a:bodyPr/>
          <a:lstStyle/>
          <a:p>
            <a:pPr fontAlgn="base">
              <a:spcAft>
                <a:spcPct val="0"/>
              </a:spcAft>
            </a:pPr>
            <a:fld id="{7199FE57-B04B-4B7C-816D-A15AF53620B8}" type="slidenum">
              <a:rPr lang="en-US" b="1" smtClean="0">
                <a:solidFill>
                  <a:srgbClr val="FFFFFF"/>
                </a:solidFill>
              </a:rPr>
              <a:pPr fontAlgn="base">
                <a:spcAft>
                  <a:spcPct val="0"/>
                </a:spcAft>
              </a:pPr>
              <a:t>38</a:t>
            </a:fld>
            <a:endParaRPr lang="en-US" b="1">
              <a:solidFill>
                <a:srgbClr val="FFFFFF"/>
              </a:solidFill>
            </a:endParaRPr>
          </a:p>
        </p:txBody>
      </p:sp>
    </p:spTree>
    <p:extLst>
      <p:ext uri="{BB962C8B-B14F-4D97-AF65-F5344CB8AC3E}">
        <p14:creationId xmlns:p14="http://schemas.microsoft.com/office/powerpoint/2010/main" val="355849782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9144000" cy="685800"/>
          </a:xfrm>
        </p:spPr>
        <p:txBody>
          <a:bodyPr/>
          <a:lstStyle/>
          <a:p>
            <a:r>
              <a:rPr lang="en-US" sz="2400" dirty="0">
                <a:latin typeface="Segoe UI" panose="020B0502040204020203" pitchFamily="34" charset="0"/>
                <a:ea typeface="Segoe UI" panose="020B0502040204020203" pitchFamily="34" charset="0"/>
                <a:cs typeface="Segoe UI" panose="020B0502040204020203" pitchFamily="34" charset="0"/>
              </a:rPr>
              <a:t>2.3.7 EXTERNAL AUDIT(2/2)</a:t>
            </a:r>
          </a:p>
        </p:txBody>
      </p:sp>
      <p:sp>
        <p:nvSpPr>
          <p:cNvPr id="6" name="Content Placeholder 5"/>
          <p:cNvSpPr>
            <a:spLocks noGrp="1"/>
          </p:cNvSpPr>
          <p:nvPr>
            <p:ph idx="1"/>
          </p:nvPr>
        </p:nvSpPr>
        <p:spPr>
          <a:xfrm>
            <a:off x="235974" y="1032387"/>
            <a:ext cx="8908026" cy="5349363"/>
          </a:xfrm>
        </p:spPr>
        <p:txBody>
          <a:bodyPr>
            <a:noAutofit/>
          </a:bodyPr>
          <a:lstStyle/>
          <a:p>
            <a:pPr marL="0" indent="0">
              <a:buNone/>
            </a:pPr>
            <a:endParaRPr lang="en-US" sz="2400" dirty="0">
              <a:solidFill>
                <a:schemeClr val="tx2">
                  <a:lumMod val="75000"/>
                  <a:lumOff val="25000"/>
                </a:schemeClr>
              </a:solidFill>
            </a:endParaRPr>
          </a:p>
          <a:p>
            <a:pPr marL="0" indent="0">
              <a:buNone/>
            </a:pPr>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“The </a:t>
            </a:r>
            <a:r>
              <a:rPr lang="en-US" sz="2400" dirty="0" err="1">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Cour</a:t>
            </a:r>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 des </a:t>
            </a:r>
            <a:r>
              <a:rPr lang="en-US" sz="2400" dirty="0" err="1">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comptes</a:t>
            </a:r>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 – France’s supreme audit institution – hereby issues its audit opinion </a:t>
            </a:r>
            <a:r>
              <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rPr>
              <a:t>of the French central government financial statements for 2015, prepared in accordance with Article 58 of the Constitutional Bylaw on Budget Acts (LOLF).</a:t>
            </a:r>
            <a:br>
              <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rPr>
            </a:br>
            <a:endPar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endParaRPr>
          </a:p>
          <a:p>
            <a:pPr marL="0" indent="0">
              <a:buNone/>
            </a:pPr>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The </a:t>
            </a:r>
            <a:r>
              <a:rPr lang="en-US" sz="2400" dirty="0" err="1">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Cour</a:t>
            </a:r>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 des </a:t>
            </a:r>
            <a:r>
              <a:rPr lang="en-US" sz="2400" dirty="0" err="1">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comptes</a:t>
            </a:r>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 certifies that the French central government financial statements for 2015 decreed on 17 May 2016 </a:t>
            </a:r>
            <a:r>
              <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rPr>
              <a:t>are, according to the applicable accounting rules and principles, fairly presented, and give a fair and accurate view of the central government’s financial situation and assets, subject to five material qualifications.”</a:t>
            </a:r>
          </a:p>
          <a:p>
            <a:endPar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2"/>
          </p:nvPr>
        </p:nvSpPr>
        <p:spPr/>
        <p:txBody>
          <a:bodyPr/>
          <a:lstStyle/>
          <a:p>
            <a:pPr fontAlgn="base">
              <a:spcAft>
                <a:spcPct val="0"/>
              </a:spcAft>
            </a:pPr>
            <a:fld id="{7199FE57-B04B-4B7C-816D-A15AF53620B8}" type="slidenum">
              <a:rPr lang="en-US" b="1" smtClean="0">
                <a:solidFill>
                  <a:srgbClr val="FFFFFF"/>
                </a:solidFill>
              </a:rPr>
              <a:pPr fontAlgn="base">
                <a:spcAft>
                  <a:spcPct val="0"/>
                </a:spcAft>
              </a:pPr>
              <a:t>39</a:t>
            </a:fld>
            <a:endParaRPr lang="en-US" b="1">
              <a:solidFill>
                <a:srgbClr val="FFFFFF"/>
              </a:solidFill>
            </a:endParaRPr>
          </a:p>
        </p:txBody>
      </p:sp>
    </p:spTree>
    <p:extLst>
      <p:ext uri="{BB962C8B-B14F-4D97-AF65-F5344CB8AC3E}">
        <p14:creationId xmlns:p14="http://schemas.microsoft.com/office/powerpoint/2010/main" val="8947432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9144000" cy="685800"/>
          </a:xfrm>
        </p:spPr>
        <p:txBody>
          <a:bodyPr/>
          <a:lstStyle/>
          <a:p>
            <a:r>
              <a:rPr lang="en-US" sz="2400" dirty="0">
                <a:latin typeface="Segoe UI" panose="020B0502040204020203" pitchFamily="34" charset="0"/>
                <a:ea typeface="Segoe UI" panose="020B0502040204020203" pitchFamily="34" charset="0"/>
                <a:cs typeface="Segoe UI" panose="020B0502040204020203" pitchFamily="34" charset="0"/>
              </a:rPr>
              <a:t>1.1.1 GENERAL CALCULATION LAW (1/5) </a:t>
            </a:r>
          </a:p>
        </p:txBody>
      </p:sp>
      <p:sp>
        <p:nvSpPr>
          <p:cNvPr id="6" name="Content Placeholder 5"/>
          <p:cNvSpPr>
            <a:spLocks noGrp="1"/>
          </p:cNvSpPr>
          <p:nvPr>
            <p:ph idx="1"/>
          </p:nvPr>
        </p:nvSpPr>
        <p:spPr>
          <a:xfrm>
            <a:off x="176980" y="1047135"/>
            <a:ext cx="8827319" cy="5334615"/>
          </a:xfrm>
        </p:spPr>
        <p:txBody>
          <a:bodyPr>
            <a:noAutofit/>
          </a:bodyPr>
          <a:lstStyle/>
          <a:p>
            <a:pPr marL="0" indent="0">
              <a:buNone/>
            </a:pPr>
            <a:r>
              <a:rPr lang="en-US" sz="2000" b="1" dirty="0">
                <a:solidFill>
                  <a:srgbClr val="0033CC"/>
                </a:solidFill>
                <a:latin typeface="Segoe UI" panose="020B0502040204020203" pitchFamily="34" charset="0"/>
                <a:ea typeface="Segoe UI" panose="020B0502040204020203" pitchFamily="34" charset="0"/>
                <a:cs typeface="Segoe UI" panose="020B0502040204020203" pitchFamily="34" charset="0"/>
              </a:rPr>
              <a:t>Article 31: </a:t>
            </a:r>
            <a:r>
              <a:rPr lang="en-US" sz="2000" dirty="0">
                <a:solidFill>
                  <a:schemeClr val="accent1"/>
                </a:solidFill>
                <a:latin typeface="Segoe UI" panose="020B0502040204020203" pitchFamily="34" charset="0"/>
                <a:ea typeface="Segoe UI" panose="020B0502040204020203" pitchFamily="34" charset="0"/>
                <a:cs typeface="Segoe UI" panose="020B0502040204020203" pitchFamily="34" charset="0"/>
              </a:rPr>
              <a:t>The financial controller is: authorized and appointed by the Ministry of Economic Affairs and Finance (MEAF); a tenured qualified staff member of the MEAF; tasked with the supervision of, and coordination in, the implementation of financial regulations in Executing Agencies (EAs), including:</a:t>
            </a:r>
          </a:p>
          <a:p>
            <a:r>
              <a:rPr lang="en-US" sz="2000" dirty="0">
                <a:solidFill>
                  <a:schemeClr val="accent1"/>
                </a:solidFill>
                <a:latin typeface="Segoe UI" panose="020B0502040204020203" pitchFamily="34" charset="0"/>
                <a:ea typeface="Segoe UI" panose="020B0502040204020203" pitchFamily="34" charset="0"/>
                <a:cs typeface="Segoe UI" panose="020B0502040204020203" pitchFamily="34" charset="0"/>
              </a:rPr>
              <a:t>Supervision over financial affairs, preparation and protection of accounts in accordance with laws and regulations, and ensuring their integrity</a:t>
            </a:r>
          </a:p>
          <a:p>
            <a:r>
              <a:rPr lang="en-US" sz="2000" dirty="0">
                <a:solidFill>
                  <a:schemeClr val="accent1"/>
                </a:solidFill>
                <a:latin typeface="Segoe UI" panose="020B0502040204020203" pitchFamily="34" charset="0"/>
                <a:ea typeface="Segoe UI" panose="020B0502040204020203" pitchFamily="34" charset="0"/>
                <a:cs typeface="Segoe UI" panose="020B0502040204020203" pitchFamily="34" charset="0"/>
              </a:rPr>
              <a:t>Supervision and protection of documents and financial ledgers</a:t>
            </a:r>
          </a:p>
          <a:p>
            <a:r>
              <a:rPr lang="en-US" sz="2000" dirty="0">
                <a:solidFill>
                  <a:schemeClr val="accent1"/>
                </a:solidFill>
                <a:latin typeface="Segoe UI" panose="020B0502040204020203" pitchFamily="34" charset="0"/>
                <a:ea typeface="Segoe UI" panose="020B0502040204020203" pitchFamily="34" charset="0"/>
                <a:cs typeface="Segoe UI" panose="020B0502040204020203" pitchFamily="34" charset="0"/>
              </a:rPr>
              <a:t>Custody, delivery and transfer of cash, deposits and securities</a:t>
            </a:r>
          </a:p>
          <a:p>
            <a:r>
              <a:rPr lang="en-US" sz="2000" dirty="0">
                <a:solidFill>
                  <a:schemeClr val="accent1"/>
                </a:solidFill>
                <a:latin typeface="Segoe UI" panose="020B0502040204020203" pitchFamily="34" charset="0"/>
                <a:ea typeface="Segoe UI" panose="020B0502040204020203" pitchFamily="34" charset="0"/>
                <a:cs typeface="Segoe UI" panose="020B0502040204020203" pitchFamily="34" charset="0"/>
              </a:rPr>
              <a:t>Maintenance of records of government assets and accounts and supervision over such assets</a:t>
            </a:r>
          </a:p>
          <a:p>
            <a:pPr marL="0" indent="0">
              <a:buNone/>
            </a:pPr>
            <a:r>
              <a:rPr lang="en-US" sz="2000" dirty="0">
                <a:solidFill>
                  <a:schemeClr val="accent1"/>
                </a:solidFill>
                <a:latin typeface="Segoe UI" panose="020B0502040204020203" pitchFamily="34" charset="0"/>
                <a:ea typeface="Segoe UI" panose="020B0502040204020203" pitchFamily="34" charset="0"/>
                <a:cs typeface="Segoe UI" panose="020B0502040204020203" pitchFamily="34" charset="0"/>
              </a:rPr>
              <a:t>The financial controller works under the supervision of the chief executive officer (CEO) of the EA</a:t>
            </a:r>
          </a:p>
          <a:p>
            <a:pPr marL="0" indent="0">
              <a:buNone/>
            </a:pPr>
            <a:r>
              <a:rPr lang="en-US" sz="2000" dirty="0">
                <a:solidFill>
                  <a:schemeClr val="accent1"/>
                </a:solidFill>
                <a:latin typeface="Segoe UI" panose="020B0502040204020203" pitchFamily="34" charset="0"/>
                <a:ea typeface="Segoe UI" panose="020B0502040204020203" pitchFamily="34" charset="0"/>
                <a:cs typeface="Segoe UI" panose="020B0502040204020203" pitchFamily="34" charset="0"/>
              </a:rPr>
              <a:t>The financial controller of non-governmental public organizations is appointed by the MEAF with agreement of the particular organization.</a:t>
            </a:r>
          </a:p>
          <a:p>
            <a:pPr marL="0" indent="0">
              <a:buNone/>
            </a:pPr>
            <a:endParaRPr lang="en-US" sz="2000" dirty="0"/>
          </a:p>
          <a:p>
            <a:pPr marL="457012" lvl="1" indent="0">
              <a:spcAft>
                <a:spcPts val="0"/>
              </a:spcAft>
              <a:buNone/>
              <a:defRPr/>
            </a:pPr>
            <a:endParaRPr lang="en-US" sz="2400" dirty="0"/>
          </a:p>
        </p:txBody>
      </p:sp>
      <p:sp>
        <p:nvSpPr>
          <p:cNvPr id="4" name="Slide Number Placeholder 3"/>
          <p:cNvSpPr>
            <a:spLocks noGrp="1"/>
          </p:cNvSpPr>
          <p:nvPr>
            <p:ph type="sldNum" sz="quarter" idx="12"/>
          </p:nvPr>
        </p:nvSpPr>
        <p:spPr/>
        <p:txBody>
          <a:bodyPr/>
          <a:lstStyle/>
          <a:p>
            <a:pPr fontAlgn="base">
              <a:spcAft>
                <a:spcPct val="0"/>
              </a:spcAft>
            </a:pPr>
            <a:fld id="{7199FE57-B04B-4B7C-816D-A15AF53620B8}" type="slidenum">
              <a:rPr lang="en-US" b="1" smtClean="0">
                <a:solidFill>
                  <a:srgbClr val="FFFFFF"/>
                </a:solidFill>
              </a:rPr>
              <a:pPr fontAlgn="base">
                <a:spcAft>
                  <a:spcPct val="0"/>
                </a:spcAft>
              </a:pPr>
              <a:t>4</a:t>
            </a:fld>
            <a:endParaRPr lang="en-US" b="1">
              <a:solidFill>
                <a:srgbClr val="FFFFFF"/>
              </a:solidFill>
            </a:endParaRPr>
          </a:p>
        </p:txBody>
      </p:sp>
    </p:spTree>
    <p:extLst>
      <p:ext uri="{BB962C8B-B14F-4D97-AF65-F5344CB8AC3E}">
        <p14:creationId xmlns:p14="http://schemas.microsoft.com/office/powerpoint/2010/main" val="33845663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9144000" cy="685800"/>
          </a:xfrm>
        </p:spPr>
        <p:txBody>
          <a:bodyPr/>
          <a:lstStyle/>
          <a:p>
            <a:r>
              <a:rPr lang="en-US" sz="2400" dirty="0">
                <a:latin typeface="Segoe UI" panose="020B0502040204020203" pitchFamily="34" charset="0"/>
                <a:ea typeface="Segoe UI" panose="020B0502040204020203" pitchFamily="34" charset="0"/>
                <a:cs typeface="Segoe UI" panose="020B0502040204020203" pitchFamily="34" charset="0"/>
              </a:rPr>
              <a:t>2.4 SYNTHESIS</a:t>
            </a:r>
          </a:p>
        </p:txBody>
      </p:sp>
      <p:sp>
        <p:nvSpPr>
          <p:cNvPr id="6" name="Content Placeholder 5"/>
          <p:cNvSpPr>
            <a:spLocks noGrp="1"/>
          </p:cNvSpPr>
          <p:nvPr>
            <p:ph idx="1"/>
          </p:nvPr>
        </p:nvSpPr>
        <p:spPr>
          <a:xfrm>
            <a:off x="235974" y="1032387"/>
            <a:ext cx="8908026" cy="5349363"/>
          </a:xfrm>
        </p:spPr>
        <p:txBody>
          <a:bodyPr>
            <a:noAutofit/>
          </a:bodyPr>
          <a:lstStyle/>
          <a:p>
            <a:pPr marL="0" lvl="0" indent="0">
              <a:buNone/>
            </a:pPr>
            <a:endParaRPr lang="en-US" sz="22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endParaRPr>
          </a:p>
          <a:p>
            <a:pPr marL="0" lvl="0" indent="0">
              <a:buNone/>
            </a:pPr>
            <a:r>
              <a:rPr lang="en-US" sz="22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2.4.1 Interpretation of international experience requires care: </a:t>
            </a:r>
            <a:r>
              <a:rPr lang="en-US" sz="2200" dirty="0">
                <a:solidFill>
                  <a:srgbClr val="990000"/>
                </a:solidFill>
                <a:latin typeface="Segoe UI" panose="020B0502040204020203" pitchFamily="34" charset="0"/>
                <a:ea typeface="Segoe UI" panose="020B0502040204020203" pitchFamily="34" charset="0"/>
                <a:cs typeface="Segoe UI" panose="020B0502040204020203" pitchFamily="34" charset="0"/>
              </a:rPr>
              <a:t>for example:</a:t>
            </a:r>
          </a:p>
          <a:p>
            <a:pPr lvl="0">
              <a:buFont typeface="Arial" panose="020B0604020202020204" pitchFamily="34" charset="0"/>
              <a:buChar char="•"/>
            </a:pPr>
            <a:r>
              <a:rPr lang="en-US" sz="22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The most common approach is not necessarily the best:</a:t>
            </a:r>
            <a:r>
              <a:rPr lang="en-US" sz="2200" dirty="0">
                <a:solidFill>
                  <a:srgbClr val="990000"/>
                </a:solidFill>
                <a:latin typeface="Segoe UI" panose="020B0502040204020203" pitchFamily="34" charset="0"/>
                <a:ea typeface="Segoe UI" panose="020B0502040204020203" pitchFamily="34" charset="0"/>
                <a:cs typeface="Segoe UI" panose="020B0502040204020203" pitchFamily="34" charset="0"/>
              </a:rPr>
              <a:t> it might be antiquated, inappropriate for Iran or caused by political factors that are not relevant for Iran</a:t>
            </a:r>
          </a:p>
          <a:p>
            <a:pPr lvl="0">
              <a:buFont typeface="Arial" panose="020B0604020202020204" pitchFamily="34" charset="0"/>
              <a:buChar char="•"/>
            </a:pPr>
            <a:r>
              <a:rPr lang="en-US" sz="22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The newest international approach </a:t>
            </a:r>
            <a:r>
              <a:rPr lang="en-US" sz="2200" dirty="0">
                <a:solidFill>
                  <a:srgbClr val="990000"/>
                </a:solidFill>
                <a:latin typeface="Segoe UI" panose="020B0502040204020203" pitchFamily="34" charset="0"/>
                <a:ea typeface="Segoe UI" panose="020B0502040204020203" pitchFamily="34" charset="0"/>
                <a:cs typeface="Segoe UI" panose="020B0502040204020203" pitchFamily="34" charset="0"/>
              </a:rPr>
              <a:t>might not be sustained</a:t>
            </a:r>
          </a:p>
          <a:p>
            <a:pPr lvl="0">
              <a:buFont typeface="Arial" panose="020B0604020202020204" pitchFamily="34" charset="0"/>
              <a:buChar char="•"/>
            </a:pPr>
            <a:r>
              <a:rPr lang="en-US" sz="22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Selected aspects of international experience </a:t>
            </a:r>
            <a:r>
              <a:rPr lang="en-US" sz="2200" dirty="0">
                <a:solidFill>
                  <a:srgbClr val="990000"/>
                </a:solidFill>
                <a:latin typeface="Segoe UI" panose="020B0502040204020203" pitchFamily="34" charset="0"/>
                <a:ea typeface="Segoe UI" panose="020B0502040204020203" pitchFamily="34" charset="0"/>
                <a:cs typeface="Segoe UI" panose="020B0502040204020203" pitchFamily="34" charset="0"/>
              </a:rPr>
              <a:t>should not be interpreted in isolation</a:t>
            </a:r>
          </a:p>
          <a:p>
            <a:pPr lvl="0">
              <a:buFont typeface="Arial" panose="020B0604020202020204" pitchFamily="34" charset="0"/>
              <a:buChar char="•"/>
            </a:pPr>
            <a:r>
              <a:rPr lang="en-US" sz="22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Conditions applying now might not apply in the future: </a:t>
            </a:r>
            <a:r>
              <a:rPr lang="en-US" sz="2200" dirty="0">
                <a:solidFill>
                  <a:schemeClr val="accent1"/>
                </a:solidFill>
                <a:latin typeface="Segoe UI" panose="020B0502040204020203" pitchFamily="34" charset="0"/>
                <a:ea typeface="Segoe UI" panose="020B0502040204020203" pitchFamily="34" charset="0"/>
                <a:cs typeface="Segoe UI" panose="020B0502040204020203" pitchFamily="34" charset="0"/>
              </a:rPr>
              <a:t>international experience should be interpreted on a forward-looking basis, and should be related to the direction of PFM reform </a:t>
            </a:r>
            <a:r>
              <a:rPr lang="en-US" sz="2200" dirty="0">
                <a:solidFill>
                  <a:srgbClr val="990000"/>
                </a:solidFill>
                <a:latin typeface="Segoe UI" panose="020B0502040204020203" pitchFamily="34" charset="0"/>
                <a:ea typeface="Segoe UI" panose="020B0502040204020203" pitchFamily="34" charset="0"/>
                <a:cs typeface="Segoe UI" panose="020B0502040204020203" pitchFamily="34" charset="0"/>
              </a:rPr>
              <a:t>in Iran in the foreseeable future </a:t>
            </a:r>
          </a:p>
          <a:p>
            <a:pPr lvl="0"/>
            <a:endParaRPr lang="en-US" sz="2200" dirty="0">
              <a:solidFill>
                <a:srgbClr val="990000"/>
              </a:solidFill>
              <a:latin typeface="Segoe UI" panose="020B0502040204020203" pitchFamily="34" charset="0"/>
              <a:ea typeface="Segoe UI" panose="020B0502040204020203" pitchFamily="34" charset="0"/>
              <a:cs typeface="Segoe UI" panose="020B0502040204020203" pitchFamily="34" charset="0"/>
            </a:endParaRPr>
          </a:p>
          <a:p>
            <a:pPr lvl="0"/>
            <a:endParaRPr lang="en-US" sz="2200" dirty="0">
              <a:solidFill>
                <a:srgbClr val="990000"/>
              </a:solidFill>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2"/>
          </p:nvPr>
        </p:nvSpPr>
        <p:spPr/>
        <p:txBody>
          <a:bodyPr/>
          <a:lstStyle/>
          <a:p>
            <a:pPr fontAlgn="base">
              <a:spcAft>
                <a:spcPct val="0"/>
              </a:spcAft>
            </a:pPr>
            <a:fld id="{7199FE57-B04B-4B7C-816D-A15AF53620B8}" type="slidenum">
              <a:rPr lang="en-US" b="1" smtClean="0">
                <a:solidFill>
                  <a:srgbClr val="FFFFFF"/>
                </a:solidFill>
              </a:rPr>
              <a:pPr fontAlgn="base">
                <a:spcAft>
                  <a:spcPct val="0"/>
                </a:spcAft>
              </a:pPr>
              <a:t>40</a:t>
            </a:fld>
            <a:endParaRPr lang="en-US" b="1">
              <a:solidFill>
                <a:srgbClr val="FFFFFF"/>
              </a:solidFill>
            </a:endParaRPr>
          </a:p>
        </p:txBody>
      </p:sp>
    </p:spTree>
    <p:extLst>
      <p:ext uri="{BB962C8B-B14F-4D97-AF65-F5344CB8AC3E}">
        <p14:creationId xmlns:p14="http://schemas.microsoft.com/office/powerpoint/2010/main" val="54583519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9144000" cy="685800"/>
          </a:xfrm>
        </p:spPr>
        <p:txBody>
          <a:bodyPr/>
          <a:lstStyle/>
          <a:p>
            <a:r>
              <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rPr>
              <a:t>2.4.1 KEY LESSONS FROM BRITISH, RUSSIAN AND FRENCH LEGACY SYSTEMS</a:t>
            </a:r>
          </a:p>
        </p:txBody>
      </p:sp>
      <p:sp>
        <p:nvSpPr>
          <p:cNvPr id="6" name="Content Placeholder 5"/>
          <p:cNvSpPr>
            <a:spLocks noGrp="1"/>
          </p:cNvSpPr>
          <p:nvPr>
            <p:ph idx="1"/>
          </p:nvPr>
        </p:nvSpPr>
        <p:spPr>
          <a:xfrm>
            <a:off x="235974" y="1032387"/>
            <a:ext cx="8908026" cy="5349363"/>
          </a:xfrm>
        </p:spPr>
        <p:txBody>
          <a:bodyPr>
            <a:noAutofit/>
          </a:bodyPr>
          <a:lstStyle/>
          <a:p>
            <a:pPr marL="0" lvl="0" indent="0">
              <a:buNone/>
            </a:pPr>
            <a:r>
              <a:rPr lang="en-US" sz="22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2.4.1.1 Modernizing public internal financial control in Iran seems an appropriate objective </a:t>
            </a:r>
            <a:r>
              <a:rPr lang="en-US" sz="2200" dirty="0">
                <a:solidFill>
                  <a:schemeClr val="accent1"/>
                </a:solidFill>
                <a:latin typeface="Segoe UI" panose="020B0502040204020203" pitchFamily="34" charset="0"/>
                <a:ea typeface="Segoe UI" panose="020B0502040204020203" pitchFamily="34" charset="0"/>
                <a:cs typeface="Segoe UI" panose="020B0502040204020203" pitchFamily="34" charset="0"/>
              </a:rPr>
              <a:t>given accounting reform, treasury system development and introduction of performance budgeting </a:t>
            </a:r>
          </a:p>
          <a:p>
            <a:pPr marL="0" lvl="0" indent="0">
              <a:buNone/>
            </a:pPr>
            <a:r>
              <a:rPr lang="en-US" sz="22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2.4.1.2 Transferring full responsibility for internal financial control to EAs </a:t>
            </a:r>
            <a:r>
              <a:rPr lang="en-US" sz="2200" dirty="0">
                <a:solidFill>
                  <a:schemeClr val="accent1"/>
                </a:solidFill>
                <a:latin typeface="Segoe UI" panose="020B0502040204020203" pitchFamily="34" charset="0"/>
                <a:ea typeface="Segoe UI" panose="020B0502040204020203" pitchFamily="34" charset="0"/>
                <a:cs typeface="Segoe UI" panose="020B0502040204020203" pitchFamily="34" charset="0"/>
              </a:rPr>
              <a:t>would require many conditions to be fulfilled, including strong complementary controls</a:t>
            </a:r>
          </a:p>
          <a:p>
            <a:pPr marL="0" lvl="0" indent="0">
              <a:buNone/>
            </a:pPr>
            <a:r>
              <a:rPr lang="en-US" sz="22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2.4.1.3 The PIFC model could be suitable for Iran </a:t>
            </a:r>
            <a:r>
              <a:rPr lang="en-US" sz="2200" dirty="0">
                <a:solidFill>
                  <a:schemeClr val="accent1"/>
                </a:solidFill>
                <a:latin typeface="Segoe UI" panose="020B0502040204020203" pitchFamily="34" charset="0"/>
                <a:ea typeface="Segoe UI" panose="020B0502040204020203" pitchFamily="34" charset="0"/>
                <a:cs typeface="Segoe UI" panose="020B0502040204020203" pitchFamily="34" charset="0"/>
              </a:rPr>
              <a:t>but raises questions of transition and the SAC’s role </a:t>
            </a:r>
          </a:p>
          <a:p>
            <a:pPr marL="0" lvl="0" indent="0">
              <a:buNone/>
            </a:pPr>
            <a:r>
              <a:rPr lang="en-US" sz="22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2.4.1.4 </a:t>
            </a:r>
            <a:r>
              <a:rPr lang="en-US" sz="2200" dirty="0" err="1">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MoF</a:t>
            </a:r>
            <a:r>
              <a:rPr lang="en-US" sz="22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 financial controllers in EAs could be part of the long-term solution </a:t>
            </a:r>
            <a:r>
              <a:rPr lang="en-US" sz="2200" dirty="0">
                <a:solidFill>
                  <a:schemeClr val="accent1"/>
                </a:solidFill>
                <a:latin typeface="Segoe UI" panose="020B0502040204020203" pitchFamily="34" charset="0"/>
                <a:ea typeface="Segoe UI" panose="020B0502040204020203" pitchFamily="34" charset="0"/>
                <a:cs typeface="Segoe UI" panose="020B0502040204020203" pitchFamily="34" charset="0"/>
              </a:rPr>
              <a:t>but the trade-offs should be reviewed, and their role might need to be restructured, including to segregate duties </a:t>
            </a:r>
          </a:p>
          <a:p>
            <a:pPr marL="0" lvl="0" indent="0">
              <a:buNone/>
            </a:pPr>
            <a:r>
              <a:rPr lang="en-US" sz="22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2.4.1.5 Changes to the internal control system should be managed carefully </a:t>
            </a:r>
            <a:r>
              <a:rPr lang="en-US" sz="2200" dirty="0">
                <a:solidFill>
                  <a:schemeClr val="accent1"/>
                </a:solidFill>
                <a:latin typeface="Segoe UI" panose="020B0502040204020203" pitchFamily="34" charset="0"/>
                <a:ea typeface="Segoe UI" panose="020B0502040204020203" pitchFamily="34" charset="0"/>
                <a:cs typeface="Segoe UI" panose="020B0502040204020203" pitchFamily="34" charset="0"/>
              </a:rPr>
              <a:t>in order not to weaken expenditure control or undermine the </a:t>
            </a:r>
            <a:r>
              <a:rPr lang="en-US" sz="2200" dirty="0" err="1">
                <a:solidFill>
                  <a:schemeClr val="accent1"/>
                </a:solidFill>
                <a:latin typeface="Segoe UI" panose="020B0502040204020203" pitchFamily="34" charset="0"/>
                <a:ea typeface="Segoe UI" panose="020B0502040204020203" pitchFamily="34" charset="0"/>
                <a:cs typeface="Segoe UI" panose="020B0502040204020203" pitchFamily="34" charset="0"/>
              </a:rPr>
              <a:t>MoF’s</a:t>
            </a:r>
            <a:r>
              <a:rPr lang="en-US" sz="2200" dirty="0">
                <a:solidFill>
                  <a:schemeClr val="accent1"/>
                </a:solidFill>
                <a:latin typeface="Segoe UI" panose="020B0502040204020203" pitchFamily="34" charset="0"/>
                <a:ea typeface="Segoe UI" panose="020B0502040204020203" pitchFamily="34" charset="0"/>
                <a:cs typeface="Segoe UI" panose="020B0502040204020203" pitchFamily="34" charset="0"/>
              </a:rPr>
              <a:t> reputation – implies a step-by-step approach </a:t>
            </a:r>
          </a:p>
          <a:p>
            <a:pPr lvl="0"/>
            <a:endParaRPr lang="en-US" sz="2200" dirty="0">
              <a:solidFill>
                <a:srgbClr val="990000"/>
              </a:solidFill>
              <a:latin typeface="Segoe UI" panose="020B0502040204020203" pitchFamily="34" charset="0"/>
              <a:ea typeface="Segoe UI" panose="020B0502040204020203" pitchFamily="34" charset="0"/>
              <a:cs typeface="Segoe UI" panose="020B0502040204020203" pitchFamily="34" charset="0"/>
            </a:endParaRPr>
          </a:p>
          <a:p>
            <a:pPr lvl="0"/>
            <a:endParaRPr lang="en-US" sz="2200" dirty="0">
              <a:solidFill>
                <a:srgbClr val="990000"/>
              </a:solidFill>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2"/>
          </p:nvPr>
        </p:nvSpPr>
        <p:spPr/>
        <p:txBody>
          <a:bodyPr/>
          <a:lstStyle/>
          <a:p>
            <a:pPr fontAlgn="base">
              <a:spcAft>
                <a:spcPct val="0"/>
              </a:spcAft>
            </a:pPr>
            <a:fld id="{7199FE57-B04B-4B7C-816D-A15AF53620B8}" type="slidenum">
              <a:rPr lang="en-US" b="1" smtClean="0">
                <a:solidFill>
                  <a:srgbClr val="FFFFFF"/>
                </a:solidFill>
              </a:rPr>
              <a:pPr fontAlgn="base">
                <a:spcAft>
                  <a:spcPct val="0"/>
                </a:spcAft>
              </a:pPr>
              <a:t>41</a:t>
            </a:fld>
            <a:endParaRPr lang="en-US" b="1">
              <a:solidFill>
                <a:srgbClr val="FFFFFF"/>
              </a:solidFill>
            </a:endParaRPr>
          </a:p>
        </p:txBody>
      </p:sp>
    </p:spTree>
    <p:extLst>
      <p:ext uri="{BB962C8B-B14F-4D97-AF65-F5344CB8AC3E}">
        <p14:creationId xmlns:p14="http://schemas.microsoft.com/office/powerpoint/2010/main" val="97144088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9144000" cy="685800"/>
          </a:xfrm>
        </p:spPr>
        <p:txBody>
          <a:bodyPr/>
          <a:lstStyle/>
          <a:p>
            <a:r>
              <a:rPr lang="en-US" sz="2400" dirty="0">
                <a:latin typeface="Segoe UI" panose="020B0502040204020203" pitchFamily="34" charset="0"/>
                <a:ea typeface="Segoe UI" panose="020B0502040204020203" pitchFamily="34" charset="0"/>
                <a:cs typeface="Segoe UI" panose="020B0502040204020203" pitchFamily="34" charset="0"/>
              </a:rPr>
              <a:t>3. PROBLEMS OF CURRENT SYSTEM IN IRAN (1/2)</a:t>
            </a:r>
          </a:p>
        </p:txBody>
      </p:sp>
      <p:sp>
        <p:nvSpPr>
          <p:cNvPr id="6" name="Content Placeholder 5"/>
          <p:cNvSpPr>
            <a:spLocks noGrp="1"/>
          </p:cNvSpPr>
          <p:nvPr>
            <p:ph idx="1"/>
          </p:nvPr>
        </p:nvSpPr>
        <p:spPr>
          <a:xfrm>
            <a:off x="235974" y="1032387"/>
            <a:ext cx="8908026" cy="5349363"/>
          </a:xfrm>
        </p:spPr>
        <p:txBody>
          <a:bodyPr>
            <a:noAutofit/>
          </a:bodyPr>
          <a:lstStyle/>
          <a:p>
            <a:pPr marL="0" lvl="0" indent="0">
              <a:buNone/>
            </a:pPr>
            <a:r>
              <a:rPr lang="en-US" sz="22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3.1 Lack of conceptual and legal clarity </a:t>
            </a:r>
            <a:r>
              <a:rPr lang="en-US" sz="2200" dirty="0">
                <a:solidFill>
                  <a:schemeClr val="accent1"/>
                </a:solidFill>
                <a:latin typeface="Segoe UI" panose="020B0502040204020203" pitchFamily="34" charset="0"/>
                <a:ea typeface="Segoe UI" panose="020B0502040204020203" pitchFamily="34" charset="0"/>
                <a:cs typeface="Segoe UI" panose="020B0502040204020203" pitchFamily="34" charset="0"/>
              </a:rPr>
              <a:t>as to what constitutes the financial supervision system: different views as to whether financial supervision includes treasury system or is just the financial controller system</a:t>
            </a:r>
          </a:p>
          <a:p>
            <a:pPr marL="0" lvl="0" indent="0">
              <a:buNone/>
            </a:pPr>
            <a:r>
              <a:rPr lang="en-US" sz="22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3.2  Fundamental PFM reforms have begun </a:t>
            </a:r>
            <a:r>
              <a:rPr lang="en-US" sz="2200" dirty="0">
                <a:solidFill>
                  <a:schemeClr val="accent1"/>
                </a:solidFill>
                <a:latin typeface="Segoe UI" panose="020B0502040204020203" pitchFamily="34" charset="0"/>
                <a:ea typeface="Segoe UI" panose="020B0502040204020203" pitchFamily="34" charset="0"/>
                <a:cs typeface="Segoe UI" panose="020B0502040204020203" pitchFamily="34" charset="0"/>
              </a:rPr>
              <a:t>without ensuring that the financial supervision system will be consistent with them: accounting reform, treasury reform, performance budgeting</a:t>
            </a:r>
          </a:p>
          <a:p>
            <a:pPr marL="0" lvl="0" indent="0">
              <a:buNone/>
            </a:pPr>
            <a:r>
              <a:rPr lang="en-US" sz="22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3.3 Fragmented nature of the financial controller system: </a:t>
            </a:r>
            <a:r>
              <a:rPr lang="en-US" sz="2200" dirty="0">
                <a:solidFill>
                  <a:schemeClr val="accent1"/>
                </a:solidFill>
                <a:latin typeface="Segoe UI" panose="020B0502040204020203" pitchFamily="34" charset="0"/>
                <a:ea typeface="Segoe UI" panose="020B0502040204020203" pitchFamily="34" charset="0"/>
                <a:cs typeface="Segoe UI" panose="020B0502040204020203" pitchFamily="34" charset="0"/>
              </a:rPr>
              <a:t>three different types of arrangement</a:t>
            </a:r>
          </a:p>
          <a:p>
            <a:pPr marL="0" lvl="0" indent="0">
              <a:buNone/>
            </a:pPr>
            <a:r>
              <a:rPr lang="en-US" sz="22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3.4 Financial control weaknesses </a:t>
            </a:r>
            <a:r>
              <a:rPr lang="en-US" sz="2200" dirty="0">
                <a:solidFill>
                  <a:schemeClr val="accent1"/>
                </a:solidFill>
                <a:latin typeface="Segoe UI" panose="020B0502040204020203" pitchFamily="34" charset="0"/>
                <a:ea typeface="Segoe UI" panose="020B0502040204020203" pitchFamily="34" charset="0"/>
                <a:cs typeface="Segoe UI" panose="020B0502040204020203" pitchFamily="34" charset="0"/>
              </a:rPr>
              <a:t>where financial controllers are not MEAF staff</a:t>
            </a:r>
          </a:p>
          <a:p>
            <a:pPr marL="0" indent="0">
              <a:buNone/>
            </a:pPr>
            <a:r>
              <a:rPr lang="en-US" sz="22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3.5 Lack of segregation of duties </a:t>
            </a:r>
            <a:r>
              <a:rPr lang="en-US" sz="2200" dirty="0">
                <a:solidFill>
                  <a:schemeClr val="accent1"/>
                </a:solidFill>
                <a:latin typeface="Segoe UI" panose="020B0502040204020203" pitchFamily="34" charset="0"/>
                <a:ea typeface="Segoe UI" panose="020B0502040204020203" pitchFamily="34" charset="0"/>
                <a:cs typeface="Segoe UI" panose="020B0502040204020203" pitchFamily="34" charset="0"/>
              </a:rPr>
              <a:t>where financial controllers are MEAF staff: they are financial managers as well as controllers. The supervision is of his/her subordinate staff, not independent supervision of the whole financial management process </a:t>
            </a:r>
          </a:p>
          <a:p>
            <a:pPr marL="0" lvl="0" indent="0">
              <a:buNone/>
            </a:pPr>
            <a:endParaRPr lang="en-US" sz="2200" dirty="0">
              <a:solidFill>
                <a:schemeClr val="accent1"/>
              </a:solidFill>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2"/>
          </p:nvPr>
        </p:nvSpPr>
        <p:spPr/>
        <p:txBody>
          <a:bodyPr/>
          <a:lstStyle/>
          <a:p>
            <a:pPr fontAlgn="base">
              <a:spcAft>
                <a:spcPct val="0"/>
              </a:spcAft>
            </a:pPr>
            <a:fld id="{7199FE57-B04B-4B7C-816D-A15AF53620B8}" type="slidenum">
              <a:rPr lang="en-US" b="1" smtClean="0">
                <a:solidFill>
                  <a:srgbClr val="FFFFFF"/>
                </a:solidFill>
              </a:rPr>
              <a:pPr fontAlgn="base">
                <a:spcAft>
                  <a:spcPct val="0"/>
                </a:spcAft>
              </a:pPr>
              <a:t>42</a:t>
            </a:fld>
            <a:endParaRPr lang="en-US" b="1">
              <a:solidFill>
                <a:srgbClr val="FFFFFF"/>
              </a:solidFill>
            </a:endParaRPr>
          </a:p>
        </p:txBody>
      </p:sp>
    </p:spTree>
    <p:extLst>
      <p:ext uri="{BB962C8B-B14F-4D97-AF65-F5344CB8AC3E}">
        <p14:creationId xmlns:p14="http://schemas.microsoft.com/office/powerpoint/2010/main" val="377106293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9144000" cy="685800"/>
          </a:xfrm>
        </p:spPr>
        <p:txBody>
          <a:bodyPr/>
          <a:lstStyle/>
          <a:p>
            <a:r>
              <a:rPr lang="en-US" sz="2400" dirty="0">
                <a:latin typeface="Segoe UI" panose="020B0502040204020203" pitchFamily="34" charset="0"/>
                <a:ea typeface="Segoe UI" panose="020B0502040204020203" pitchFamily="34" charset="0"/>
                <a:cs typeface="Segoe UI" panose="020B0502040204020203" pitchFamily="34" charset="0"/>
              </a:rPr>
              <a:t>3. PROBLEMS OF CURRENT SYSTEM IN IRAN (2/2)</a:t>
            </a:r>
          </a:p>
        </p:txBody>
      </p:sp>
      <p:sp>
        <p:nvSpPr>
          <p:cNvPr id="6" name="Content Placeholder 5"/>
          <p:cNvSpPr>
            <a:spLocks noGrp="1"/>
          </p:cNvSpPr>
          <p:nvPr>
            <p:ph idx="1"/>
          </p:nvPr>
        </p:nvSpPr>
        <p:spPr>
          <a:xfrm>
            <a:off x="235974" y="1032387"/>
            <a:ext cx="8908026" cy="5349363"/>
          </a:xfrm>
        </p:spPr>
        <p:txBody>
          <a:bodyPr>
            <a:noAutofit/>
          </a:bodyPr>
          <a:lstStyle/>
          <a:p>
            <a:pPr marL="0" lvl="0" indent="0">
              <a:buNone/>
            </a:pPr>
            <a:endParaRPr lang="en-US" sz="22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endParaRPr>
          </a:p>
          <a:p>
            <a:pPr marL="0" lvl="0" indent="0">
              <a:buNone/>
            </a:pPr>
            <a:r>
              <a:rPr lang="en-US" sz="22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3.6 Dual accountability of most financial controllers</a:t>
            </a:r>
            <a:r>
              <a:rPr lang="en-US" sz="2200" dirty="0">
                <a:solidFill>
                  <a:schemeClr val="tx1"/>
                </a:solidFill>
                <a:latin typeface="Segoe UI" panose="020B0502040204020203" pitchFamily="34" charset="0"/>
                <a:ea typeface="Segoe UI" panose="020B0502040204020203" pitchFamily="34" charset="0"/>
                <a:cs typeface="Segoe UI" panose="020B0502040204020203" pitchFamily="34" charset="0"/>
              </a:rPr>
              <a:t>: </a:t>
            </a:r>
            <a:r>
              <a:rPr lang="en-US" sz="2200" dirty="0">
                <a:solidFill>
                  <a:schemeClr val="accent1"/>
                </a:solidFill>
                <a:latin typeface="Segoe UI" panose="020B0502040204020203" pitchFamily="34" charset="0"/>
                <a:ea typeface="Segoe UI" panose="020B0502040204020203" pitchFamily="34" charset="0"/>
                <a:cs typeface="Segoe UI" panose="020B0502040204020203" pitchFamily="34" charset="0"/>
              </a:rPr>
              <a:t>to EA’s CEO and MEAF</a:t>
            </a:r>
            <a:endParaRPr lang="en-US" sz="22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endParaRPr>
          </a:p>
          <a:p>
            <a:pPr marL="0" lvl="0" indent="0">
              <a:buNone/>
            </a:pPr>
            <a:r>
              <a:rPr lang="en-US" sz="22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3.7 Formalistic nature of financial supervision: </a:t>
            </a:r>
            <a:r>
              <a:rPr lang="en-US" sz="2200" dirty="0">
                <a:solidFill>
                  <a:schemeClr val="accent1"/>
                </a:solidFill>
                <a:latin typeface="Segoe UI" panose="020B0502040204020203" pitchFamily="34" charset="0"/>
                <a:ea typeface="Segoe UI" panose="020B0502040204020203" pitchFamily="34" charset="0"/>
                <a:cs typeface="Segoe UI" panose="020B0502040204020203" pitchFamily="34" charset="0"/>
              </a:rPr>
              <a:t>only checking consistency with legal framework, limited attention to substance</a:t>
            </a:r>
          </a:p>
          <a:p>
            <a:pPr marL="0" lvl="0" indent="0">
              <a:buNone/>
            </a:pPr>
            <a:r>
              <a:rPr lang="en-US" sz="22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3.8 Gaps and inefficiency in financial supervision: </a:t>
            </a:r>
            <a:r>
              <a:rPr lang="en-US" sz="2200" dirty="0">
                <a:solidFill>
                  <a:schemeClr val="accent1"/>
                </a:solidFill>
                <a:latin typeface="Segoe UI" panose="020B0502040204020203" pitchFamily="34" charset="0"/>
                <a:ea typeface="Segoe UI" panose="020B0502040204020203" pitchFamily="34" charset="0"/>
                <a:cs typeface="Segoe UI" panose="020B0502040204020203" pitchFamily="34" charset="0"/>
              </a:rPr>
              <a:t>not risk-based, misses much that is not in legal framework, static, remote</a:t>
            </a:r>
          </a:p>
          <a:p>
            <a:pPr marL="0" lvl="0" indent="0">
              <a:buNone/>
            </a:pPr>
            <a:r>
              <a:rPr lang="en-US" sz="22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3.9 Lack of an explicit methodology for financial supervision</a:t>
            </a:r>
            <a:r>
              <a:rPr lang="en-US" sz="2200" dirty="0">
                <a:solidFill>
                  <a:schemeClr val="tx1"/>
                </a:solidFill>
                <a:latin typeface="Segoe UI" panose="020B0502040204020203" pitchFamily="34" charset="0"/>
                <a:ea typeface="Segoe UI" panose="020B0502040204020203" pitchFamily="34" charset="0"/>
                <a:cs typeface="Segoe UI" panose="020B0502040204020203" pitchFamily="34" charset="0"/>
              </a:rPr>
              <a:t>: </a:t>
            </a:r>
            <a:r>
              <a:rPr lang="en-US" sz="2200" dirty="0">
                <a:solidFill>
                  <a:schemeClr val="accent1"/>
                </a:solidFill>
                <a:latin typeface="Segoe UI" panose="020B0502040204020203" pitchFamily="34" charset="0"/>
                <a:ea typeface="Segoe UI" panose="020B0502040204020203" pitchFamily="34" charset="0"/>
                <a:cs typeface="Segoe UI" panose="020B0502040204020203" pitchFamily="34" charset="0"/>
              </a:rPr>
              <a:t>limited by extent of legal framework</a:t>
            </a:r>
          </a:p>
          <a:p>
            <a:pPr marL="0" lvl="0" indent="0">
              <a:buNone/>
            </a:pPr>
            <a:r>
              <a:rPr lang="en-US" sz="22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3.9 Inconsistency with international standards on internal financial control: </a:t>
            </a:r>
            <a:r>
              <a:rPr lang="en-US" sz="2200" dirty="0">
                <a:solidFill>
                  <a:schemeClr val="accent1"/>
                </a:solidFill>
                <a:latin typeface="Segoe UI" panose="020B0502040204020203" pitchFamily="34" charset="0"/>
                <a:ea typeface="Segoe UI" panose="020B0502040204020203" pitchFamily="34" charset="0"/>
                <a:cs typeface="Segoe UI" panose="020B0502040204020203" pitchFamily="34" charset="0"/>
              </a:rPr>
              <a:t>makes it more difficult to learn from other countries’ experiences and to develop the capacity of staff</a:t>
            </a:r>
            <a:endParaRPr lang="en-US" sz="22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2"/>
          </p:nvPr>
        </p:nvSpPr>
        <p:spPr/>
        <p:txBody>
          <a:bodyPr/>
          <a:lstStyle/>
          <a:p>
            <a:pPr fontAlgn="base">
              <a:spcAft>
                <a:spcPct val="0"/>
              </a:spcAft>
            </a:pPr>
            <a:fld id="{7199FE57-B04B-4B7C-816D-A15AF53620B8}" type="slidenum">
              <a:rPr lang="en-US" b="1" smtClean="0">
                <a:solidFill>
                  <a:srgbClr val="FFFFFF"/>
                </a:solidFill>
              </a:rPr>
              <a:pPr fontAlgn="base">
                <a:spcAft>
                  <a:spcPct val="0"/>
                </a:spcAft>
              </a:pPr>
              <a:t>43</a:t>
            </a:fld>
            <a:endParaRPr lang="en-US" b="1">
              <a:solidFill>
                <a:srgbClr val="FFFFFF"/>
              </a:solidFill>
            </a:endParaRPr>
          </a:p>
        </p:txBody>
      </p:sp>
    </p:spTree>
    <p:extLst>
      <p:ext uri="{BB962C8B-B14F-4D97-AF65-F5344CB8AC3E}">
        <p14:creationId xmlns:p14="http://schemas.microsoft.com/office/powerpoint/2010/main" val="253555262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9144000" cy="685800"/>
          </a:xfrm>
        </p:spPr>
        <p:txBody>
          <a:bodyPr/>
          <a:lstStyle/>
          <a:p>
            <a:r>
              <a:rPr lang="en-US" sz="2400" dirty="0">
                <a:latin typeface="Segoe UI" panose="020B0502040204020203" pitchFamily="34" charset="0"/>
                <a:ea typeface="Segoe UI" panose="020B0502040204020203" pitchFamily="34" charset="0"/>
                <a:cs typeface="Segoe UI" panose="020B0502040204020203" pitchFamily="34" charset="0"/>
              </a:rPr>
              <a:t>4. SOLUTIONS TO PROBLEMS  (1/3)</a:t>
            </a:r>
          </a:p>
        </p:txBody>
      </p:sp>
      <p:sp>
        <p:nvSpPr>
          <p:cNvPr id="6" name="Content Placeholder 5"/>
          <p:cNvSpPr>
            <a:spLocks noGrp="1"/>
          </p:cNvSpPr>
          <p:nvPr>
            <p:ph idx="1"/>
          </p:nvPr>
        </p:nvSpPr>
        <p:spPr>
          <a:xfrm>
            <a:off x="235974" y="1032387"/>
            <a:ext cx="8908026" cy="5349363"/>
          </a:xfrm>
        </p:spPr>
        <p:txBody>
          <a:bodyPr>
            <a:noAutofit/>
          </a:bodyPr>
          <a:lstStyle/>
          <a:p>
            <a:pPr marL="0" lvl="0" indent="0">
              <a:buNone/>
            </a:pPr>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4.1 Option 1: DO NOTHING: </a:t>
            </a:r>
          </a:p>
          <a:p>
            <a:pPr lvl="0">
              <a:buFont typeface="Arial" panose="020B0604020202020204" pitchFamily="34" charset="0"/>
              <a:buChar char="•"/>
            </a:pPr>
            <a:r>
              <a:rPr lang="en-US" sz="22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Arguments for option 1 include that: </a:t>
            </a:r>
          </a:p>
          <a:p>
            <a:pPr lvl="1">
              <a:buFont typeface="Arial" panose="020B0604020202020204" pitchFamily="34" charset="0"/>
              <a:buChar char="•"/>
            </a:pPr>
            <a:r>
              <a:rPr lang="en-US" sz="20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There could be insufficient political support for the required changes to the financial supervision system; </a:t>
            </a:r>
          </a:p>
          <a:p>
            <a:pPr lvl="1">
              <a:buFont typeface="Arial" panose="020B0604020202020204" pitchFamily="34" charset="0"/>
              <a:buChar char="•"/>
            </a:pPr>
            <a:r>
              <a:rPr lang="en-US" sz="20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Until the MEAF has made further progress with the other related PFM reforms, financial supervision reform could be premature; </a:t>
            </a:r>
          </a:p>
          <a:p>
            <a:pPr lvl="1">
              <a:buFont typeface="Arial" panose="020B0604020202020204" pitchFamily="34" charset="0"/>
              <a:buChar char="•"/>
            </a:pPr>
            <a:r>
              <a:rPr lang="en-US" sz="20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Risk of overburdening the General Treasury with reforms.</a:t>
            </a:r>
          </a:p>
          <a:p>
            <a:pPr>
              <a:buFont typeface="Arial" panose="020B0604020202020204" pitchFamily="34" charset="0"/>
              <a:buChar char="•"/>
            </a:pPr>
            <a:r>
              <a:rPr lang="en-US" sz="22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Arguments against option 1 include that:</a:t>
            </a:r>
          </a:p>
          <a:p>
            <a:pPr lvl="1">
              <a:buFont typeface="Arial" panose="020B0604020202020204" pitchFamily="34" charset="0"/>
              <a:buChar char="•"/>
            </a:pPr>
            <a:r>
              <a:rPr lang="en-US" sz="20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The design and implementation of the related PFM reforms will be affected by the future of the financial supervision scheme</a:t>
            </a:r>
          </a:p>
          <a:p>
            <a:pPr lvl="1">
              <a:buFont typeface="Arial" panose="020B0604020202020204" pitchFamily="34" charset="0"/>
              <a:buChar char="•"/>
            </a:pPr>
            <a:r>
              <a:rPr lang="en-US" sz="20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There is already political support for the related PFM reforms, and so fresh political support is not required</a:t>
            </a:r>
          </a:p>
          <a:p>
            <a:pPr lvl="1">
              <a:buFont typeface="Arial" panose="020B0604020202020204" pitchFamily="34" charset="0"/>
              <a:buChar char="•"/>
            </a:pPr>
            <a:r>
              <a:rPr lang="en-US" sz="20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If financial supervision reform has to proceed because of the related PFM reforms, the General Treasury is committed and will have to find the resources  </a:t>
            </a:r>
          </a:p>
          <a:p>
            <a:pPr marL="0" lvl="0" indent="0">
              <a:buNone/>
            </a:pPr>
            <a:endParaRPr lang="en-US" sz="2000" dirty="0">
              <a:solidFill>
                <a:schemeClr val="accent1"/>
              </a:solidFill>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2"/>
          </p:nvPr>
        </p:nvSpPr>
        <p:spPr/>
        <p:txBody>
          <a:bodyPr/>
          <a:lstStyle/>
          <a:p>
            <a:pPr fontAlgn="base">
              <a:spcAft>
                <a:spcPct val="0"/>
              </a:spcAft>
            </a:pPr>
            <a:fld id="{7199FE57-B04B-4B7C-816D-A15AF53620B8}" type="slidenum">
              <a:rPr lang="en-US" b="1" smtClean="0">
                <a:solidFill>
                  <a:srgbClr val="FFFFFF"/>
                </a:solidFill>
              </a:rPr>
              <a:pPr fontAlgn="base">
                <a:spcAft>
                  <a:spcPct val="0"/>
                </a:spcAft>
              </a:pPr>
              <a:t>44</a:t>
            </a:fld>
            <a:endParaRPr lang="en-US" b="1">
              <a:solidFill>
                <a:srgbClr val="FFFFFF"/>
              </a:solidFill>
            </a:endParaRPr>
          </a:p>
        </p:txBody>
      </p:sp>
    </p:spTree>
    <p:extLst>
      <p:ext uri="{BB962C8B-B14F-4D97-AF65-F5344CB8AC3E}">
        <p14:creationId xmlns:p14="http://schemas.microsoft.com/office/powerpoint/2010/main" val="212294177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9144000" cy="685800"/>
          </a:xfrm>
        </p:spPr>
        <p:txBody>
          <a:bodyPr/>
          <a:lstStyle/>
          <a:p>
            <a:r>
              <a:rPr lang="en-US" sz="2400" dirty="0">
                <a:latin typeface="Segoe UI" panose="020B0502040204020203" pitchFamily="34" charset="0"/>
                <a:ea typeface="Segoe UI" panose="020B0502040204020203" pitchFamily="34" charset="0"/>
                <a:cs typeface="Segoe UI" panose="020B0502040204020203" pitchFamily="34" charset="0"/>
              </a:rPr>
              <a:t>4. SOLUTIONS TO PROBLEMS  (2/3)</a:t>
            </a:r>
          </a:p>
        </p:txBody>
      </p:sp>
      <p:sp>
        <p:nvSpPr>
          <p:cNvPr id="6" name="Content Placeholder 5"/>
          <p:cNvSpPr>
            <a:spLocks noGrp="1"/>
          </p:cNvSpPr>
          <p:nvPr>
            <p:ph idx="1"/>
          </p:nvPr>
        </p:nvSpPr>
        <p:spPr>
          <a:xfrm>
            <a:off x="235974" y="1032387"/>
            <a:ext cx="8908026" cy="5349363"/>
          </a:xfrm>
        </p:spPr>
        <p:txBody>
          <a:bodyPr>
            <a:noAutofit/>
          </a:bodyPr>
          <a:lstStyle/>
          <a:p>
            <a:pPr marL="0" lvl="0" indent="0">
              <a:buNone/>
            </a:pPr>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4.2 Option 2: ACT IMMEDIATELY: </a:t>
            </a:r>
          </a:p>
          <a:p>
            <a:pPr lvl="0">
              <a:buFont typeface="Arial" panose="020B0604020202020204" pitchFamily="34" charset="0"/>
              <a:buChar char="•"/>
            </a:pPr>
            <a:r>
              <a:rPr lang="en-US" sz="22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Arguments for option 2 include that: </a:t>
            </a:r>
          </a:p>
          <a:p>
            <a:pPr lvl="1">
              <a:buFont typeface="Arial" panose="020B0604020202020204" pitchFamily="34" charset="0"/>
              <a:buChar char="•"/>
            </a:pPr>
            <a:r>
              <a:rPr lang="en-US" sz="20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Because of the synergies between financial supervision reform and the other related PFM reforms, the sooner a decision is made on financial supervision reform, the better</a:t>
            </a:r>
          </a:p>
          <a:p>
            <a:pPr lvl="1">
              <a:buFont typeface="Arial" panose="020B0604020202020204" pitchFamily="34" charset="0"/>
              <a:buChar char="•"/>
            </a:pPr>
            <a:r>
              <a:rPr lang="en-US" sz="20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The  General Treasury knows enough about the financial supervision system and can quickly make a decision about how it would fit into a future internal financial control system that is consistent with the other PFM reforms </a:t>
            </a:r>
          </a:p>
          <a:p>
            <a:pPr>
              <a:buFont typeface="Arial" panose="020B0604020202020204" pitchFamily="34" charset="0"/>
              <a:buChar char="•"/>
            </a:pPr>
            <a:r>
              <a:rPr lang="en-US" sz="22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Arguments against option 2 include that:</a:t>
            </a:r>
          </a:p>
          <a:p>
            <a:pPr lvl="1">
              <a:buFont typeface="Arial" panose="020B0604020202020204" pitchFamily="34" charset="0"/>
              <a:buChar char="•"/>
            </a:pPr>
            <a:r>
              <a:rPr lang="en-US" sz="20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What is likely to be difficult with the solution is not the design of the end-point, but how to manage the transition. There is major downside risk to expenditure control if the transition went badly. </a:t>
            </a:r>
          </a:p>
          <a:p>
            <a:pPr lvl="1">
              <a:buFont typeface="Arial" panose="020B0604020202020204" pitchFamily="34" charset="0"/>
              <a:buChar char="•"/>
            </a:pPr>
            <a:r>
              <a:rPr lang="en-US" sz="20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There is no obviously successful international experience of quick decisions on major changes to internal financial control systems</a:t>
            </a:r>
            <a:endParaRPr lang="en-US" sz="2000" dirty="0">
              <a:solidFill>
                <a:schemeClr val="accent1"/>
              </a:solidFill>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2"/>
          </p:nvPr>
        </p:nvSpPr>
        <p:spPr/>
        <p:txBody>
          <a:bodyPr/>
          <a:lstStyle/>
          <a:p>
            <a:pPr fontAlgn="base">
              <a:spcAft>
                <a:spcPct val="0"/>
              </a:spcAft>
            </a:pPr>
            <a:fld id="{7199FE57-B04B-4B7C-816D-A15AF53620B8}" type="slidenum">
              <a:rPr lang="en-US" b="1" smtClean="0">
                <a:solidFill>
                  <a:srgbClr val="FFFFFF"/>
                </a:solidFill>
              </a:rPr>
              <a:pPr fontAlgn="base">
                <a:spcAft>
                  <a:spcPct val="0"/>
                </a:spcAft>
              </a:pPr>
              <a:t>45</a:t>
            </a:fld>
            <a:endParaRPr lang="en-US" b="1">
              <a:solidFill>
                <a:srgbClr val="FFFFFF"/>
              </a:solidFill>
            </a:endParaRPr>
          </a:p>
        </p:txBody>
      </p:sp>
    </p:spTree>
    <p:extLst>
      <p:ext uri="{BB962C8B-B14F-4D97-AF65-F5344CB8AC3E}">
        <p14:creationId xmlns:p14="http://schemas.microsoft.com/office/powerpoint/2010/main" val="246600729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9144000" cy="685800"/>
          </a:xfrm>
        </p:spPr>
        <p:txBody>
          <a:bodyPr/>
          <a:lstStyle/>
          <a:p>
            <a:r>
              <a:rPr lang="en-US" sz="2400" dirty="0">
                <a:latin typeface="Segoe UI" panose="020B0502040204020203" pitchFamily="34" charset="0"/>
                <a:ea typeface="Segoe UI" panose="020B0502040204020203" pitchFamily="34" charset="0"/>
                <a:cs typeface="Segoe UI" panose="020B0502040204020203" pitchFamily="34" charset="0"/>
              </a:rPr>
              <a:t>4. SOLUTIONS TO PROBLEMS  (3/3)</a:t>
            </a:r>
          </a:p>
        </p:txBody>
      </p:sp>
      <p:sp>
        <p:nvSpPr>
          <p:cNvPr id="6" name="Content Placeholder 5"/>
          <p:cNvSpPr>
            <a:spLocks noGrp="1"/>
          </p:cNvSpPr>
          <p:nvPr>
            <p:ph idx="1"/>
          </p:nvPr>
        </p:nvSpPr>
        <p:spPr>
          <a:xfrm>
            <a:off x="235974" y="1032387"/>
            <a:ext cx="8908026" cy="5349363"/>
          </a:xfrm>
        </p:spPr>
        <p:txBody>
          <a:bodyPr>
            <a:noAutofit/>
          </a:bodyPr>
          <a:lstStyle/>
          <a:p>
            <a:pPr marL="0" lvl="0" indent="0">
              <a:buNone/>
            </a:pPr>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4.2 Option 3: DEVELOP A CONCEPTUAL MODEL: </a:t>
            </a:r>
          </a:p>
          <a:p>
            <a:pPr lvl="0">
              <a:buFont typeface="Arial" panose="020B0604020202020204" pitchFamily="34" charset="0"/>
              <a:buChar char="•"/>
            </a:pPr>
            <a:r>
              <a:rPr lang="en-US" sz="22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Arguments for option 3 include that: </a:t>
            </a:r>
          </a:p>
          <a:p>
            <a:pPr lvl="1">
              <a:buFont typeface="Arial" panose="020B0604020202020204" pitchFamily="34" charset="0"/>
              <a:buChar char="•"/>
            </a:pPr>
            <a:r>
              <a:rPr lang="en-US" sz="20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Because of the synergies between financial supervision reform and the other related PFM reforms, the sooner a conceptual model of financial supervision reform is agreed, the better</a:t>
            </a:r>
          </a:p>
          <a:p>
            <a:pPr lvl="1">
              <a:buFont typeface="Arial" panose="020B0604020202020204" pitchFamily="34" charset="0"/>
              <a:buChar char="•"/>
            </a:pPr>
            <a:r>
              <a:rPr lang="en-US" sz="20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The conceptual model would define a prudent transition path that minimized the downside risk to expenditure control and that would pave the way for safe implementation </a:t>
            </a:r>
          </a:p>
          <a:p>
            <a:pPr>
              <a:buFont typeface="Arial" panose="020B0604020202020204" pitchFamily="34" charset="0"/>
              <a:buChar char="•"/>
            </a:pPr>
            <a:r>
              <a:rPr lang="en-US" sz="22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Arguments against option 3 include that:</a:t>
            </a:r>
          </a:p>
          <a:p>
            <a:pPr lvl="1">
              <a:buFont typeface="Arial" panose="020B0604020202020204" pitchFamily="34" charset="0"/>
              <a:buChar char="•"/>
            </a:pPr>
            <a:r>
              <a:rPr lang="en-US" sz="20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Developing a conceptual model would:</a:t>
            </a:r>
          </a:p>
          <a:p>
            <a:pPr lvl="2">
              <a:buFont typeface="Wingdings" panose="05000000000000000000" pitchFamily="2" charset="2"/>
              <a:buChar char="§"/>
            </a:pPr>
            <a:r>
              <a:rPr lang="en-US" sz="20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Delay the reform</a:t>
            </a:r>
          </a:p>
          <a:p>
            <a:pPr lvl="2">
              <a:buFont typeface="Wingdings" panose="05000000000000000000" pitchFamily="2" charset="2"/>
              <a:buChar char="§"/>
            </a:pPr>
            <a:r>
              <a:rPr lang="en-US" sz="20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Add to cost</a:t>
            </a:r>
          </a:p>
          <a:p>
            <a:pPr lvl="2">
              <a:buFont typeface="Wingdings" panose="05000000000000000000" pitchFamily="2" charset="2"/>
              <a:buChar char="§"/>
            </a:pPr>
            <a:r>
              <a:rPr lang="en-US" sz="20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Add to uncertainty</a:t>
            </a:r>
            <a:endParaRPr lang="en-US" sz="2000" dirty="0">
              <a:solidFill>
                <a:schemeClr val="accent1"/>
              </a:solidFill>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2"/>
          </p:nvPr>
        </p:nvSpPr>
        <p:spPr/>
        <p:txBody>
          <a:bodyPr/>
          <a:lstStyle/>
          <a:p>
            <a:pPr fontAlgn="base">
              <a:spcAft>
                <a:spcPct val="0"/>
              </a:spcAft>
            </a:pPr>
            <a:fld id="{7199FE57-B04B-4B7C-816D-A15AF53620B8}" type="slidenum">
              <a:rPr lang="en-US" b="1" smtClean="0">
                <a:solidFill>
                  <a:srgbClr val="FFFFFF"/>
                </a:solidFill>
              </a:rPr>
              <a:pPr fontAlgn="base">
                <a:spcAft>
                  <a:spcPct val="0"/>
                </a:spcAft>
              </a:pPr>
              <a:t>46</a:t>
            </a:fld>
            <a:endParaRPr lang="en-US" b="1">
              <a:solidFill>
                <a:srgbClr val="FFFFFF"/>
              </a:solidFill>
            </a:endParaRPr>
          </a:p>
        </p:txBody>
      </p:sp>
    </p:spTree>
    <p:extLst>
      <p:ext uri="{BB962C8B-B14F-4D97-AF65-F5344CB8AC3E}">
        <p14:creationId xmlns:p14="http://schemas.microsoft.com/office/powerpoint/2010/main" val="116934207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9144000" cy="685800"/>
          </a:xfrm>
        </p:spPr>
        <p:txBody>
          <a:bodyPr/>
          <a:lstStyle/>
          <a:p>
            <a:r>
              <a:rPr lang="en-US" sz="2400" dirty="0">
                <a:latin typeface="Segoe UI" panose="020B0502040204020203" pitchFamily="34" charset="0"/>
                <a:ea typeface="Segoe UI" panose="020B0502040204020203" pitchFamily="34" charset="0"/>
                <a:cs typeface="Segoe UI" panose="020B0502040204020203" pitchFamily="34" charset="0"/>
              </a:rPr>
              <a:t>5. REFORM PROCESS  (1/2)</a:t>
            </a:r>
          </a:p>
        </p:txBody>
      </p:sp>
      <p:sp>
        <p:nvSpPr>
          <p:cNvPr id="6" name="Content Placeholder 5"/>
          <p:cNvSpPr>
            <a:spLocks noGrp="1"/>
          </p:cNvSpPr>
          <p:nvPr>
            <p:ph idx="1"/>
          </p:nvPr>
        </p:nvSpPr>
        <p:spPr>
          <a:xfrm>
            <a:off x="235974" y="1032387"/>
            <a:ext cx="8908026" cy="5349363"/>
          </a:xfrm>
        </p:spPr>
        <p:txBody>
          <a:bodyPr>
            <a:noAutofit/>
          </a:bodyPr>
          <a:lstStyle/>
          <a:p>
            <a:pPr lvl="0">
              <a:buFont typeface="Arial" panose="020B0604020202020204" pitchFamily="34" charset="0"/>
              <a:buChar char="•"/>
            </a:pPr>
            <a:r>
              <a:rPr lang="en-US" sz="22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Subject to review by FAD headquarters, and the feedback of the MEAF, the mission’s preliminary recommendations are that:</a:t>
            </a:r>
          </a:p>
          <a:p>
            <a:pPr marL="0" lvl="0" indent="0">
              <a:buNone/>
            </a:pPr>
            <a:endPar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endParaRPr>
          </a:p>
          <a:p>
            <a:pPr lvl="1">
              <a:buFont typeface="Arial" panose="020B0604020202020204" pitchFamily="34" charset="0"/>
              <a:buChar char="•"/>
            </a:pPr>
            <a:r>
              <a:rPr lang="en-US" sz="2200" b="1"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Option 3 should be preferred:</a:t>
            </a: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 the arguments against it do not appear substantial when weighed against the disadvantages of the other options and what is at stake for both expenditure control and the success of the PFM reform program as a whole</a:t>
            </a:r>
          </a:p>
          <a:p>
            <a:pPr marL="457200" lvl="1" indent="0">
              <a:buNone/>
            </a:pPr>
            <a:endPar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endParaRPr>
          </a:p>
          <a:p>
            <a:pPr lvl="1">
              <a:buFont typeface="Arial" panose="020B0604020202020204" pitchFamily="34" charset="0"/>
              <a:buChar char="•"/>
            </a:pPr>
            <a:r>
              <a:rPr lang="en-US" sz="2200" b="1"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The conceptual model should be directed at:</a:t>
            </a:r>
          </a:p>
          <a:p>
            <a:pPr marL="914400" lvl="2" indent="0">
              <a:buNone/>
            </a:pP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(a) Exploring the feasibility and modalities of introducing a PIFC model, incorporating MEAF financial controllers in EAs, that is consistent with accounting reform, treasury reform and performance budgeting;</a:t>
            </a:r>
          </a:p>
          <a:p>
            <a:pPr marL="914400" lvl="2" indent="0">
              <a:buNone/>
            </a:pPr>
            <a:endPar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2"/>
          </p:nvPr>
        </p:nvSpPr>
        <p:spPr/>
        <p:txBody>
          <a:bodyPr/>
          <a:lstStyle/>
          <a:p>
            <a:pPr fontAlgn="base">
              <a:spcAft>
                <a:spcPct val="0"/>
              </a:spcAft>
            </a:pPr>
            <a:fld id="{7199FE57-B04B-4B7C-816D-A15AF53620B8}" type="slidenum">
              <a:rPr lang="en-US" b="1" smtClean="0">
                <a:solidFill>
                  <a:srgbClr val="FFFFFF"/>
                </a:solidFill>
              </a:rPr>
              <a:pPr fontAlgn="base">
                <a:spcAft>
                  <a:spcPct val="0"/>
                </a:spcAft>
              </a:pPr>
              <a:t>47</a:t>
            </a:fld>
            <a:endParaRPr lang="en-US" b="1">
              <a:solidFill>
                <a:srgbClr val="FFFFFF"/>
              </a:solidFill>
            </a:endParaRPr>
          </a:p>
        </p:txBody>
      </p:sp>
    </p:spTree>
    <p:extLst>
      <p:ext uri="{BB962C8B-B14F-4D97-AF65-F5344CB8AC3E}">
        <p14:creationId xmlns:p14="http://schemas.microsoft.com/office/powerpoint/2010/main" val="94293930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9144000" cy="685800"/>
          </a:xfrm>
        </p:spPr>
        <p:txBody>
          <a:bodyPr/>
          <a:lstStyle/>
          <a:p>
            <a:r>
              <a:rPr lang="en-US" sz="2400" dirty="0">
                <a:latin typeface="Segoe UI" panose="020B0502040204020203" pitchFamily="34" charset="0"/>
                <a:ea typeface="Segoe UI" panose="020B0502040204020203" pitchFamily="34" charset="0"/>
                <a:cs typeface="Segoe UI" panose="020B0502040204020203" pitchFamily="34" charset="0"/>
              </a:rPr>
              <a:t>5. REFORM PROCESS  (2/2)</a:t>
            </a:r>
          </a:p>
        </p:txBody>
      </p:sp>
      <p:sp>
        <p:nvSpPr>
          <p:cNvPr id="6" name="Content Placeholder 5"/>
          <p:cNvSpPr>
            <a:spLocks noGrp="1"/>
          </p:cNvSpPr>
          <p:nvPr>
            <p:ph idx="1"/>
          </p:nvPr>
        </p:nvSpPr>
        <p:spPr>
          <a:xfrm>
            <a:off x="-536028" y="1032387"/>
            <a:ext cx="9506607" cy="5349363"/>
          </a:xfrm>
        </p:spPr>
        <p:txBody>
          <a:bodyPr>
            <a:noAutofit/>
          </a:bodyPr>
          <a:lstStyle/>
          <a:p>
            <a:pPr marL="914400" lvl="2" indent="0">
              <a:buNone/>
            </a:pP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(b) Designing a future financial supervision system on the basis of either: (</a:t>
            </a:r>
            <a:r>
              <a:rPr lang="en-US" sz="2200" b="1" dirty="0" err="1">
                <a:solidFill>
                  <a:schemeClr val="accent1"/>
                </a:solidFill>
                <a:latin typeface="Segoe UI" panose="020B0502040204020203" pitchFamily="34" charset="0"/>
                <a:ea typeface="Segoe UI" panose="020B0502040204020203" pitchFamily="34" charset="0"/>
                <a:cs typeface="Segoe UI" panose="020B0502040204020203" pitchFamily="34" charset="0"/>
              </a:rPr>
              <a:t>i</a:t>
            </a: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 the PIFC model; or (ii) another approach, if the PIFC model turned out on closer examination to be unattractive</a:t>
            </a:r>
          </a:p>
          <a:p>
            <a:pPr marL="914400" lvl="2" indent="0">
              <a:buNone/>
            </a:pP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(c) Designing a practical and low-risk transition path for introducing the new financial supervision system. </a:t>
            </a:r>
          </a:p>
          <a:p>
            <a:pPr marL="914400" lvl="2" indent="0">
              <a:buNone/>
            </a:pPr>
            <a:endPar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endParaRPr>
          </a:p>
          <a:p>
            <a:pPr lvl="2">
              <a:buFont typeface="Arial" panose="020B0604020202020204" pitchFamily="34" charset="0"/>
              <a:buChar char="•"/>
            </a:pPr>
            <a:r>
              <a:rPr lang="en-US" sz="2200" b="1"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The conceptual model should be prepared by a scoping study team </a:t>
            </a: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from the General Treasury supported by FAD</a:t>
            </a:r>
          </a:p>
          <a:p>
            <a:pPr lvl="2">
              <a:buFont typeface="Arial" panose="020B0604020202020204" pitchFamily="34" charset="0"/>
              <a:buChar char="•"/>
            </a:pPr>
            <a:r>
              <a:rPr lang="en-US" sz="2200" b="1"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The scoping study team should undertake study </a:t>
            </a:r>
            <a:r>
              <a:rPr lang="en-US" sz="2200" b="1">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tours </a:t>
            </a:r>
            <a:r>
              <a:rPr lang="en-US" sz="2200" b="1">
                <a:solidFill>
                  <a:schemeClr val="accent1"/>
                </a:solidFill>
                <a:latin typeface="Segoe UI" panose="020B0502040204020203" pitchFamily="34" charset="0"/>
                <a:ea typeface="Segoe UI" panose="020B0502040204020203" pitchFamily="34" charset="0"/>
                <a:cs typeface="Segoe UI" panose="020B0502040204020203" pitchFamily="34" charset="0"/>
              </a:rPr>
              <a:t>at appropriate stages </a:t>
            </a: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of the scoping study process</a:t>
            </a:r>
          </a:p>
          <a:p>
            <a:pPr lvl="2">
              <a:buFont typeface="Arial" panose="020B0604020202020204" pitchFamily="34" charset="0"/>
              <a:buChar char="•"/>
            </a:pPr>
            <a:r>
              <a:rPr lang="en-US" sz="2200" b="1"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The government’s approval of the conceptual model process</a:t>
            </a: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 should be obtained in order to ensure political support</a:t>
            </a:r>
          </a:p>
          <a:p>
            <a:pPr lvl="2">
              <a:buFont typeface="Arial" panose="020B0604020202020204" pitchFamily="34" charset="0"/>
              <a:buChar char="•"/>
            </a:pPr>
            <a:r>
              <a:rPr lang="en-US" sz="2200" b="1"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The conceptual model should be approved by the government </a:t>
            </a:r>
            <a:r>
              <a:rPr lang="en-US" sz="2200" b="1" dirty="0">
                <a:solidFill>
                  <a:schemeClr val="accent1"/>
                </a:solidFill>
                <a:latin typeface="Segoe UI" panose="020B0502040204020203" pitchFamily="34" charset="0"/>
                <a:ea typeface="Segoe UI" panose="020B0502040204020203" pitchFamily="34" charset="0"/>
                <a:cs typeface="Segoe UI" panose="020B0502040204020203" pitchFamily="34" charset="0"/>
              </a:rPr>
              <a:t>after finalization and approval by the MEAF</a:t>
            </a:r>
          </a:p>
        </p:txBody>
      </p:sp>
      <p:sp>
        <p:nvSpPr>
          <p:cNvPr id="4" name="Slide Number Placeholder 3"/>
          <p:cNvSpPr>
            <a:spLocks noGrp="1"/>
          </p:cNvSpPr>
          <p:nvPr>
            <p:ph type="sldNum" sz="quarter" idx="12"/>
          </p:nvPr>
        </p:nvSpPr>
        <p:spPr/>
        <p:txBody>
          <a:bodyPr/>
          <a:lstStyle/>
          <a:p>
            <a:pPr fontAlgn="base">
              <a:spcAft>
                <a:spcPct val="0"/>
              </a:spcAft>
            </a:pPr>
            <a:fld id="{7199FE57-B04B-4B7C-816D-A15AF53620B8}" type="slidenum">
              <a:rPr lang="en-US" b="1" smtClean="0">
                <a:solidFill>
                  <a:srgbClr val="FFFFFF"/>
                </a:solidFill>
              </a:rPr>
              <a:pPr fontAlgn="base">
                <a:spcAft>
                  <a:spcPct val="0"/>
                </a:spcAft>
              </a:pPr>
              <a:t>48</a:t>
            </a:fld>
            <a:endParaRPr lang="en-US" b="1">
              <a:solidFill>
                <a:srgbClr val="FFFFFF"/>
              </a:solidFill>
            </a:endParaRPr>
          </a:p>
        </p:txBody>
      </p:sp>
    </p:spTree>
    <p:extLst>
      <p:ext uri="{BB962C8B-B14F-4D97-AF65-F5344CB8AC3E}">
        <p14:creationId xmlns:p14="http://schemas.microsoft.com/office/powerpoint/2010/main" val="226194311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705395"/>
            <a:ext cx="8229600" cy="5420770"/>
          </a:xfrm>
        </p:spPr>
        <p:txBody>
          <a:bodyPr anchor="ctr">
            <a:normAutofit/>
          </a:bodyPr>
          <a:lstStyle/>
          <a:p>
            <a:pPr marL="0" indent="0" algn="ctr">
              <a:buNone/>
            </a:pPr>
            <a:r>
              <a:rPr lang="en-US" sz="4800" dirty="0">
                <a:solidFill>
                  <a:schemeClr val="tx2">
                    <a:lumMod val="75000"/>
                    <a:lumOff val="25000"/>
                  </a:schemeClr>
                </a:solidFill>
              </a:rPr>
              <a:t>Thank you for your attention</a:t>
            </a:r>
            <a:endParaRPr lang="es-ES_tradnl" sz="4800" dirty="0">
              <a:solidFill>
                <a:schemeClr val="tx2">
                  <a:lumMod val="75000"/>
                  <a:lumOff val="25000"/>
                </a:schemeClr>
              </a:solidFill>
            </a:endParaRPr>
          </a:p>
        </p:txBody>
      </p:sp>
      <p:sp>
        <p:nvSpPr>
          <p:cNvPr id="7" name="Slide Number Placeholder 6"/>
          <p:cNvSpPr>
            <a:spLocks noGrp="1"/>
          </p:cNvSpPr>
          <p:nvPr>
            <p:ph type="sldNum" sz="quarter" idx="12"/>
          </p:nvPr>
        </p:nvSpPr>
        <p:spPr/>
        <p:txBody>
          <a:bodyPr/>
          <a:lstStyle/>
          <a:p>
            <a:fld id="{7DEE71F4-BD95-4845-9E24-D67667EF0E0F}" type="slidenum">
              <a:rPr lang="en-US" smtClean="0"/>
              <a:pPr/>
              <a:t>49</a:t>
            </a:fld>
            <a:endParaRPr lang="en-US"/>
          </a:p>
        </p:txBody>
      </p:sp>
    </p:spTree>
    <p:extLst>
      <p:ext uri="{BB962C8B-B14F-4D97-AF65-F5344CB8AC3E}">
        <p14:creationId xmlns:p14="http://schemas.microsoft.com/office/powerpoint/2010/main" val="18513819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9144000" cy="685800"/>
          </a:xfrm>
        </p:spPr>
        <p:txBody>
          <a:bodyPr/>
          <a:lstStyle/>
          <a:p>
            <a:r>
              <a:rPr lang="en-US" sz="2400" dirty="0">
                <a:latin typeface="Segoe UI" panose="020B0502040204020203" pitchFamily="34" charset="0"/>
                <a:ea typeface="Segoe UI" panose="020B0502040204020203" pitchFamily="34" charset="0"/>
                <a:cs typeface="Segoe UI" panose="020B0502040204020203" pitchFamily="34" charset="0"/>
              </a:rPr>
              <a:t>1.1.2 GENERAL CALCULATION LAW (2/5)</a:t>
            </a:r>
          </a:p>
        </p:txBody>
      </p:sp>
      <p:sp>
        <p:nvSpPr>
          <p:cNvPr id="6" name="Content Placeholder 5"/>
          <p:cNvSpPr>
            <a:spLocks noGrp="1"/>
          </p:cNvSpPr>
          <p:nvPr>
            <p:ph idx="1"/>
          </p:nvPr>
        </p:nvSpPr>
        <p:spPr>
          <a:xfrm>
            <a:off x="0" y="939801"/>
            <a:ext cx="9004300" cy="5441949"/>
          </a:xfrm>
        </p:spPr>
        <p:txBody>
          <a:bodyPr>
            <a:noAutofit/>
          </a:bodyPr>
          <a:lstStyle/>
          <a:p>
            <a:pPr marL="0" indent="0">
              <a:buNone/>
            </a:pPr>
            <a:endParaRPr lang="en-US" sz="2400" b="1" dirty="0">
              <a:solidFill>
                <a:srgbClr val="0033CC"/>
              </a:solidFill>
              <a:latin typeface="Segoe UI" panose="020B0502040204020203" pitchFamily="34" charset="0"/>
              <a:ea typeface="Segoe UI" panose="020B0502040204020203" pitchFamily="34" charset="0"/>
              <a:cs typeface="Segoe UI" panose="020B0502040204020203" pitchFamily="34" charset="0"/>
            </a:endParaRPr>
          </a:p>
          <a:p>
            <a:pPr marL="0" indent="0">
              <a:buNone/>
            </a:pPr>
            <a:r>
              <a:rPr lang="en-US" sz="2400" b="1" dirty="0">
                <a:solidFill>
                  <a:srgbClr val="0033CC"/>
                </a:solidFill>
                <a:latin typeface="Segoe UI" panose="020B0502040204020203" pitchFamily="34" charset="0"/>
                <a:ea typeface="Segoe UI" panose="020B0502040204020203" pitchFamily="34" charset="0"/>
                <a:cs typeface="Segoe UI" panose="020B0502040204020203" pitchFamily="34" charset="0"/>
              </a:rPr>
              <a:t>Article 32: </a:t>
            </a:r>
            <a:r>
              <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rPr>
              <a:t>The deputy financial controller is also a tenured qualified staff member of the MEAF</a:t>
            </a:r>
          </a:p>
          <a:p>
            <a:pPr marL="0" indent="0">
              <a:buNone/>
            </a:pPr>
            <a:endParaRPr lang="en-US" sz="24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pPr marL="0" indent="0">
              <a:buNone/>
            </a:pPr>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Article 33: </a:t>
            </a:r>
            <a:r>
              <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rPr>
              <a:t>Treasury offices in provinces disburse funds to the financial controllers of EAs funded by provincial budgets</a:t>
            </a:r>
          </a:p>
          <a:p>
            <a:pPr marL="0" indent="0">
              <a:buNone/>
            </a:pPr>
            <a:endParaRPr lang="en-US" sz="24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pPr marL="0" indent="0">
              <a:buNone/>
            </a:pPr>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Article 36: </a:t>
            </a:r>
            <a:r>
              <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rPr>
              <a:t>An agent of the financial controller is a staff member appointed by order of the EA, and with the agreement of the financial controller. He/she may carry out some of the duties of the financial controller in Article 31. </a:t>
            </a:r>
          </a:p>
          <a:p>
            <a:pPr marL="0" indent="0">
              <a:buNone/>
            </a:pPr>
            <a:endParaRPr lang="en-US" sz="2000" dirty="0"/>
          </a:p>
          <a:p>
            <a:pPr marL="457012" lvl="1" indent="0">
              <a:spcAft>
                <a:spcPts val="0"/>
              </a:spcAft>
              <a:buNone/>
              <a:defRPr/>
            </a:pPr>
            <a:endParaRPr lang="en-US" sz="2400" dirty="0"/>
          </a:p>
        </p:txBody>
      </p:sp>
      <p:sp>
        <p:nvSpPr>
          <p:cNvPr id="4" name="Slide Number Placeholder 3"/>
          <p:cNvSpPr>
            <a:spLocks noGrp="1"/>
          </p:cNvSpPr>
          <p:nvPr>
            <p:ph type="sldNum" sz="quarter" idx="12"/>
          </p:nvPr>
        </p:nvSpPr>
        <p:spPr/>
        <p:txBody>
          <a:bodyPr/>
          <a:lstStyle/>
          <a:p>
            <a:pPr fontAlgn="base">
              <a:spcAft>
                <a:spcPct val="0"/>
              </a:spcAft>
            </a:pPr>
            <a:fld id="{7199FE57-B04B-4B7C-816D-A15AF53620B8}" type="slidenum">
              <a:rPr lang="en-US" b="1" smtClean="0">
                <a:solidFill>
                  <a:srgbClr val="FFFFFF"/>
                </a:solidFill>
              </a:rPr>
              <a:pPr fontAlgn="base">
                <a:spcAft>
                  <a:spcPct val="0"/>
                </a:spcAft>
              </a:pPr>
              <a:t>5</a:t>
            </a:fld>
            <a:endParaRPr lang="en-US" b="1">
              <a:solidFill>
                <a:srgbClr val="FFFFFF"/>
              </a:solidFill>
            </a:endParaRPr>
          </a:p>
        </p:txBody>
      </p:sp>
    </p:spTree>
    <p:extLst>
      <p:ext uri="{BB962C8B-B14F-4D97-AF65-F5344CB8AC3E}">
        <p14:creationId xmlns:p14="http://schemas.microsoft.com/office/powerpoint/2010/main" val="5684123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9144000" cy="685800"/>
          </a:xfrm>
        </p:spPr>
        <p:txBody>
          <a:bodyPr/>
          <a:lstStyle/>
          <a:p>
            <a:r>
              <a:rPr lang="en-US" sz="2400" dirty="0">
                <a:latin typeface="Segoe UI" panose="020B0502040204020203" pitchFamily="34" charset="0"/>
                <a:ea typeface="Segoe UI" panose="020B0502040204020203" pitchFamily="34" charset="0"/>
                <a:cs typeface="Segoe UI" panose="020B0502040204020203" pitchFamily="34" charset="0"/>
              </a:rPr>
              <a:t>1.1.3 GENERAL CALCULATION LAW (3/5)</a:t>
            </a:r>
          </a:p>
        </p:txBody>
      </p:sp>
      <p:sp>
        <p:nvSpPr>
          <p:cNvPr id="6" name="Content Placeholder 5"/>
          <p:cNvSpPr>
            <a:spLocks noGrp="1"/>
          </p:cNvSpPr>
          <p:nvPr>
            <p:ph idx="1"/>
          </p:nvPr>
        </p:nvSpPr>
        <p:spPr>
          <a:xfrm>
            <a:off x="0" y="939801"/>
            <a:ext cx="9004300" cy="5441949"/>
          </a:xfrm>
        </p:spPr>
        <p:txBody>
          <a:bodyPr>
            <a:noAutofit/>
          </a:bodyPr>
          <a:lstStyle/>
          <a:p>
            <a:pPr marL="0" indent="0">
              <a:buNone/>
            </a:pPr>
            <a:r>
              <a:rPr lang="en-US" sz="20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Article 53: </a:t>
            </a:r>
            <a:r>
              <a:rPr lang="en-US" sz="2000" dirty="0">
                <a:solidFill>
                  <a:schemeClr val="accent1"/>
                </a:solidFill>
                <a:latin typeface="Segoe UI" panose="020B0502040204020203" pitchFamily="34" charset="0"/>
                <a:ea typeface="Segoe UI" panose="020B0502040204020203" pitchFamily="34" charset="0"/>
                <a:cs typeface="Segoe UI" panose="020B0502040204020203" pitchFamily="34" charset="0"/>
              </a:rPr>
              <a:t>The authorities of the officials in charge of initiating and verifying transactions, incurring liabilities, and making payments are defined either by the Minister of EAF, or by the CEO of the EA. The responsibility for financing and ensuring compliance of payments with regulations is the financial controller’s.</a:t>
            </a:r>
          </a:p>
          <a:p>
            <a:pPr marL="0" indent="0">
              <a:buNone/>
            </a:pPr>
            <a:endParaRPr lang="en-US" sz="2000" dirty="0">
              <a:solidFill>
                <a:schemeClr val="accent1"/>
              </a:solidFill>
              <a:latin typeface="Segoe UI" panose="020B0502040204020203" pitchFamily="34" charset="0"/>
              <a:ea typeface="Segoe UI" panose="020B0502040204020203" pitchFamily="34" charset="0"/>
              <a:cs typeface="Segoe UI" panose="020B0502040204020203" pitchFamily="34" charset="0"/>
            </a:endParaRPr>
          </a:p>
          <a:p>
            <a:pPr marL="0" indent="0">
              <a:buNone/>
            </a:pPr>
            <a:r>
              <a:rPr lang="en-US" sz="2000" dirty="0">
                <a:solidFill>
                  <a:schemeClr val="accent1"/>
                </a:solidFill>
                <a:latin typeface="Segoe UI" panose="020B0502040204020203" pitchFamily="34" charset="0"/>
                <a:ea typeface="Segoe UI" panose="020B0502040204020203" pitchFamily="34" charset="0"/>
                <a:cs typeface="Segoe UI" panose="020B0502040204020203" pitchFamily="34" charset="0"/>
              </a:rPr>
              <a:t>The authorities and responsibilities in this article may, on a case by case basis, be delegated by the head of the relevant EA to others. However, the delegation does not remove authority and accountability from the individual delegating his/her power.</a:t>
            </a:r>
          </a:p>
          <a:p>
            <a:endParaRPr lang="en-US" sz="2000" dirty="0">
              <a:solidFill>
                <a:schemeClr val="accent1"/>
              </a:solidFill>
              <a:latin typeface="Segoe UI" panose="020B0502040204020203" pitchFamily="34" charset="0"/>
              <a:ea typeface="Segoe UI" panose="020B0502040204020203" pitchFamily="34" charset="0"/>
              <a:cs typeface="Segoe UI" panose="020B0502040204020203" pitchFamily="34" charset="0"/>
            </a:endParaRPr>
          </a:p>
          <a:p>
            <a:pPr marL="0" indent="0">
              <a:buNone/>
            </a:pPr>
            <a:r>
              <a:rPr lang="en-US" sz="2000" dirty="0">
                <a:solidFill>
                  <a:schemeClr val="accent1"/>
                </a:solidFill>
                <a:latin typeface="Segoe UI" panose="020B0502040204020203" pitchFamily="34" charset="0"/>
                <a:ea typeface="Segoe UI" panose="020B0502040204020203" pitchFamily="34" charset="0"/>
                <a:cs typeface="Segoe UI" panose="020B0502040204020203" pitchFamily="34" charset="0"/>
              </a:rPr>
              <a:t>In the implementation of this article, the authorities and responsibilities of the Minister of EAF, the CEO of the EA, or the financial controller may not be delegated to a single individual. The authorities and responsibilities of the Minister of EAF or the CEO of the EA may not be delegated to financial controllers or staff under their supervision.</a:t>
            </a:r>
            <a:endParaRPr lang="en-US" sz="2000" dirty="0"/>
          </a:p>
          <a:p>
            <a:pPr marL="457012" lvl="1" indent="0">
              <a:spcAft>
                <a:spcPts val="0"/>
              </a:spcAft>
              <a:buNone/>
              <a:defRPr/>
            </a:pPr>
            <a:endParaRPr lang="en-US" sz="2400" dirty="0"/>
          </a:p>
        </p:txBody>
      </p:sp>
      <p:sp>
        <p:nvSpPr>
          <p:cNvPr id="4" name="Slide Number Placeholder 3"/>
          <p:cNvSpPr>
            <a:spLocks noGrp="1"/>
          </p:cNvSpPr>
          <p:nvPr>
            <p:ph type="sldNum" sz="quarter" idx="12"/>
          </p:nvPr>
        </p:nvSpPr>
        <p:spPr/>
        <p:txBody>
          <a:bodyPr/>
          <a:lstStyle/>
          <a:p>
            <a:pPr fontAlgn="base">
              <a:spcAft>
                <a:spcPct val="0"/>
              </a:spcAft>
            </a:pPr>
            <a:fld id="{7199FE57-B04B-4B7C-816D-A15AF53620B8}" type="slidenum">
              <a:rPr lang="en-US" b="1" smtClean="0">
                <a:solidFill>
                  <a:srgbClr val="FFFFFF"/>
                </a:solidFill>
              </a:rPr>
              <a:pPr fontAlgn="base">
                <a:spcAft>
                  <a:spcPct val="0"/>
                </a:spcAft>
              </a:pPr>
              <a:t>6</a:t>
            </a:fld>
            <a:endParaRPr lang="en-US" b="1">
              <a:solidFill>
                <a:srgbClr val="FFFFFF"/>
              </a:solidFill>
            </a:endParaRPr>
          </a:p>
        </p:txBody>
      </p:sp>
    </p:spTree>
    <p:extLst>
      <p:ext uri="{BB962C8B-B14F-4D97-AF65-F5344CB8AC3E}">
        <p14:creationId xmlns:p14="http://schemas.microsoft.com/office/powerpoint/2010/main" val="25713509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9144000" cy="685800"/>
          </a:xfrm>
        </p:spPr>
        <p:txBody>
          <a:bodyPr/>
          <a:lstStyle/>
          <a:p>
            <a:r>
              <a:rPr lang="en-US" sz="2400" dirty="0">
                <a:latin typeface="Segoe UI" panose="020B0502040204020203" pitchFamily="34" charset="0"/>
                <a:ea typeface="Segoe UI" panose="020B0502040204020203" pitchFamily="34" charset="0"/>
                <a:cs typeface="Segoe UI" panose="020B0502040204020203" pitchFamily="34" charset="0"/>
              </a:rPr>
              <a:t>1.1.4 GENERAL CALCULATION LAW (4/5)</a:t>
            </a:r>
          </a:p>
        </p:txBody>
      </p:sp>
      <p:sp>
        <p:nvSpPr>
          <p:cNvPr id="6" name="Content Placeholder 5"/>
          <p:cNvSpPr>
            <a:spLocks noGrp="1"/>
          </p:cNvSpPr>
          <p:nvPr>
            <p:ph idx="1"/>
          </p:nvPr>
        </p:nvSpPr>
        <p:spPr>
          <a:xfrm>
            <a:off x="0" y="939801"/>
            <a:ext cx="9004300" cy="5441949"/>
          </a:xfrm>
        </p:spPr>
        <p:txBody>
          <a:bodyPr>
            <a:noAutofit/>
          </a:bodyPr>
          <a:lstStyle/>
          <a:p>
            <a:pPr marL="0" indent="0">
              <a:buNone/>
            </a:pPr>
            <a:r>
              <a:rPr lang="en-US" sz="20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Article 54: </a:t>
            </a:r>
            <a:r>
              <a:rPr lang="en-US" sz="2000" dirty="0">
                <a:solidFill>
                  <a:schemeClr val="accent1"/>
                </a:solidFill>
                <a:latin typeface="Segoe UI" panose="020B0502040204020203" pitchFamily="34" charset="0"/>
                <a:ea typeface="Segoe UI" panose="020B0502040204020203" pitchFamily="34" charset="0"/>
                <a:cs typeface="Segoe UI" panose="020B0502040204020203" pitchFamily="34" charset="0"/>
              </a:rPr>
              <a:t>To facilitate payments, the MEAF provides cash in the form of revolving funds to financial controllers</a:t>
            </a:r>
          </a:p>
          <a:p>
            <a:pPr marL="0" indent="0">
              <a:buNone/>
            </a:pPr>
            <a:endParaRPr lang="en-US" sz="20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pPr marL="0" indent="0">
              <a:buNone/>
            </a:pPr>
            <a:r>
              <a:rPr lang="en-US" sz="20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Article 90: </a:t>
            </a:r>
            <a:r>
              <a:rPr lang="en-US" sz="2000" dirty="0">
                <a:solidFill>
                  <a:schemeClr val="accent1"/>
                </a:solidFill>
                <a:latin typeface="Segoe UI" panose="020B0502040204020203" pitchFamily="34" charset="0"/>
                <a:ea typeface="Segoe UI" panose="020B0502040204020203" pitchFamily="34" charset="0"/>
                <a:cs typeface="Segoe UI" panose="020B0502040204020203" pitchFamily="34" charset="0"/>
              </a:rPr>
              <a:t>The MEAF is responsible for exercising financial supervision over the expenditures of EAs to check compliance with laws and regulations. The Management and Planning Organization (MPO) is responsible for operational supervision.  </a:t>
            </a:r>
          </a:p>
          <a:p>
            <a:pPr marL="0" indent="0">
              <a:buNone/>
            </a:pPr>
            <a:endParaRPr lang="en-US" sz="2000" dirty="0">
              <a:latin typeface="Segoe UI" panose="020B0502040204020203" pitchFamily="34" charset="0"/>
              <a:ea typeface="Segoe UI" panose="020B0502040204020203" pitchFamily="34" charset="0"/>
              <a:cs typeface="Segoe UI" panose="020B0502040204020203" pitchFamily="34" charset="0"/>
            </a:endParaRPr>
          </a:p>
          <a:p>
            <a:pPr marL="0" indent="0">
              <a:buNone/>
            </a:pPr>
            <a:r>
              <a:rPr lang="en-US" sz="20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Article 91: </a:t>
            </a:r>
            <a:r>
              <a:rPr lang="en-US" sz="2000" dirty="0">
                <a:solidFill>
                  <a:schemeClr val="accent1"/>
                </a:solidFill>
                <a:latin typeface="Segoe UI" panose="020B0502040204020203" pitchFamily="34" charset="0"/>
                <a:ea typeface="Segoe UI" panose="020B0502040204020203" pitchFamily="34" charset="0"/>
                <a:cs typeface="Segoe UI" panose="020B0502040204020203" pitchFamily="34" charset="0"/>
              </a:rPr>
              <a:t>If the financial controller deems an expenditure in conflict with the rules and regulations, he/she will communicate this in writing to the officer ordering the expenditure. If the officer ordering the expenditure, after receiving the report of the financial controller, considers that his/her decision is in compliance with the rules and regulations, and accepts the legal consequences of his decision, he/she communicates this in writing to the financial controller. In this case, the financial controller is obliged to make payment for the expenditure, and reports the case to the MEAF, copied to the Supreme Audit Court (SAC). </a:t>
            </a:r>
          </a:p>
          <a:p>
            <a:pPr marL="0" indent="0">
              <a:buNone/>
            </a:pPr>
            <a:r>
              <a:rPr lang="en-US" sz="2000" dirty="0">
                <a:solidFill>
                  <a:schemeClr val="accent1"/>
                </a:solidFill>
                <a:latin typeface="Segoe UI" panose="020B0502040204020203" pitchFamily="34" charset="0"/>
                <a:ea typeface="Segoe UI" panose="020B0502040204020203" pitchFamily="34" charset="0"/>
                <a:cs typeface="Segoe UI" panose="020B0502040204020203" pitchFamily="34" charset="0"/>
              </a:rPr>
              <a:t> </a:t>
            </a:r>
          </a:p>
          <a:p>
            <a:pPr marL="0" indent="0">
              <a:buNone/>
            </a:pPr>
            <a:endParaRPr lang="en-US" sz="2400" dirty="0"/>
          </a:p>
        </p:txBody>
      </p:sp>
      <p:sp>
        <p:nvSpPr>
          <p:cNvPr id="4" name="Slide Number Placeholder 3"/>
          <p:cNvSpPr>
            <a:spLocks noGrp="1"/>
          </p:cNvSpPr>
          <p:nvPr>
            <p:ph type="sldNum" sz="quarter" idx="12"/>
          </p:nvPr>
        </p:nvSpPr>
        <p:spPr/>
        <p:txBody>
          <a:bodyPr/>
          <a:lstStyle/>
          <a:p>
            <a:pPr fontAlgn="base">
              <a:spcAft>
                <a:spcPct val="0"/>
              </a:spcAft>
            </a:pPr>
            <a:fld id="{7199FE57-B04B-4B7C-816D-A15AF53620B8}" type="slidenum">
              <a:rPr lang="en-US" b="1" smtClean="0">
                <a:solidFill>
                  <a:srgbClr val="FFFFFF"/>
                </a:solidFill>
              </a:rPr>
              <a:pPr fontAlgn="base">
                <a:spcAft>
                  <a:spcPct val="0"/>
                </a:spcAft>
              </a:pPr>
              <a:t>7</a:t>
            </a:fld>
            <a:endParaRPr lang="en-US" b="1">
              <a:solidFill>
                <a:srgbClr val="FFFFFF"/>
              </a:solidFill>
            </a:endParaRPr>
          </a:p>
        </p:txBody>
      </p:sp>
    </p:spTree>
    <p:extLst>
      <p:ext uri="{BB962C8B-B14F-4D97-AF65-F5344CB8AC3E}">
        <p14:creationId xmlns:p14="http://schemas.microsoft.com/office/powerpoint/2010/main" val="28028287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9144000" cy="685800"/>
          </a:xfrm>
        </p:spPr>
        <p:txBody>
          <a:bodyPr/>
          <a:lstStyle/>
          <a:p>
            <a:r>
              <a:rPr lang="en-US" sz="2400" dirty="0">
                <a:latin typeface="Segoe UI" panose="020B0502040204020203" pitchFamily="34" charset="0"/>
                <a:ea typeface="Segoe UI" panose="020B0502040204020203" pitchFamily="34" charset="0"/>
                <a:cs typeface="Segoe UI" panose="020B0502040204020203" pitchFamily="34" charset="0"/>
              </a:rPr>
              <a:t>1.1.5 GENERAL CALCULATION LAW (5/5)</a:t>
            </a:r>
          </a:p>
        </p:txBody>
      </p:sp>
      <p:sp>
        <p:nvSpPr>
          <p:cNvPr id="6" name="Content Placeholder 5"/>
          <p:cNvSpPr>
            <a:spLocks noGrp="1"/>
          </p:cNvSpPr>
          <p:nvPr>
            <p:ph idx="1"/>
          </p:nvPr>
        </p:nvSpPr>
        <p:spPr>
          <a:xfrm>
            <a:off x="0" y="939801"/>
            <a:ext cx="9004300" cy="5441949"/>
          </a:xfrm>
        </p:spPr>
        <p:txBody>
          <a:bodyPr>
            <a:noAutofit/>
          </a:bodyPr>
          <a:lstStyle/>
          <a:p>
            <a:pPr marL="0" indent="0">
              <a:buNone/>
            </a:pPr>
            <a:endParaRPr lang="en-US" sz="22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pPr marL="0" indent="0">
              <a:buNone/>
            </a:pPr>
            <a:r>
              <a:rPr lang="en-US" sz="22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Article 92: </a:t>
            </a:r>
            <a:r>
              <a:rPr lang="en-US" sz="2200" dirty="0">
                <a:solidFill>
                  <a:schemeClr val="accent1"/>
                </a:solidFill>
                <a:latin typeface="Segoe UI" panose="020B0502040204020203" pitchFamily="34" charset="0"/>
                <a:ea typeface="Segoe UI" panose="020B0502040204020203" pitchFamily="34" charset="0"/>
                <a:cs typeface="Segoe UI" panose="020B0502040204020203" pitchFamily="34" charset="0"/>
              </a:rPr>
              <a:t>EAs are obliged to reject transactions if they would create liabilities in excess of their budgets or when services are provided contrary to the provisions of this law.  </a:t>
            </a:r>
          </a:p>
          <a:p>
            <a:pPr marL="0" indent="0">
              <a:buNone/>
            </a:pPr>
            <a:endParaRPr lang="en-US" sz="22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pPr marL="0" indent="0">
              <a:buNone/>
            </a:pPr>
            <a:r>
              <a:rPr lang="en-US" sz="22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Article 93: </a:t>
            </a:r>
            <a:r>
              <a:rPr lang="en-US" sz="2200" dirty="0">
                <a:solidFill>
                  <a:schemeClr val="accent1"/>
                </a:solidFill>
                <a:latin typeface="Segoe UI" panose="020B0502040204020203" pitchFamily="34" charset="0"/>
                <a:ea typeface="Segoe UI" panose="020B0502040204020203" pitchFamily="34" charset="0"/>
                <a:cs typeface="Segoe UI" panose="020B0502040204020203" pitchFamily="34" charset="0"/>
              </a:rPr>
              <a:t>The financial controller commits the offense of taking illegal possession of state funds and assets if he/she: (</a:t>
            </a:r>
            <a:r>
              <a:rPr lang="en-US" sz="2200" dirty="0" err="1">
                <a:solidFill>
                  <a:schemeClr val="accent1"/>
                </a:solidFill>
                <a:latin typeface="Segoe UI" panose="020B0502040204020203" pitchFamily="34" charset="0"/>
                <a:ea typeface="Segoe UI" panose="020B0502040204020203" pitchFamily="34" charset="0"/>
                <a:cs typeface="Segoe UI" panose="020B0502040204020203" pitchFamily="34" charset="0"/>
              </a:rPr>
              <a:t>i</a:t>
            </a:r>
            <a:r>
              <a:rPr lang="en-US" sz="2200" dirty="0">
                <a:solidFill>
                  <a:schemeClr val="accent1"/>
                </a:solidFill>
                <a:latin typeface="Segoe UI" panose="020B0502040204020203" pitchFamily="34" charset="0"/>
                <a:ea typeface="Segoe UI" panose="020B0502040204020203" pitchFamily="34" charset="0"/>
                <a:cs typeface="Segoe UI" panose="020B0502040204020203" pitchFamily="34" charset="0"/>
              </a:rPr>
              <a:t>) provides funding based on fraudulent documents or otherwise illegally, or in excess of the EA’s budget on the order of the Minister of the EA, the CEO of the EA or any authorized officer; or (ii) creates wrongfully a government liability.</a:t>
            </a:r>
          </a:p>
          <a:p>
            <a:pPr marL="0" indent="0">
              <a:buNone/>
            </a:pPr>
            <a:r>
              <a:rPr lang="en-US" sz="2200" dirty="0">
                <a:solidFill>
                  <a:schemeClr val="accent1"/>
                </a:solidFill>
                <a:latin typeface="Segoe UI" panose="020B0502040204020203" pitchFamily="34" charset="0"/>
                <a:ea typeface="Segoe UI" panose="020B0502040204020203" pitchFamily="34" charset="0"/>
                <a:cs typeface="Segoe UI" panose="020B0502040204020203" pitchFamily="34" charset="0"/>
              </a:rPr>
              <a:t> </a:t>
            </a:r>
          </a:p>
          <a:p>
            <a:pPr marL="0" indent="0">
              <a:buNone/>
            </a:pPr>
            <a:r>
              <a:rPr lang="en-US" sz="22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Article 94: </a:t>
            </a:r>
            <a:r>
              <a:rPr lang="en-US" sz="2200" dirty="0">
                <a:solidFill>
                  <a:schemeClr val="accent1"/>
                </a:solidFill>
                <a:latin typeface="Segoe UI" panose="020B0502040204020203" pitchFamily="34" charset="0"/>
                <a:ea typeface="Segoe UI" panose="020B0502040204020203" pitchFamily="34" charset="0"/>
                <a:cs typeface="Segoe UI" panose="020B0502040204020203" pitchFamily="34" charset="0"/>
              </a:rPr>
              <a:t>The MEAF is obliged to create a unified, streamlined supervision mechanism before expenditures are made. </a:t>
            </a:r>
          </a:p>
          <a:p>
            <a:pPr marL="0" indent="0">
              <a:buNone/>
            </a:pPr>
            <a:r>
              <a:rPr lang="en-US" sz="2200" dirty="0">
                <a:solidFill>
                  <a:schemeClr val="accent1"/>
                </a:solidFill>
                <a:latin typeface="Segoe UI" panose="020B0502040204020203" pitchFamily="34" charset="0"/>
                <a:ea typeface="Segoe UI" panose="020B0502040204020203" pitchFamily="34" charset="0"/>
                <a:cs typeface="Segoe UI" panose="020B0502040204020203" pitchFamily="34" charset="0"/>
              </a:rPr>
              <a:t> </a:t>
            </a:r>
          </a:p>
          <a:p>
            <a:pPr marL="0" indent="0">
              <a:buNone/>
            </a:pPr>
            <a:r>
              <a:rPr lang="en-US" sz="2200" dirty="0">
                <a:solidFill>
                  <a:schemeClr val="accent1"/>
                </a:solidFill>
                <a:latin typeface="Segoe UI" panose="020B0502040204020203" pitchFamily="34" charset="0"/>
                <a:ea typeface="Segoe UI" panose="020B0502040204020203" pitchFamily="34" charset="0"/>
                <a:cs typeface="Segoe UI" panose="020B0502040204020203" pitchFamily="34" charset="0"/>
              </a:rPr>
              <a:t> </a:t>
            </a:r>
          </a:p>
          <a:p>
            <a:pPr marL="0" indent="0">
              <a:buNone/>
            </a:pPr>
            <a:endParaRPr lang="en-US" sz="2400" dirty="0"/>
          </a:p>
        </p:txBody>
      </p:sp>
      <p:sp>
        <p:nvSpPr>
          <p:cNvPr id="4" name="Slide Number Placeholder 3"/>
          <p:cNvSpPr>
            <a:spLocks noGrp="1"/>
          </p:cNvSpPr>
          <p:nvPr>
            <p:ph type="sldNum" sz="quarter" idx="12"/>
          </p:nvPr>
        </p:nvSpPr>
        <p:spPr/>
        <p:txBody>
          <a:bodyPr/>
          <a:lstStyle/>
          <a:p>
            <a:pPr fontAlgn="base">
              <a:spcAft>
                <a:spcPct val="0"/>
              </a:spcAft>
            </a:pPr>
            <a:fld id="{7199FE57-B04B-4B7C-816D-A15AF53620B8}" type="slidenum">
              <a:rPr lang="en-US" b="1" smtClean="0">
                <a:solidFill>
                  <a:srgbClr val="FFFFFF"/>
                </a:solidFill>
              </a:rPr>
              <a:pPr fontAlgn="base">
                <a:spcAft>
                  <a:spcPct val="0"/>
                </a:spcAft>
              </a:pPr>
              <a:t>8</a:t>
            </a:fld>
            <a:endParaRPr lang="en-US" b="1">
              <a:solidFill>
                <a:srgbClr val="FFFFFF"/>
              </a:solidFill>
            </a:endParaRPr>
          </a:p>
        </p:txBody>
      </p:sp>
    </p:spTree>
    <p:extLst>
      <p:ext uri="{BB962C8B-B14F-4D97-AF65-F5344CB8AC3E}">
        <p14:creationId xmlns:p14="http://schemas.microsoft.com/office/powerpoint/2010/main" val="5256864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9144000" cy="685800"/>
          </a:xfrm>
        </p:spPr>
        <p:txBody>
          <a:bodyPr/>
          <a:lstStyle/>
          <a:p>
            <a:r>
              <a:rPr lang="en-US" sz="2400" dirty="0">
                <a:latin typeface="Segoe UI" panose="020B0502040204020203" pitchFamily="34" charset="0"/>
                <a:ea typeface="Segoe UI" panose="020B0502040204020203" pitchFamily="34" charset="0"/>
                <a:cs typeface="Segoe UI" panose="020B0502040204020203" pitchFamily="34" charset="0"/>
              </a:rPr>
              <a:t>1.2 ACTIVITIES OF FINANCIAL CONTROLLERS (1/2)</a:t>
            </a:r>
          </a:p>
        </p:txBody>
      </p:sp>
      <p:sp>
        <p:nvSpPr>
          <p:cNvPr id="6" name="Content Placeholder 5"/>
          <p:cNvSpPr>
            <a:spLocks noGrp="1"/>
          </p:cNvSpPr>
          <p:nvPr>
            <p:ph idx="1"/>
          </p:nvPr>
        </p:nvSpPr>
        <p:spPr>
          <a:xfrm>
            <a:off x="0" y="939801"/>
            <a:ext cx="9004300" cy="5441949"/>
          </a:xfrm>
        </p:spPr>
        <p:txBody>
          <a:bodyPr>
            <a:noAutofit/>
          </a:bodyPr>
          <a:lstStyle/>
          <a:p>
            <a:pPr>
              <a:buFont typeface="Arial" panose="020B0604020202020204" pitchFamily="34" charset="0"/>
              <a:buChar char="•"/>
            </a:pPr>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Financial controllers are heads of EA financial departments: </a:t>
            </a:r>
            <a:r>
              <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rPr>
              <a:t>supervise typically 8 divisions, 7 functional divisions (accounts payable, accounts receivable </a:t>
            </a:r>
            <a:r>
              <a:rPr lang="en-US" sz="2400" dirty="0" err="1">
                <a:solidFill>
                  <a:schemeClr val="accent1"/>
                </a:solidFill>
                <a:latin typeface="Segoe UI" panose="020B0502040204020203" pitchFamily="34" charset="0"/>
                <a:ea typeface="Segoe UI" panose="020B0502040204020203" pitchFamily="34" charset="0"/>
                <a:cs typeface="Segoe UI" panose="020B0502040204020203" pitchFamily="34" charset="0"/>
              </a:rPr>
              <a:t>etc</a:t>
            </a:r>
            <a:r>
              <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rPr>
              <a:t>) and 1 control division </a:t>
            </a:r>
          </a:p>
          <a:p>
            <a:pPr>
              <a:buFont typeface="Arial" panose="020B0604020202020204" pitchFamily="34" charset="0"/>
              <a:buChar char="•"/>
            </a:pPr>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Financial departments receive requests for commitment and payment: </a:t>
            </a:r>
            <a:r>
              <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rPr>
              <a:t>from CEOs of EAs  </a:t>
            </a:r>
          </a:p>
          <a:p>
            <a:pPr>
              <a:buFont typeface="Arial" panose="020B0604020202020204" pitchFamily="34" charset="0"/>
              <a:buChar char="•"/>
            </a:pPr>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Requests are processed by the functional divisions: </a:t>
            </a:r>
            <a:r>
              <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rPr>
              <a:t>and then checked by the control division for compliance with rules and regulations, including approved budgets as contained in the letters of agreement between the EAs and the MPO</a:t>
            </a:r>
          </a:p>
          <a:p>
            <a:pPr>
              <a:buFont typeface="Arial" panose="020B0604020202020204" pitchFamily="34" charset="0"/>
              <a:buChar char="•"/>
            </a:pPr>
            <a:r>
              <a:rPr lang="en-US" sz="2400" dirty="0">
                <a:solidFill>
                  <a:schemeClr val="tx2">
                    <a:lumMod val="75000"/>
                    <a:lumOff val="25000"/>
                  </a:schemeClr>
                </a:solidFill>
                <a:latin typeface="Segoe UI" panose="020B0502040204020203" pitchFamily="34" charset="0"/>
                <a:ea typeface="Segoe UI" panose="020B0502040204020203" pitchFamily="34" charset="0"/>
                <a:cs typeface="Segoe UI" panose="020B0502040204020203" pitchFamily="34" charset="0"/>
              </a:rPr>
              <a:t>Financial controllers’ decisions should be a formality and require little input from the financial controller: </a:t>
            </a:r>
            <a:r>
              <a:rPr lang="en-US" sz="2400" dirty="0">
                <a:solidFill>
                  <a:schemeClr val="accent1"/>
                </a:solidFill>
                <a:latin typeface="Segoe UI" panose="020B0502040204020203" pitchFamily="34" charset="0"/>
                <a:ea typeface="Segoe UI" panose="020B0502040204020203" pitchFamily="34" charset="0"/>
                <a:cs typeface="Segoe UI" panose="020B0502040204020203" pitchFamily="34" charset="0"/>
              </a:rPr>
              <a:t>if the divisions have done their jobs properly</a:t>
            </a:r>
          </a:p>
          <a:p>
            <a:pPr>
              <a:buFont typeface="Arial" panose="020B0604020202020204" pitchFamily="34" charset="0"/>
              <a:buChar char="•"/>
            </a:pPr>
            <a:endParaRPr lang="en-US" sz="2200" dirty="0">
              <a:solidFill>
                <a:schemeClr val="accent1"/>
              </a:solidFill>
              <a:latin typeface="Segoe UI" panose="020B0502040204020203" pitchFamily="34" charset="0"/>
              <a:ea typeface="Segoe UI" panose="020B0502040204020203" pitchFamily="34" charset="0"/>
              <a:cs typeface="Segoe UI" panose="020B0502040204020203" pitchFamily="34" charset="0"/>
            </a:endParaRPr>
          </a:p>
          <a:p>
            <a:pPr marL="0" indent="0">
              <a:buNone/>
            </a:pPr>
            <a:r>
              <a:rPr lang="en-US" sz="2200" dirty="0">
                <a:solidFill>
                  <a:schemeClr val="accent1"/>
                </a:solidFill>
                <a:latin typeface="Segoe UI" panose="020B0502040204020203" pitchFamily="34" charset="0"/>
                <a:ea typeface="Segoe UI" panose="020B0502040204020203" pitchFamily="34" charset="0"/>
                <a:cs typeface="Segoe UI" panose="020B0502040204020203" pitchFamily="34" charset="0"/>
              </a:rPr>
              <a:t> </a:t>
            </a:r>
          </a:p>
          <a:p>
            <a:pPr marL="0" indent="0">
              <a:buNone/>
            </a:pPr>
            <a:r>
              <a:rPr lang="en-US" sz="2200" dirty="0">
                <a:solidFill>
                  <a:schemeClr val="accent1"/>
                </a:solidFill>
                <a:latin typeface="Segoe UI" panose="020B0502040204020203" pitchFamily="34" charset="0"/>
                <a:ea typeface="Segoe UI" panose="020B0502040204020203" pitchFamily="34" charset="0"/>
                <a:cs typeface="Segoe UI" panose="020B0502040204020203" pitchFamily="34" charset="0"/>
              </a:rPr>
              <a:t> </a:t>
            </a:r>
          </a:p>
          <a:p>
            <a:pPr marL="0" indent="0">
              <a:buNone/>
            </a:pPr>
            <a:endParaRPr lang="en-US" sz="2400" dirty="0"/>
          </a:p>
        </p:txBody>
      </p:sp>
      <p:sp>
        <p:nvSpPr>
          <p:cNvPr id="4" name="Slide Number Placeholder 3"/>
          <p:cNvSpPr>
            <a:spLocks noGrp="1"/>
          </p:cNvSpPr>
          <p:nvPr>
            <p:ph type="sldNum" sz="quarter" idx="12"/>
          </p:nvPr>
        </p:nvSpPr>
        <p:spPr/>
        <p:txBody>
          <a:bodyPr/>
          <a:lstStyle/>
          <a:p>
            <a:pPr fontAlgn="base">
              <a:spcAft>
                <a:spcPct val="0"/>
              </a:spcAft>
            </a:pPr>
            <a:fld id="{7199FE57-B04B-4B7C-816D-A15AF53620B8}" type="slidenum">
              <a:rPr lang="en-US" b="1" smtClean="0">
                <a:solidFill>
                  <a:srgbClr val="FFFFFF"/>
                </a:solidFill>
              </a:rPr>
              <a:pPr fontAlgn="base">
                <a:spcAft>
                  <a:spcPct val="0"/>
                </a:spcAft>
              </a:pPr>
              <a:t>9</a:t>
            </a:fld>
            <a:endParaRPr lang="en-US" b="1">
              <a:solidFill>
                <a:srgbClr val="FFFFFF"/>
              </a:solidFill>
            </a:endParaRPr>
          </a:p>
        </p:txBody>
      </p:sp>
    </p:spTree>
    <p:extLst>
      <p:ext uri="{BB962C8B-B14F-4D97-AF65-F5344CB8AC3E}">
        <p14:creationId xmlns:p14="http://schemas.microsoft.com/office/powerpoint/2010/main" val="7634450"/>
      </p:ext>
    </p:extLst>
  </p:cSld>
  <p:clrMapOvr>
    <a:masterClrMapping/>
  </p:clrMapOvr>
</p:sld>
</file>

<file path=ppt/theme/theme1.xml><?xml version="1.0" encoding="utf-8"?>
<a:theme xmlns:a="http://schemas.openxmlformats.org/drawingml/2006/main" name="Default Design">
  <a:themeElements>
    <a:clrScheme name="Custom 1">
      <a:dk1>
        <a:srgbClr val="16218E"/>
      </a:dk1>
      <a:lt1>
        <a:srgbClr val="FFFFFF"/>
      </a:lt1>
      <a:dk2>
        <a:srgbClr val="002060"/>
      </a:dk2>
      <a:lt2>
        <a:srgbClr val="808080"/>
      </a:lt2>
      <a:accent1>
        <a:srgbClr val="920000"/>
      </a:accent1>
      <a:accent2>
        <a:srgbClr val="212165"/>
      </a:accent2>
      <a:accent3>
        <a:srgbClr val="D2AA00"/>
      </a:accent3>
      <a:accent4>
        <a:srgbClr val="F2F2F2"/>
      </a:accent4>
      <a:accent5>
        <a:srgbClr val="A5A5A5"/>
      </a:accent5>
      <a:accent6>
        <a:srgbClr val="2D2D8A"/>
      </a:accent6>
      <a:hlink>
        <a:srgbClr val="009999"/>
      </a:hlink>
      <a:folHlink>
        <a:srgbClr val="333399"/>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rgbClr val="0000FF"/>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rgbClr val="0000FF"/>
            </a:solidFill>
            <a:effectLst/>
            <a:latin typeface="Arial"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Custom 1">
      <a:dk1>
        <a:srgbClr val="16218E"/>
      </a:dk1>
      <a:lt1>
        <a:srgbClr val="FFFFFF"/>
      </a:lt1>
      <a:dk2>
        <a:srgbClr val="002060"/>
      </a:dk2>
      <a:lt2>
        <a:srgbClr val="808080"/>
      </a:lt2>
      <a:accent1>
        <a:srgbClr val="920000"/>
      </a:accent1>
      <a:accent2>
        <a:srgbClr val="212165"/>
      </a:accent2>
      <a:accent3>
        <a:srgbClr val="D2AA00"/>
      </a:accent3>
      <a:accent4>
        <a:srgbClr val="F2F2F2"/>
      </a:accent4>
      <a:accent5>
        <a:srgbClr val="A5A5A5"/>
      </a:accent5>
      <a:accent6>
        <a:srgbClr val="2D2D8A"/>
      </a:accent6>
      <a:hlink>
        <a:srgbClr val="009999"/>
      </a:hlink>
      <a:folHlink>
        <a:srgbClr val="333399"/>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rgbClr val="0000FF"/>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rgbClr val="0000FF"/>
            </a:solidFill>
            <a:effectLst/>
            <a:latin typeface="Arial"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3416</TotalTime>
  <Words>6275</Words>
  <Application>Microsoft Office PowerPoint</Application>
  <PresentationFormat>On-screen Show (4:3)</PresentationFormat>
  <Paragraphs>509</Paragraphs>
  <Slides>49</Slides>
  <Notes>48</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49</vt:i4>
      </vt:variant>
    </vt:vector>
  </HeadingPairs>
  <TitlesOfParts>
    <vt:vector size="55" baseType="lpstr">
      <vt:lpstr>Arial</vt:lpstr>
      <vt:lpstr>Calibri</vt:lpstr>
      <vt:lpstr>Segoe UI</vt:lpstr>
      <vt:lpstr>Wingdings</vt:lpstr>
      <vt:lpstr>Default Design</vt:lpstr>
      <vt:lpstr>1_Default Design</vt:lpstr>
      <vt:lpstr> Iran: Reform of Financial Supervision   </vt:lpstr>
      <vt:lpstr>OUTLINE</vt:lpstr>
      <vt:lpstr>1. CURRENT SYSTEM: OUTLINE</vt:lpstr>
      <vt:lpstr>1.1.1 GENERAL CALCULATION LAW (1/5) </vt:lpstr>
      <vt:lpstr>1.1.2 GENERAL CALCULATION LAW (2/5)</vt:lpstr>
      <vt:lpstr>1.1.3 GENERAL CALCULATION LAW (3/5)</vt:lpstr>
      <vt:lpstr>1.1.4 GENERAL CALCULATION LAW (4/5)</vt:lpstr>
      <vt:lpstr>1.1.5 GENERAL CALCULATION LAW (5/5)</vt:lpstr>
      <vt:lpstr>1.2 ACTIVITIES OF FINANCIAL CONTROLLERS (1/2)</vt:lpstr>
      <vt:lpstr>1.2 ACTIVITIES OF FINANCIAL CONTROLLERS (2/2)</vt:lpstr>
      <vt:lpstr>1.3 CLASSIFICATION OF EXECUTING AGENCIES</vt:lpstr>
      <vt:lpstr>1.4 ROLE OF SUPREME AUDIT COURT</vt:lpstr>
      <vt:lpstr>2. INTERNATIONAL EXPERIENCE: OUTLINE</vt:lpstr>
      <vt:lpstr>2.1 BRITISH LEGACY SYSTEMS </vt:lpstr>
      <vt:lpstr>2.1.2.1 INDEPENDENT CENTRAL CONTROLLER FUNCTION</vt:lpstr>
      <vt:lpstr>2.1.2.2 MOF RESPONSIBILITY FOR OVERALL INTERNAL CONTROL SYSTEM</vt:lpstr>
      <vt:lpstr>2.1.2.3 MOF RIGHT TO ISSUE INSTRUCTIONS AND OBTAIN INFORMATION</vt:lpstr>
      <vt:lpstr>2.1.2.4 HIGH QUALITY EXTERNAL AUDIT</vt:lpstr>
      <vt:lpstr>2.1.2.5 NON-POLITICAL CEOs and CFOs OF EAs</vt:lpstr>
      <vt:lpstr>2.1.2.6 HIGH LEVELS OF TRANSPARENCY AND LOW LEVELS OF CORRUPTION</vt:lpstr>
      <vt:lpstr>2.2 RUSSIAN LEGACY SYSTEMS</vt:lpstr>
      <vt:lpstr>2.2.6 DISSATISFACTION WITH RUSSIAN LEGACY SYSTEMS</vt:lpstr>
      <vt:lpstr>2.2.6.6 BENEFITS FOR OTHER PFM REFORMS</vt:lpstr>
      <vt:lpstr>2.2.6.6.2 PIFC MODEL</vt:lpstr>
      <vt:lpstr>2.2.6.6.2.2 INHERENT FEATURES OF PIFC MODEL</vt:lpstr>
      <vt:lpstr>2.2.6.6.2.2.1 FINANCIAL MANAGEMENT AND CONTROL</vt:lpstr>
      <vt:lpstr>2.2.6.6.2.2.1 INTERNAL AUDIT</vt:lpstr>
      <vt:lpstr>2.2.6.6.2.2.1 CENTRAL HARMONIZATION UNIT</vt:lpstr>
      <vt:lpstr>2.2.6.6.2.2.1 SUITABILITY OF PIFC MODEL</vt:lpstr>
      <vt:lpstr>2.2.6.6.2.2.1 GRADUAL PROCESS</vt:lpstr>
      <vt:lpstr>2.3 FRENCH LEGACY SYSTEMS</vt:lpstr>
      <vt:lpstr>2.3.1 MANAGERS OF BUDGET CREDITS</vt:lpstr>
      <vt:lpstr>2.3.2 FINANCIAL CONTROLLERS</vt:lpstr>
      <vt:lpstr>2.3.3 PAYMENT AUTHORIZING OFFICERS</vt:lpstr>
      <vt:lpstr>2.3.4 PUBLIC ACCOUNTANTS </vt:lpstr>
      <vt:lpstr>2.3.5 INTERNAL AUDIT </vt:lpstr>
      <vt:lpstr>2.3.6 INTERNAL ACCOUNTING CONTROL </vt:lpstr>
      <vt:lpstr>2.3.7 EXTERNAL AUDIT (1/2)</vt:lpstr>
      <vt:lpstr>2.3.7 EXTERNAL AUDIT(2/2)</vt:lpstr>
      <vt:lpstr>2.4 SYNTHESIS</vt:lpstr>
      <vt:lpstr>2.4.1 KEY LESSONS FROM BRITISH, RUSSIAN AND FRENCH LEGACY SYSTEMS</vt:lpstr>
      <vt:lpstr>3. PROBLEMS OF CURRENT SYSTEM IN IRAN (1/2)</vt:lpstr>
      <vt:lpstr>3. PROBLEMS OF CURRENT SYSTEM IN IRAN (2/2)</vt:lpstr>
      <vt:lpstr>4. SOLUTIONS TO PROBLEMS  (1/3)</vt:lpstr>
      <vt:lpstr>4. SOLUTIONS TO PROBLEMS  (2/3)</vt:lpstr>
      <vt:lpstr>4. SOLUTIONS TO PROBLEMS  (3/3)</vt:lpstr>
      <vt:lpstr>5. REFORM PROCESS  (1/2)</vt:lpstr>
      <vt:lpstr>5. REFORM PROCESS  (2/2)</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Public Investment Management IMF’s New Diagnostic Tools</dc:title>
  <dc:creator>Rial, Isabel</dc:creator>
  <cp:lastModifiedBy>Zohrab, John Douglas</cp:lastModifiedBy>
  <cp:revision>362</cp:revision>
  <cp:lastPrinted>2016-09-01T15:17:30Z</cp:lastPrinted>
  <dcterms:created xsi:type="dcterms:W3CDTF">2016-08-24T19:42:57Z</dcterms:created>
  <dcterms:modified xsi:type="dcterms:W3CDTF">2017-07-09T07:29:34Z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-897978907</vt:i4>
  </property>
  <property fmtid="{D5CDD505-2E9C-101B-9397-08002B2CF9AE}" pid="3" name="_NewReviewCycle">
    <vt:lpwstr/>
  </property>
  <property fmtid="{D5CDD505-2E9C-101B-9397-08002B2CF9AE}" pid="4" name="_EmailSubject">
    <vt:lpwstr>GEO FW: Call with Isabel</vt:lpwstr>
  </property>
  <property fmtid="{D5CDD505-2E9C-101B-9397-08002B2CF9AE}" pid="5" name="_AuthorEmail">
    <vt:lpwstr>IRial@imf.org</vt:lpwstr>
  </property>
  <property fmtid="{D5CDD505-2E9C-101B-9397-08002B2CF9AE}" pid="6" name="_AuthorEmailDisplayName">
    <vt:lpwstr>Rial, Isabel</vt:lpwstr>
  </property>
</Properties>
</file>