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578" r:id="rId6"/>
    <p:sldId id="730" r:id="rId7"/>
    <p:sldId id="731" r:id="rId8"/>
    <p:sldId id="733" r:id="rId9"/>
    <p:sldId id="732" r:id="rId10"/>
    <p:sldId id="734" r:id="rId11"/>
    <p:sldId id="735" r:id="rId12"/>
    <p:sldId id="736" r:id="rId13"/>
    <p:sldId id="737" r:id="rId14"/>
    <p:sldId id="738" r:id="rId15"/>
    <p:sldId id="761" r:id="rId16"/>
    <p:sldId id="741" r:id="rId17"/>
    <p:sldId id="762" r:id="rId18"/>
    <p:sldId id="742" r:id="rId19"/>
    <p:sldId id="743" r:id="rId20"/>
    <p:sldId id="744" r:id="rId21"/>
    <p:sldId id="745" r:id="rId22"/>
    <p:sldId id="746" r:id="rId23"/>
    <p:sldId id="747" r:id="rId24"/>
    <p:sldId id="748" r:id="rId25"/>
    <p:sldId id="749" r:id="rId26"/>
    <p:sldId id="750" r:id="rId27"/>
    <p:sldId id="751" r:id="rId28"/>
    <p:sldId id="754" r:id="rId29"/>
    <p:sldId id="753" r:id="rId30"/>
    <p:sldId id="752" r:id="rId31"/>
    <p:sldId id="755" r:id="rId32"/>
    <p:sldId id="756" r:id="rId33"/>
    <p:sldId id="757" r:id="rId34"/>
    <p:sldId id="759" r:id="rId35"/>
    <p:sldId id="760" r:id="rId36"/>
    <p:sldId id="758" r:id="rId37"/>
  </p:sldIdLst>
  <p:sldSz cx="9144000" cy="6858000" type="screen4x3"/>
  <p:notesSz cx="7099300" cy="9398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FFCC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attanayak" initials="s" lastIdx="5" clrIdx="0"/>
  <p:cmAuthor id="1" name="Boukezia, Racheeda" initials="BR" lastIdx="1" clrIdx="1">
    <p:extLst>
      <p:ext uri="{19B8F6BF-5375-455C-9EA6-DF929625EA0E}">
        <p15:presenceInfo xmlns:p15="http://schemas.microsoft.com/office/powerpoint/2012/main" userId="S-1-5-21-2133556540-1006569411-724182803-282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3333CC"/>
    <a:srgbClr val="F7A7BA"/>
    <a:srgbClr val="000099"/>
    <a:srgbClr val="996600"/>
    <a:srgbClr val="FFCCFF"/>
    <a:srgbClr val="CC9900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0558" autoAdjust="0"/>
  </p:normalViewPr>
  <p:slideViewPr>
    <p:cSldViewPr>
      <p:cViewPr varScale="1">
        <p:scale>
          <a:sx n="59" d="100"/>
          <a:sy n="59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9222"/>
    </p:cViewPr>
  </p:sorterViewPr>
  <p:notesViewPr>
    <p:cSldViewPr>
      <p:cViewPr>
        <p:scale>
          <a:sx n="75" d="100"/>
          <a:sy n="75" d="100"/>
        </p:scale>
        <p:origin x="-2028" y="-72"/>
      </p:cViewPr>
      <p:guideLst>
        <p:guide orient="horz" pos="2960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9" tIns="46235" rIns="92469" bIns="46235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9" tIns="46235" rIns="92469" bIns="4623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3BA5AC-6127-49B2-8A3F-1F9D9F8B4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64050"/>
            <a:ext cx="5680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1DC58E-495E-4DE9-83CC-392F9C1EE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470400"/>
            <a:ext cx="5680075" cy="4229100"/>
          </a:xfrm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4720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DC58E-495E-4DE9-83CC-392F9C1EE4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0" y="16129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5" name="Picture 9" descr="webp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5561013"/>
            <a:ext cx="17526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69CB-7A2B-4F73-B614-03BF3FB891D6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3DC8-2ADA-4F69-BF1B-D65DA765DA8E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BBA0F-2EA8-4939-93AF-87A80E1F7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0DEA-531A-49ED-890B-FDF77BEAFD06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A4D0-241D-401F-AC0B-331415319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224C-6B89-4DB3-8310-ECA3A85B6F3C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CC45A-E9EB-420F-97B9-1F280E660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6417E-0507-4C5B-BE95-A4F31EA2412E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0C28-45E6-4751-8C56-F5B1EEB9B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CD10-DE5B-465E-8DFA-A45E677795B6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FD60-563B-40FB-AA4B-AF166A1C0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A39A63-71BC-44C2-AA86-711A20208079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807F0-8EC9-4EB6-AF4B-C36D48005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8387-0F24-42D8-A427-AE1D65F6E9A5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7474-6F78-4654-92AD-7B2A27B66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DD08-7A60-4F12-84D0-74F65063F173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23078-A7F6-41AE-894A-E3A76732C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71DE-32F5-4A5B-B1EE-9159510F8A89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D8EE1-AEF9-476D-8DBF-1CF14A2C9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A64D8-3FC0-48C4-BE4F-253C472E615A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DA667-3F5E-4F91-B8A9-80D14AA4D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7C0B-53E6-4CE9-B135-59EA99946063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67FAD-953A-42F9-A533-698ADA48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FE245-8EF5-4D2D-BC4C-9FE9F3BC40DF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10C1E-12B0-4A09-B431-50FC53187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D72D-C8BD-4E94-969F-8390F8B7FF12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E11D3-46B1-44D0-ACAC-056A383F8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78D1-A19F-491D-B956-6CED9A505030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A8C5-1A6A-4032-9DF9-F5ADFF4D0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5E2850-4C20-4781-A97D-72E010E7C948}" type="datetime1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fld id="{2B3E1E5D-5356-46F4-A124-158A21CF7B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fadlogo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22" r:id="rId12"/>
    <p:sldLayoutId id="2147483721" r:id="rId13"/>
    <p:sldLayoutId id="2147483720" r:id="rId14"/>
    <p:sldLayoutId id="214748373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66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676401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Management of State Properties and Assets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Ms. Pinar </a:t>
            </a:r>
            <a:r>
              <a:rPr lang="en-US" sz="2400" dirty="0" err="1" smtClean="0">
                <a:solidFill>
                  <a:srgbClr val="800000"/>
                </a:solidFill>
              </a:rPr>
              <a:t>Kiral</a:t>
            </a:r>
            <a:endParaRPr lang="en-US" sz="24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200" b="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b="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996600"/>
                </a:solidFill>
              </a:rPr>
              <a:t>Fiscal Affairs Department, IMF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996600"/>
                </a:solidFill>
              </a:rPr>
              <a:t>27</a:t>
            </a:r>
            <a:r>
              <a:rPr lang="en-US" sz="2000" baseline="30000" dirty="0" smtClean="0">
                <a:solidFill>
                  <a:srgbClr val="996600"/>
                </a:solidFill>
              </a:rPr>
              <a:t>th</a:t>
            </a:r>
            <a:r>
              <a:rPr lang="en-US" sz="2000" dirty="0" smtClean="0">
                <a:solidFill>
                  <a:srgbClr val="996600"/>
                </a:solidFill>
              </a:rPr>
              <a:t> August, 2016, Tehran, Iran</a:t>
            </a:r>
            <a:r>
              <a:rPr lang="en-US" sz="2000" b="0" dirty="0" smtClean="0">
                <a:solidFill>
                  <a:srgbClr val="9966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Portfolio</a:t>
            </a:r>
            <a:endParaRPr lang="en-GB" sz="36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8340"/>
            <a:ext cx="8763000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6823"/>
            <a:ext cx="7848600" cy="1066800"/>
          </a:xfrm>
        </p:spPr>
        <p:txBody>
          <a:bodyPr/>
          <a:lstStyle/>
          <a:p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The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Phases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of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Making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the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Inventory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52400" y="1119753"/>
            <a:ext cx="86868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Phase</a:t>
            </a:r>
            <a:r>
              <a:rPr lang="tr-TR" sz="16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I: 1999-2002 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In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 beginning, since there were no computers in half of our provincial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quarters</a:t>
            </a:r>
            <a:r>
              <a:rPr lang="en-GB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forms had 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to be completed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for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each fixed asset.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Then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these forms were scanned with ICR (image character recognition) devices. 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iii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data 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were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transferred to the system. 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tr-TR" sz="800" b="0" dirty="0">
              <a:solidFill>
                <a:srgbClr val="000066"/>
              </a:solidFill>
              <a:latin typeface="Georgia" panose="02040502050405020303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Phase</a:t>
            </a:r>
            <a:r>
              <a:rPr lang="tr-TR" sz="16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II: 2002-2004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C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omputers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were provided for all our provincial quarters.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E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xcel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tables were used at this stage.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iii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These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tables were filled according to the data of title deeds.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iv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excel tables were transferred to the system.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tr-TR" sz="800" b="0" dirty="0">
              <a:solidFill>
                <a:srgbClr val="000066"/>
              </a:solidFill>
              <a:latin typeface="Georgia" panose="02040502050405020303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dirty="0" err="1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Phase</a:t>
            </a:r>
            <a:r>
              <a:rPr lang="tr-TR" sz="16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III: 2004-2012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In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every province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servers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were provided.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replication system was established.</a:t>
            </a: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iii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Through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this replication system the data of each province 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were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dupl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cated 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at Headquarters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tr-TR" sz="1600" b="0" dirty="0">
              <a:solidFill>
                <a:srgbClr val="000066"/>
              </a:solidFill>
              <a:latin typeface="Georgia" panose="02040502050405020303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0" algn="just" defTabSz="1018824" eaLnBrk="1" fontAlgn="t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iv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tr-TR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In </a:t>
            </a:r>
            <a:r>
              <a:rPr lang="tr-TR" sz="16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2004 </a:t>
            </a:r>
            <a:r>
              <a:rPr lang="en-GB" sz="16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the inventory record notebooks were removed.       </a:t>
            </a:r>
            <a:endParaRPr lang="en-GB" sz="1600" b="0" dirty="0">
              <a:solidFill>
                <a:srgbClr val="000066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696200" cy="1066800"/>
          </a:xfrm>
        </p:spPr>
        <p:txBody>
          <a:bodyPr/>
          <a:lstStyle/>
          <a:p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Distribution of Real Estates </a:t>
            </a:r>
            <a:r>
              <a:rPr lang="en-GB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by 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Type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9" y="1295401"/>
            <a:ext cx="88686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066800"/>
          </a:xfrm>
        </p:spPr>
        <p:txBody>
          <a:bodyPr/>
          <a:lstStyle/>
          <a:p>
            <a:r>
              <a:rPr lang="tr-TR" sz="36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Revenues</a:t>
            </a:r>
            <a:endParaRPr lang="en-GB" sz="36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256" y="1295400"/>
            <a:ext cx="913674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GDNP, while servicing the states social activities via managing state real estates it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a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lso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gains revenue by the activities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through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leasing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and selling.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Year by year GDNP’s revenue is gradually increasing. In this context its revenue was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about 3.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1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billion Turkish Liras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(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nearly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1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billion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dolars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)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at the end of 201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" y="3080657"/>
            <a:ext cx="9136743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0" y="152400"/>
            <a:ext cx="7467600" cy="1066800"/>
          </a:xfrm>
        </p:spPr>
        <p:txBody>
          <a:bodyPr/>
          <a:lstStyle/>
          <a:p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Distribution of Real Estates </a:t>
            </a:r>
            <a:r>
              <a:rPr lang="en-GB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Revenue 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According </a:t>
            </a:r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to 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Type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37780"/>
              </p:ext>
            </p:extLst>
          </p:nvPr>
        </p:nvGraphicFramePr>
        <p:xfrm>
          <a:off x="76200" y="1227792"/>
          <a:ext cx="8991600" cy="5414965"/>
        </p:xfrm>
        <a:graphic>
          <a:graphicData uri="http://schemas.openxmlformats.org/drawingml/2006/table">
            <a:tbl>
              <a:tblPr/>
              <a:tblGrid>
                <a:gridCol w="4749086"/>
                <a:gridCol w="1131336"/>
                <a:gridCol w="1705449"/>
                <a:gridCol w="1405729"/>
              </a:tblGrid>
              <a:tr h="3077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</a:t>
                      </a:r>
                      <a:r>
                        <a:rPr lang="tr-T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NCOME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pt-BR" sz="1300" b="1" u="none" strike="noStrike" spc="5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</a:t>
                      </a:r>
                      <a:r>
                        <a:rPr lang="tr-TR" sz="1300" b="1" u="none" strike="noStrike" spc="5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pt-BR" sz="1300" b="1" u="none" strike="noStrike" spc="5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ZAT</a:t>
                      </a:r>
                      <a:r>
                        <a:rPr lang="tr-TR" sz="1300" b="1" u="none" strike="noStrike" spc="5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pt-BR" sz="1300" b="1" u="none" strike="noStrike" spc="5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endParaRPr lang="pt-BR" sz="1300" b="1" i="1" u="none" strike="noStrike" spc="500" baseline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solidFill>
                      <a:schemeClr val="accent4"/>
                    </a:solidFill>
                  </a:tcPr>
                </a:tc>
              </a:tr>
              <a:tr h="450631">
                <a:tc vMerge="1">
                  <a:txBody>
                    <a:bodyPr/>
                    <a:lstStyle/>
                    <a:p>
                      <a:pPr algn="ctr" fontAlgn="b"/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BUDGET TARGET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JANUARY-DECEMBER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REALIZATION RATIO (%)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</a:tr>
              <a:tr h="20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A-Rents (Leasing Revenues)</a:t>
                      </a:r>
                      <a:endParaRPr lang="en-GB" sz="1300" b="1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1.007.078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1.030.714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tr-TR" sz="1300" b="1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0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a) Rents of Government Housing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446.213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424.694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0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b) Compensation of Illegal Occupation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309.870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345.171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0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c) Revenues from Social Facilities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0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d) Other Immovable Rent Income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250.995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260.839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53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B-  Pre-Authorization, Right of Easement and Usage Authorization</a:t>
                      </a:r>
                      <a:endParaRPr lang="en-GB" sz="1300" b="1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591.852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627.425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</a:tr>
              <a:tr h="204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a) Pre-Authorization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38.217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26.911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b) Right of Easement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220.008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248.903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</a:tr>
              <a:tr h="196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c) Usage Authorization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137.376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186.367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d) Revenues and Profits from Rents of Public </a:t>
                      </a:r>
                      <a:r>
                        <a:rPr lang="en-GB" sz="1300" u="none" strike="noStrike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Immovables</a:t>
                      </a:r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**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196.251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165.244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C-Sales of </a:t>
                      </a:r>
                      <a:r>
                        <a:rPr lang="en-GB" sz="1300" u="none" strike="noStrike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Immovables</a:t>
                      </a:r>
                      <a:endParaRPr lang="en-GB" sz="1300" b="1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1.694.543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1.474.207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tr-TR" sz="1300" b="1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a) Sales of Government Housing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b) Sales of Social Facilities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300.000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c) Sales of Other Buildings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2.050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d) Sales of Real Estates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110.000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83.041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e) Sales of Land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437.000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501.733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f) Sales of Other </a:t>
                      </a:r>
                      <a:r>
                        <a:rPr lang="en-GB" sz="1300" u="none" strike="noStrike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Immovables</a:t>
                      </a:r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g)  2/B Real Estate Properties Sales Revenue (Law No. 6292/6)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775.583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885.785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h) Transfer Revenues of  2/B </a:t>
                      </a:r>
                      <a:r>
                        <a:rPr lang="en-GB" sz="1300" u="none" strike="noStrike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Immovables</a:t>
                      </a:r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on Project Areas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ı) Agricultural Areas Belong Treasury (</a:t>
                      </a:r>
                      <a:r>
                        <a:rPr lang="en-GB" sz="1300" u="none" strike="noStrike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LawNo</a:t>
                      </a:r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6292/12)</a:t>
                      </a:r>
                      <a:endParaRPr lang="en-GB" sz="1300" b="0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50.000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endParaRPr lang="tr-TR" sz="1300" b="0" i="1" u="none" strike="noStrike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300" b="0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A085">
                        <a:lumMod val="20000"/>
                        <a:lumOff val="80000"/>
                      </a:srgbClr>
                    </a:solidFill>
                  </a:tcPr>
                </a:tc>
              </a:tr>
              <a:tr h="21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D-Sales of Movables</a:t>
                      </a:r>
                      <a:endParaRPr lang="en-GB" sz="1300" b="1" i="0" u="none" strike="noStrike" noProof="0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3.100</a:t>
                      </a:r>
                      <a:endParaRPr lang="tr-TR" sz="1300" b="1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2.700</a:t>
                      </a:r>
                      <a:endParaRPr lang="tr-TR" sz="1300" b="1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tr-TR" sz="1300" b="1" i="1" u="none" strike="noStrike" dirty="0"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C12">
                        <a:lumMod val="40000"/>
                        <a:lumOff val="60000"/>
                      </a:srgbClr>
                    </a:solidFill>
                  </a:tcPr>
                </a:tc>
              </a:tr>
              <a:tr h="196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en-GB" sz="13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GB" sz="1300" b="1" i="1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3.296.573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r" fontAlgn="b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3.135.046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pPr algn="ctr" fontAlgn="b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tr-TR" sz="13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3" marR="6863" marT="686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80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51832"/>
          </a:xfrm>
        </p:spPr>
        <p:txBody>
          <a:bodyPr/>
          <a:lstStyle/>
          <a:p>
            <a:r>
              <a:rPr lang="id-ID" sz="3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Services of </a:t>
            </a:r>
            <a:r>
              <a:rPr lang="id-ID" sz="3600" dirty="0">
                <a:solidFill>
                  <a:srgbClr val="800000"/>
                </a:solidFill>
                <a:latin typeface="Georgia" panose="02040502050405020303" pitchFamily="18" charset="0"/>
              </a:rPr>
              <a:t>GDNP</a:t>
            </a:r>
            <a:endParaRPr lang="en-GB" sz="36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1371600"/>
            <a:ext cx="10668000" cy="52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A- </a:t>
            </a:r>
            <a:r>
              <a:rPr lang="id-ID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Acquisition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12954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To perform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public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services, institutions need to acquire 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a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real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estate.</a:t>
            </a:r>
            <a:r>
              <a:rPr lang="tr-TR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In this scope</a:t>
            </a:r>
            <a:r>
              <a:rPr lang="tr-TR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GDNP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provides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the required real estate by the acquisition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methods shown in the chart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.</a:t>
            </a:r>
            <a:endParaRPr lang="en-US" b="0" dirty="0">
              <a:solidFill>
                <a:srgbClr val="000066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2648129"/>
            <a:ext cx="11693141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B</a:t>
            </a:r>
            <a:r>
              <a:rPr lang="id-ID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- Management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1295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  <a:defRPr/>
            </a:pP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</a:rPr>
              <a:t>GDNP is the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</a:rPr>
              <a:t>main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</a:rPr>
              <a:t>authorized institution regarding the management of state real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</a:rPr>
              <a:t>estates.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</a:rPr>
              <a:t>In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</a:rPr>
              <a:t>this context, the transactions </a:t>
            </a:r>
            <a:r>
              <a:rPr lang="tr-TR" b="0" dirty="0" err="1">
                <a:solidFill>
                  <a:srgbClr val="000066"/>
                </a:solidFill>
                <a:latin typeface="Georgia" panose="02040502050405020303" pitchFamily="18" charset="0"/>
              </a:rPr>
              <a:t>performed</a:t>
            </a:r>
            <a:r>
              <a:rPr lang="tr-TR" b="0" dirty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>
                <a:solidFill>
                  <a:srgbClr val="000066"/>
                </a:solidFill>
                <a:latin typeface="Georgia" panose="02040502050405020303" pitchFamily="18" charset="0"/>
              </a:rPr>
              <a:t>by</a:t>
            </a:r>
            <a:r>
              <a:rPr lang="tr-TR" b="0" dirty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</a:rPr>
              <a:t>GDNP </a:t>
            </a:r>
            <a:r>
              <a:rPr lang="tr-TR" b="0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are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</a:rPr>
              <a:t>:</a:t>
            </a:r>
            <a:endParaRPr lang="en-US" b="0" dirty="0">
              <a:solidFill>
                <a:srgbClr val="000066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690" y="2495729"/>
            <a:ext cx="10623379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id-ID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B.1</a:t>
            </a:r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. Allocation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28600" y="1295400"/>
            <a:ext cx="86106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GDNP is providing real estate to public institutions without any charge for use.</a:t>
            </a:r>
            <a:r>
              <a:rPr lang="tr-TR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When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</a:t>
            </a:r>
            <a:r>
              <a:rPr lang="tr-TR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institutions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like ministries, universities or municipalities need a real estate for</a:t>
            </a:r>
            <a:r>
              <a:rPr lang="tr-TR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their services,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they</a:t>
            </a:r>
            <a:r>
              <a:rPr lang="tr-TR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apply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to GDNP. After the required evaluation process,</a:t>
            </a:r>
            <a:r>
              <a:rPr lang="tr-TR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the related real estate is allocated to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</a:t>
            </a:r>
            <a:r>
              <a:rPr lang="tr-TR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demanding institution.</a:t>
            </a:r>
            <a:endParaRPr lang="tr-TR" sz="19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If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the allocated state real estate is not being used in accordance with its allocation aim,</a:t>
            </a:r>
            <a:r>
              <a:rPr lang="tr-TR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GDNP</a:t>
            </a:r>
            <a:r>
              <a:rPr lang="tr-TR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has </a:t>
            </a:r>
            <a:r>
              <a:rPr lang="en-US" sz="1900" b="0" dirty="0">
                <a:solidFill>
                  <a:srgbClr val="002060"/>
                </a:solidFill>
                <a:latin typeface="Georgia" panose="02040502050405020303" pitchFamily="18" charset="0"/>
              </a:rPr>
              <a:t>the authority to cancel the allocation</a:t>
            </a:r>
            <a:r>
              <a:rPr lang="en-US" sz="19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1900" b="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4038600" y="5056400"/>
            <a:ext cx="1527841" cy="1527841"/>
            <a:chOff x="1470830" y="1250052"/>
            <a:chExt cx="1527841" cy="1527841"/>
          </a:xfrm>
        </p:grpSpPr>
        <p:sp>
          <p:nvSpPr>
            <p:cNvPr id="17" name="Şekil 16"/>
            <p:cNvSpPr/>
            <p:nvPr/>
          </p:nvSpPr>
          <p:spPr>
            <a:xfrm>
              <a:off x="1470830" y="1250052"/>
              <a:ext cx="1527841" cy="1527841"/>
            </a:xfrm>
            <a:prstGeom prst="gear9">
              <a:avLst/>
            </a:prstGeom>
            <a:solidFill>
              <a:srgbClr val="F39C12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8" name="Şekil 4"/>
            <p:cNvSpPr/>
            <p:nvPr/>
          </p:nvSpPr>
          <p:spPr>
            <a:xfrm>
              <a:off x="1777994" y="1607941"/>
              <a:ext cx="913513" cy="785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municipality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3149674" y="4695274"/>
            <a:ext cx="1111157" cy="1111157"/>
            <a:chOff x="581904" y="888926"/>
            <a:chExt cx="1111157" cy="1111157"/>
          </a:xfrm>
        </p:grpSpPr>
        <p:sp>
          <p:nvSpPr>
            <p:cNvPr id="15" name="Şekil 14"/>
            <p:cNvSpPr/>
            <p:nvPr/>
          </p:nvSpPr>
          <p:spPr>
            <a:xfrm>
              <a:off x="581904" y="888926"/>
              <a:ext cx="1111157" cy="1111157"/>
            </a:xfrm>
            <a:prstGeom prst="gear6">
              <a:avLst/>
            </a:prstGeom>
            <a:solidFill>
              <a:srgbClr val="16A08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6" name="Şekil 6"/>
            <p:cNvSpPr/>
            <p:nvPr/>
          </p:nvSpPr>
          <p:spPr>
            <a:xfrm>
              <a:off x="861641" y="1170354"/>
              <a:ext cx="551683" cy="5483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universit</a:t>
              </a:r>
              <a:r>
                <a:rPr kumimoji="0" lang="tr-TR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3772035" y="3928688"/>
            <a:ext cx="1088707" cy="1088707"/>
            <a:chOff x="1204265" y="122340"/>
            <a:chExt cx="1088707" cy="1088707"/>
          </a:xfrm>
        </p:grpSpPr>
        <p:sp>
          <p:nvSpPr>
            <p:cNvPr id="13" name="Şekil 12"/>
            <p:cNvSpPr/>
            <p:nvPr/>
          </p:nvSpPr>
          <p:spPr>
            <a:xfrm rot="20700000">
              <a:off x="1204265" y="122340"/>
              <a:ext cx="1088707" cy="1088707"/>
            </a:xfrm>
            <a:prstGeom prst="gear6">
              <a:avLst/>
            </a:prstGeom>
            <a:solidFill>
              <a:srgbClr val="2980B9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4" name="Şekil 8"/>
            <p:cNvSpPr/>
            <p:nvPr/>
          </p:nvSpPr>
          <p:spPr>
            <a:xfrm>
              <a:off x="1443051" y="361126"/>
              <a:ext cx="611136" cy="611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ministr</a:t>
              </a:r>
              <a:r>
                <a:rPr kumimoji="0" lang="tr-T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rPr>
                <a:t>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Çember Ok 9"/>
          <p:cNvSpPr/>
          <p:nvPr/>
        </p:nvSpPr>
        <p:spPr>
          <a:xfrm>
            <a:off x="3906254" y="4834182"/>
            <a:ext cx="1955637" cy="1955637"/>
          </a:xfrm>
          <a:prstGeom prst="circularArrow">
            <a:avLst>
              <a:gd name="adj1" fmla="val 4688"/>
              <a:gd name="adj2" fmla="val 299029"/>
              <a:gd name="adj3" fmla="val 2468864"/>
              <a:gd name="adj4" fmla="val 15967218"/>
              <a:gd name="adj5" fmla="val 5469"/>
            </a:avLst>
          </a:prstGeom>
          <a:solidFill>
            <a:srgbClr val="F39C12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1" name="Şekil 10"/>
          <p:cNvSpPr/>
          <p:nvPr/>
        </p:nvSpPr>
        <p:spPr>
          <a:xfrm>
            <a:off x="2952890" y="4455495"/>
            <a:ext cx="1420892" cy="1420892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16A085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12" name="Çember Ok 11"/>
          <p:cNvSpPr/>
          <p:nvPr/>
        </p:nvSpPr>
        <p:spPr>
          <a:xfrm>
            <a:off x="3520206" y="3696300"/>
            <a:ext cx="1532008" cy="153200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2980B9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</p:spTree>
    <p:extLst>
      <p:ext uri="{BB962C8B-B14F-4D97-AF65-F5344CB8AC3E}">
        <p14:creationId xmlns:p14="http://schemas.microsoft.com/office/powerpoint/2010/main" val="3079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B.2. </a:t>
            </a:r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Leasing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400" y="1295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GDNP is 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</a:rPr>
              <a:t>leasing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real estates to real and legal persons with contracts up to </a:t>
            </a:r>
            <a:r>
              <a:rPr lang="tr-TR" dirty="0">
                <a:solidFill>
                  <a:srgbClr val="002060"/>
                </a:solidFill>
                <a:latin typeface="Georgia" panose="02040502050405020303" pitchFamily="18" charset="0"/>
              </a:rPr>
              <a:t>10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 years.</a:t>
            </a:r>
            <a:endParaRPr lang="tr-TR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It is not permitted to build any permanent facilities on the rented real estates.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he purposes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</a:rPr>
              <a:t> of leasing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endParaRPr lang="en-US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343400"/>
            <a:ext cx="8991600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Georgia" panose="02040502050405020303" pitchFamily="18" charset="0"/>
              </a:rPr>
              <a:t>Outline of </a:t>
            </a:r>
            <a:r>
              <a:rPr lang="tr-TR" sz="3600" dirty="0" smtClean="0">
                <a:latin typeface="Georgia" panose="02040502050405020303" pitchFamily="18" charset="0"/>
              </a:rPr>
              <a:t>P</a:t>
            </a:r>
            <a:r>
              <a:rPr lang="en-GB" sz="3600" dirty="0" err="1" smtClean="0">
                <a:latin typeface="Georgia" panose="02040502050405020303" pitchFamily="18" charset="0"/>
              </a:rPr>
              <a:t>resentation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447800"/>
            <a:ext cx="8991600" cy="49339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Centralized and Decentralized Approaches </a:t>
            </a:r>
            <a:r>
              <a:rPr lang="tr-TR" dirty="0" smtClean="0">
                <a:solidFill>
                  <a:srgbClr val="000066"/>
                </a:solidFill>
                <a:latin typeface="Georgia" panose="02040502050405020303" pitchFamily="18" charset="0"/>
              </a:rPr>
              <a:t>t</a:t>
            </a:r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o Management </a:t>
            </a:r>
            <a:r>
              <a:rPr lang="tr-TR" dirty="0" smtClean="0">
                <a:solidFill>
                  <a:srgbClr val="000066"/>
                </a:solidFill>
                <a:latin typeface="Georgia" panose="02040502050405020303" pitchFamily="18" charset="0"/>
              </a:rPr>
              <a:t>o</a:t>
            </a:r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f State Properties and Assets</a:t>
            </a:r>
          </a:p>
          <a:p>
            <a:endParaRPr lang="en-US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Example </a:t>
            </a:r>
            <a:r>
              <a:rPr lang="tr-TR" dirty="0" smtClean="0">
                <a:solidFill>
                  <a:srgbClr val="000066"/>
                </a:solidFill>
                <a:latin typeface="Georgia" panose="02040502050405020303" pitchFamily="18" charset="0"/>
              </a:rPr>
              <a:t>o</a:t>
            </a:r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f Turkey (Management </a:t>
            </a:r>
            <a:r>
              <a:rPr lang="tr-TR" dirty="0" smtClean="0">
                <a:solidFill>
                  <a:srgbClr val="000066"/>
                </a:solidFill>
                <a:latin typeface="Georgia" panose="02040502050405020303" pitchFamily="18" charset="0"/>
              </a:rPr>
              <a:t>o</a:t>
            </a:r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f State Properties and Assets)</a:t>
            </a:r>
          </a:p>
          <a:p>
            <a:endParaRPr lang="en-US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Management </a:t>
            </a:r>
            <a:r>
              <a:rPr lang="tr-TR" dirty="0" smtClean="0">
                <a:solidFill>
                  <a:srgbClr val="000066"/>
                </a:solidFill>
                <a:latin typeface="Georgia" panose="02040502050405020303" pitchFamily="18" charset="0"/>
              </a:rPr>
              <a:t>o</a:t>
            </a:r>
            <a:r>
              <a:rPr lang="en-US" dirty="0" smtClean="0">
                <a:solidFill>
                  <a:srgbClr val="000066"/>
                </a:solidFill>
                <a:latin typeface="Georgia" panose="02040502050405020303" pitchFamily="18" charset="0"/>
              </a:rPr>
              <a:t>f Motor Vehicles – Responses To Specific Questions</a:t>
            </a:r>
            <a:endParaRPr lang="en-US" dirty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52400" y="-38595"/>
            <a:ext cx="7391400" cy="1066800"/>
          </a:xfrm>
        </p:spPr>
        <p:txBody>
          <a:bodyPr/>
          <a:lstStyle/>
          <a:p>
            <a:r>
              <a:rPr lang="id-ID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B.3</a:t>
            </a:r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. Easement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288" y="1143000"/>
            <a:ext cx="899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GDNP carries out easement transactions with long term contracts up to 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30 </a:t>
            </a:r>
            <a:r>
              <a:rPr lang="tr-TR" sz="2000" b="0" dirty="0" err="1">
                <a:solidFill>
                  <a:srgbClr val="002060"/>
                </a:solidFill>
                <a:latin typeface="Georgia" panose="02040502050405020303" pitchFamily="18" charset="0"/>
              </a:rPr>
              <a:t>or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49 years on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state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r</a:t>
            </a:r>
            <a:r>
              <a:rPr lang="en-US" sz="2000" b="0" dirty="0" err="1">
                <a:solidFill>
                  <a:srgbClr val="002060"/>
                </a:solidFill>
                <a:latin typeface="Georgia" panose="02040502050405020303" pitchFamily="18" charset="0"/>
              </a:rPr>
              <a:t>eal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estates to real and legal persons for investments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such as </a:t>
            </a: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energy, health, education,</a:t>
            </a:r>
            <a:r>
              <a:rPr lang="tr-TR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culture, 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tourism,</a:t>
            </a:r>
            <a:r>
              <a:rPr lang="tr-TR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livestock </a:t>
            </a: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farming, technological and social facilities, organic agriculture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and so on.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Via easement contracts, many private schools, hospitals, tourism facilities, health units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were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built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on the state real estates.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0341" y="990600"/>
            <a:ext cx="12116857" cy="56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6200" y="119978"/>
            <a:ext cx="7467600" cy="1005130"/>
          </a:xfrm>
        </p:spPr>
        <p:txBody>
          <a:bodyPr/>
          <a:lstStyle/>
          <a:p>
            <a:r>
              <a:rPr lang="id-ID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B.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4.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Compensation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for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Illegal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2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Occupation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288" y="11430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One of GDNP’s main aims is to prevent illegal occupations on state real estates.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In case of these kinds of occupations GDNP charges a compensation fee which is equivalent 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o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its market value for rent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20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2812650" y="2837766"/>
            <a:ext cx="3430875" cy="3662585"/>
            <a:chOff x="1255425" y="2043569"/>
            <a:chExt cx="3430875" cy="3662585"/>
          </a:xfrm>
        </p:grpSpPr>
        <p:sp>
          <p:nvSpPr>
            <p:cNvPr id="7" name="Freeform 47"/>
            <p:cNvSpPr>
              <a:spLocks/>
            </p:cNvSpPr>
            <p:nvPr/>
          </p:nvSpPr>
          <p:spPr bwMode="auto">
            <a:xfrm flipH="1">
              <a:off x="3253296" y="3471148"/>
              <a:ext cx="342570" cy="1048436"/>
            </a:xfrm>
            <a:custGeom>
              <a:avLst/>
              <a:gdLst>
                <a:gd name="connsiteX0" fmla="*/ 278529 w 399320"/>
                <a:gd name="connsiteY0" fmla="*/ 0 h 1222118"/>
                <a:gd name="connsiteX1" fmla="*/ 248687 w 399320"/>
                <a:gd name="connsiteY1" fmla="*/ 49737 h 1222118"/>
                <a:gd name="connsiteX2" fmla="*/ 220266 w 399320"/>
                <a:gd name="connsiteY2" fmla="*/ 99475 h 1222118"/>
                <a:gd name="connsiteX3" fmla="*/ 191844 w 399320"/>
                <a:gd name="connsiteY3" fmla="*/ 150633 h 1222118"/>
                <a:gd name="connsiteX4" fmla="*/ 166265 w 399320"/>
                <a:gd name="connsiteY4" fmla="*/ 200371 h 1222118"/>
                <a:gd name="connsiteX5" fmla="*/ 140686 w 399320"/>
                <a:gd name="connsiteY5" fmla="*/ 254371 h 1222118"/>
                <a:gd name="connsiteX6" fmla="*/ 119370 w 399320"/>
                <a:gd name="connsiteY6" fmla="*/ 305530 h 1222118"/>
                <a:gd name="connsiteX7" fmla="*/ 112889 w 399320"/>
                <a:gd name="connsiteY7" fmla="*/ 322658 h 1222118"/>
                <a:gd name="connsiteX8" fmla="*/ 119119 w 399320"/>
                <a:gd name="connsiteY8" fmla="*/ 382502 h 1222118"/>
                <a:gd name="connsiteX9" fmla="*/ 104765 w 399320"/>
                <a:gd name="connsiteY9" fmla="*/ 344127 h 1222118"/>
                <a:gd name="connsiteX10" fmla="*/ 99475 w 399320"/>
                <a:gd name="connsiteY10" fmla="*/ 358109 h 1222118"/>
                <a:gd name="connsiteX11" fmla="*/ 79580 w 399320"/>
                <a:gd name="connsiteY11" fmla="*/ 413531 h 1222118"/>
                <a:gd name="connsiteX12" fmla="*/ 62527 w 399320"/>
                <a:gd name="connsiteY12" fmla="*/ 466110 h 1222118"/>
                <a:gd name="connsiteX13" fmla="*/ 48316 w 399320"/>
                <a:gd name="connsiteY13" fmla="*/ 520111 h 1222118"/>
                <a:gd name="connsiteX14" fmla="*/ 34106 w 399320"/>
                <a:gd name="connsiteY14" fmla="*/ 576954 h 1222118"/>
                <a:gd name="connsiteX15" fmla="*/ 24158 w 399320"/>
                <a:gd name="connsiteY15" fmla="*/ 633796 h 1222118"/>
                <a:gd name="connsiteX16" fmla="*/ 14211 w 399320"/>
                <a:gd name="connsiteY16" fmla="*/ 689218 h 1222118"/>
                <a:gd name="connsiteX17" fmla="*/ 13991 w 399320"/>
                <a:gd name="connsiteY17" fmla="*/ 691027 h 1222118"/>
                <a:gd name="connsiteX18" fmla="*/ 42481 w 399320"/>
                <a:gd name="connsiteY18" fmla="*/ 816882 h 1222118"/>
                <a:gd name="connsiteX19" fmla="*/ 7177 w 399320"/>
                <a:gd name="connsiteY19" fmla="*/ 746889 h 1222118"/>
                <a:gd name="connsiteX20" fmla="*/ 7105 w 399320"/>
                <a:gd name="connsiteY20" fmla="*/ 747482 h 1222118"/>
                <a:gd name="connsiteX21" fmla="*/ 2842 w 399320"/>
                <a:gd name="connsiteY21" fmla="*/ 804324 h 1222118"/>
                <a:gd name="connsiteX22" fmla="*/ 0 w 399320"/>
                <a:gd name="connsiteY22" fmla="*/ 862588 h 1222118"/>
                <a:gd name="connsiteX23" fmla="*/ 1421 w 399320"/>
                <a:gd name="connsiteY23" fmla="*/ 873957 h 1222118"/>
                <a:gd name="connsiteX24" fmla="*/ 4263 w 399320"/>
                <a:gd name="connsiteY24" fmla="*/ 895273 h 1222118"/>
                <a:gd name="connsiteX25" fmla="*/ 18474 w 399320"/>
                <a:gd name="connsiteY25" fmla="*/ 952115 h 1222118"/>
                <a:gd name="connsiteX26" fmla="*/ 27000 w 399320"/>
                <a:gd name="connsiteY26" fmla="*/ 980537 h 1222118"/>
                <a:gd name="connsiteX27" fmla="*/ 34106 w 399320"/>
                <a:gd name="connsiteY27" fmla="*/ 1006116 h 1222118"/>
                <a:gd name="connsiteX28" fmla="*/ 42632 w 399320"/>
                <a:gd name="connsiteY28" fmla="*/ 1027432 h 1222118"/>
                <a:gd name="connsiteX29" fmla="*/ 45474 w 399320"/>
                <a:gd name="connsiteY29" fmla="*/ 1035958 h 1222118"/>
                <a:gd name="connsiteX30" fmla="*/ 49737 w 399320"/>
                <a:gd name="connsiteY30" fmla="*/ 1040222 h 1222118"/>
                <a:gd name="connsiteX31" fmla="*/ 41211 w 399320"/>
                <a:gd name="connsiteY31" fmla="*/ 1037379 h 1222118"/>
                <a:gd name="connsiteX32" fmla="*/ 34106 w 399320"/>
                <a:gd name="connsiteY32" fmla="*/ 1033116 h 1222118"/>
                <a:gd name="connsiteX33" fmla="*/ 28421 w 399320"/>
                <a:gd name="connsiteY33" fmla="*/ 1030274 h 1222118"/>
                <a:gd name="connsiteX34" fmla="*/ 24158 w 399320"/>
                <a:gd name="connsiteY34" fmla="*/ 1026011 h 1222118"/>
                <a:gd name="connsiteX35" fmla="*/ 15632 w 399320"/>
                <a:gd name="connsiteY35" fmla="*/ 1014642 h 1222118"/>
                <a:gd name="connsiteX36" fmla="*/ 8527 w 399320"/>
                <a:gd name="connsiteY36" fmla="*/ 1004695 h 1222118"/>
                <a:gd name="connsiteX37" fmla="*/ 2842 w 399320"/>
                <a:gd name="connsiteY37" fmla="*/ 990484 h 1222118"/>
                <a:gd name="connsiteX38" fmla="*/ 2842 w 399320"/>
                <a:gd name="connsiteY38" fmla="*/ 994747 h 1222118"/>
                <a:gd name="connsiteX39" fmla="*/ 7105 w 399320"/>
                <a:gd name="connsiteY39" fmla="*/ 1051590 h 1222118"/>
                <a:gd name="connsiteX40" fmla="*/ 14211 w 399320"/>
                <a:gd name="connsiteY40" fmla="*/ 1107012 h 1222118"/>
                <a:gd name="connsiteX41" fmla="*/ 24158 w 399320"/>
                <a:gd name="connsiteY41" fmla="*/ 1165275 h 1222118"/>
                <a:gd name="connsiteX42" fmla="*/ 34106 w 399320"/>
                <a:gd name="connsiteY42" fmla="*/ 1222118 h 1222118"/>
                <a:gd name="connsiteX43" fmla="*/ 211739 w 399320"/>
                <a:gd name="connsiteY43" fmla="*/ 1038801 h 1222118"/>
                <a:gd name="connsiteX44" fmla="*/ 387952 w 399320"/>
                <a:gd name="connsiteY44" fmla="*/ 849799 h 1222118"/>
                <a:gd name="connsiteX45" fmla="*/ 387952 w 399320"/>
                <a:gd name="connsiteY45" fmla="*/ 758850 h 1222118"/>
                <a:gd name="connsiteX46" fmla="*/ 387952 w 399320"/>
                <a:gd name="connsiteY46" fmla="*/ 666481 h 1222118"/>
                <a:gd name="connsiteX47" fmla="*/ 392215 w 399320"/>
                <a:gd name="connsiteY47" fmla="*/ 483163 h 1222118"/>
                <a:gd name="connsiteX48" fmla="*/ 397899 w 399320"/>
                <a:gd name="connsiteY48" fmla="*/ 299845 h 1222118"/>
                <a:gd name="connsiteX49" fmla="*/ 399320 w 399320"/>
                <a:gd name="connsiteY49" fmla="*/ 210318 h 1222118"/>
                <a:gd name="connsiteX50" fmla="*/ 399320 w 399320"/>
                <a:gd name="connsiteY50" fmla="*/ 119370 h 1222118"/>
                <a:gd name="connsiteX51" fmla="*/ 385109 w 399320"/>
                <a:gd name="connsiteY51" fmla="*/ 234476 h 12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99320" h="1222118">
                  <a:moveTo>
                    <a:pt x="278529" y="0"/>
                  </a:moveTo>
                  <a:lnTo>
                    <a:pt x="248687" y="49737"/>
                  </a:lnTo>
                  <a:lnTo>
                    <a:pt x="220266" y="99475"/>
                  </a:lnTo>
                  <a:lnTo>
                    <a:pt x="191844" y="150633"/>
                  </a:lnTo>
                  <a:lnTo>
                    <a:pt x="166265" y="200371"/>
                  </a:lnTo>
                  <a:lnTo>
                    <a:pt x="140686" y="254371"/>
                  </a:lnTo>
                  <a:lnTo>
                    <a:pt x="119370" y="305530"/>
                  </a:lnTo>
                  <a:lnTo>
                    <a:pt x="112889" y="322658"/>
                  </a:lnTo>
                  <a:lnTo>
                    <a:pt x="119119" y="382502"/>
                  </a:lnTo>
                  <a:lnTo>
                    <a:pt x="104765" y="344127"/>
                  </a:lnTo>
                  <a:lnTo>
                    <a:pt x="99475" y="358109"/>
                  </a:lnTo>
                  <a:lnTo>
                    <a:pt x="79580" y="413531"/>
                  </a:lnTo>
                  <a:lnTo>
                    <a:pt x="62527" y="466110"/>
                  </a:lnTo>
                  <a:lnTo>
                    <a:pt x="48316" y="520111"/>
                  </a:lnTo>
                  <a:lnTo>
                    <a:pt x="34106" y="576954"/>
                  </a:lnTo>
                  <a:lnTo>
                    <a:pt x="24158" y="633796"/>
                  </a:lnTo>
                  <a:lnTo>
                    <a:pt x="14211" y="689218"/>
                  </a:lnTo>
                  <a:lnTo>
                    <a:pt x="13991" y="691027"/>
                  </a:lnTo>
                  <a:lnTo>
                    <a:pt x="42481" y="816882"/>
                  </a:lnTo>
                  <a:lnTo>
                    <a:pt x="7177" y="746889"/>
                  </a:lnTo>
                  <a:lnTo>
                    <a:pt x="7105" y="747482"/>
                  </a:lnTo>
                  <a:lnTo>
                    <a:pt x="2842" y="804324"/>
                  </a:lnTo>
                  <a:lnTo>
                    <a:pt x="0" y="862588"/>
                  </a:lnTo>
                  <a:lnTo>
                    <a:pt x="1421" y="873957"/>
                  </a:lnTo>
                  <a:lnTo>
                    <a:pt x="4263" y="895273"/>
                  </a:lnTo>
                  <a:lnTo>
                    <a:pt x="18474" y="952115"/>
                  </a:lnTo>
                  <a:lnTo>
                    <a:pt x="27000" y="980537"/>
                  </a:lnTo>
                  <a:lnTo>
                    <a:pt x="34106" y="1006116"/>
                  </a:lnTo>
                  <a:lnTo>
                    <a:pt x="42632" y="1027432"/>
                  </a:lnTo>
                  <a:lnTo>
                    <a:pt x="45474" y="1035958"/>
                  </a:lnTo>
                  <a:lnTo>
                    <a:pt x="49737" y="1040222"/>
                  </a:lnTo>
                  <a:lnTo>
                    <a:pt x="41211" y="1037379"/>
                  </a:lnTo>
                  <a:lnTo>
                    <a:pt x="34106" y="1033116"/>
                  </a:lnTo>
                  <a:lnTo>
                    <a:pt x="28421" y="1030274"/>
                  </a:lnTo>
                  <a:lnTo>
                    <a:pt x="24158" y="1026011"/>
                  </a:lnTo>
                  <a:lnTo>
                    <a:pt x="15632" y="1014642"/>
                  </a:lnTo>
                  <a:lnTo>
                    <a:pt x="8527" y="1004695"/>
                  </a:lnTo>
                  <a:lnTo>
                    <a:pt x="2842" y="990484"/>
                  </a:lnTo>
                  <a:lnTo>
                    <a:pt x="2842" y="994747"/>
                  </a:lnTo>
                  <a:lnTo>
                    <a:pt x="7105" y="1051590"/>
                  </a:lnTo>
                  <a:lnTo>
                    <a:pt x="14211" y="1107012"/>
                  </a:lnTo>
                  <a:lnTo>
                    <a:pt x="24158" y="1165275"/>
                  </a:lnTo>
                  <a:lnTo>
                    <a:pt x="34106" y="1222118"/>
                  </a:lnTo>
                  <a:lnTo>
                    <a:pt x="211739" y="1038801"/>
                  </a:lnTo>
                  <a:lnTo>
                    <a:pt x="387952" y="849799"/>
                  </a:lnTo>
                  <a:lnTo>
                    <a:pt x="387952" y="758850"/>
                  </a:lnTo>
                  <a:lnTo>
                    <a:pt x="387952" y="666481"/>
                  </a:lnTo>
                  <a:lnTo>
                    <a:pt x="392215" y="483163"/>
                  </a:lnTo>
                  <a:lnTo>
                    <a:pt x="397899" y="299845"/>
                  </a:lnTo>
                  <a:lnTo>
                    <a:pt x="399320" y="210318"/>
                  </a:lnTo>
                  <a:lnTo>
                    <a:pt x="399320" y="119370"/>
                  </a:lnTo>
                  <a:lnTo>
                    <a:pt x="385109" y="234476"/>
                  </a:lnTo>
                  <a:close/>
                </a:path>
              </a:pathLst>
            </a:custGeom>
            <a:solidFill>
              <a:srgbClr val="2C3F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flipH="1">
              <a:off x="2415766" y="2582417"/>
              <a:ext cx="43888" cy="29259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12 w 36"/>
                <a:gd name="T5" fmla="*/ 21 h 24"/>
                <a:gd name="T6" fmla="*/ 24 w 36"/>
                <a:gd name="T7" fmla="*/ 16 h 24"/>
                <a:gd name="T8" fmla="*/ 24 w 36"/>
                <a:gd name="T9" fmla="*/ 16 h 24"/>
                <a:gd name="T10" fmla="*/ 36 w 36"/>
                <a:gd name="T11" fmla="*/ 0 h 24"/>
                <a:gd name="T12" fmla="*/ 36 w 36"/>
                <a:gd name="T13" fmla="*/ 0 h 24"/>
                <a:gd name="T14" fmla="*/ 0 w 36"/>
                <a:gd name="T15" fmla="*/ 24 h 24"/>
                <a:gd name="T16" fmla="*/ 0 w 3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12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2393822" y="2567787"/>
              <a:ext cx="36573" cy="34135"/>
            </a:xfrm>
            <a:custGeom>
              <a:avLst/>
              <a:gdLst>
                <a:gd name="T0" fmla="*/ 29 w 30"/>
                <a:gd name="T1" fmla="*/ 6 h 28"/>
                <a:gd name="T2" fmla="*/ 29 w 30"/>
                <a:gd name="T3" fmla="*/ 6 h 28"/>
                <a:gd name="T4" fmla="*/ 30 w 30"/>
                <a:gd name="T5" fmla="*/ 0 h 28"/>
                <a:gd name="T6" fmla="*/ 30 w 30"/>
                <a:gd name="T7" fmla="*/ 0 h 28"/>
                <a:gd name="T8" fmla="*/ 12 w 30"/>
                <a:gd name="T9" fmla="*/ 12 h 28"/>
                <a:gd name="T10" fmla="*/ 12 w 30"/>
                <a:gd name="T11" fmla="*/ 12 h 28"/>
                <a:gd name="T12" fmla="*/ 0 w 30"/>
                <a:gd name="T13" fmla="*/ 28 h 28"/>
                <a:gd name="T14" fmla="*/ 0 w 30"/>
                <a:gd name="T15" fmla="*/ 28 h 28"/>
                <a:gd name="T16" fmla="*/ 8 w 30"/>
                <a:gd name="T17" fmla="*/ 24 h 28"/>
                <a:gd name="T18" fmla="*/ 17 w 30"/>
                <a:gd name="T19" fmla="*/ 19 h 28"/>
                <a:gd name="T20" fmla="*/ 23 w 30"/>
                <a:gd name="T21" fmla="*/ 12 h 28"/>
                <a:gd name="T22" fmla="*/ 29 w 30"/>
                <a:gd name="T23" fmla="*/ 6 h 28"/>
                <a:gd name="T24" fmla="*/ 29 w 30"/>
                <a:gd name="T2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8">
                  <a:moveTo>
                    <a:pt x="29" y="6"/>
                  </a:moveTo>
                  <a:lnTo>
                    <a:pt x="29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7" y="19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3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2388946" y="2566567"/>
              <a:ext cx="6096" cy="8533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  <a:gd name="T10" fmla="*/ 5 w 5"/>
                <a:gd name="T11" fmla="*/ 0 h 7"/>
                <a:gd name="T12" fmla="*/ 1 w 5"/>
                <a:gd name="T13" fmla="*/ 1 h 7"/>
                <a:gd name="T14" fmla="*/ 1 w 5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 flipH="1">
              <a:off x="2207297" y="2565349"/>
              <a:ext cx="1055751" cy="1634828"/>
            </a:xfrm>
            <a:custGeom>
              <a:avLst/>
              <a:gdLst>
                <a:gd name="connsiteX0" fmla="*/ 238259 w 1230645"/>
                <a:gd name="connsiteY0" fmla="*/ 1147740 h 1905650"/>
                <a:gd name="connsiteX1" fmla="*/ 225949 w 1230645"/>
                <a:gd name="connsiteY1" fmla="*/ 1189433 h 1905650"/>
                <a:gd name="connsiteX2" fmla="*/ 204634 w 1230645"/>
                <a:gd name="connsiteY2" fmla="*/ 1263329 h 1905650"/>
                <a:gd name="connsiteX3" fmla="*/ 184739 w 1230645"/>
                <a:gd name="connsiteY3" fmla="*/ 1338645 h 1905650"/>
                <a:gd name="connsiteX4" fmla="*/ 166265 w 1230645"/>
                <a:gd name="connsiteY4" fmla="*/ 1413962 h 1905650"/>
                <a:gd name="connsiteX5" fmla="*/ 150633 w 1230645"/>
                <a:gd name="connsiteY5" fmla="*/ 1489278 h 1905650"/>
                <a:gd name="connsiteX6" fmla="*/ 166265 w 1230645"/>
                <a:gd name="connsiteY6" fmla="*/ 1413961 h 1905650"/>
                <a:gd name="connsiteX7" fmla="*/ 184739 w 1230645"/>
                <a:gd name="connsiteY7" fmla="*/ 1338645 h 1905650"/>
                <a:gd name="connsiteX8" fmla="*/ 204634 w 1230645"/>
                <a:gd name="connsiteY8" fmla="*/ 1263328 h 1905650"/>
                <a:gd name="connsiteX9" fmla="*/ 225949 w 1230645"/>
                <a:gd name="connsiteY9" fmla="*/ 1189433 h 1905650"/>
                <a:gd name="connsiteX10" fmla="*/ 1018906 w 1230645"/>
                <a:gd name="connsiteY10" fmla="*/ 0 h 1905650"/>
                <a:gd name="connsiteX11" fmla="*/ 1018906 w 1230645"/>
                <a:gd name="connsiteY11" fmla="*/ 1422 h 1905650"/>
                <a:gd name="connsiteX12" fmla="*/ 1011801 w 1230645"/>
                <a:gd name="connsiteY12" fmla="*/ 11369 h 1905650"/>
                <a:gd name="connsiteX13" fmla="*/ 999011 w 1230645"/>
                <a:gd name="connsiteY13" fmla="*/ 66791 h 1905650"/>
                <a:gd name="connsiteX14" fmla="*/ 986222 w 1230645"/>
                <a:gd name="connsiteY14" fmla="*/ 123633 h 1905650"/>
                <a:gd name="connsiteX15" fmla="*/ 974853 w 1230645"/>
                <a:gd name="connsiteY15" fmla="*/ 179055 h 1905650"/>
                <a:gd name="connsiteX16" fmla="*/ 964905 w 1230645"/>
                <a:gd name="connsiteY16" fmla="*/ 235897 h 1905650"/>
                <a:gd name="connsiteX17" fmla="*/ 957800 w 1230645"/>
                <a:gd name="connsiteY17" fmla="*/ 292740 h 1905650"/>
                <a:gd name="connsiteX18" fmla="*/ 949274 w 1230645"/>
                <a:gd name="connsiteY18" fmla="*/ 349583 h 1905650"/>
                <a:gd name="connsiteX19" fmla="*/ 937905 w 1230645"/>
                <a:gd name="connsiteY19" fmla="*/ 461846 h 1905650"/>
                <a:gd name="connsiteX20" fmla="*/ 927957 w 1230645"/>
                <a:gd name="connsiteY20" fmla="*/ 576953 h 1905650"/>
                <a:gd name="connsiteX21" fmla="*/ 937904 w 1230645"/>
                <a:gd name="connsiteY21" fmla="*/ 461846 h 1905650"/>
                <a:gd name="connsiteX22" fmla="*/ 949273 w 1230645"/>
                <a:gd name="connsiteY22" fmla="*/ 349583 h 1905650"/>
                <a:gd name="connsiteX23" fmla="*/ 957799 w 1230645"/>
                <a:gd name="connsiteY23" fmla="*/ 292740 h 1905650"/>
                <a:gd name="connsiteX24" fmla="*/ 964905 w 1230645"/>
                <a:gd name="connsiteY24" fmla="*/ 235897 h 1905650"/>
                <a:gd name="connsiteX25" fmla="*/ 974852 w 1230645"/>
                <a:gd name="connsiteY25" fmla="*/ 179055 h 1905650"/>
                <a:gd name="connsiteX26" fmla="*/ 986221 w 1230645"/>
                <a:gd name="connsiteY26" fmla="*/ 123633 h 1905650"/>
                <a:gd name="connsiteX27" fmla="*/ 999011 w 1230645"/>
                <a:gd name="connsiteY27" fmla="*/ 66791 h 1905650"/>
                <a:gd name="connsiteX28" fmla="*/ 1011800 w 1230645"/>
                <a:gd name="connsiteY28" fmla="*/ 11369 h 1905650"/>
                <a:gd name="connsiteX29" fmla="*/ 1003274 w 1230645"/>
                <a:gd name="connsiteY29" fmla="*/ 19895 h 1905650"/>
                <a:gd name="connsiteX30" fmla="*/ 994747 w 1230645"/>
                <a:gd name="connsiteY30" fmla="*/ 29843 h 1905650"/>
                <a:gd name="connsiteX31" fmla="*/ 981958 w 1230645"/>
                <a:gd name="connsiteY31" fmla="*/ 36948 h 1905650"/>
                <a:gd name="connsiteX32" fmla="*/ 970589 w 1230645"/>
                <a:gd name="connsiteY32" fmla="*/ 42632 h 1905650"/>
                <a:gd name="connsiteX33" fmla="*/ 970589 w 1230645"/>
                <a:gd name="connsiteY33" fmla="*/ 42632 h 1905650"/>
                <a:gd name="connsiteX34" fmla="*/ 953537 w 1230645"/>
                <a:gd name="connsiteY34" fmla="*/ 49738 h 1905650"/>
                <a:gd name="connsiteX35" fmla="*/ 936484 w 1230645"/>
                <a:gd name="connsiteY35" fmla="*/ 54001 h 1905650"/>
                <a:gd name="connsiteX36" fmla="*/ 868273 w 1230645"/>
                <a:gd name="connsiteY36" fmla="*/ 100896 h 1905650"/>
                <a:gd name="connsiteX37" fmla="*/ 801482 w 1230645"/>
                <a:gd name="connsiteY37" fmla="*/ 147791 h 1905650"/>
                <a:gd name="connsiteX38" fmla="*/ 734692 w 1230645"/>
                <a:gd name="connsiteY38" fmla="*/ 196107 h 1905650"/>
                <a:gd name="connsiteX39" fmla="*/ 669323 w 1230645"/>
                <a:gd name="connsiteY39" fmla="*/ 245845 h 1905650"/>
                <a:gd name="connsiteX40" fmla="*/ 660797 w 1230645"/>
                <a:gd name="connsiteY40" fmla="*/ 257214 h 1905650"/>
                <a:gd name="connsiteX41" fmla="*/ 648007 w 1230645"/>
                <a:gd name="connsiteY41" fmla="*/ 284213 h 1905650"/>
                <a:gd name="connsiteX42" fmla="*/ 615323 w 1230645"/>
                <a:gd name="connsiteY42" fmla="*/ 362373 h 1905650"/>
                <a:gd name="connsiteX43" fmla="*/ 578375 w 1230645"/>
                <a:gd name="connsiteY43" fmla="*/ 453321 h 1905650"/>
                <a:gd name="connsiteX44" fmla="*/ 562743 w 1230645"/>
                <a:gd name="connsiteY44" fmla="*/ 493111 h 1905650"/>
                <a:gd name="connsiteX45" fmla="*/ 554216 w 1230645"/>
                <a:gd name="connsiteY45" fmla="*/ 522953 h 1905650"/>
                <a:gd name="connsiteX46" fmla="*/ 549954 w 1230645"/>
                <a:gd name="connsiteY46" fmla="*/ 515848 h 1905650"/>
                <a:gd name="connsiteX47" fmla="*/ 549954 w 1230645"/>
                <a:gd name="connsiteY47" fmla="*/ 505900 h 1905650"/>
                <a:gd name="connsiteX48" fmla="*/ 555638 w 1230645"/>
                <a:gd name="connsiteY48" fmla="*/ 477479 h 1905650"/>
                <a:gd name="connsiteX49" fmla="*/ 561322 w 1230645"/>
                <a:gd name="connsiteY49" fmla="*/ 440531 h 1905650"/>
                <a:gd name="connsiteX50" fmla="*/ 571269 w 1230645"/>
                <a:gd name="connsiteY50" fmla="*/ 400741 h 1905650"/>
                <a:gd name="connsiteX51" fmla="*/ 588322 w 1230645"/>
                <a:gd name="connsiteY51" fmla="*/ 332530 h 1905650"/>
                <a:gd name="connsiteX52" fmla="*/ 594006 w 1230645"/>
                <a:gd name="connsiteY52" fmla="*/ 311214 h 1905650"/>
                <a:gd name="connsiteX53" fmla="*/ 594006 w 1230645"/>
                <a:gd name="connsiteY53" fmla="*/ 306951 h 1905650"/>
                <a:gd name="connsiteX54" fmla="*/ 592586 w 1230645"/>
                <a:gd name="connsiteY54" fmla="*/ 305530 h 1905650"/>
                <a:gd name="connsiteX55" fmla="*/ 535743 w 1230645"/>
                <a:gd name="connsiteY55" fmla="*/ 351004 h 1905650"/>
                <a:gd name="connsiteX56" fmla="*/ 481742 w 1230645"/>
                <a:gd name="connsiteY56" fmla="*/ 396477 h 1905650"/>
                <a:gd name="connsiteX57" fmla="*/ 397899 w 1230645"/>
                <a:gd name="connsiteY57" fmla="*/ 470373 h 1905650"/>
                <a:gd name="connsiteX58" fmla="*/ 315477 w 1230645"/>
                <a:gd name="connsiteY58" fmla="*/ 547110 h 1905650"/>
                <a:gd name="connsiteX59" fmla="*/ 245845 w 1230645"/>
                <a:gd name="connsiteY59" fmla="*/ 615322 h 1905650"/>
                <a:gd name="connsiteX60" fmla="*/ 181897 w 1230645"/>
                <a:gd name="connsiteY60" fmla="*/ 682112 h 1905650"/>
                <a:gd name="connsiteX61" fmla="*/ 117948 w 1230645"/>
                <a:gd name="connsiteY61" fmla="*/ 753166 h 1905650"/>
                <a:gd name="connsiteX62" fmla="*/ 56843 w 1230645"/>
                <a:gd name="connsiteY62" fmla="*/ 825639 h 1905650"/>
                <a:gd name="connsiteX63" fmla="*/ 43943 w 1230645"/>
                <a:gd name="connsiteY63" fmla="*/ 926691 h 1905650"/>
                <a:gd name="connsiteX64" fmla="*/ 80254 w 1230645"/>
                <a:gd name="connsiteY64" fmla="*/ 1168781 h 1905650"/>
                <a:gd name="connsiteX65" fmla="*/ 27725 w 1230645"/>
                <a:gd name="connsiteY65" fmla="*/ 1053728 h 1905650"/>
                <a:gd name="connsiteX66" fmla="*/ 22737 w 1230645"/>
                <a:gd name="connsiteY66" fmla="*/ 1092800 h 1905650"/>
                <a:gd name="connsiteX67" fmla="*/ 11369 w 1230645"/>
                <a:gd name="connsiteY67" fmla="*/ 1175222 h 1905650"/>
                <a:gd name="connsiteX68" fmla="*/ 11369 w 1230645"/>
                <a:gd name="connsiteY68" fmla="*/ 1266170 h 1905650"/>
                <a:gd name="connsiteX69" fmla="*/ 9947 w 1230645"/>
                <a:gd name="connsiteY69" fmla="*/ 1355698 h 1905650"/>
                <a:gd name="connsiteX70" fmla="*/ 4263 w 1230645"/>
                <a:gd name="connsiteY70" fmla="*/ 1539015 h 1905650"/>
                <a:gd name="connsiteX71" fmla="*/ 0 w 1230645"/>
                <a:gd name="connsiteY71" fmla="*/ 1722333 h 1905650"/>
                <a:gd name="connsiteX72" fmla="*/ 0 w 1230645"/>
                <a:gd name="connsiteY72" fmla="*/ 1814702 h 1905650"/>
                <a:gd name="connsiteX73" fmla="*/ 0 w 1230645"/>
                <a:gd name="connsiteY73" fmla="*/ 1905650 h 1905650"/>
                <a:gd name="connsiteX74" fmla="*/ 105159 w 1230645"/>
                <a:gd name="connsiteY74" fmla="*/ 1796228 h 1905650"/>
                <a:gd name="connsiteX75" fmla="*/ 395057 w 1230645"/>
                <a:gd name="connsiteY75" fmla="*/ 1485015 h 1905650"/>
                <a:gd name="connsiteX76" fmla="*/ 395057 w 1230645"/>
                <a:gd name="connsiteY76" fmla="*/ 1485014 h 1905650"/>
                <a:gd name="connsiteX77" fmla="*/ 653691 w 1230645"/>
                <a:gd name="connsiteY77" fmla="*/ 1205065 h 1905650"/>
                <a:gd name="connsiteX78" fmla="*/ 913746 w 1230645"/>
                <a:gd name="connsiteY78" fmla="*/ 919430 h 1905650"/>
                <a:gd name="connsiteX79" fmla="*/ 916589 w 1230645"/>
                <a:gd name="connsiteY79" fmla="*/ 804324 h 1905650"/>
                <a:gd name="connsiteX80" fmla="*/ 913747 w 1230645"/>
                <a:gd name="connsiteY80" fmla="*/ 919430 h 1905650"/>
                <a:gd name="connsiteX81" fmla="*/ 1215014 w 1230645"/>
                <a:gd name="connsiteY81" fmla="*/ 581216 h 1905650"/>
                <a:gd name="connsiteX82" fmla="*/ 1230645 w 1230645"/>
                <a:gd name="connsiteY82" fmla="*/ 466110 h 19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30645" h="1905650">
                  <a:moveTo>
                    <a:pt x="238259" y="1147740"/>
                  </a:moveTo>
                  <a:lnTo>
                    <a:pt x="225949" y="1189433"/>
                  </a:lnTo>
                  <a:lnTo>
                    <a:pt x="204634" y="1263329"/>
                  </a:lnTo>
                  <a:lnTo>
                    <a:pt x="184739" y="1338645"/>
                  </a:lnTo>
                  <a:lnTo>
                    <a:pt x="166265" y="1413962"/>
                  </a:lnTo>
                  <a:lnTo>
                    <a:pt x="150633" y="1489278"/>
                  </a:lnTo>
                  <a:lnTo>
                    <a:pt x="166265" y="1413961"/>
                  </a:lnTo>
                  <a:lnTo>
                    <a:pt x="184739" y="1338645"/>
                  </a:lnTo>
                  <a:lnTo>
                    <a:pt x="204634" y="1263328"/>
                  </a:lnTo>
                  <a:lnTo>
                    <a:pt x="225949" y="1189433"/>
                  </a:lnTo>
                  <a:close/>
                  <a:moveTo>
                    <a:pt x="1018906" y="0"/>
                  </a:moveTo>
                  <a:lnTo>
                    <a:pt x="1018906" y="1422"/>
                  </a:lnTo>
                  <a:lnTo>
                    <a:pt x="1011801" y="11369"/>
                  </a:lnTo>
                  <a:lnTo>
                    <a:pt x="999011" y="66791"/>
                  </a:lnTo>
                  <a:lnTo>
                    <a:pt x="986222" y="123633"/>
                  </a:lnTo>
                  <a:lnTo>
                    <a:pt x="974853" y="179055"/>
                  </a:lnTo>
                  <a:lnTo>
                    <a:pt x="964905" y="235897"/>
                  </a:lnTo>
                  <a:lnTo>
                    <a:pt x="957800" y="292740"/>
                  </a:lnTo>
                  <a:lnTo>
                    <a:pt x="949274" y="349583"/>
                  </a:lnTo>
                  <a:lnTo>
                    <a:pt x="937905" y="461846"/>
                  </a:lnTo>
                  <a:lnTo>
                    <a:pt x="927957" y="576953"/>
                  </a:lnTo>
                  <a:lnTo>
                    <a:pt x="937904" y="461846"/>
                  </a:lnTo>
                  <a:lnTo>
                    <a:pt x="949273" y="349583"/>
                  </a:lnTo>
                  <a:lnTo>
                    <a:pt x="957799" y="292740"/>
                  </a:lnTo>
                  <a:lnTo>
                    <a:pt x="964905" y="235897"/>
                  </a:lnTo>
                  <a:lnTo>
                    <a:pt x="974852" y="179055"/>
                  </a:lnTo>
                  <a:lnTo>
                    <a:pt x="986221" y="123633"/>
                  </a:lnTo>
                  <a:lnTo>
                    <a:pt x="999011" y="66791"/>
                  </a:lnTo>
                  <a:lnTo>
                    <a:pt x="1011800" y="11369"/>
                  </a:lnTo>
                  <a:lnTo>
                    <a:pt x="1003274" y="19895"/>
                  </a:lnTo>
                  <a:lnTo>
                    <a:pt x="994747" y="29843"/>
                  </a:lnTo>
                  <a:lnTo>
                    <a:pt x="981958" y="36948"/>
                  </a:lnTo>
                  <a:lnTo>
                    <a:pt x="970589" y="42632"/>
                  </a:lnTo>
                  <a:lnTo>
                    <a:pt x="970589" y="42632"/>
                  </a:lnTo>
                  <a:lnTo>
                    <a:pt x="953537" y="49738"/>
                  </a:lnTo>
                  <a:lnTo>
                    <a:pt x="936484" y="54001"/>
                  </a:lnTo>
                  <a:lnTo>
                    <a:pt x="868273" y="100896"/>
                  </a:lnTo>
                  <a:lnTo>
                    <a:pt x="801482" y="147791"/>
                  </a:lnTo>
                  <a:lnTo>
                    <a:pt x="734692" y="196107"/>
                  </a:lnTo>
                  <a:lnTo>
                    <a:pt x="669323" y="245845"/>
                  </a:lnTo>
                  <a:lnTo>
                    <a:pt x="660797" y="257214"/>
                  </a:lnTo>
                  <a:lnTo>
                    <a:pt x="648007" y="284213"/>
                  </a:lnTo>
                  <a:lnTo>
                    <a:pt x="615323" y="362373"/>
                  </a:lnTo>
                  <a:lnTo>
                    <a:pt x="578375" y="453321"/>
                  </a:lnTo>
                  <a:lnTo>
                    <a:pt x="562743" y="493111"/>
                  </a:lnTo>
                  <a:lnTo>
                    <a:pt x="554216" y="522953"/>
                  </a:lnTo>
                  <a:lnTo>
                    <a:pt x="549954" y="515848"/>
                  </a:lnTo>
                  <a:lnTo>
                    <a:pt x="549954" y="505900"/>
                  </a:lnTo>
                  <a:lnTo>
                    <a:pt x="555638" y="477479"/>
                  </a:lnTo>
                  <a:lnTo>
                    <a:pt x="561322" y="440531"/>
                  </a:lnTo>
                  <a:lnTo>
                    <a:pt x="571269" y="400741"/>
                  </a:lnTo>
                  <a:lnTo>
                    <a:pt x="588322" y="332530"/>
                  </a:lnTo>
                  <a:lnTo>
                    <a:pt x="594006" y="311214"/>
                  </a:lnTo>
                  <a:lnTo>
                    <a:pt x="594006" y="306951"/>
                  </a:lnTo>
                  <a:lnTo>
                    <a:pt x="592586" y="305530"/>
                  </a:lnTo>
                  <a:lnTo>
                    <a:pt x="535743" y="351004"/>
                  </a:lnTo>
                  <a:lnTo>
                    <a:pt x="481742" y="396477"/>
                  </a:lnTo>
                  <a:lnTo>
                    <a:pt x="397899" y="470373"/>
                  </a:lnTo>
                  <a:lnTo>
                    <a:pt x="315477" y="547110"/>
                  </a:lnTo>
                  <a:lnTo>
                    <a:pt x="245845" y="615322"/>
                  </a:lnTo>
                  <a:lnTo>
                    <a:pt x="181897" y="682112"/>
                  </a:lnTo>
                  <a:lnTo>
                    <a:pt x="117948" y="753166"/>
                  </a:lnTo>
                  <a:lnTo>
                    <a:pt x="56843" y="825639"/>
                  </a:lnTo>
                  <a:lnTo>
                    <a:pt x="43943" y="926691"/>
                  </a:lnTo>
                  <a:lnTo>
                    <a:pt x="80254" y="1168781"/>
                  </a:lnTo>
                  <a:lnTo>
                    <a:pt x="27725" y="1053728"/>
                  </a:lnTo>
                  <a:lnTo>
                    <a:pt x="22737" y="1092800"/>
                  </a:lnTo>
                  <a:lnTo>
                    <a:pt x="11369" y="1175222"/>
                  </a:lnTo>
                  <a:lnTo>
                    <a:pt x="11369" y="1266170"/>
                  </a:lnTo>
                  <a:lnTo>
                    <a:pt x="9947" y="1355698"/>
                  </a:lnTo>
                  <a:lnTo>
                    <a:pt x="4263" y="1539015"/>
                  </a:lnTo>
                  <a:lnTo>
                    <a:pt x="0" y="1722333"/>
                  </a:lnTo>
                  <a:lnTo>
                    <a:pt x="0" y="1814702"/>
                  </a:lnTo>
                  <a:lnTo>
                    <a:pt x="0" y="1905650"/>
                  </a:lnTo>
                  <a:lnTo>
                    <a:pt x="105159" y="1796228"/>
                  </a:lnTo>
                  <a:lnTo>
                    <a:pt x="395057" y="1485015"/>
                  </a:lnTo>
                  <a:lnTo>
                    <a:pt x="395057" y="1485014"/>
                  </a:lnTo>
                  <a:lnTo>
                    <a:pt x="653691" y="1205065"/>
                  </a:lnTo>
                  <a:lnTo>
                    <a:pt x="913746" y="919430"/>
                  </a:lnTo>
                  <a:lnTo>
                    <a:pt x="916589" y="804324"/>
                  </a:lnTo>
                  <a:lnTo>
                    <a:pt x="913747" y="919430"/>
                  </a:lnTo>
                  <a:lnTo>
                    <a:pt x="1215014" y="581216"/>
                  </a:lnTo>
                  <a:lnTo>
                    <a:pt x="1230645" y="466110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 flipH="1">
              <a:off x="1335634" y="2043569"/>
              <a:ext cx="885075" cy="1020396"/>
            </a:xfrm>
            <a:custGeom>
              <a:avLst/>
              <a:gdLst>
                <a:gd name="connsiteX0" fmla="*/ 1000432 w 1031695"/>
                <a:gd name="connsiteY0" fmla="*/ 0 h 1189433"/>
                <a:gd name="connsiteX1" fmla="*/ 984800 w 1031695"/>
                <a:gd name="connsiteY1" fmla="*/ 1422 h 1189433"/>
                <a:gd name="connsiteX2" fmla="*/ 970590 w 1031695"/>
                <a:gd name="connsiteY2" fmla="*/ 7106 h 1189433"/>
                <a:gd name="connsiteX3" fmla="*/ 885326 w 1031695"/>
                <a:gd name="connsiteY3" fmla="*/ 39790 h 1189433"/>
                <a:gd name="connsiteX4" fmla="*/ 784429 w 1031695"/>
                <a:gd name="connsiteY4" fmla="*/ 83843 h 1189433"/>
                <a:gd name="connsiteX5" fmla="*/ 669323 w 1031695"/>
                <a:gd name="connsiteY5" fmla="*/ 136423 h 1189433"/>
                <a:gd name="connsiteX6" fmla="*/ 577224 w 1031695"/>
                <a:gd name="connsiteY6" fmla="*/ 179885 h 1189433"/>
                <a:gd name="connsiteX7" fmla="*/ 499540 w 1031695"/>
                <a:gd name="connsiteY7" fmla="*/ 346882 h 1189433"/>
                <a:gd name="connsiteX8" fmla="*/ 511485 w 1031695"/>
                <a:gd name="connsiteY8" fmla="*/ 211789 h 1189433"/>
                <a:gd name="connsiteX9" fmla="*/ 440531 w 1031695"/>
                <a:gd name="connsiteY9" fmla="*/ 247266 h 1189433"/>
                <a:gd name="connsiteX10" fmla="*/ 331109 w 1031695"/>
                <a:gd name="connsiteY10" fmla="*/ 302688 h 1189433"/>
                <a:gd name="connsiteX11" fmla="*/ 217423 w 1031695"/>
                <a:gd name="connsiteY11" fmla="*/ 363793 h 1189433"/>
                <a:gd name="connsiteX12" fmla="*/ 102317 w 1031695"/>
                <a:gd name="connsiteY12" fmla="*/ 427742 h 1189433"/>
                <a:gd name="connsiteX13" fmla="*/ 17053 w 1031695"/>
                <a:gd name="connsiteY13" fmla="*/ 1078590 h 1189433"/>
                <a:gd name="connsiteX14" fmla="*/ 15631 w 1031695"/>
                <a:gd name="connsiteY14" fmla="*/ 1074327 h 1189433"/>
                <a:gd name="connsiteX15" fmla="*/ 0 w 1031695"/>
                <a:gd name="connsiteY15" fmla="*/ 1189433 h 1189433"/>
                <a:gd name="connsiteX16" fmla="*/ 312635 w 1031695"/>
                <a:gd name="connsiteY16" fmla="*/ 837008 h 1189433"/>
                <a:gd name="connsiteX17" fmla="*/ 395057 w 1031695"/>
                <a:gd name="connsiteY17" fmla="*/ 743218 h 1189433"/>
                <a:gd name="connsiteX18" fmla="*/ 716218 w 1031695"/>
                <a:gd name="connsiteY18" fmla="*/ 372320 h 1189433"/>
                <a:gd name="connsiteX19" fmla="*/ 1031695 w 1031695"/>
                <a:gd name="connsiteY19" fmla="*/ 7106 h 1189433"/>
                <a:gd name="connsiteX20" fmla="*/ 1017484 w 1031695"/>
                <a:gd name="connsiteY20" fmla="*/ 1422 h 11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1695" h="1189433">
                  <a:moveTo>
                    <a:pt x="1000432" y="0"/>
                  </a:moveTo>
                  <a:lnTo>
                    <a:pt x="984800" y="1422"/>
                  </a:lnTo>
                  <a:lnTo>
                    <a:pt x="970590" y="7106"/>
                  </a:lnTo>
                  <a:lnTo>
                    <a:pt x="885326" y="39790"/>
                  </a:lnTo>
                  <a:lnTo>
                    <a:pt x="784429" y="83843"/>
                  </a:lnTo>
                  <a:lnTo>
                    <a:pt x="669323" y="136423"/>
                  </a:lnTo>
                  <a:lnTo>
                    <a:pt x="577224" y="179885"/>
                  </a:lnTo>
                  <a:lnTo>
                    <a:pt x="499540" y="346882"/>
                  </a:lnTo>
                  <a:lnTo>
                    <a:pt x="511485" y="211789"/>
                  </a:lnTo>
                  <a:lnTo>
                    <a:pt x="440531" y="247266"/>
                  </a:lnTo>
                  <a:lnTo>
                    <a:pt x="331109" y="302688"/>
                  </a:lnTo>
                  <a:lnTo>
                    <a:pt x="217423" y="363793"/>
                  </a:lnTo>
                  <a:lnTo>
                    <a:pt x="102317" y="427742"/>
                  </a:lnTo>
                  <a:lnTo>
                    <a:pt x="17053" y="1078590"/>
                  </a:lnTo>
                  <a:lnTo>
                    <a:pt x="15631" y="1074327"/>
                  </a:lnTo>
                  <a:lnTo>
                    <a:pt x="0" y="1189433"/>
                  </a:lnTo>
                  <a:lnTo>
                    <a:pt x="312635" y="837008"/>
                  </a:lnTo>
                  <a:lnTo>
                    <a:pt x="395057" y="743218"/>
                  </a:lnTo>
                  <a:lnTo>
                    <a:pt x="716218" y="372320"/>
                  </a:lnTo>
                  <a:lnTo>
                    <a:pt x="1031695" y="7106"/>
                  </a:lnTo>
                  <a:lnTo>
                    <a:pt x="1017484" y="1422"/>
                  </a:ln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 flipH="1">
              <a:off x="3595866" y="4628460"/>
              <a:ext cx="1090434" cy="1077694"/>
            </a:xfrm>
            <a:custGeom>
              <a:avLst/>
              <a:gdLst>
                <a:gd name="connsiteX0" fmla="*/ 1206486 w 1271073"/>
                <a:gd name="connsiteY0" fmla="*/ 0 h 1256223"/>
                <a:gd name="connsiteX1" fmla="*/ 1017484 w 1271073"/>
                <a:gd name="connsiteY1" fmla="*/ 193265 h 1256223"/>
                <a:gd name="connsiteX2" fmla="*/ 832746 w 1271073"/>
                <a:gd name="connsiteY2" fmla="*/ 382267 h 1256223"/>
                <a:gd name="connsiteX3" fmla="*/ 652270 w 1271073"/>
                <a:gd name="connsiteY3" fmla="*/ 562743 h 1256223"/>
                <a:gd name="connsiteX4" fmla="*/ 476058 w 1271073"/>
                <a:gd name="connsiteY4" fmla="*/ 738955 h 1256223"/>
                <a:gd name="connsiteX5" fmla="*/ 0 w 1271073"/>
                <a:gd name="connsiteY5" fmla="*/ 1256223 h 1256223"/>
                <a:gd name="connsiteX6" fmla="*/ 352776 w 1271073"/>
                <a:gd name="connsiteY6" fmla="*/ 1104290 h 1256223"/>
                <a:gd name="connsiteX7" fmla="*/ 638122 w 1271073"/>
                <a:gd name="connsiteY7" fmla="*/ 744692 h 1256223"/>
                <a:gd name="connsiteX8" fmla="*/ 899438 w 1271073"/>
                <a:gd name="connsiteY8" fmla="*/ 442040 h 1256223"/>
                <a:gd name="connsiteX9" fmla="*/ 1167077 w 1271073"/>
                <a:gd name="connsiteY9" fmla="*/ 132067 h 1256223"/>
                <a:gd name="connsiteX10" fmla="*/ 1271073 w 1271073"/>
                <a:gd name="connsiteY10" fmla="*/ 8806 h 1256223"/>
                <a:gd name="connsiteX11" fmla="*/ 1253382 w 1271073"/>
                <a:gd name="connsiteY11" fmla="*/ 5684 h 1256223"/>
                <a:gd name="connsiteX12" fmla="*/ 1230645 w 1271073"/>
                <a:gd name="connsiteY12" fmla="*/ 2842 h 12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073" h="1256223">
                  <a:moveTo>
                    <a:pt x="1206486" y="0"/>
                  </a:moveTo>
                  <a:lnTo>
                    <a:pt x="1017484" y="193265"/>
                  </a:lnTo>
                  <a:lnTo>
                    <a:pt x="832746" y="382267"/>
                  </a:lnTo>
                  <a:lnTo>
                    <a:pt x="652270" y="562743"/>
                  </a:lnTo>
                  <a:lnTo>
                    <a:pt x="476058" y="738955"/>
                  </a:lnTo>
                  <a:lnTo>
                    <a:pt x="0" y="1256223"/>
                  </a:lnTo>
                  <a:lnTo>
                    <a:pt x="352776" y="1104290"/>
                  </a:lnTo>
                  <a:lnTo>
                    <a:pt x="638122" y="744692"/>
                  </a:lnTo>
                  <a:lnTo>
                    <a:pt x="899438" y="442040"/>
                  </a:lnTo>
                  <a:lnTo>
                    <a:pt x="1167077" y="132067"/>
                  </a:lnTo>
                  <a:lnTo>
                    <a:pt x="1271073" y="8806"/>
                  </a:lnTo>
                  <a:lnTo>
                    <a:pt x="1253382" y="5684"/>
                  </a:lnTo>
                  <a:lnTo>
                    <a:pt x="1230645" y="2842"/>
                  </a:lnTo>
                  <a:close/>
                </a:path>
              </a:pathLst>
            </a:custGeom>
            <a:solidFill>
              <a:srgbClr val="491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2018335" y="3757640"/>
              <a:ext cx="1536080" cy="910676"/>
            </a:xfrm>
            <a:custGeom>
              <a:avLst/>
              <a:gdLst>
                <a:gd name="connsiteX0" fmla="*/ 875383 w 1790544"/>
                <a:gd name="connsiteY0" fmla="*/ 511533 h 1061537"/>
                <a:gd name="connsiteX1" fmla="*/ 876799 w 1790544"/>
                <a:gd name="connsiteY1" fmla="*/ 511585 h 1061537"/>
                <a:gd name="connsiteX2" fmla="*/ 876798 w 1790544"/>
                <a:gd name="connsiteY2" fmla="*/ 511585 h 1061537"/>
                <a:gd name="connsiteX3" fmla="*/ 1020326 w 1790544"/>
                <a:gd name="connsiteY3" fmla="*/ 0 h 1061537"/>
                <a:gd name="connsiteX4" fmla="*/ 956378 w 1790544"/>
                <a:gd name="connsiteY4" fmla="*/ 0 h 1061537"/>
                <a:gd name="connsiteX5" fmla="*/ 945010 w 1790544"/>
                <a:gd name="connsiteY5" fmla="*/ 0 h 1061537"/>
                <a:gd name="connsiteX6" fmla="*/ 932220 w 1790544"/>
                <a:gd name="connsiteY6" fmla="*/ 1422 h 1061537"/>
                <a:gd name="connsiteX7" fmla="*/ 724744 w 1790544"/>
                <a:gd name="connsiteY7" fmla="*/ 227371 h 1061537"/>
                <a:gd name="connsiteX8" fmla="*/ 520111 w 1790544"/>
                <a:gd name="connsiteY8" fmla="*/ 446215 h 1061537"/>
                <a:gd name="connsiteX9" fmla="*/ 559900 w 1790544"/>
                <a:gd name="connsiteY9" fmla="*/ 459005 h 1061537"/>
                <a:gd name="connsiteX10" fmla="*/ 601112 w 1790544"/>
                <a:gd name="connsiteY10" fmla="*/ 471795 h 1061537"/>
                <a:gd name="connsiteX11" fmla="*/ 639480 w 1790544"/>
                <a:gd name="connsiteY11" fmla="*/ 481743 h 1061537"/>
                <a:gd name="connsiteX12" fmla="*/ 601111 w 1790544"/>
                <a:gd name="connsiteY12" fmla="*/ 471795 h 1061537"/>
                <a:gd name="connsiteX13" fmla="*/ 559900 w 1790544"/>
                <a:gd name="connsiteY13" fmla="*/ 459005 h 1061537"/>
                <a:gd name="connsiteX14" fmla="*/ 520110 w 1790544"/>
                <a:gd name="connsiteY14" fmla="*/ 446215 h 1061537"/>
                <a:gd name="connsiteX15" fmla="*/ 237318 w 1790544"/>
                <a:gd name="connsiteY15" fmla="*/ 744640 h 1061537"/>
                <a:gd name="connsiteX16" fmla="*/ 0 w 1790544"/>
                <a:gd name="connsiteY16" fmla="*/ 993326 h 1061537"/>
                <a:gd name="connsiteX17" fmla="*/ 24158 w 1790544"/>
                <a:gd name="connsiteY17" fmla="*/ 996168 h 1061537"/>
                <a:gd name="connsiteX18" fmla="*/ 46895 w 1790544"/>
                <a:gd name="connsiteY18" fmla="*/ 999010 h 1061537"/>
                <a:gd name="connsiteX19" fmla="*/ 71053 w 1790544"/>
                <a:gd name="connsiteY19" fmla="*/ 1003274 h 1061537"/>
                <a:gd name="connsiteX20" fmla="*/ 93791 w 1790544"/>
                <a:gd name="connsiteY20" fmla="*/ 1010379 h 1061537"/>
                <a:gd name="connsiteX21" fmla="*/ 116528 w 1790544"/>
                <a:gd name="connsiteY21" fmla="*/ 1020327 h 1061537"/>
                <a:gd name="connsiteX22" fmla="*/ 139265 w 1790544"/>
                <a:gd name="connsiteY22" fmla="*/ 1028853 h 1061537"/>
                <a:gd name="connsiteX23" fmla="*/ 160580 w 1790544"/>
                <a:gd name="connsiteY23" fmla="*/ 1043064 h 1061537"/>
                <a:gd name="connsiteX24" fmla="*/ 179055 w 1790544"/>
                <a:gd name="connsiteY24" fmla="*/ 1060117 h 1061537"/>
                <a:gd name="connsiteX25" fmla="*/ 223107 w 1790544"/>
                <a:gd name="connsiteY25" fmla="*/ 1061537 h 1061537"/>
                <a:gd name="connsiteX26" fmla="*/ 265739 w 1790544"/>
                <a:gd name="connsiteY26" fmla="*/ 1061537 h 1061537"/>
                <a:gd name="connsiteX27" fmla="*/ 308371 w 1790544"/>
                <a:gd name="connsiteY27" fmla="*/ 1061537 h 1061537"/>
                <a:gd name="connsiteX28" fmla="*/ 349583 w 1790544"/>
                <a:gd name="connsiteY28" fmla="*/ 1060117 h 1061537"/>
                <a:gd name="connsiteX29" fmla="*/ 392215 w 1790544"/>
                <a:gd name="connsiteY29" fmla="*/ 1058695 h 1061537"/>
                <a:gd name="connsiteX30" fmla="*/ 433425 w 1790544"/>
                <a:gd name="connsiteY30" fmla="*/ 1054432 h 1061537"/>
                <a:gd name="connsiteX31" fmla="*/ 473215 w 1790544"/>
                <a:gd name="connsiteY31" fmla="*/ 1050169 h 1061537"/>
                <a:gd name="connsiteX32" fmla="*/ 514426 w 1790544"/>
                <a:gd name="connsiteY32" fmla="*/ 1043064 h 1061537"/>
                <a:gd name="connsiteX33" fmla="*/ 554216 w 1790544"/>
                <a:gd name="connsiteY33" fmla="*/ 1037380 h 1061537"/>
                <a:gd name="connsiteX34" fmla="*/ 592585 w 1790544"/>
                <a:gd name="connsiteY34" fmla="*/ 1028853 h 1061537"/>
                <a:gd name="connsiteX35" fmla="*/ 632375 w 1790544"/>
                <a:gd name="connsiteY35" fmla="*/ 1020327 h 1061537"/>
                <a:gd name="connsiteX36" fmla="*/ 670744 w 1790544"/>
                <a:gd name="connsiteY36" fmla="*/ 1010379 h 1061537"/>
                <a:gd name="connsiteX37" fmla="*/ 707691 w 1790544"/>
                <a:gd name="connsiteY37" fmla="*/ 999010 h 1061537"/>
                <a:gd name="connsiteX38" fmla="*/ 747481 w 1790544"/>
                <a:gd name="connsiteY38" fmla="*/ 987642 h 1061537"/>
                <a:gd name="connsiteX39" fmla="*/ 784429 w 1790544"/>
                <a:gd name="connsiteY39" fmla="*/ 974853 h 1061537"/>
                <a:gd name="connsiteX40" fmla="*/ 821377 w 1790544"/>
                <a:gd name="connsiteY40" fmla="*/ 960642 h 1061537"/>
                <a:gd name="connsiteX41" fmla="*/ 545690 w 1790544"/>
                <a:gd name="connsiteY41" fmla="*/ 804324 h 1061537"/>
                <a:gd name="connsiteX42" fmla="*/ 585480 w 1790544"/>
                <a:gd name="connsiteY42" fmla="*/ 802903 h 1061537"/>
                <a:gd name="connsiteX43" fmla="*/ 847444 w 1790544"/>
                <a:gd name="connsiteY43" fmla="*/ 793128 h 1061537"/>
                <a:gd name="connsiteX44" fmla="*/ 807634 w 1790544"/>
                <a:gd name="connsiteY44" fmla="*/ 762431 h 1061537"/>
                <a:gd name="connsiteX45" fmla="*/ 912319 w 1790544"/>
                <a:gd name="connsiteY45" fmla="*/ 790708 h 1061537"/>
                <a:gd name="connsiteX46" fmla="*/ 1156748 w 1790544"/>
                <a:gd name="connsiteY46" fmla="*/ 781587 h 1061537"/>
                <a:gd name="connsiteX47" fmla="*/ 1196538 w 1790544"/>
                <a:gd name="connsiteY47" fmla="*/ 754587 h 1061537"/>
                <a:gd name="connsiteX48" fmla="*/ 1236328 w 1790544"/>
                <a:gd name="connsiteY48" fmla="*/ 724745 h 1061537"/>
                <a:gd name="connsiteX49" fmla="*/ 1274697 w 1790544"/>
                <a:gd name="connsiteY49" fmla="*/ 696323 h 1061537"/>
                <a:gd name="connsiteX50" fmla="*/ 1311644 w 1790544"/>
                <a:gd name="connsiteY50" fmla="*/ 663638 h 1061537"/>
                <a:gd name="connsiteX51" fmla="*/ 1348592 w 1790544"/>
                <a:gd name="connsiteY51" fmla="*/ 633796 h 1061537"/>
                <a:gd name="connsiteX52" fmla="*/ 1385540 w 1790544"/>
                <a:gd name="connsiteY52" fmla="*/ 599691 h 1061537"/>
                <a:gd name="connsiteX53" fmla="*/ 1421067 w 1790544"/>
                <a:gd name="connsiteY53" fmla="*/ 565585 h 1061537"/>
                <a:gd name="connsiteX54" fmla="*/ 1456593 w 1790544"/>
                <a:gd name="connsiteY54" fmla="*/ 532900 h 1061537"/>
                <a:gd name="connsiteX55" fmla="*/ 1490699 w 1790544"/>
                <a:gd name="connsiteY55" fmla="*/ 497374 h 1061537"/>
                <a:gd name="connsiteX56" fmla="*/ 1524804 w 1790544"/>
                <a:gd name="connsiteY56" fmla="*/ 461848 h 1061537"/>
                <a:gd name="connsiteX57" fmla="*/ 1591595 w 1790544"/>
                <a:gd name="connsiteY57" fmla="*/ 386531 h 1061537"/>
                <a:gd name="connsiteX58" fmla="*/ 1629068 w 1790544"/>
                <a:gd name="connsiteY58" fmla="*/ 340730 h 1061537"/>
                <a:gd name="connsiteX59" fmla="*/ 1596711 w 1790544"/>
                <a:gd name="connsiteY59" fmla="*/ 319108 h 1061537"/>
                <a:gd name="connsiteX60" fmla="*/ 1680232 w 1790544"/>
                <a:gd name="connsiteY60" fmla="*/ 277511 h 1061537"/>
                <a:gd name="connsiteX61" fmla="*/ 1718069 w 1790544"/>
                <a:gd name="connsiteY61" fmla="*/ 230214 h 1061537"/>
                <a:gd name="connsiteX62" fmla="*/ 1718070 w 1790544"/>
                <a:gd name="connsiteY62" fmla="*/ 230213 h 1061537"/>
                <a:gd name="connsiteX63" fmla="*/ 1753596 w 1790544"/>
                <a:gd name="connsiteY63" fmla="*/ 180476 h 1061537"/>
                <a:gd name="connsiteX64" fmla="*/ 1790544 w 1790544"/>
                <a:gd name="connsiteY64" fmla="*/ 130738 h 1061537"/>
                <a:gd name="connsiteX65" fmla="*/ 1429593 w 1790544"/>
                <a:gd name="connsiteY65" fmla="*/ 31264 h 1061537"/>
                <a:gd name="connsiteX66" fmla="*/ 1436699 w 1790544"/>
                <a:gd name="connsiteY66" fmla="*/ 29843 h 1061537"/>
                <a:gd name="connsiteX67" fmla="*/ 1377014 w 1790544"/>
                <a:gd name="connsiteY67" fmla="*/ 25579 h 1061537"/>
                <a:gd name="connsiteX68" fmla="*/ 1318750 w 1790544"/>
                <a:gd name="connsiteY68" fmla="*/ 21317 h 1061537"/>
                <a:gd name="connsiteX69" fmla="*/ 1202223 w 1790544"/>
                <a:gd name="connsiteY69" fmla="*/ 11369 h 1061537"/>
                <a:gd name="connsiteX70" fmla="*/ 1142538 w 1790544"/>
                <a:gd name="connsiteY70" fmla="*/ 7106 h 1061537"/>
                <a:gd name="connsiteX71" fmla="*/ 1081432 w 1790544"/>
                <a:gd name="connsiteY71" fmla="*/ 4264 h 106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90544" h="1061537">
                  <a:moveTo>
                    <a:pt x="875383" y="511533"/>
                  </a:moveTo>
                  <a:lnTo>
                    <a:pt x="876799" y="511585"/>
                  </a:lnTo>
                  <a:lnTo>
                    <a:pt x="876798" y="511585"/>
                  </a:lnTo>
                  <a:close/>
                  <a:moveTo>
                    <a:pt x="1020326" y="0"/>
                  </a:moveTo>
                  <a:lnTo>
                    <a:pt x="956378" y="0"/>
                  </a:lnTo>
                  <a:lnTo>
                    <a:pt x="945010" y="0"/>
                  </a:lnTo>
                  <a:lnTo>
                    <a:pt x="932220" y="1422"/>
                  </a:lnTo>
                  <a:lnTo>
                    <a:pt x="724744" y="227371"/>
                  </a:lnTo>
                  <a:lnTo>
                    <a:pt x="520111" y="446215"/>
                  </a:lnTo>
                  <a:lnTo>
                    <a:pt x="559900" y="459005"/>
                  </a:lnTo>
                  <a:lnTo>
                    <a:pt x="601112" y="471795"/>
                  </a:lnTo>
                  <a:lnTo>
                    <a:pt x="639480" y="481743"/>
                  </a:lnTo>
                  <a:lnTo>
                    <a:pt x="601111" y="471795"/>
                  </a:lnTo>
                  <a:lnTo>
                    <a:pt x="559900" y="459005"/>
                  </a:lnTo>
                  <a:lnTo>
                    <a:pt x="520110" y="446215"/>
                  </a:lnTo>
                  <a:lnTo>
                    <a:pt x="237318" y="744640"/>
                  </a:lnTo>
                  <a:lnTo>
                    <a:pt x="0" y="993326"/>
                  </a:lnTo>
                  <a:lnTo>
                    <a:pt x="24158" y="996168"/>
                  </a:lnTo>
                  <a:lnTo>
                    <a:pt x="46895" y="999010"/>
                  </a:lnTo>
                  <a:lnTo>
                    <a:pt x="71053" y="1003274"/>
                  </a:lnTo>
                  <a:lnTo>
                    <a:pt x="93791" y="1010379"/>
                  </a:lnTo>
                  <a:lnTo>
                    <a:pt x="116528" y="1020327"/>
                  </a:lnTo>
                  <a:lnTo>
                    <a:pt x="139265" y="1028853"/>
                  </a:lnTo>
                  <a:lnTo>
                    <a:pt x="160580" y="1043064"/>
                  </a:lnTo>
                  <a:lnTo>
                    <a:pt x="179055" y="1060117"/>
                  </a:lnTo>
                  <a:lnTo>
                    <a:pt x="223107" y="1061537"/>
                  </a:lnTo>
                  <a:lnTo>
                    <a:pt x="265739" y="1061537"/>
                  </a:lnTo>
                  <a:lnTo>
                    <a:pt x="308371" y="1061537"/>
                  </a:lnTo>
                  <a:lnTo>
                    <a:pt x="349583" y="1060117"/>
                  </a:lnTo>
                  <a:lnTo>
                    <a:pt x="392215" y="1058695"/>
                  </a:lnTo>
                  <a:lnTo>
                    <a:pt x="433425" y="1054432"/>
                  </a:lnTo>
                  <a:lnTo>
                    <a:pt x="473215" y="1050169"/>
                  </a:lnTo>
                  <a:lnTo>
                    <a:pt x="514426" y="1043064"/>
                  </a:lnTo>
                  <a:lnTo>
                    <a:pt x="554216" y="1037380"/>
                  </a:lnTo>
                  <a:lnTo>
                    <a:pt x="592585" y="1028853"/>
                  </a:lnTo>
                  <a:lnTo>
                    <a:pt x="632375" y="1020327"/>
                  </a:lnTo>
                  <a:lnTo>
                    <a:pt x="670744" y="1010379"/>
                  </a:lnTo>
                  <a:lnTo>
                    <a:pt x="707691" y="999010"/>
                  </a:lnTo>
                  <a:lnTo>
                    <a:pt x="747481" y="987642"/>
                  </a:lnTo>
                  <a:lnTo>
                    <a:pt x="784429" y="974853"/>
                  </a:lnTo>
                  <a:lnTo>
                    <a:pt x="821377" y="960642"/>
                  </a:lnTo>
                  <a:lnTo>
                    <a:pt x="545690" y="804324"/>
                  </a:lnTo>
                  <a:lnTo>
                    <a:pt x="585480" y="802903"/>
                  </a:lnTo>
                  <a:lnTo>
                    <a:pt x="847444" y="793128"/>
                  </a:lnTo>
                  <a:lnTo>
                    <a:pt x="807634" y="762431"/>
                  </a:lnTo>
                  <a:lnTo>
                    <a:pt x="912319" y="790708"/>
                  </a:lnTo>
                  <a:lnTo>
                    <a:pt x="1156748" y="781587"/>
                  </a:lnTo>
                  <a:lnTo>
                    <a:pt x="1196538" y="754587"/>
                  </a:lnTo>
                  <a:lnTo>
                    <a:pt x="1236328" y="724745"/>
                  </a:lnTo>
                  <a:lnTo>
                    <a:pt x="1274697" y="696323"/>
                  </a:lnTo>
                  <a:lnTo>
                    <a:pt x="1311644" y="663638"/>
                  </a:lnTo>
                  <a:lnTo>
                    <a:pt x="1348592" y="633796"/>
                  </a:lnTo>
                  <a:lnTo>
                    <a:pt x="1385540" y="599691"/>
                  </a:lnTo>
                  <a:lnTo>
                    <a:pt x="1421067" y="565585"/>
                  </a:lnTo>
                  <a:lnTo>
                    <a:pt x="1456593" y="532900"/>
                  </a:lnTo>
                  <a:lnTo>
                    <a:pt x="1490699" y="497374"/>
                  </a:lnTo>
                  <a:lnTo>
                    <a:pt x="1524804" y="461848"/>
                  </a:lnTo>
                  <a:lnTo>
                    <a:pt x="1591595" y="386531"/>
                  </a:lnTo>
                  <a:lnTo>
                    <a:pt x="1629068" y="340730"/>
                  </a:lnTo>
                  <a:lnTo>
                    <a:pt x="1596711" y="319108"/>
                  </a:lnTo>
                  <a:lnTo>
                    <a:pt x="1680232" y="277511"/>
                  </a:lnTo>
                  <a:lnTo>
                    <a:pt x="1718069" y="230214"/>
                  </a:lnTo>
                  <a:lnTo>
                    <a:pt x="1718070" y="230213"/>
                  </a:lnTo>
                  <a:lnTo>
                    <a:pt x="1753596" y="180476"/>
                  </a:lnTo>
                  <a:lnTo>
                    <a:pt x="1790544" y="130738"/>
                  </a:lnTo>
                  <a:lnTo>
                    <a:pt x="1429593" y="31264"/>
                  </a:lnTo>
                  <a:lnTo>
                    <a:pt x="1436699" y="29843"/>
                  </a:lnTo>
                  <a:lnTo>
                    <a:pt x="1377014" y="25579"/>
                  </a:lnTo>
                  <a:lnTo>
                    <a:pt x="1318750" y="21317"/>
                  </a:lnTo>
                  <a:lnTo>
                    <a:pt x="1202223" y="11369"/>
                  </a:lnTo>
                  <a:lnTo>
                    <a:pt x="1142538" y="7106"/>
                  </a:lnTo>
                  <a:lnTo>
                    <a:pt x="1081432" y="4264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sp>
          <p:nvSpPr>
            <p:cNvPr id="15" name="Freeform 41"/>
            <p:cNvSpPr>
              <a:spLocks/>
            </p:cNvSpPr>
            <p:nvPr/>
          </p:nvSpPr>
          <p:spPr bwMode="auto">
            <a:xfrm flipH="1">
              <a:off x="1255425" y="2063470"/>
              <a:ext cx="1461714" cy="1676278"/>
            </a:xfrm>
            <a:custGeom>
              <a:avLst/>
              <a:gdLst>
                <a:gd name="connsiteX0" fmla="*/ 1200802 w 1703859"/>
                <a:gd name="connsiteY0" fmla="*/ 1264750 h 1953967"/>
                <a:gd name="connsiteX1" fmla="*/ 1178065 w 1703859"/>
                <a:gd name="connsiteY1" fmla="*/ 1277540 h 1953967"/>
                <a:gd name="connsiteX2" fmla="*/ 1155328 w 1703859"/>
                <a:gd name="connsiteY2" fmla="*/ 1288909 h 1953967"/>
                <a:gd name="connsiteX3" fmla="*/ 1131169 w 1703859"/>
                <a:gd name="connsiteY3" fmla="*/ 1300277 h 1953967"/>
                <a:gd name="connsiteX4" fmla="*/ 1107011 w 1703859"/>
                <a:gd name="connsiteY4" fmla="*/ 1311646 h 1953967"/>
                <a:gd name="connsiteX5" fmla="*/ 1093079 w 1703859"/>
                <a:gd name="connsiteY5" fmla="*/ 1317741 h 1953967"/>
                <a:gd name="connsiteX6" fmla="*/ 1084275 w 1703859"/>
                <a:gd name="connsiteY6" fmla="*/ 1321593 h 1953967"/>
                <a:gd name="connsiteX7" fmla="*/ 1058695 w 1703859"/>
                <a:gd name="connsiteY7" fmla="*/ 1330119 h 1953967"/>
                <a:gd name="connsiteX8" fmla="*/ 1034537 w 1703859"/>
                <a:gd name="connsiteY8" fmla="*/ 1335803 h 1953967"/>
                <a:gd name="connsiteX9" fmla="*/ 1010378 w 1703859"/>
                <a:gd name="connsiteY9" fmla="*/ 1342909 h 1953967"/>
                <a:gd name="connsiteX10" fmla="*/ 984799 w 1703859"/>
                <a:gd name="connsiteY10" fmla="*/ 1348593 h 1953967"/>
                <a:gd name="connsiteX11" fmla="*/ 960642 w 1703859"/>
                <a:gd name="connsiteY11" fmla="*/ 1351436 h 1953967"/>
                <a:gd name="connsiteX12" fmla="*/ 935062 w 1703859"/>
                <a:gd name="connsiteY12" fmla="*/ 1357120 h 1953967"/>
                <a:gd name="connsiteX13" fmla="*/ 909483 w 1703859"/>
                <a:gd name="connsiteY13" fmla="*/ 1358540 h 1953967"/>
                <a:gd name="connsiteX14" fmla="*/ 883904 w 1703859"/>
                <a:gd name="connsiteY14" fmla="*/ 1359962 h 1953967"/>
                <a:gd name="connsiteX15" fmla="*/ 858325 w 1703859"/>
                <a:gd name="connsiteY15" fmla="*/ 1359962 h 1953967"/>
                <a:gd name="connsiteX16" fmla="*/ 832745 w 1703859"/>
                <a:gd name="connsiteY16" fmla="*/ 1358540 h 1953967"/>
                <a:gd name="connsiteX17" fmla="*/ 858325 w 1703859"/>
                <a:gd name="connsiteY17" fmla="*/ 1359961 h 1953967"/>
                <a:gd name="connsiteX18" fmla="*/ 883904 w 1703859"/>
                <a:gd name="connsiteY18" fmla="*/ 1359961 h 1953967"/>
                <a:gd name="connsiteX19" fmla="*/ 909483 w 1703859"/>
                <a:gd name="connsiteY19" fmla="*/ 1358540 h 1953967"/>
                <a:gd name="connsiteX20" fmla="*/ 935062 w 1703859"/>
                <a:gd name="connsiteY20" fmla="*/ 1357119 h 1953967"/>
                <a:gd name="connsiteX21" fmla="*/ 960642 w 1703859"/>
                <a:gd name="connsiteY21" fmla="*/ 1351435 h 1953967"/>
                <a:gd name="connsiteX22" fmla="*/ 984800 w 1703859"/>
                <a:gd name="connsiteY22" fmla="*/ 1348593 h 1953967"/>
                <a:gd name="connsiteX23" fmla="*/ 1010379 w 1703859"/>
                <a:gd name="connsiteY23" fmla="*/ 1342908 h 1953967"/>
                <a:gd name="connsiteX24" fmla="*/ 1034537 w 1703859"/>
                <a:gd name="connsiteY24" fmla="*/ 1335803 h 1953967"/>
                <a:gd name="connsiteX25" fmla="*/ 1058695 w 1703859"/>
                <a:gd name="connsiteY25" fmla="*/ 1330119 h 1953967"/>
                <a:gd name="connsiteX26" fmla="*/ 1084274 w 1703859"/>
                <a:gd name="connsiteY26" fmla="*/ 1321593 h 1953967"/>
                <a:gd name="connsiteX27" fmla="*/ 1093079 w 1703859"/>
                <a:gd name="connsiteY27" fmla="*/ 1317741 h 1953967"/>
                <a:gd name="connsiteX28" fmla="*/ 1107012 w 1703859"/>
                <a:gd name="connsiteY28" fmla="*/ 1311645 h 1953967"/>
                <a:gd name="connsiteX29" fmla="*/ 1131169 w 1703859"/>
                <a:gd name="connsiteY29" fmla="*/ 1300276 h 1953967"/>
                <a:gd name="connsiteX30" fmla="*/ 1155328 w 1703859"/>
                <a:gd name="connsiteY30" fmla="*/ 1288908 h 1953967"/>
                <a:gd name="connsiteX31" fmla="*/ 1178065 w 1703859"/>
                <a:gd name="connsiteY31" fmla="*/ 1277539 h 1953967"/>
                <a:gd name="connsiteX32" fmla="*/ 1284645 w 1703859"/>
                <a:gd name="connsiteY32" fmla="*/ 1202223 h 1953967"/>
                <a:gd name="connsiteX33" fmla="*/ 1264750 w 1703859"/>
                <a:gd name="connsiteY33" fmla="*/ 1220697 h 1953967"/>
                <a:gd name="connsiteX34" fmla="*/ 1243434 w 1703859"/>
                <a:gd name="connsiteY34" fmla="*/ 1234908 h 1953967"/>
                <a:gd name="connsiteX35" fmla="*/ 1222118 w 1703859"/>
                <a:gd name="connsiteY35" fmla="*/ 1250539 h 1953967"/>
                <a:gd name="connsiteX36" fmla="*/ 1243434 w 1703859"/>
                <a:gd name="connsiteY36" fmla="*/ 1234907 h 1953967"/>
                <a:gd name="connsiteX37" fmla="*/ 1264750 w 1703859"/>
                <a:gd name="connsiteY37" fmla="*/ 1220696 h 1953967"/>
                <a:gd name="connsiteX38" fmla="*/ 1441223 w 1703859"/>
                <a:gd name="connsiteY38" fmla="*/ 812589 h 1953967"/>
                <a:gd name="connsiteX39" fmla="*/ 1412542 w 1703859"/>
                <a:gd name="connsiteY39" fmla="*/ 841272 h 1953967"/>
                <a:gd name="connsiteX40" fmla="*/ 1409078 w 1703859"/>
                <a:gd name="connsiteY40" fmla="*/ 844615 h 1953967"/>
                <a:gd name="connsiteX41" fmla="*/ 1412541 w 1703859"/>
                <a:gd name="connsiteY41" fmla="*/ 841272 h 1953967"/>
                <a:gd name="connsiteX42" fmla="*/ 1703859 w 1703859"/>
                <a:gd name="connsiteY42" fmla="*/ 0 h 1953967"/>
                <a:gd name="connsiteX43" fmla="*/ 1418225 w 1703859"/>
                <a:gd name="connsiteY43" fmla="*/ 333950 h 1953967"/>
                <a:gd name="connsiteX44" fmla="*/ 1126906 w 1703859"/>
                <a:gd name="connsiteY44" fmla="*/ 669322 h 1953967"/>
                <a:gd name="connsiteX45" fmla="*/ 1153907 w 1703859"/>
                <a:gd name="connsiteY45" fmla="*/ 675007 h 1953967"/>
                <a:gd name="connsiteX46" fmla="*/ 1179486 w 1703859"/>
                <a:gd name="connsiteY46" fmla="*/ 677849 h 1953967"/>
                <a:gd name="connsiteX47" fmla="*/ 1206486 w 1703859"/>
                <a:gd name="connsiteY47" fmla="*/ 680691 h 1953967"/>
                <a:gd name="connsiteX48" fmla="*/ 1234907 w 1703859"/>
                <a:gd name="connsiteY48" fmla="*/ 680691 h 1953967"/>
                <a:gd name="connsiteX49" fmla="*/ 1260486 w 1703859"/>
                <a:gd name="connsiteY49" fmla="*/ 680691 h 1953967"/>
                <a:gd name="connsiteX50" fmla="*/ 1286065 w 1703859"/>
                <a:gd name="connsiteY50" fmla="*/ 676428 h 1953967"/>
                <a:gd name="connsiteX51" fmla="*/ 1313066 w 1703859"/>
                <a:gd name="connsiteY51" fmla="*/ 673586 h 1953967"/>
                <a:gd name="connsiteX52" fmla="*/ 1338645 w 1703859"/>
                <a:gd name="connsiteY52" fmla="*/ 669322 h 1953967"/>
                <a:gd name="connsiteX53" fmla="*/ 1364224 w 1703859"/>
                <a:gd name="connsiteY53" fmla="*/ 662217 h 1953967"/>
                <a:gd name="connsiteX54" fmla="*/ 1338645 w 1703859"/>
                <a:gd name="connsiteY54" fmla="*/ 669323 h 1953967"/>
                <a:gd name="connsiteX55" fmla="*/ 1313066 w 1703859"/>
                <a:gd name="connsiteY55" fmla="*/ 673586 h 1953967"/>
                <a:gd name="connsiteX56" fmla="*/ 1286066 w 1703859"/>
                <a:gd name="connsiteY56" fmla="*/ 676428 h 1953967"/>
                <a:gd name="connsiteX57" fmla="*/ 1260487 w 1703859"/>
                <a:gd name="connsiteY57" fmla="*/ 680692 h 1953967"/>
                <a:gd name="connsiteX58" fmla="*/ 1234908 w 1703859"/>
                <a:gd name="connsiteY58" fmla="*/ 680692 h 1953967"/>
                <a:gd name="connsiteX59" fmla="*/ 1206486 w 1703859"/>
                <a:gd name="connsiteY59" fmla="*/ 680692 h 1953967"/>
                <a:gd name="connsiteX60" fmla="*/ 1179486 w 1703859"/>
                <a:gd name="connsiteY60" fmla="*/ 677850 h 1953967"/>
                <a:gd name="connsiteX61" fmla="*/ 1153907 w 1703859"/>
                <a:gd name="connsiteY61" fmla="*/ 675008 h 1953967"/>
                <a:gd name="connsiteX62" fmla="*/ 1126907 w 1703859"/>
                <a:gd name="connsiteY62" fmla="*/ 669323 h 1953967"/>
                <a:gd name="connsiteX63" fmla="*/ 1078590 w 1703859"/>
                <a:gd name="connsiteY63" fmla="*/ 723324 h 1953967"/>
                <a:gd name="connsiteX64" fmla="*/ 891009 w 1703859"/>
                <a:gd name="connsiteY64" fmla="*/ 937905 h 1953967"/>
                <a:gd name="connsiteX65" fmla="*/ 702007 w 1703859"/>
                <a:gd name="connsiteY65" fmla="*/ 1149643 h 1953967"/>
                <a:gd name="connsiteX66" fmla="*/ 585480 w 1703859"/>
                <a:gd name="connsiteY66" fmla="*/ 1281803 h 1953967"/>
                <a:gd name="connsiteX67" fmla="*/ 609637 w 1703859"/>
                <a:gd name="connsiteY67" fmla="*/ 1294592 h 1953967"/>
                <a:gd name="connsiteX68" fmla="*/ 633796 w 1703859"/>
                <a:gd name="connsiteY68" fmla="*/ 1307382 h 1953967"/>
                <a:gd name="connsiteX69" fmla="*/ 656533 w 1703859"/>
                <a:gd name="connsiteY69" fmla="*/ 1317329 h 1953967"/>
                <a:gd name="connsiteX70" fmla="*/ 680691 w 1703859"/>
                <a:gd name="connsiteY70" fmla="*/ 1325855 h 1953967"/>
                <a:gd name="connsiteX71" fmla="*/ 707692 w 1703859"/>
                <a:gd name="connsiteY71" fmla="*/ 1334382 h 1953967"/>
                <a:gd name="connsiteX72" fmla="*/ 731849 w 1703859"/>
                <a:gd name="connsiteY72" fmla="*/ 1342908 h 1953967"/>
                <a:gd name="connsiteX73" fmla="*/ 757428 w 1703859"/>
                <a:gd name="connsiteY73" fmla="*/ 1347172 h 1953967"/>
                <a:gd name="connsiteX74" fmla="*/ 783008 w 1703859"/>
                <a:gd name="connsiteY74" fmla="*/ 1351435 h 1953967"/>
                <a:gd name="connsiteX75" fmla="*/ 808587 w 1703859"/>
                <a:gd name="connsiteY75" fmla="*/ 1355698 h 1953967"/>
                <a:gd name="connsiteX76" fmla="*/ 783008 w 1703859"/>
                <a:gd name="connsiteY76" fmla="*/ 1351436 h 1953967"/>
                <a:gd name="connsiteX77" fmla="*/ 757428 w 1703859"/>
                <a:gd name="connsiteY77" fmla="*/ 1347172 h 1953967"/>
                <a:gd name="connsiteX78" fmla="*/ 731849 w 1703859"/>
                <a:gd name="connsiteY78" fmla="*/ 1342909 h 1953967"/>
                <a:gd name="connsiteX79" fmla="*/ 707692 w 1703859"/>
                <a:gd name="connsiteY79" fmla="*/ 1334383 h 1953967"/>
                <a:gd name="connsiteX80" fmla="*/ 680691 w 1703859"/>
                <a:gd name="connsiteY80" fmla="*/ 1325856 h 1953967"/>
                <a:gd name="connsiteX81" fmla="*/ 656533 w 1703859"/>
                <a:gd name="connsiteY81" fmla="*/ 1317330 h 1953967"/>
                <a:gd name="connsiteX82" fmla="*/ 633796 w 1703859"/>
                <a:gd name="connsiteY82" fmla="*/ 1307382 h 1953967"/>
                <a:gd name="connsiteX83" fmla="*/ 609637 w 1703859"/>
                <a:gd name="connsiteY83" fmla="*/ 1294593 h 1953967"/>
                <a:gd name="connsiteX84" fmla="*/ 585480 w 1703859"/>
                <a:gd name="connsiteY84" fmla="*/ 1281803 h 1953967"/>
                <a:gd name="connsiteX85" fmla="*/ 255792 w 1703859"/>
                <a:gd name="connsiteY85" fmla="*/ 1647018 h 1953967"/>
                <a:gd name="connsiteX86" fmla="*/ 0 w 1703859"/>
                <a:gd name="connsiteY86" fmla="*/ 1925546 h 1953967"/>
                <a:gd name="connsiteX87" fmla="*/ 12789 w 1703859"/>
                <a:gd name="connsiteY87" fmla="*/ 1924125 h 1953967"/>
                <a:gd name="connsiteX88" fmla="*/ 24158 w 1703859"/>
                <a:gd name="connsiteY88" fmla="*/ 1924125 h 1953967"/>
                <a:gd name="connsiteX89" fmla="*/ 88106 w 1703859"/>
                <a:gd name="connsiteY89" fmla="*/ 1924125 h 1953967"/>
                <a:gd name="connsiteX90" fmla="*/ 149212 w 1703859"/>
                <a:gd name="connsiteY90" fmla="*/ 1928388 h 1953967"/>
                <a:gd name="connsiteX91" fmla="*/ 210318 w 1703859"/>
                <a:gd name="connsiteY91" fmla="*/ 1931230 h 1953967"/>
                <a:gd name="connsiteX92" fmla="*/ 270003 w 1703859"/>
                <a:gd name="connsiteY92" fmla="*/ 1935494 h 1953967"/>
                <a:gd name="connsiteX93" fmla="*/ 386530 w 1703859"/>
                <a:gd name="connsiteY93" fmla="*/ 1945441 h 1953967"/>
                <a:gd name="connsiteX94" fmla="*/ 444794 w 1703859"/>
                <a:gd name="connsiteY94" fmla="*/ 1949704 h 1953967"/>
                <a:gd name="connsiteX95" fmla="*/ 504479 w 1703859"/>
                <a:gd name="connsiteY95" fmla="*/ 1953967 h 1953967"/>
                <a:gd name="connsiteX96" fmla="*/ 1018905 w 1703859"/>
                <a:gd name="connsiteY96" fmla="*/ 1801913 h 1953967"/>
                <a:gd name="connsiteX97" fmla="*/ 1078590 w 1703859"/>
                <a:gd name="connsiteY97" fmla="*/ 1699597 h 1953967"/>
                <a:gd name="connsiteX98" fmla="*/ 1134012 w 1703859"/>
                <a:gd name="connsiteY98" fmla="*/ 1593017 h 1953967"/>
                <a:gd name="connsiteX99" fmla="*/ 1188012 w 1703859"/>
                <a:gd name="connsiteY99" fmla="*/ 1487858 h 1953967"/>
                <a:gd name="connsiteX100" fmla="*/ 1239171 w 1703859"/>
                <a:gd name="connsiteY100" fmla="*/ 1381278 h 1953967"/>
                <a:gd name="connsiteX101" fmla="*/ 1239171 w 1703859"/>
                <a:gd name="connsiteY101" fmla="*/ 1378435 h 1953967"/>
                <a:gd name="connsiteX102" fmla="*/ 1237750 w 1703859"/>
                <a:gd name="connsiteY102" fmla="*/ 1378435 h 1953967"/>
                <a:gd name="connsiteX103" fmla="*/ 1227802 w 1703859"/>
                <a:gd name="connsiteY103" fmla="*/ 1379857 h 1953967"/>
                <a:gd name="connsiteX104" fmla="*/ 1190854 w 1703859"/>
                <a:gd name="connsiteY104" fmla="*/ 1392646 h 1953967"/>
                <a:gd name="connsiteX105" fmla="*/ 1169539 w 1703859"/>
                <a:gd name="connsiteY105" fmla="*/ 1398330 h 1953967"/>
                <a:gd name="connsiteX106" fmla="*/ 1161012 w 1703859"/>
                <a:gd name="connsiteY106" fmla="*/ 1402594 h 1953967"/>
                <a:gd name="connsiteX107" fmla="*/ 1151064 w 1703859"/>
                <a:gd name="connsiteY107" fmla="*/ 1404015 h 1953967"/>
                <a:gd name="connsiteX108" fmla="*/ 1141117 w 1703859"/>
                <a:gd name="connsiteY108" fmla="*/ 1404015 h 1953967"/>
                <a:gd name="connsiteX109" fmla="*/ 1134012 w 1703859"/>
                <a:gd name="connsiteY109" fmla="*/ 1402594 h 1953967"/>
                <a:gd name="connsiteX110" fmla="*/ 1128327 w 1703859"/>
                <a:gd name="connsiteY110" fmla="*/ 1396910 h 1953967"/>
                <a:gd name="connsiteX111" fmla="*/ 1125485 w 1703859"/>
                <a:gd name="connsiteY111" fmla="*/ 1392646 h 1953967"/>
                <a:gd name="connsiteX112" fmla="*/ 1132591 w 1703859"/>
                <a:gd name="connsiteY112" fmla="*/ 1389804 h 1953967"/>
                <a:gd name="connsiteX113" fmla="*/ 1143960 w 1703859"/>
                <a:gd name="connsiteY113" fmla="*/ 1384120 h 1953967"/>
                <a:gd name="connsiteX114" fmla="*/ 1168117 w 1703859"/>
                <a:gd name="connsiteY114" fmla="*/ 1372751 h 1953967"/>
                <a:gd name="connsiteX115" fmla="*/ 1193696 w 1703859"/>
                <a:gd name="connsiteY115" fmla="*/ 1357120 h 1953967"/>
                <a:gd name="connsiteX116" fmla="*/ 1219276 w 1703859"/>
                <a:gd name="connsiteY116" fmla="*/ 1338646 h 1953967"/>
                <a:gd name="connsiteX117" fmla="*/ 1242013 w 1703859"/>
                <a:gd name="connsiteY117" fmla="*/ 1321593 h 1953967"/>
                <a:gd name="connsiteX118" fmla="*/ 1261908 w 1703859"/>
                <a:gd name="connsiteY118" fmla="*/ 1307382 h 1953967"/>
                <a:gd name="connsiteX119" fmla="*/ 1276118 w 1703859"/>
                <a:gd name="connsiteY119" fmla="*/ 1294593 h 1953967"/>
                <a:gd name="connsiteX120" fmla="*/ 1283224 w 1703859"/>
                <a:gd name="connsiteY120" fmla="*/ 1287487 h 1953967"/>
                <a:gd name="connsiteX121" fmla="*/ 1287487 w 1703859"/>
                <a:gd name="connsiteY121" fmla="*/ 1273276 h 1953967"/>
                <a:gd name="connsiteX122" fmla="*/ 1341487 w 1703859"/>
                <a:gd name="connsiteY122" fmla="*/ 1148224 h 1953967"/>
                <a:gd name="connsiteX123" fmla="*/ 1331488 w 1703859"/>
                <a:gd name="connsiteY123" fmla="*/ 1158222 h 1953967"/>
                <a:gd name="connsiteX124" fmla="*/ 1323014 w 1703859"/>
                <a:gd name="connsiteY124" fmla="*/ 1166697 h 1953967"/>
                <a:gd name="connsiteX125" fmla="*/ 1304540 w 1703859"/>
                <a:gd name="connsiteY125" fmla="*/ 1185170 h 1953967"/>
                <a:gd name="connsiteX126" fmla="*/ 1323014 w 1703859"/>
                <a:gd name="connsiteY126" fmla="*/ 1166696 h 1953967"/>
                <a:gd name="connsiteX127" fmla="*/ 1331488 w 1703859"/>
                <a:gd name="connsiteY127" fmla="*/ 1158222 h 1953967"/>
                <a:gd name="connsiteX128" fmla="*/ 1341487 w 1703859"/>
                <a:gd name="connsiteY128" fmla="*/ 1148223 h 1953967"/>
                <a:gd name="connsiteX129" fmla="*/ 1341487 w 1703859"/>
                <a:gd name="connsiteY129" fmla="*/ 1148224 h 1953967"/>
                <a:gd name="connsiteX130" fmla="*/ 1341488 w 1703859"/>
                <a:gd name="connsiteY130" fmla="*/ 1148223 h 1953967"/>
                <a:gd name="connsiteX131" fmla="*/ 1394067 w 1703859"/>
                <a:gd name="connsiteY131" fmla="*/ 1017484 h 1953967"/>
                <a:gd name="connsiteX132" fmla="*/ 1441592 w 1703859"/>
                <a:gd name="connsiteY132" fmla="*/ 894712 h 1953967"/>
                <a:gd name="connsiteX133" fmla="*/ 1420508 w 1703859"/>
                <a:gd name="connsiteY133" fmla="*/ 894577 h 1953967"/>
                <a:gd name="connsiteX134" fmla="*/ 1475791 w 1703859"/>
                <a:gd name="connsiteY134" fmla="*/ 799361 h 1953967"/>
                <a:gd name="connsiteX135" fmla="*/ 1490699 w 1703859"/>
                <a:gd name="connsiteY135" fmla="*/ 757430 h 1953967"/>
                <a:gd name="connsiteX136" fmla="*/ 1453752 w 1703859"/>
                <a:gd name="connsiteY136" fmla="*/ 800061 h 1953967"/>
                <a:gd name="connsiteX137" fmla="*/ 1453752 w 1703859"/>
                <a:gd name="connsiteY137" fmla="*/ 800061 h 1953967"/>
                <a:gd name="connsiteX138" fmla="*/ 1490700 w 1703859"/>
                <a:gd name="connsiteY138" fmla="*/ 757429 h 1953967"/>
                <a:gd name="connsiteX139" fmla="*/ 1490699 w 1703859"/>
                <a:gd name="connsiteY139" fmla="*/ 757430 h 1953967"/>
                <a:gd name="connsiteX140" fmla="*/ 1490700 w 1703859"/>
                <a:gd name="connsiteY140" fmla="*/ 757429 h 1953967"/>
                <a:gd name="connsiteX141" fmla="*/ 1543279 w 1703859"/>
                <a:gd name="connsiteY141" fmla="*/ 599691 h 1953967"/>
                <a:gd name="connsiteX142" fmla="*/ 1492121 w 1703859"/>
                <a:gd name="connsiteY142" fmla="*/ 621007 h 1953967"/>
                <a:gd name="connsiteX143" fmla="*/ 1442384 w 1703859"/>
                <a:gd name="connsiteY143" fmla="*/ 639480 h 1953967"/>
                <a:gd name="connsiteX144" fmla="*/ 1389804 w 1703859"/>
                <a:gd name="connsiteY144" fmla="*/ 656533 h 1953967"/>
                <a:gd name="connsiteX145" fmla="*/ 1442383 w 1703859"/>
                <a:gd name="connsiteY145" fmla="*/ 639480 h 1953967"/>
                <a:gd name="connsiteX146" fmla="*/ 1492121 w 1703859"/>
                <a:gd name="connsiteY146" fmla="*/ 621006 h 1953967"/>
                <a:gd name="connsiteX147" fmla="*/ 1543279 w 1703859"/>
                <a:gd name="connsiteY147" fmla="*/ 599691 h 1953967"/>
                <a:gd name="connsiteX148" fmla="*/ 1570279 w 1703859"/>
                <a:gd name="connsiteY148" fmla="*/ 511584 h 1953967"/>
                <a:gd name="connsiteX149" fmla="*/ 1595858 w 1703859"/>
                <a:gd name="connsiteY149" fmla="*/ 426320 h 1953967"/>
                <a:gd name="connsiteX150" fmla="*/ 1639911 w 1703859"/>
                <a:gd name="connsiteY150" fmla="*/ 270003 h 1953967"/>
                <a:gd name="connsiteX151" fmla="*/ 1675438 w 1703859"/>
                <a:gd name="connsiteY151" fmla="*/ 135002 h 1953967"/>
                <a:gd name="connsiteX152" fmla="*/ 1702438 w 1703859"/>
                <a:gd name="connsiteY152" fmla="*/ 25579 h 1953967"/>
                <a:gd name="connsiteX153" fmla="*/ 1703859 w 1703859"/>
                <a:gd name="connsiteY153" fmla="*/ 12790 h 19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703859" h="1953967">
                  <a:moveTo>
                    <a:pt x="1200802" y="1264750"/>
                  </a:moveTo>
                  <a:lnTo>
                    <a:pt x="1178065" y="1277540"/>
                  </a:lnTo>
                  <a:lnTo>
                    <a:pt x="1155328" y="1288909"/>
                  </a:lnTo>
                  <a:lnTo>
                    <a:pt x="1131169" y="1300277"/>
                  </a:lnTo>
                  <a:lnTo>
                    <a:pt x="1107011" y="1311646"/>
                  </a:lnTo>
                  <a:lnTo>
                    <a:pt x="1093079" y="1317741"/>
                  </a:lnTo>
                  <a:lnTo>
                    <a:pt x="1084275" y="1321593"/>
                  </a:lnTo>
                  <a:lnTo>
                    <a:pt x="1058695" y="1330119"/>
                  </a:lnTo>
                  <a:lnTo>
                    <a:pt x="1034537" y="1335803"/>
                  </a:lnTo>
                  <a:lnTo>
                    <a:pt x="1010378" y="1342909"/>
                  </a:lnTo>
                  <a:lnTo>
                    <a:pt x="984799" y="1348593"/>
                  </a:lnTo>
                  <a:lnTo>
                    <a:pt x="960642" y="1351436"/>
                  </a:lnTo>
                  <a:lnTo>
                    <a:pt x="935062" y="1357120"/>
                  </a:lnTo>
                  <a:lnTo>
                    <a:pt x="909483" y="1358540"/>
                  </a:lnTo>
                  <a:lnTo>
                    <a:pt x="883904" y="1359962"/>
                  </a:lnTo>
                  <a:lnTo>
                    <a:pt x="858325" y="1359962"/>
                  </a:lnTo>
                  <a:lnTo>
                    <a:pt x="832745" y="1358540"/>
                  </a:lnTo>
                  <a:lnTo>
                    <a:pt x="858325" y="1359961"/>
                  </a:lnTo>
                  <a:lnTo>
                    <a:pt x="883904" y="1359961"/>
                  </a:lnTo>
                  <a:lnTo>
                    <a:pt x="909483" y="1358540"/>
                  </a:lnTo>
                  <a:lnTo>
                    <a:pt x="935062" y="1357119"/>
                  </a:lnTo>
                  <a:lnTo>
                    <a:pt x="960642" y="1351435"/>
                  </a:lnTo>
                  <a:lnTo>
                    <a:pt x="984800" y="1348593"/>
                  </a:lnTo>
                  <a:lnTo>
                    <a:pt x="1010379" y="1342908"/>
                  </a:lnTo>
                  <a:lnTo>
                    <a:pt x="1034537" y="1335803"/>
                  </a:lnTo>
                  <a:lnTo>
                    <a:pt x="1058695" y="1330119"/>
                  </a:lnTo>
                  <a:lnTo>
                    <a:pt x="1084274" y="1321593"/>
                  </a:lnTo>
                  <a:lnTo>
                    <a:pt x="1093079" y="1317741"/>
                  </a:lnTo>
                  <a:lnTo>
                    <a:pt x="1107012" y="1311645"/>
                  </a:lnTo>
                  <a:lnTo>
                    <a:pt x="1131169" y="1300276"/>
                  </a:lnTo>
                  <a:lnTo>
                    <a:pt x="1155328" y="1288908"/>
                  </a:lnTo>
                  <a:lnTo>
                    <a:pt x="1178065" y="1277539"/>
                  </a:lnTo>
                  <a:close/>
                  <a:moveTo>
                    <a:pt x="1284645" y="1202223"/>
                  </a:moveTo>
                  <a:lnTo>
                    <a:pt x="1264750" y="1220697"/>
                  </a:lnTo>
                  <a:lnTo>
                    <a:pt x="1243434" y="1234908"/>
                  </a:lnTo>
                  <a:lnTo>
                    <a:pt x="1222118" y="1250539"/>
                  </a:lnTo>
                  <a:lnTo>
                    <a:pt x="1243434" y="1234907"/>
                  </a:lnTo>
                  <a:lnTo>
                    <a:pt x="1264750" y="1220696"/>
                  </a:lnTo>
                  <a:close/>
                  <a:moveTo>
                    <a:pt x="1441223" y="812589"/>
                  </a:moveTo>
                  <a:lnTo>
                    <a:pt x="1412542" y="841272"/>
                  </a:lnTo>
                  <a:lnTo>
                    <a:pt x="1409078" y="844615"/>
                  </a:lnTo>
                  <a:lnTo>
                    <a:pt x="1412541" y="841272"/>
                  </a:lnTo>
                  <a:close/>
                  <a:moveTo>
                    <a:pt x="1703859" y="0"/>
                  </a:moveTo>
                  <a:lnTo>
                    <a:pt x="1418225" y="333950"/>
                  </a:lnTo>
                  <a:lnTo>
                    <a:pt x="1126906" y="669322"/>
                  </a:lnTo>
                  <a:lnTo>
                    <a:pt x="1153907" y="675007"/>
                  </a:lnTo>
                  <a:lnTo>
                    <a:pt x="1179486" y="677849"/>
                  </a:lnTo>
                  <a:lnTo>
                    <a:pt x="1206486" y="680691"/>
                  </a:lnTo>
                  <a:lnTo>
                    <a:pt x="1234907" y="680691"/>
                  </a:lnTo>
                  <a:lnTo>
                    <a:pt x="1260486" y="680691"/>
                  </a:lnTo>
                  <a:lnTo>
                    <a:pt x="1286065" y="676428"/>
                  </a:lnTo>
                  <a:lnTo>
                    <a:pt x="1313066" y="673586"/>
                  </a:lnTo>
                  <a:lnTo>
                    <a:pt x="1338645" y="669322"/>
                  </a:lnTo>
                  <a:lnTo>
                    <a:pt x="1364224" y="662217"/>
                  </a:lnTo>
                  <a:lnTo>
                    <a:pt x="1338645" y="669323"/>
                  </a:lnTo>
                  <a:lnTo>
                    <a:pt x="1313066" y="673586"/>
                  </a:lnTo>
                  <a:lnTo>
                    <a:pt x="1286066" y="676428"/>
                  </a:lnTo>
                  <a:lnTo>
                    <a:pt x="1260487" y="680692"/>
                  </a:lnTo>
                  <a:lnTo>
                    <a:pt x="1234908" y="680692"/>
                  </a:lnTo>
                  <a:lnTo>
                    <a:pt x="1206486" y="680692"/>
                  </a:lnTo>
                  <a:lnTo>
                    <a:pt x="1179486" y="677850"/>
                  </a:lnTo>
                  <a:lnTo>
                    <a:pt x="1153907" y="675008"/>
                  </a:lnTo>
                  <a:lnTo>
                    <a:pt x="1126907" y="669323"/>
                  </a:lnTo>
                  <a:lnTo>
                    <a:pt x="1078590" y="723324"/>
                  </a:lnTo>
                  <a:lnTo>
                    <a:pt x="891009" y="937905"/>
                  </a:lnTo>
                  <a:lnTo>
                    <a:pt x="702007" y="1149643"/>
                  </a:lnTo>
                  <a:lnTo>
                    <a:pt x="585480" y="1281803"/>
                  </a:lnTo>
                  <a:lnTo>
                    <a:pt x="609637" y="1294592"/>
                  </a:lnTo>
                  <a:lnTo>
                    <a:pt x="633796" y="1307382"/>
                  </a:lnTo>
                  <a:lnTo>
                    <a:pt x="656533" y="1317329"/>
                  </a:lnTo>
                  <a:lnTo>
                    <a:pt x="680691" y="1325855"/>
                  </a:lnTo>
                  <a:lnTo>
                    <a:pt x="707692" y="1334382"/>
                  </a:lnTo>
                  <a:lnTo>
                    <a:pt x="731849" y="1342908"/>
                  </a:lnTo>
                  <a:lnTo>
                    <a:pt x="757428" y="1347172"/>
                  </a:lnTo>
                  <a:lnTo>
                    <a:pt x="783008" y="1351435"/>
                  </a:lnTo>
                  <a:lnTo>
                    <a:pt x="808587" y="1355698"/>
                  </a:lnTo>
                  <a:lnTo>
                    <a:pt x="783008" y="1351436"/>
                  </a:lnTo>
                  <a:lnTo>
                    <a:pt x="757428" y="1347172"/>
                  </a:lnTo>
                  <a:lnTo>
                    <a:pt x="731849" y="1342909"/>
                  </a:lnTo>
                  <a:lnTo>
                    <a:pt x="707692" y="1334383"/>
                  </a:lnTo>
                  <a:lnTo>
                    <a:pt x="680691" y="1325856"/>
                  </a:lnTo>
                  <a:lnTo>
                    <a:pt x="656533" y="1317330"/>
                  </a:lnTo>
                  <a:lnTo>
                    <a:pt x="633796" y="1307382"/>
                  </a:lnTo>
                  <a:lnTo>
                    <a:pt x="609637" y="1294593"/>
                  </a:lnTo>
                  <a:lnTo>
                    <a:pt x="585480" y="1281803"/>
                  </a:lnTo>
                  <a:lnTo>
                    <a:pt x="255792" y="1647018"/>
                  </a:lnTo>
                  <a:lnTo>
                    <a:pt x="0" y="1925546"/>
                  </a:lnTo>
                  <a:lnTo>
                    <a:pt x="12789" y="1924125"/>
                  </a:lnTo>
                  <a:lnTo>
                    <a:pt x="24158" y="1924125"/>
                  </a:lnTo>
                  <a:lnTo>
                    <a:pt x="88106" y="1924125"/>
                  </a:lnTo>
                  <a:lnTo>
                    <a:pt x="149212" y="1928388"/>
                  </a:lnTo>
                  <a:lnTo>
                    <a:pt x="210318" y="1931230"/>
                  </a:lnTo>
                  <a:lnTo>
                    <a:pt x="270003" y="1935494"/>
                  </a:lnTo>
                  <a:lnTo>
                    <a:pt x="386530" y="1945441"/>
                  </a:lnTo>
                  <a:lnTo>
                    <a:pt x="444794" y="1949704"/>
                  </a:lnTo>
                  <a:lnTo>
                    <a:pt x="504479" y="1953967"/>
                  </a:lnTo>
                  <a:lnTo>
                    <a:pt x="1018905" y="1801913"/>
                  </a:lnTo>
                  <a:lnTo>
                    <a:pt x="1078590" y="1699597"/>
                  </a:lnTo>
                  <a:lnTo>
                    <a:pt x="1134012" y="1593017"/>
                  </a:lnTo>
                  <a:lnTo>
                    <a:pt x="1188012" y="1487858"/>
                  </a:lnTo>
                  <a:lnTo>
                    <a:pt x="1239171" y="1381278"/>
                  </a:lnTo>
                  <a:lnTo>
                    <a:pt x="1239171" y="1378435"/>
                  </a:lnTo>
                  <a:lnTo>
                    <a:pt x="1237750" y="1378435"/>
                  </a:lnTo>
                  <a:lnTo>
                    <a:pt x="1227802" y="1379857"/>
                  </a:lnTo>
                  <a:lnTo>
                    <a:pt x="1190854" y="1392646"/>
                  </a:lnTo>
                  <a:lnTo>
                    <a:pt x="1169539" y="1398330"/>
                  </a:lnTo>
                  <a:lnTo>
                    <a:pt x="1161012" y="1402594"/>
                  </a:lnTo>
                  <a:lnTo>
                    <a:pt x="1151064" y="1404015"/>
                  </a:lnTo>
                  <a:lnTo>
                    <a:pt x="1141117" y="1404015"/>
                  </a:lnTo>
                  <a:lnTo>
                    <a:pt x="1134012" y="1402594"/>
                  </a:lnTo>
                  <a:lnTo>
                    <a:pt x="1128327" y="1396910"/>
                  </a:lnTo>
                  <a:lnTo>
                    <a:pt x="1125485" y="1392646"/>
                  </a:lnTo>
                  <a:lnTo>
                    <a:pt x="1132591" y="1389804"/>
                  </a:lnTo>
                  <a:lnTo>
                    <a:pt x="1143960" y="1384120"/>
                  </a:lnTo>
                  <a:lnTo>
                    <a:pt x="1168117" y="1372751"/>
                  </a:lnTo>
                  <a:lnTo>
                    <a:pt x="1193696" y="1357120"/>
                  </a:lnTo>
                  <a:lnTo>
                    <a:pt x="1219276" y="1338646"/>
                  </a:lnTo>
                  <a:lnTo>
                    <a:pt x="1242013" y="1321593"/>
                  </a:lnTo>
                  <a:lnTo>
                    <a:pt x="1261908" y="1307382"/>
                  </a:lnTo>
                  <a:lnTo>
                    <a:pt x="1276118" y="1294593"/>
                  </a:lnTo>
                  <a:lnTo>
                    <a:pt x="1283224" y="1287487"/>
                  </a:lnTo>
                  <a:lnTo>
                    <a:pt x="1287487" y="1273276"/>
                  </a:lnTo>
                  <a:lnTo>
                    <a:pt x="1341487" y="1148224"/>
                  </a:lnTo>
                  <a:lnTo>
                    <a:pt x="1331488" y="1158222"/>
                  </a:lnTo>
                  <a:lnTo>
                    <a:pt x="1323014" y="1166697"/>
                  </a:lnTo>
                  <a:lnTo>
                    <a:pt x="1304540" y="1185170"/>
                  </a:lnTo>
                  <a:lnTo>
                    <a:pt x="1323014" y="1166696"/>
                  </a:lnTo>
                  <a:lnTo>
                    <a:pt x="1331488" y="1158222"/>
                  </a:lnTo>
                  <a:lnTo>
                    <a:pt x="1341487" y="1148223"/>
                  </a:lnTo>
                  <a:lnTo>
                    <a:pt x="1341487" y="1148224"/>
                  </a:lnTo>
                  <a:lnTo>
                    <a:pt x="1341488" y="1148223"/>
                  </a:lnTo>
                  <a:lnTo>
                    <a:pt x="1394067" y="1017484"/>
                  </a:lnTo>
                  <a:lnTo>
                    <a:pt x="1441592" y="894712"/>
                  </a:lnTo>
                  <a:lnTo>
                    <a:pt x="1420508" y="894577"/>
                  </a:lnTo>
                  <a:lnTo>
                    <a:pt x="1475791" y="799361"/>
                  </a:lnTo>
                  <a:lnTo>
                    <a:pt x="1490699" y="757430"/>
                  </a:lnTo>
                  <a:lnTo>
                    <a:pt x="1453752" y="800061"/>
                  </a:lnTo>
                  <a:lnTo>
                    <a:pt x="1453752" y="800061"/>
                  </a:lnTo>
                  <a:lnTo>
                    <a:pt x="1490700" y="757429"/>
                  </a:lnTo>
                  <a:lnTo>
                    <a:pt x="1490699" y="757430"/>
                  </a:lnTo>
                  <a:lnTo>
                    <a:pt x="1490700" y="757429"/>
                  </a:lnTo>
                  <a:lnTo>
                    <a:pt x="1543279" y="599691"/>
                  </a:lnTo>
                  <a:lnTo>
                    <a:pt x="1492121" y="621007"/>
                  </a:lnTo>
                  <a:lnTo>
                    <a:pt x="1442384" y="639480"/>
                  </a:lnTo>
                  <a:lnTo>
                    <a:pt x="1389804" y="656533"/>
                  </a:lnTo>
                  <a:lnTo>
                    <a:pt x="1442383" y="639480"/>
                  </a:lnTo>
                  <a:lnTo>
                    <a:pt x="1492121" y="621006"/>
                  </a:lnTo>
                  <a:lnTo>
                    <a:pt x="1543279" y="599691"/>
                  </a:lnTo>
                  <a:lnTo>
                    <a:pt x="1570279" y="511584"/>
                  </a:lnTo>
                  <a:lnTo>
                    <a:pt x="1595858" y="426320"/>
                  </a:lnTo>
                  <a:lnTo>
                    <a:pt x="1639911" y="270003"/>
                  </a:lnTo>
                  <a:lnTo>
                    <a:pt x="1675438" y="135002"/>
                  </a:lnTo>
                  <a:lnTo>
                    <a:pt x="1702438" y="25579"/>
                  </a:lnTo>
                  <a:lnTo>
                    <a:pt x="1703859" y="1279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cs typeface="+mn-cs"/>
              </a:endParaRPr>
            </a:p>
          </p:txBody>
        </p:sp>
        <p:grpSp>
          <p:nvGrpSpPr>
            <p:cNvPr id="16" name="Group 2"/>
            <p:cNvGrpSpPr/>
            <p:nvPr/>
          </p:nvGrpSpPr>
          <p:grpSpPr>
            <a:xfrm rot="8100000">
              <a:off x="3532005" y="4574529"/>
              <a:ext cx="142009" cy="89828"/>
              <a:chOff x="5247563" y="3615397"/>
              <a:chExt cx="405525" cy="256516"/>
            </a:xfrm>
            <a:solidFill>
              <a:srgbClr val="49180E"/>
            </a:solidFill>
          </p:grpSpPr>
          <p:sp>
            <p:nvSpPr>
              <p:cNvPr id="17" name="Rounded Rectangle 1"/>
              <p:cNvSpPr/>
              <p:nvPr/>
            </p:nvSpPr>
            <p:spPr>
              <a:xfrm>
                <a:off x="5317589" y="3615397"/>
                <a:ext cx="261680" cy="124351"/>
              </a:xfrm>
              <a:prstGeom prst="roundRect">
                <a:avLst>
                  <a:gd name="adj" fmla="val 33648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16"/>
              <p:cNvSpPr/>
              <p:nvPr/>
            </p:nvSpPr>
            <p:spPr>
              <a:xfrm>
                <a:off x="5247563" y="3701648"/>
                <a:ext cx="405525" cy="170265"/>
              </a:xfrm>
              <a:prstGeom prst="roundRect">
                <a:avLst>
                  <a:gd name="adj" fmla="val 33648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2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28600" y="25730"/>
            <a:ext cx="7467600" cy="1066800"/>
          </a:xfrm>
        </p:spPr>
        <p:txBody>
          <a:bodyPr/>
          <a:lstStyle/>
          <a:p>
            <a:r>
              <a:rPr lang="tr-TR" sz="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tr-TR" sz="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C-</a:t>
            </a:r>
            <a:r>
              <a:rPr lang="tr-TR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DISPOSAL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288" y="1143000"/>
            <a:ext cx="899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Under the title of disposal, GDNP have three kinds of transactions: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20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012" y="1832600"/>
            <a:ext cx="9982200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Resi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078" y="1028700"/>
            <a:ext cx="12680779" cy="6186469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28600" y="57150"/>
            <a:ext cx="7467600" cy="1066800"/>
          </a:xfrm>
        </p:spPr>
        <p:txBody>
          <a:bodyPr/>
          <a:lstStyle/>
          <a:p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C.1. Selling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219200"/>
            <a:ext cx="91440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GDNP has the authority </a:t>
            </a:r>
            <a:r>
              <a:rPr lang="en-US" sz="2200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to sell the </a:t>
            </a:r>
            <a:r>
              <a:rPr lang="en-US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state real estates to real and legal persons.</a:t>
            </a:r>
          </a:p>
          <a:p>
            <a:pPr marL="342900" lvl="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All selling processes are regulated by laws. GDNP generally</a:t>
            </a:r>
            <a:r>
              <a:rPr lang="tr-TR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sz="2200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sells state </a:t>
            </a:r>
            <a:r>
              <a:rPr lang="en-US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real estates </a:t>
            </a:r>
            <a:r>
              <a:rPr lang="en-US" sz="2200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by tender. </a:t>
            </a:r>
            <a:r>
              <a:rPr lang="en-US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Depending on special laws, it is also possible </a:t>
            </a:r>
            <a:r>
              <a:rPr lang="en-US" sz="2200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to make </a:t>
            </a:r>
            <a:r>
              <a:rPr lang="en-US" sz="2200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direct sales of state real estates.	</a:t>
            </a:r>
          </a:p>
        </p:txBody>
      </p:sp>
    </p:spTree>
    <p:extLst>
      <p:ext uri="{BB962C8B-B14F-4D97-AF65-F5344CB8AC3E}">
        <p14:creationId xmlns:p14="http://schemas.microsoft.com/office/powerpoint/2010/main" val="6099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800" y="1095499"/>
            <a:ext cx="12290601" cy="562588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01700" y="28699"/>
            <a:ext cx="7467600" cy="10668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Georgia" panose="02040502050405020303" pitchFamily="18" charset="0"/>
              </a:rPr>
              <a:t>C.2. Free </a:t>
            </a:r>
            <a:r>
              <a:rPr lang="en-US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Transfer </a:t>
            </a:r>
            <a:r>
              <a:rPr lang="en-US" sz="3200" dirty="0">
                <a:solidFill>
                  <a:srgbClr val="800000"/>
                </a:solidFill>
                <a:latin typeface="Georgia" panose="02040502050405020303" pitchFamily="18" charset="0"/>
              </a:rPr>
              <a:t>of State Real Estates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243031"/>
            <a:ext cx="91440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srgbClr val="002060"/>
                </a:solidFill>
                <a:latin typeface="Georgia" panose="02040502050405020303" pitchFamily="18" charset="0"/>
              </a:rPr>
              <a:t>State real estates can be transferred to governmental institutions and municipalities in</a:t>
            </a:r>
            <a:r>
              <a:rPr lang="tr-TR" sz="22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2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order</a:t>
            </a:r>
            <a:r>
              <a:rPr lang="tr-TR" sz="22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2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 </a:t>
            </a:r>
            <a:r>
              <a:rPr lang="en-US" sz="2200" b="0" dirty="0">
                <a:solidFill>
                  <a:srgbClr val="002060"/>
                </a:solidFill>
                <a:latin typeface="Georgia" panose="02040502050405020303" pitchFamily="18" charset="0"/>
              </a:rPr>
              <a:t>support urbanization, education, </a:t>
            </a:r>
            <a:r>
              <a:rPr lang="en-US" sz="22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economic </a:t>
            </a:r>
            <a:r>
              <a:rPr lang="en-US" sz="2200" b="0" dirty="0">
                <a:solidFill>
                  <a:srgbClr val="002060"/>
                </a:solidFill>
                <a:latin typeface="Georgia" panose="02040502050405020303" pitchFamily="18" charset="0"/>
              </a:rPr>
              <a:t>and social aims with non-payment contracts.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2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Free transfer transactions </a:t>
            </a:r>
            <a:r>
              <a:rPr lang="en-US" sz="2200" b="0" dirty="0">
                <a:solidFill>
                  <a:srgbClr val="002060"/>
                </a:solidFill>
                <a:latin typeface="Georgia" panose="02040502050405020303" pitchFamily="18" charset="0"/>
              </a:rPr>
              <a:t>are all made according to current legislation</a:t>
            </a:r>
            <a:r>
              <a:rPr lang="en-US" sz="22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22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6488" y="838199"/>
            <a:ext cx="12375953" cy="6032715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6200" y="-11875"/>
            <a:ext cx="7467600" cy="10668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Georgia" panose="02040502050405020303" pitchFamily="18" charset="0"/>
              </a:rPr>
              <a:t>C.3. Free Leaving in Pursuance of Zoning Plans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State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 </a:t>
            </a:r>
            <a:r>
              <a:rPr lang="tr-TR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fixed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assets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which are split up for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road making, parking lots, green fields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 the context of </a:t>
            </a:r>
            <a:r>
              <a:rPr lang="tr-TR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town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plan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ning 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are </a:t>
            </a:r>
            <a:r>
              <a:rPr lang="tr-TR" b="0" dirty="0" err="1">
                <a:solidFill>
                  <a:srgbClr val="002060"/>
                </a:solidFill>
                <a:latin typeface="Georgia" panose="02040502050405020303" pitchFamily="18" charset="0"/>
              </a:rPr>
              <a:t>left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</a:rPr>
              <a:t>to municipalities and special provincial 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r>
              <a:rPr lang="en-US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dministrations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with</a:t>
            </a:r>
            <a:r>
              <a:rPr lang="tr-TR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out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any</a:t>
            </a:r>
            <a:r>
              <a:rPr lang="tr-TR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payment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6200" y="-61557"/>
            <a:ext cx="7467600" cy="1066800"/>
          </a:xfrm>
        </p:spPr>
        <p:txBody>
          <a:bodyPr/>
          <a:lstStyle/>
          <a:p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Information Technologies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243031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All transactions in headquarter and local units are being monitored by using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information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technology.</a:t>
            </a:r>
            <a:endParaRPr lang="en-US" sz="2000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GDNP’s IT system was established in 1996. This system includes both the inventory of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portfolio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and registries of transactions.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In 2012 all application programs were modified as web-based.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57600"/>
            <a:ext cx="7773074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52400" y="11242"/>
            <a:ext cx="7467600" cy="1066800"/>
          </a:xfrm>
        </p:spPr>
        <p:txBody>
          <a:bodyPr/>
          <a:lstStyle/>
          <a:p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Geographic Information Systems 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24303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In GDNP, GIS is widely used in various kind of transactions.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By using GIS, we can easily check the intensity of state property in any given region and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exact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coordinates of the property which is handled.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Also this system provides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information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about a single property or  in a whole region in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layered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structure. (population, green areas, forests and so on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.)</a:t>
            </a:r>
            <a:endParaRPr lang="en-US" sz="20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75661"/>
            <a:ext cx="7773074" cy="54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6200" y="-117407"/>
            <a:ext cx="7467600" cy="1066800"/>
          </a:xfrm>
        </p:spPr>
        <p:txBody>
          <a:bodyPr/>
          <a:lstStyle/>
          <a:p>
            <a:r>
              <a:rPr lang="id-ID" sz="3200" dirty="0">
                <a:solidFill>
                  <a:srgbClr val="800000"/>
                </a:solidFill>
                <a:latin typeface="Georgia" panose="02040502050405020303" pitchFamily="18" charset="0"/>
              </a:rPr>
              <a:t>Document Management Systems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12430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In order to monitor incoming and outgoing papers properly, </a:t>
            </a:r>
            <a:r>
              <a:rPr lang="tr-TR" sz="2000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GDNP’s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document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management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system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has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being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 use since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2000.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At the end of 2014,</a:t>
            </a:r>
            <a:r>
              <a:rPr lang="en-GB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all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ministries’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units started to use a new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document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management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system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GB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as well as GDNP.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en-US" sz="2000" b="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Electronic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signatures </a:t>
            </a:r>
            <a:r>
              <a:rPr lang="en-GB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are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being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used 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by the </a:t>
            </a:r>
            <a:r>
              <a:rPr lang="en-GB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</a:t>
            </a:r>
            <a:r>
              <a:rPr lang="en-US" sz="2000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inistries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’</a:t>
            </a:r>
            <a:r>
              <a:rPr lang="en-US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units </a:t>
            </a:r>
            <a:r>
              <a:rPr lang="tr-TR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since </a:t>
            </a:r>
            <a:r>
              <a:rPr lang="en-US" sz="2000" b="0" dirty="0">
                <a:solidFill>
                  <a:srgbClr val="002060"/>
                </a:solidFill>
                <a:latin typeface="Georgia" panose="02040502050405020303" pitchFamily="18" charset="0"/>
              </a:rPr>
              <a:t>the end of 2015</a:t>
            </a:r>
            <a:r>
              <a:rPr lang="tr-TR" sz="20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20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69" y="4038600"/>
            <a:ext cx="217646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94013" y="35876"/>
            <a:ext cx="7467600" cy="10668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Georgia" panose="02040502050405020303" pitchFamily="18" charset="0"/>
              </a:rPr>
              <a:t>Public Real Estate Network (</a:t>
            </a:r>
            <a:r>
              <a:rPr lang="en-US" sz="3200" dirty="0" err="1">
                <a:solidFill>
                  <a:srgbClr val="800000"/>
                </a:solidFill>
                <a:latin typeface="Georgia" panose="02040502050405020303" pitchFamily="18" charset="0"/>
              </a:rPr>
              <a:t>PuRE</a:t>
            </a:r>
            <a:r>
              <a:rPr lang="en-US" sz="3200" dirty="0">
                <a:solidFill>
                  <a:srgbClr val="800000"/>
                </a:solidFill>
                <a:latin typeface="Georgia" panose="02040502050405020303" pitchFamily="18" charset="0"/>
              </a:rPr>
              <a:t>-net)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6200" y="1225689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In 2013, GDNP became a member of the </a:t>
            </a:r>
            <a:r>
              <a:rPr lang="en-US" b="0" dirty="0" err="1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organisation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named </a:t>
            </a:r>
            <a:r>
              <a:rPr lang="en-US" b="0" dirty="0" err="1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PuRE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-net which is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an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European </a:t>
            </a:r>
            <a:r>
              <a:rPr lang="en-US" b="0" dirty="0" err="1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organisation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bringing together national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real estate agencies and ministries responsible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for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public real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estate across Europe.  </a:t>
            </a:r>
          </a:p>
          <a:p>
            <a:pPr marL="342900" lvl="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The network is a chance for executives and specialists to network and exchange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knowledge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and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experience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of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the management of public real estate.</a:t>
            </a:r>
          </a:p>
          <a:p>
            <a:pPr marL="342900" lvl="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By attending the annual meetings and working tables of </a:t>
            </a:r>
            <a:r>
              <a:rPr lang="en-US" b="0" dirty="0" err="1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PuRE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-net, GDNP has the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chance</a:t>
            </a:r>
            <a:r>
              <a:rPr lang="tr-TR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to monitor </a:t>
            </a:r>
            <a:r>
              <a:rPr lang="en-US" b="0" dirty="0">
                <a:solidFill>
                  <a:srgbClr val="000066"/>
                </a:solidFill>
                <a:latin typeface="Georgia" panose="02040502050405020303" pitchFamily="18" charset="0"/>
                <a:cs typeface="+mn-cs"/>
              </a:rPr>
              <a:t>developments in Europe regarding the management of state real estates.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5000"/>
            <a:ext cx="1816765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>
                <a:latin typeface="Georgia" panose="02040502050405020303" pitchFamily="18" charset="0"/>
              </a:rPr>
              <a:t>Centralized</a:t>
            </a:r>
            <a:r>
              <a:rPr lang="tr-TR" sz="3200" dirty="0">
                <a:latin typeface="Georgia" panose="02040502050405020303" pitchFamily="18" charset="0"/>
              </a:rPr>
              <a:t> </a:t>
            </a:r>
            <a:r>
              <a:rPr lang="tr-TR" sz="3200" dirty="0" err="1">
                <a:latin typeface="Georgia" panose="02040502050405020303" pitchFamily="18" charset="0"/>
              </a:rPr>
              <a:t>and</a:t>
            </a:r>
            <a:r>
              <a:rPr lang="tr-TR" sz="3200" dirty="0">
                <a:latin typeface="Georgia" panose="02040502050405020303" pitchFamily="18" charset="0"/>
              </a:rPr>
              <a:t> </a:t>
            </a:r>
            <a:r>
              <a:rPr lang="tr-TR" sz="3200" dirty="0" err="1">
                <a:latin typeface="Georgia" panose="02040502050405020303" pitchFamily="18" charset="0"/>
              </a:rPr>
              <a:t>Decentralized</a:t>
            </a:r>
            <a:r>
              <a:rPr lang="tr-TR" sz="3200" dirty="0">
                <a:latin typeface="Georgia" panose="02040502050405020303" pitchFamily="18" charset="0"/>
              </a:rPr>
              <a:t> </a:t>
            </a:r>
            <a:r>
              <a:rPr lang="tr-TR" sz="3200" dirty="0" err="1">
                <a:latin typeface="Georgia" panose="02040502050405020303" pitchFamily="18" charset="0"/>
              </a:rPr>
              <a:t>Approach</a:t>
            </a:r>
            <a:endParaRPr lang="en-GB" sz="32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4711287"/>
              </p:ext>
            </p:extLst>
          </p:nvPr>
        </p:nvGraphicFramePr>
        <p:xfrm>
          <a:off x="168729" y="1496083"/>
          <a:ext cx="8686800" cy="48747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14600"/>
                <a:gridCol w="3736649"/>
                <a:gridCol w="2435551"/>
              </a:tblGrid>
              <a:tr h="5831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TYPE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FEATURES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COUNTRY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EXAMPLES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82942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Centralized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One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single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agency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sets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p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olicies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and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the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standards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as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well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as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implements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them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through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a network of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offices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that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provide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services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to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agencies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and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private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sector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. 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Germany,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Netherlands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, France, </a:t>
                      </a:r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Turkey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82941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Decentralized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Agencies have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the operational </a:t>
                      </a:r>
                      <a:r>
                        <a:rPr lang="tr-TR" b="1" baseline="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responsibilities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central unit sets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policy,</a:t>
                      </a:r>
                      <a:r>
                        <a:rPr lang="en-GB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guidelines and 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standards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United Kingdom,</a:t>
                      </a:r>
                      <a:r>
                        <a:rPr lang="en-GB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Canada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840218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Mixed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Some char</a:t>
                      </a:r>
                      <a:r>
                        <a:rPr lang="en-GB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acteristics</a:t>
                      </a:r>
                      <a:r>
                        <a:rPr lang="en-GB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o</a:t>
                      </a:r>
                      <a:r>
                        <a:rPr lang="tr-TR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f centralized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and decentralized.</a:t>
                      </a:r>
                      <a:endParaRPr lang="tr-TR" b="1" dirty="0" smtClean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India</a:t>
                      </a:r>
                      <a:endParaRPr lang="en-GB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28600" y="-35626"/>
            <a:ext cx="7696200" cy="1066800"/>
          </a:xfrm>
        </p:spPr>
        <p:txBody>
          <a:bodyPr/>
          <a:lstStyle/>
          <a:p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Motor Vehicles in </a:t>
            </a:r>
            <a:r>
              <a:rPr lang="en-GB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the 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Turkish Public </a:t>
            </a:r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S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ector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200" y="1295400"/>
            <a:ext cx="8915400" cy="487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principle, the Turkish legislation pertaining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vehicles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vehicles should be </a:t>
            </a:r>
            <a:r>
              <a:rPr lang="en-GB" sz="18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outsourced from </a:t>
            </a:r>
            <a:r>
              <a:rPr lang="en-GB" sz="180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private </a:t>
            </a:r>
            <a:r>
              <a:rPr lang="en-GB" sz="18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However, whenever it is considered that outsourcing of the vehicle is not economic, or when it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necessary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acquire the vehicle for reasons such as </a:t>
            </a:r>
            <a:r>
              <a:rPr lang="en-GB" sz="18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health, security or </a:t>
            </a:r>
            <a:r>
              <a:rPr lang="en-GB" sz="180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methods other than outsourcing can be used.  </a:t>
            </a:r>
            <a:endParaRPr lang="en-GB" sz="1800" b="0" dirty="0">
              <a:solidFill>
                <a:srgbClr val="000066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b="0" dirty="0">
              <a:solidFill>
                <a:srgbClr val="000066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vehicle to be acquired by a governmental agency, the vehicle </a:t>
            </a:r>
            <a:r>
              <a:rPr lang="en-GB" sz="18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listed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18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table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 table which lists the types and numbers of vehicles that can be acquired by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governmental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agencies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attached to the current year’s budget law.  </a:t>
            </a:r>
            <a:endParaRPr lang="tr-TR" sz="1800" b="0" dirty="0" smtClean="0">
              <a:solidFill>
                <a:srgbClr val="000066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800" b="0" dirty="0">
              <a:solidFill>
                <a:srgbClr val="000066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Followed by the enactment of budget law and the T table attached to it,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decision of the Council of Ministers </a:t>
            </a:r>
            <a:r>
              <a:rPr lang="en-GB" sz="1800" b="0" dirty="0" smtClean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also required to permit </a:t>
            </a:r>
            <a:r>
              <a:rPr lang="en-GB" sz="1800" b="0" dirty="0">
                <a:solidFill>
                  <a:srgbClr val="0000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acquisition of the vehicles that are listed in T table by governmental agencies. </a:t>
            </a:r>
            <a:endParaRPr lang="tr-TR" sz="1800" b="0" dirty="0" smtClean="0">
              <a:solidFill>
                <a:srgbClr val="000066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1800" b="0" dirty="0">
              <a:solidFill>
                <a:srgbClr val="000066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800" b="0" dirty="0">
              <a:solidFill>
                <a:srgbClr val="000066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93023" y="0"/>
            <a:ext cx="7696200" cy="1066800"/>
          </a:xfrm>
        </p:spPr>
        <p:txBody>
          <a:bodyPr/>
          <a:lstStyle/>
          <a:p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Motor Vehicles in</a:t>
            </a:r>
            <a:r>
              <a:rPr lang="en-GB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the 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Turkish Public </a:t>
            </a:r>
            <a:r>
              <a:rPr lang="tr-TR" sz="3200" dirty="0">
                <a:solidFill>
                  <a:srgbClr val="800000"/>
                </a:solidFill>
                <a:latin typeface="Georgia" panose="02040502050405020303" pitchFamily="18" charset="0"/>
              </a:rPr>
              <a:t>S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ector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200" y="1295400"/>
            <a:ext cx="8915400" cy="50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800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With</a:t>
            </a:r>
            <a:r>
              <a:rPr lang="tr-TR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sz="1800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regard</a:t>
            </a:r>
            <a:r>
              <a:rPr lang="tr-TR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sz="1800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to</a:t>
            </a:r>
            <a:r>
              <a:rPr lang="tr-TR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tr-TR" sz="18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acquisition</a:t>
            </a:r>
            <a:r>
              <a:rPr lang="tr-TR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of a </a:t>
            </a:r>
            <a:r>
              <a:rPr lang="tr-TR" sz="1800" b="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vehicle</a:t>
            </a:r>
            <a:r>
              <a:rPr lang="tr-TR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total purchase amount must not exceed the ceilings that are set and listed by vehicle types in the T table. </a:t>
            </a:r>
            <a:endParaRPr lang="tr-TR" sz="18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With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regard to the outsourcing (</a:t>
            </a:r>
            <a:r>
              <a:rPr lang="en-GB" sz="1800" dirty="0">
                <a:solidFill>
                  <a:srgbClr val="002060"/>
                </a:solidFill>
                <a:latin typeface="Georgia" panose="02040502050405020303" pitchFamily="18" charset="0"/>
              </a:rPr>
              <a:t>leasing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) of a vehicle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from the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private sector, the lease amounts are regulated by a Council of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Minister’s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decision which requires that the monthly lease amount of the vehicle must not exceed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% of that vehicle’s insurance cost. </a:t>
            </a:r>
            <a:endParaRPr lang="tr-TR" sz="18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If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a driver is also leased along with the vehicle, it is possible to add half of the minimum wage into the monthly lease ceiling.  </a:t>
            </a:r>
            <a:endParaRPr lang="tr-TR" sz="1800" b="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In order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 judge whether a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vehicle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fulfilled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its </a:t>
            </a:r>
            <a:r>
              <a:rPr lang="en-GB" sz="1800" dirty="0">
                <a:solidFill>
                  <a:srgbClr val="002060"/>
                </a:solidFill>
                <a:latin typeface="Georgia" panose="02040502050405020303" pitchFamily="18" charset="0"/>
              </a:rPr>
              <a:t>economic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Georgia" panose="02040502050405020303" pitchFamily="18" charset="0"/>
              </a:rPr>
              <a:t>lifespan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, a commission must be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formed,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along with the proposal of the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agency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which owns the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vehicle, to decide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whether or not it fulfilled its economic lifespan. The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commission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must be composed of: a mechanical expert from General Directorate of Highways or from General Directorate of State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Hydraulic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Works; a </a:t>
            </a:r>
            <a:r>
              <a:rPr lang="en-GB" sz="1800" b="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person </a:t>
            </a:r>
            <a:r>
              <a:rPr lang="en-GB" sz="1800" b="0" dirty="0">
                <a:solidFill>
                  <a:srgbClr val="002060"/>
                </a:solidFill>
                <a:latin typeface="Georgia" panose="02040502050405020303" pitchFamily="18" charset="0"/>
              </a:rPr>
              <a:t>from the owner agency of the vehicle; and an expert from the traffic agency. The commission prepares a report regarding the vehicle to be presented to the owner agency’s related Ministry.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1800" b="0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>
          <a:xfrm rot="19097310">
            <a:off x="1298168" y="2130549"/>
            <a:ext cx="2991941" cy="3896690"/>
            <a:chOff x="3540125" y="266700"/>
            <a:chExt cx="4241800" cy="55245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65575" y="1165225"/>
              <a:ext cx="3816350" cy="2809875"/>
            </a:xfrm>
            <a:custGeom>
              <a:avLst/>
              <a:gdLst>
                <a:gd name="T0" fmla="*/ 2396 w 2404"/>
                <a:gd name="T1" fmla="*/ 392 h 1770"/>
                <a:gd name="T2" fmla="*/ 2392 w 2404"/>
                <a:gd name="T3" fmla="*/ 356 h 1770"/>
                <a:gd name="T4" fmla="*/ 2374 w 2404"/>
                <a:gd name="T5" fmla="*/ 328 h 1770"/>
                <a:gd name="T6" fmla="*/ 2346 w 2404"/>
                <a:gd name="T7" fmla="*/ 306 h 1770"/>
                <a:gd name="T8" fmla="*/ 2308 w 2404"/>
                <a:gd name="T9" fmla="*/ 292 h 1770"/>
                <a:gd name="T10" fmla="*/ 2262 w 2404"/>
                <a:gd name="T11" fmla="*/ 284 h 1770"/>
                <a:gd name="T12" fmla="*/ 2206 w 2404"/>
                <a:gd name="T13" fmla="*/ 284 h 1770"/>
                <a:gd name="T14" fmla="*/ 2144 w 2404"/>
                <a:gd name="T15" fmla="*/ 288 h 1770"/>
                <a:gd name="T16" fmla="*/ 2072 w 2404"/>
                <a:gd name="T17" fmla="*/ 300 h 1770"/>
                <a:gd name="T18" fmla="*/ 1912 w 2404"/>
                <a:gd name="T19" fmla="*/ 342 h 1770"/>
                <a:gd name="T20" fmla="*/ 1732 w 2404"/>
                <a:gd name="T21" fmla="*/ 404 h 1770"/>
                <a:gd name="T22" fmla="*/ 1538 w 2404"/>
                <a:gd name="T23" fmla="*/ 488 h 1770"/>
                <a:gd name="T24" fmla="*/ 1334 w 2404"/>
                <a:gd name="T25" fmla="*/ 588 h 1770"/>
                <a:gd name="T26" fmla="*/ 1128 w 2404"/>
                <a:gd name="T27" fmla="*/ 702 h 1770"/>
                <a:gd name="T28" fmla="*/ 922 w 2404"/>
                <a:gd name="T29" fmla="*/ 832 h 1770"/>
                <a:gd name="T30" fmla="*/ 726 w 2404"/>
                <a:gd name="T31" fmla="*/ 972 h 1770"/>
                <a:gd name="T32" fmla="*/ 542 w 2404"/>
                <a:gd name="T33" fmla="*/ 1122 h 1770"/>
                <a:gd name="T34" fmla="*/ 416 w 2404"/>
                <a:gd name="T35" fmla="*/ 1238 h 1770"/>
                <a:gd name="T36" fmla="*/ 340 w 2404"/>
                <a:gd name="T37" fmla="*/ 1318 h 1770"/>
                <a:gd name="T38" fmla="*/ 270 w 2404"/>
                <a:gd name="T39" fmla="*/ 1400 h 1770"/>
                <a:gd name="T40" fmla="*/ 206 w 2404"/>
                <a:gd name="T41" fmla="*/ 1480 h 1770"/>
                <a:gd name="T42" fmla="*/ 152 w 2404"/>
                <a:gd name="T43" fmla="*/ 1564 h 1770"/>
                <a:gd name="T44" fmla="*/ 106 w 2404"/>
                <a:gd name="T45" fmla="*/ 1646 h 1770"/>
                <a:gd name="T46" fmla="*/ 68 w 2404"/>
                <a:gd name="T47" fmla="*/ 1730 h 1770"/>
                <a:gd name="T48" fmla="*/ 2 w 2404"/>
                <a:gd name="T49" fmla="*/ 1540 h 1770"/>
                <a:gd name="T50" fmla="*/ 0 w 2404"/>
                <a:gd name="T51" fmla="*/ 1510 h 1770"/>
                <a:gd name="T52" fmla="*/ 4 w 2404"/>
                <a:gd name="T53" fmla="*/ 1448 h 1770"/>
                <a:gd name="T54" fmla="*/ 24 w 2404"/>
                <a:gd name="T55" fmla="*/ 1384 h 1770"/>
                <a:gd name="T56" fmla="*/ 54 w 2404"/>
                <a:gd name="T57" fmla="*/ 1316 h 1770"/>
                <a:gd name="T58" fmla="*/ 98 w 2404"/>
                <a:gd name="T59" fmla="*/ 1246 h 1770"/>
                <a:gd name="T60" fmla="*/ 154 w 2404"/>
                <a:gd name="T61" fmla="*/ 1174 h 1770"/>
                <a:gd name="T62" fmla="*/ 218 w 2404"/>
                <a:gd name="T63" fmla="*/ 1100 h 1770"/>
                <a:gd name="T64" fmla="*/ 292 w 2404"/>
                <a:gd name="T65" fmla="*/ 1026 h 1770"/>
                <a:gd name="T66" fmla="*/ 418 w 2404"/>
                <a:gd name="T67" fmla="*/ 914 h 1770"/>
                <a:gd name="T68" fmla="*/ 610 w 2404"/>
                <a:gd name="T69" fmla="*/ 764 h 1770"/>
                <a:gd name="T70" fmla="*/ 822 w 2404"/>
                <a:gd name="T71" fmla="*/ 618 h 1770"/>
                <a:gd name="T72" fmla="*/ 1046 w 2404"/>
                <a:gd name="T73" fmla="*/ 480 h 1770"/>
                <a:gd name="T74" fmla="*/ 1274 w 2404"/>
                <a:gd name="T75" fmla="*/ 352 h 1770"/>
                <a:gd name="T76" fmla="*/ 1502 w 2404"/>
                <a:gd name="T77" fmla="*/ 238 h 1770"/>
                <a:gd name="T78" fmla="*/ 1718 w 2404"/>
                <a:gd name="T79" fmla="*/ 144 h 1770"/>
                <a:gd name="T80" fmla="*/ 1918 w 2404"/>
                <a:gd name="T81" fmla="*/ 70 h 1770"/>
                <a:gd name="T82" fmla="*/ 2052 w 2404"/>
                <a:gd name="T83" fmla="*/ 30 h 1770"/>
                <a:gd name="T84" fmla="*/ 2132 w 2404"/>
                <a:gd name="T85" fmla="*/ 12 h 1770"/>
                <a:gd name="T86" fmla="*/ 2204 w 2404"/>
                <a:gd name="T87" fmla="*/ 2 h 1770"/>
                <a:gd name="T88" fmla="*/ 2266 w 2404"/>
                <a:gd name="T89" fmla="*/ 0 h 1770"/>
                <a:gd name="T90" fmla="*/ 2318 w 2404"/>
                <a:gd name="T91" fmla="*/ 6 h 1770"/>
                <a:gd name="T92" fmla="*/ 2358 w 2404"/>
                <a:gd name="T93" fmla="*/ 20 h 1770"/>
                <a:gd name="T94" fmla="*/ 2386 w 2404"/>
                <a:gd name="T95" fmla="*/ 42 h 1770"/>
                <a:gd name="T96" fmla="*/ 2402 w 2404"/>
                <a:gd name="T97" fmla="*/ 76 h 1770"/>
                <a:gd name="T98" fmla="*/ 2396 w 2404"/>
                <a:gd name="T99" fmla="*/ 392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4" h="1770">
                  <a:moveTo>
                    <a:pt x="2396" y="392"/>
                  </a:moveTo>
                  <a:lnTo>
                    <a:pt x="2396" y="392"/>
                  </a:lnTo>
                  <a:lnTo>
                    <a:pt x="2396" y="374"/>
                  </a:lnTo>
                  <a:lnTo>
                    <a:pt x="2392" y="356"/>
                  </a:lnTo>
                  <a:lnTo>
                    <a:pt x="2384" y="340"/>
                  </a:lnTo>
                  <a:lnTo>
                    <a:pt x="2374" y="328"/>
                  </a:lnTo>
                  <a:lnTo>
                    <a:pt x="2362" y="316"/>
                  </a:lnTo>
                  <a:lnTo>
                    <a:pt x="2346" y="306"/>
                  </a:lnTo>
                  <a:lnTo>
                    <a:pt x="2328" y="298"/>
                  </a:lnTo>
                  <a:lnTo>
                    <a:pt x="2308" y="292"/>
                  </a:lnTo>
                  <a:lnTo>
                    <a:pt x="2286" y="286"/>
                  </a:lnTo>
                  <a:lnTo>
                    <a:pt x="2262" y="284"/>
                  </a:lnTo>
                  <a:lnTo>
                    <a:pt x="2236" y="282"/>
                  </a:lnTo>
                  <a:lnTo>
                    <a:pt x="2206" y="284"/>
                  </a:lnTo>
                  <a:lnTo>
                    <a:pt x="2176" y="286"/>
                  </a:lnTo>
                  <a:lnTo>
                    <a:pt x="2144" y="288"/>
                  </a:lnTo>
                  <a:lnTo>
                    <a:pt x="2108" y="294"/>
                  </a:lnTo>
                  <a:lnTo>
                    <a:pt x="2072" y="300"/>
                  </a:lnTo>
                  <a:lnTo>
                    <a:pt x="1996" y="318"/>
                  </a:lnTo>
                  <a:lnTo>
                    <a:pt x="1912" y="342"/>
                  </a:lnTo>
                  <a:lnTo>
                    <a:pt x="1826" y="370"/>
                  </a:lnTo>
                  <a:lnTo>
                    <a:pt x="1732" y="404"/>
                  </a:lnTo>
                  <a:lnTo>
                    <a:pt x="1636" y="444"/>
                  </a:lnTo>
                  <a:lnTo>
                    <a:pt x="1538" y="488"/>
                  </a:lnTo>
                  <a:lnTo>
                    <a:pt x="1438" y="536"/>
                  </a:lnTo>
                  <a:lnTo>
                    <a:pt x="1334" y="588"/>
                  </a:lnTo>
                  <a:lnTo>
                    <a:pt x="1230" y="644"/>
                  </a:lnTo>
                  <a:lnTo>
                    <a:pt x="1128" y="702"/>
                  </a:lnTo>
                  <a:lnTo>
                    <a:pt x="1024" y="766"/>
                  </a:lnTo>
                  <a:lnTo>
                    <a:pt x="922" y="832"/>
                  </a:lnTo>
                  <a:lnTo>
                    <a:pt x="822" y="900"/>
                  </a:lnTo>
                  <a:lnTo>
                    <a:pt x="726" y="972"/>
                  </a:lnTo>
                  <a:lnTo>
                    <a:pt x="632" y="1046"/>
                  </a:lnTo>
                  <a:lnTo>
                    <a:pt x="542" y="1122"/>
                  </a:lnTo>
                  <a:lnTo>
                    <a:pt x="456" y="1198"/>
                  </a:lnTo>
                  <a:lnTo>
                    <a:pt x="416" y="1238"/>
                  </a:lnTo>
                  <a:lnTo>
                    <a:pt x="378" y="1278"/>
                  </a:lnTo>
                  <a:lnTo>
                    <a:pt x="340" y="1318"/>
                  </a:lnTo>
                  <a:lnTo>
                    <a:pt x="304" y="1358"/>
                  </a:lnTo>
                  <a:lnTo>
                    <a:pt x="270" y="1400"/>
                  </a:lnTo>
                  <a:lnTo>
                    <a:pt x="238" y="1440"/>
                  </a:lnTo>
                  <a:lnTo>
                    <a:pt x="206" y="1480"/>
                  </a:lnTo>
                  <a:lnTo>
                    <a:pt x="178" y="1522"/>
                  </a:lnTo>
                  <a:lnTo>
                    <a:pt x="152" y="1564"/>
                  </a:lnTo>
                  <a:lnTo>
                    <a:pt x="128" y="1604"/>
                  </a:lnTo>
                  <a:lnTo>
                    <a:pt x="106" y="1646"/>
                  </a:lnTo>
                  <a:lnTo>
                    <a:pt x="86" y="1688"/>
                  </a:lnTo>
                  <a:lnTo>
                    <a:pt x="68" y="1730"/>
                  </a:lnTo>
                  <a:lnTo>
                    <a:pt x="54" y="1770"/>
                  </a:lnTo>
                  <a:lnTo>
                    <a:pt x="2" y="1540"/>
                  </a:lnTo>
                  <a:lnTo>
                    <a:pt x="2" y="1540"/>
                  </a:lnTo>
                  <a:lnTo>
                    <a:pt x="0" y="1510"/>
                  </a:lnTo>
                  <a:lnTo>
                    <a:pt x="0" y="1480"/>
                  </a:lnTo>
                  <a:lnTo>
                    <a:pt x="4" y="1448"/>
                  </a:lnTo>
                  <a:lnTo>
                    <a:pt x="12" y="1416"/>
                  </a:lnTo>
                  <a:lnTo>
                    <a:pt x="24" y="1384"/>
                  </a:lnTo>
                  <a:lnTo>
                    <a:pt x="38" y="1350"/>
                  </a:lnTo>
                  <a:lnTo>
                    <a:pt x="54" y="1316"/>
                  </a:lnTo>
                  <a:lnTo>
                    <a:pt x="76" y="1282"/>
                  </a:lnTo>
                  <a:lnTo>
                    <a:pt x="98" y="1246"/>
                  </a:lnTo>
                  <a:lnTo>
                    <a:pt x="124" y="1210"/>
                  </a:lnTo>
                  <a:lnTo>
                    <a:pt x="154" y="1174"/>
                  </a:lnTo>
                  <a:lnTo>
                    <a:pt x="184" y="1138"/>
                  </a:lnTo>
                  <a:lnTo>
                    <a:pt x="218" y="1100"/>
                  </a:lnTo>
                  <a:lnTo>
                    <a:pt x="254" y="1064"/>
                  </a:lnTo>
                  <a:lnTo>
                    <a:pt x="292" y="1026"/>
                  </a:lnTo>
                  <a:lnTo>
                    <a:pt x="332" y="988"/>
                  </a:lnTo>
                  <a:lnTo>
                    <a:pt x="418" y="914"/>
                  </a:lnTo>
                  <a:lnTo>
                    <a:pt x="512" y="838"/>
                  </a:lnTo>
                  <a:lnTo>
                    <a:pt x="610" y="764"/>
                  </a:lnTo>
                  <a:lnTo>
                    <a:pt x="714" y="690"/>
                  </a:lnTo>
                  <a:lnTo>
                    <a:pt x="822" y="618"/>
                  </a:lnTo>
                  <a:lnTo>
                    <a:pt x="932" y="548"/>
                  </a:lnTo>
                  <a:lnTo>
                    <a:pt x="1046" y="480"/>
                  </a:lnTo>
                  <a:lnTo>
                    <a:pt x="1160" y="414"/>
                  </a:lnTo>
                  <a:lnTo>
                    <a:pt x="1274" y="352"/>
                  </a:lnTo>
                  <a:lnTo>
                    <a:pt x="1390" y="294"/>
                  </a:lnTo>
                  <a:lnTo>
                    <a:pt x="1502" y="238"/>
                  </a:lnTo>
                  <a:lnTo>
                    <a:pt x="1612" y="188"/>
                  </a:lnTo>
                  <a:lnTo>
                    <a:pt x="1718" y="144"/>
                  </a:lnTo>
                  <a:lnTo>
                    <a:pt x="1822" y="104"/>
                  </a:lnTo>
                  <a:lnTo>
                    <a:pt x="1918" y="70"/>
                  </a:lnTo>
                  <a:lnTo>
                    <a:pt x="2010" y="42"/>
                  </a:lnTo>
                  <a:lnTo>
                    <a:pt x="2052" y="30"/>
                  </a:lnTo>
                  <a:lnTo>
                    <a:pt x="2094" y="20"/>
                  </a:lnTo>
                  <a:lnTo>
                    <a:pt x="2132" y="12"/>
                  </a:lnTo>
                  <a:lnTo>
                    <a:pt x="2170" y="6"/>
                  </a:lnTo>
                  <a:lnTo>
                    <a:pt x="2204" y="2"/>
                  </a:lnTo>
                  <a:lnTo>
                    <a:pt x="2236" y="0"/>
                  </a:lnTo>
                  <a:lnTo>
                    <a:pt x="2266" y="0"/>
                  </a:lnTo>
                  <a:lnTo>
                    <a:pt x="2294" y="2"/>
                  </a:lnTo>
                  <a:lnTo>
                    <a:pt x="2318" y="6"/>
                  </a:lnTo>
                  <a:lnTo>
                    <a:pt x="2340" y="12"/>
                  </a:lnTo>
                  <a:lnTo>
                    <a:pt x="2358" y="20"/>
                  </a:lnTo>
                  <a:lnTo>
                    <a:pt x="2374" y="30"/>
                  </a:lnTo>
                  <a:lnTo>
                    <a:pt x="2386" y="42"/>
                  </a:lnTo>
                  <a:lnTo>
                    <a:pt x="2396" y="58"/>
                  </a:lnTo>
                  <a:lnTo>
                    <a:pt x="2402" y="76"/>
                  </a:lnTo>
                  <a:lnTo>
                    <a:pt x="2404" y="96"/>
                  </a:lnTo>
                  <a:lnTo>
                    <a:pt x="2396" y="3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65575" y="1162050"/>
              <a:ext cx="3816350" cy="2447925"/>
            </a:xfrm>
            <a:custGeom>
              <a:avLst/>
              <a:gdLst>
                <a:gd name="T0" fmla="*/ 0 w 2404"/>
                <a:gd name="T1" fmla="*/ 1518 h 1542"/>
                <a:gd name="T2" fmla="*/ 4 w 2404"/>
                <a:gd name="T3" fmla="*/ 1448 h 1542"/>
                <a:gd name="T4" fmla="*/ 24 w 2404"/>
                <a:gd name="T5" fmla="*/ 1378 h 1542"/>
                <a:gd name="T6" fmla="*/ 54 w 2404"/>
                <a:gd name="T7" fmla="*/ 1314 h 1542"/>
                <a:gd name="T8" fmla="*/ 134 w 2404"/>
                <a:gd name="T9" fmla="*/ 1194 h 1542"/>
                <a:gd name="T10" fmla="*/ 196 w 2404"/>
                <a:gd name="T11" fmla="*/ 1120 h 1542"/>
                <a:gd name="T12" fmla="*/ 330 w 2404"/>
                <a:gd name="T13" fmla="*/ 986 h 1542"/>
                <a:gd name="T14" fmla="*/ 476 w 2404"/>
                <a:gd name="T15" fmla="*/ 860 h 1542"/>
                <a:gd name="T16" fmla="*/ 706 w 2404"/>
                <a:gd name="T17" fmla="*/ 690 h 1542"/>
                <a:gd name="T18" fmla="*/ 864 w 2404"/>
                <a:gd name="T19" fmla="*/ 584 h 1542"/>
                <a:gd name="T20" fmla="*/ 1028 w 2404"/>
                <a:gd name="T21" fmla="*/ 484 h 1542"/>
                <a:gd name="T22" fmla="*/ 1278 w 2404"/>
                <a:gd name="T23" fmla="*/ 344 h 1542"/>
                <a:gd name="T24" fmla="*/ 1450 w 2404"/>
                <a:gd name="T25" fmla="*/ 258 h 1542"/>
                <a:gd name="T26" fmla="*/ 1712 w 2404"/>
                <a:gd name="T27" fmla="*/ 142 h 1542"/>
                <a:gd name="T28" fmla="*/ 1890 w 2404"/>
                <a:gd name="T29" fmla="*/ 76 h 1542"/>
                <a:gd name="T30" fmla="*/ 2074 w 2404"/>
                <a:gd name="T31" fmla="*/ 24 h 1542"/>
                <a:gd name="T32" fmla="*/ 2168 w 2404"/>
                <a:gd name="T33" fmla="*/ 6 h 1542"/>
                <a:gd name="T34" fmla="*/ 2264 w 2404"/>
                <a:gd name="T35" fmla="*/ 0 h 1542"/>
                <a:gd name="T36" fmla="*/ 2334 w 2404"/>
                <a:gd name="T37" fmla="*/ 10 h 1542"/>
                <a:gd name="T38" fmla="*/ 2368 w 2404"/>
                <a:gd name="T39" fmla="*/ 26 h 1542"/>
                <a:gd name="T40" fmla="*/ 2392 w 2404"/>
                <a:gd name="T41" fmla="*/ 52 h 1542"/>
                <a:gd name="T42" fmla="*/ 2402 w 2404"/>
                <a:gd name="T43" fmla="*/ 74 h 1542"/>
                <a:gd name="T44" fmla="*/ 2404 w 2404"/>
                <a:gd name="T45" fmla="*/ 98 h 1542"/>
                <a:gd name="T46" fmla="*/ 2396 w 2404"/>
                <a:gd name="T47" fmla="*/ 62 h 1542"/>
                <a:gd name="T48" fmla="*/ 2384 w 2404"/>
                <a:gd name="T49" fmla="*/ 42 h 1542"/>
                <a:gd name="T50" fmla="*/ 2356 w 2404"/>
                <a:gd name="T51" fmla="*/ 22 h 1542"/>
                <a:gd name="T52" fmla="*/ 2312 w 2404"/>
                <a:gd name="T53" fmla="*/ 8 h 1542"/>
                <a:gd name="T54" fmla="*/ 2264 w 2404"/>
                <a:gd name="T55" fmla="*/ 4 h 1542"/>
                <a:gd name="T56" fmla="*/ 2122 w 2404"/>
                <a:gd name="T57" fmla="*/ 20 h 1542"/>
                <a:gd name="T58" fmla="*/ 2030 w 2404"/>
                <a:gd name="T59" fmla="*/ 42 h 1542"/>
                <a:gd name="T60" fmla="*/ 1804 w 2404"/>
                <a:gd name="T61" fmla="*/ 118 h 1542"/>
                <a:gd name="T62" fmla="*/ 1628 w 2404"/>
                <a:gd name="T63" fmla="*/ 190 h 1542"/>
                <a:gd name="T64" fmla="*/ 1370 w 2404"/>
                <a:gd name="T65" fmla="*/ 312 h 1542"/>
                <a:gd name="T66" fmla="*/ 1118 w 2404"/>
                <a:gd name="T67" fmla="*/ 448 h 1542"/>
                <a:gd name="T68" fmla="*/ 954 w 2404"/>
                <a:gd name="T69" fmla="*/ 546 h 1542"/>
                <a:gd name="T70" fmla="*/ 714 w 2404"/>
                <a:gd name="T71" fmla="*/ 700 h 1542"/>
                <a:gd name="T72" fmla="*/ 484 w 2404"/>
                <a:gd name="T73" fmla="*/ 870 h 1542"/>
                <a:gd name="T74" fmla="*/ 338 w 2404"/>
                <a:gd name="T75" fmla="*/ 992 h 1542"/>
                <a:gd name="T76" fmla="*/ 202 w 2404"/>
                <a:gd name="T77" fmla="*/ 1126 h 1542"/>
                <a:gd name="T78" fmla="*/ 140 w 2404"/>
                <a:gd name="T79" fmla="*/ 1198 h 1542"/>
                <a:gd name="T80" fmla="*/ 58 w 2404"/>
                <a:gd name="T81" fmla="*/ 1316 h 1542"/>
                <a:gd name="T82" fmla="*/ 28 w 2404"/>
                <a:gd name="T83" fmla="*/ 1380 h 1542"/>
                <a:gd name="T84" fmla="*/ 6 w 2404"/>
                <a:gd name="T85" fmla="*/ 1448 h 1542"/>
                <a:gd name="T86" fmla="*/ 0 w 2404"/>
                <a:gd name="T87" fmla="*/ 1518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4" h="1542">
                  <a:moveTo>
                    <a:pt x="2" y="1542"/>
                  </a:moveTo>
                  <a:lnTo>
                    <a:pt x="2" y="1542"/>
                  </a:lnTo>
                  <a:lnTo>
                    <a:pt x="0" y="1518"/>
                  </a:lnTo>
                  <a:lnTo>
                    <a:pt x="0" y="1494"/>
                  </a:lnTo>
                  <a:lnTo>
                    <a:pt x="0" y="1472"/>
                  </a:lnTo>
                  <a:lnTo>
                    <a:pt x="4" y="1448"/>
                  </a:lnTo>
                  <a:lnTo>
                    <a:pt x="10" y="1424"/>
                  </a:lnTo>
                  <a:lnTo>
                    <a:pt x="16" y="1402"/>
                  </a:lnTo>
                  <a:lnTo>
                    <a:pt x="24" y="1378"/>
                  </a:lnTo>
                  <a:lnTo>
                    <a:pt x="34" y="1356"/>
                  </a:lnTo>
                  <a:lnTo>
                    <a:pt x="34" y="1356"/>
                  </a:lnTo>
                  <a:lnTo>
                    <a:pt x="54" y="1314"/>
                  </a:lnTo>
                  <a:lnTo>
                    <a:pt x="80" y="1272"/>
                  </a:lnTo>
                  <a:lnTo>
                    <a:pt x="106" y="1232"/>
                  </a:lnTo>
                  <a:lnTo>
                    <a:pt x="134" y="1194"/>
                  </a:lnTo>
                  <a:lnTo>
                    <a:pt x="134" y="1194"/>
                  </a:lnTo>
                  <a:lnTo>
                    <a:pt x="164" y="1156"/>
                  </a:lnTo>
                  <a:lnTo>
                    <a:pt x="196" y="1120"/>
                  </a:lnTo>
                  <a:lnTo>
                    <a:pt x="228" y="1086"/>
                  </a:lnTo>
                  <a:lnTo>
                    <a:pt x="262" y="1052"/>
                  </a:lnTo>
                  <a:lnTo>
                    <a:pt x="330" y="986"/>
                  </a:lnTo>
                  <a:lnTo>
                    <a:pt x="402" y="922"/>
                  </a:lnTo>
                  <a:lnTo>
                    <a:pt x="402" y="922"/>
                  </a:lnTo>
                  <a:lnTo>
                    <a:pt x="476" y="860"/>
                  </a:lnTo>
                  <a:lnTo>
                    <a:pt x="550" y="802"/>
                  </a:lnTo>
                  <a:lnTo>
                    <a:pt x="628" y="744"/>
                  </a:lnTo>
                  <a:lnTo>
                    <a:pt x="706" y="690"/>
                  </a:lnTo>
                  <a:lnTo>
                    <a:pt x="706" y="690"/>
                  </a:lnTo>
                  <a:lnTo>
                    <a:pt x="784" y="636"/>
                  </a:lnTo>
                  <a:lnTo>
                    <a:pt x="864" y="584"/>
                  </a:lnTo>
                  <a:lnTo>
                    <a:pt x="946" y="532"/>
                  </a:lnTo>
                  <a:lnTo>
                    <a:pt x="1028" y="484"/>
                  </a:lnTo>
                  <a:lnTo>
                    <a:pt x="1028" y="484"/>
                  </a:lnTo>
                  <a:lnTo>
                    <a:pt x="1110" y="436"/>
                  </a:lnTo>
                  <a:lnTo>
                    <a:pt x="1194" y="390"/>
                  </a:lnTo>
                  <a:lnTo>
                    <a:pt x="1278" y="344"/>
                  </a:lnTo>
                  <a:lnTo>
                    <a:pt x="1364" y="300"/>
                  </a:lnTo>
                  <a:lnTo>
                    <a:pt x="1364" y="300"/>
                  </a:lnTo>
                  <a:lnTo>
                    <a:pt x="1450" y="258"/>
                  </a:lnTo>
                  <a:lnTo>
                    <a:pt x="1536" y="218"/>
                  </a:lnTo>
                  <a:lnTo>
                    <a:pt x="1624" y="180"/>
                  </a:lnTo>
                  <a:lnTo>
                    <a:pt x="1712" y="142"/>
                  </a:lnTo>
                  <a:lnTo>
                    <a:pt x="1712" y="142"/>
                  </a:lnTo>
                  <a:lnTo>
                    <a:pt x="1800" y="108"/>
                  </a:lnTo>
                  <a:lnTo>
                    <a:pt x="1890" y="76"/>
                  </a:lnTo>
                  <a:lnTo>
                    <a:pt x="1982" y="48"/>
                  </a:lnTo>
                  <a:lnTo>
                    <a:pt x="2028" y="34"/>
                  </a:lnTo>
                  <a:lnTo>
                    <a:pt x="2074" y="24"/>
                  </a:lnTo>
                  <a:lnTo>
                    <a:pt x="2074" y="24"/>
                  </a:lnTo>
                  <a:lnTo>
                    <a:pt x="2122" y="14"/>
                  </a:lnTo>
                  <a:lnTo>
                    <a:pt x="2168" y="6"/>
                  </a:lnTo>
                  <a:lnTo>
                    <a:pt x="2216" y="2"/>
                  </a:lnTo>
                  <a:lnTo>
                    <a:pt x="2264" y="0"/>
                  </a:lnTo>
                  <a:lnTo>
                    <a:pt x="2264" y="0"/>
                  </a:lnTo>
                  <a:lnTo>
                    <a:pt x="2288" y="2"/>
                  </a:lnTo>
                  <a:lnTo>
                    <a:pt x="2312" y="4"/>
                  </a:lnTo>
                  <a:lnTo>
                    <a:pt x="2334" y="10"/>
                  </a:lnTo>
                  <a:lnTo>
                    <a:pt x="2358" y="20"/>
                  </a:lnTo>
                  <a:lnTo>
                    <a:pt x="2358" y="20"/>
                  </a:lnTo>
                  <a:lnTo>
                    <a:pt x="2368" y="26"/>
                  </a:lnTo>
                  <a:lnTo>
                    <a:pt x="2376" y="34"/>
                  </a:lnTo>
                  <a:lnTo>
                    <a:pt x="2386" y="42"/>
                  </a:lnTo>
                  <a:lnTo>
                    <a:pt x="2392" y="52"/>
                  </a:lnTo>
                  <a:lnTo>
                    <a:pt x="2392" y="52"/>
                  </a:lnTo>
                  <a:lnTo>
                    <a:pt x="2398" y="62"/>
                  </a:lnTo>
                  <a:lnTo>
                    <a:pt x="2402" y="74"/>
                  </a:lnTo>
                  <a:lnTo>
                    <a:pt x="2404" y="86"/>
                  </a:lnTo>
                  <a:lnTo>
                    <a:pt x="2404" y="98"/>
                  </a:lnTo>
                  <a:lnTo>
                    <a:pt x="2404" y="98"/>
                  </a:lnTo>
                  <a:lnTo>
                    <a:pt x="2402" y="86"/>
                  </a:lnTo>
                  <a:lnTo>
                    <a:pt x="2400" y="74"/>
                  </a:lnTo>
                  <a:lnTo>
                    <a:pt x="2396" y="62"/>
                  </a:lnTo>
                  <a:lnTo>
                    <a:pt x="2392" y="52"/>
                  </a:lnTo>
                  <a:lnTo>
                    <a:pt x="2392" y="52"/>
                  </a:lnTo>
                  <a:lnTo>
                    <a:pt x="2384" y="42"/>
                  </a:lnTo>
                  <a:lnTo>
                    <a:pt x="2376" y="34"/>
                  </a:lnTo>
                  <a:lnTo>
                    <a:pt x="2366" y="28"/>
                  </a:lnTo>
                  <a:lnTo>
                    <a:pt x="2356" y="22"/>
                  </a:lnTo>
                  <a:lnTo>
                    <a:pt x="2356" y="22"/>
                  </a:lnTo>
                  <a:lnTo>
                    <a:pt x="2334" y="12"/>
                  </a:lnTo>
                  <a:lnTo>
                    <a:pt x="2312" y="8"/>
                  </a:lnTo>
                  <a:lnTo>
                    <a:pt x="2288" y="4"/>
                  </a:lnTo>
                  <a:lnTo>
                    <a:pt x="2264" y="4"/>
                  </a:lnTo>
                  <a:lnTo>
                    <a:pt x="2264" y="4"/>
                  </a:lnTo>
                  <a:lnTo>
                    <a:pt x="2216" y="6"/>
                  </a:lnTo>
                  <a:lnTo>
                    <a:pt x="2170" y="12"/>
                  </a:lnTo>
                  <a:lnTo>
                    <a:pt x="2122" y="20"/>
                  </a:lnTo>
                  <a:lnTo>
                    <a:pt x="2076" y="30"/>
                  </a:lnTo>
                  <a:lnTo>
                    <a:pt x="2076" y="30"/>
                  </a:lnTo>
                  <a:lnTo>
                    <a:pt x="2030" y="42"/>
                  </a:lnTo>
                  <a:lnTo>
                    <a:pt x="1984" y="56"/>
                  </a:lnTo>
                  <a:lnTo>
                    <a:pt x="1894" y="84"/>
                  </a:lnTo>
                  <a:lnTo>
                    <a:pt x="1804" y="118"/>
                  </a:lnTo>
                  <a:lnTo>
                    <a:pt x="1716" y="152"/>
                  </a:lnTo>
                  <a:lnTo>
                    <a:pt x="1716" y="152"/>
                  </a:lnTo>
                  <a:lnTo>
                    <a:pt x="1628" y="190"/>
                  </a:lnTo>
                  <a:lnTo>
                    <a:pt x="1540" y="230"/>
                  </a:lnTo>
                  <a:lnTo>
                    <a:pt x="1454" y="270"/>
                  </a:lnTo>
                  <a:lnTo>
                    <a:pt x="1370" y="312"/>
                  </a:lnTo>
                  <a:lnTo>
                    <a:pt x="1284" y="356"/>
                  </a:lnTo>
                  <a:lnTo>
                    <a:pt x="1200" y="402"/>
                  </a:lnTo>
                  <a:lnTo>
                    <a:pt x="1118" y="448"/>
                  </a:lnTo>
                  <a:lnTo>
                    <a:pt x="1036" y="496"/>
                  </a:lnTo>
                  <a:lnTo>
                    <a:pt x="1036" y="496"/>
                  </a:lnTo>
                  <a:lnTo>
                    <a:pt x="954" y="546"/>
                  </a:lnTo>
                  <a:lnTo>
                    <a:pt x="872" y="596"/>
                  </a:lnTo>
                  <a:lnTo>
                    <a:pt x="792" y="648"/>
                  </a:lnTo>
                  <a:lnTo>
                    <a:pt x="714" y="700"/>
                  </a:lnTo>
                  <a:lnTo>
                    <a:pt x="636" y="756"/>
                  </a:lnTo>
                  <a:lnTo>
                    <a:pt x="558" y="812"/>
                  </a:lnTo>
                  <a:lnTo>
                    <a:pt x="484" y="870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338" y="992"/>
                  </a:lnTo>
                  <a:lnTo>
                    <a:pt x="268" y="1058"/>
                  </a:lnTo>
                  <a:lnTo>
                    <a:pt x="234" y="1092"/>
                  </a:lnTo>
                  <a:lnTo>
                    <a:pt x="202" y="1126"/>
                  </a:lnTo>
                  <a:lnTo>
                    <a:pt x="170" y="1162"/>
                  </a:lnTo>
                  <a:lnTo>
                    <a:pt x="140" y="1198"/>
                  </a:lnTo>
                  <a:lnTo>
                    <a:pt x="140" y="1198"/>
                  </a:lnTo>
                  <a:lnTo>
                    <a:pt x="110" y="1236"/>
                  </a:lnTo>
                  <a:lnTo>
                    <a:pt x="84" y="1276"/>
                  </a:lnTo>
                  <a:lnTo>
                    <a:pt x="58" y="1316"/>
                  </a:lnTo>
                  <a:lnTo>
                    <a:pt x="36" y="1358"/>
                  </a:lnTo>
                  <a:lnTo>
                    <a:pt x="36" y="1358"/>
                  </a:lnTo>
                  <a:lnTo>
                    <a:pt x="28" y="1380"/>
                  </a:lnTo>
                  <a:lnTo>
                    <a:pt x="18" y="1402"/>
                  </a:lnTo>
                  <a:lnTo>
                    <a:pt x="12" y="1424"/>
                  </a:lnTo>
                  <a:lnTo>
                    <a:pt x="6" y="1448"/>
                  </a:lnTo>
                  <a:lnTo>
                    <a:pt x="2" y="1472"/>
                  </a:lnTo>
                  <a:lnTo>
                    <a:pt x="0" y="1494"/>
                  </a:lnTo>
                  <a:lnTo>
                    <a:pt x="0" y="1518"/>
                  </a:lnTo>
                  <a:lnTo>
                    <a:pt x="2" y="1542"/>
                  </a:lnTo>
                  <a:lnTo>
                    <a:pt x="2" y="15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540125" y="269875"/>
              <a:ext cx="4114800" cy="2778125"/>
            </a:xfrm>
            <a:custGeom>
              <a:avLst/>
              <a:gdLst>
                <a:gd name="T0" fmla="*/ 2586 w 2592"/>
                <a:gd name="T1" fmla="*/ 392 h 1750"/>
                <a:gd name="T2" fmla="*/ 2576 w 2592"/>
                <a:gd name="T3" fmla="*/ 342 h 1750"/>
                <a:gd name="T4" fmla="*/ 2554 w 2592"/>
                <a:gd name="T5" fmla="*/ 302 h 1750"/>
                <a:gd name="T6" fmla="*/ 2518 w 2592"/>
                <a:gd name="T7" fmla="*/ 276 h 1750"/>
                <a:gd name="T8" fmla="*/ 2470 w 2592"/>
                <a:gd name="T9" fmla="*/ 258 h 1750"/>
                <a:gd name="T10" fmla="*/ 2410 w 2592"/>
                <a:gd name="T11" fmla="*/ 252 h 1750"/>
                <a:gd name="T12" fmla="*/ 2340 w 2592"/>
                <a:gd name="T13" fmla="*/ 254 h 1750"/>
                <a:gd name="T14" fmla="*/ 2262 w 2592"/>
                <a:gd name="T15" fmla="*/ 266 h 1750"/>
                <a:gd name="T16" fmla="*/ 2174 w 2592"/>
                <a:gd name="T17" fmla="*/ 286 h 1750"/>
                <a:gd name="T18" fmla="*/ 2078 w 2592"/>
                <a:gd name="T19" fmla="*/ 314 h 1750"/>
                <a:gd name="T20" fmla="*/ 1870 w 2592"/>
                <a:gd name="T21" fmla="*/ 390 h 1750"/>
                <a:gd name="T22" fmla="*/ 1642 w 2592"/>
                <a:gd name="T23" fmla="*/ 490 h 1750"/>
                <a:gd name="T24" fmla="*/ 1404 w 2592"/>
                <a:gd name="T25" fmla="*/ 608 h 1750"/>
                <a:gd name="T26" fmla="*/ 1164 w 2592"/>
                <a:gd name="T27" fmla="*/ 742 h 1750"/>
                <a:gd name="T28" fmla="*/ 930 w 2592"/>
                <a:gd name="T29" fmla="*/ 888 h 1750"/>
                <a:gd name="T30" fmla="*/ 706 w 2592"/>
                <a:gd name="T31" fmla="*/ 1036 h 1750"/>
                <a:gd name="T32" fmla="*/ 504 w 2592"/>
                <a:gd name="T33" fmla="*/ 1188 h 1750"/>
                <a:gd name="T34" fmla="*/ 330 w 2592"/>
                <a:gd name="T35" fmla="*/ 1334 h 1750"/>
                <a:gd name="T36" fmla="*/ 256 w 2592"/>
                <a:gd name="T37" fmla="*/ 1404 h 1750"/>
                <a:gd name="T38" fmla="*/ 192 w 2592"/>
                <a:gd name="T39" fmla="*/ 1472 h 1750"/>
                <a:gd name="T40" fmla="*/ 138 w 2592"/>
                <a:gd name="T41" fmla="*/ 1536 h 1750"/>
                <a:gd name="T42" fmla="*/ 96 w 2592"/>
                <a:gd name="T43" fmla="*/ 1596 h 1750"/>
                <a:gd name="T44" fmla="*/ 68 w 2592"/>
                <a:gd name="T45" fmla="*/ 1652 h 1750"/>
                <a:gd name="T46" fmla="*/ 54 w 2592"/>
                <a:gd name="T47" fmla="*/ 1704 h 1750"/>
                <a:gd name="T48" fmla="*/ 54 w 2592"/>
                <a:gd name="T49" fmla="*/ 1750 h 1750"/>
                <a:gd name="T50" fmla="*/ 2 w 2592"/>
                <a:gd name="T51" fmla="*/ 1524 h 1750"/>
                <a:gd name="T52" fmla="*/ 4 w 2592"/>
                <a:gd name="T53" fmla="*/ 1464 h 1750"/>
                <a:gd name="T54" fmla="*/ 18 w 2592"/>
                <a:gd name="T55" fmla="*/ 1400 h 1750"/>
                <a:gd name="T56" fmla="*/ 48 w 2592"/>
                <a:gd name="T57" fmla="*/ 1334 h 1750"/>
                <a:gd name="T58" fmla="*/ 90 w 2592"/>
                <a:gd name="T59" fmla="*/ 1266 h 1750"/>
                <a:gd name="T60" fmla="*/ 144 w 2592"/>
                <a:gd name="T61" fmla="*/ 1194 h 1750"/>
                <a:gd name="T62" fmla="*/ 210 w 2592"/>
                <a:gd name="T63" fmla="*/ 1122 h 1750"/>
                <a:gd name="T64" fmla="*/ 286 w 2592"/>
                <a:gd name="T65" fmla="*/ 1048 h 1750"/>
                <a:gd name="T66" fmla="*/ 372 w 2592"/>
                <a:gd name="T67" fmla="*/ 974 h 1750"/>
                <a:gd name="T68" fmla="*/ 564 w 2592"/>
                <a:gd name="T69" fmla="*/ 826 h 1750"/>
                <a:gd name="T70" fmla="*/ 782 w 2592"/>
                <a:gd name="T71" fmla="*/ 678 h 1750"/>
                <a:gd name="T72" fmla="*/ 1018 w 2592"/>
                <a:gd name="T73" fmla="*/ 538 h 1750"/>
                <a:gd name="T74" fmla="*/ 1260 w 2592"/>
                <a:gd name="T75" fmla="*/ 406 h 1750"/>
                <a:gd name="T76" fmla="*/ 1506 w 2592"/>
                <a:gd name="T77" fmla="*/ 288 h 1750"/>
                <a:gd name="T78" fmla="*/ 1744 w 2592"/>
                <a:gd name="T79" fmla="*/ 184 h 1750"/>
                <a:gd name="T80" fmla="*/ 1968 w 2592"/>
                <a:gd name="T81" fmla="*/ 100 h 1750"/>
                <a:gd name="T82" fmla="*/ 2168 w 2592"/>
                <a:gd name="T83" fmla="*/ 40 h 1750"/>
                <a:gd name="T84" fmla="*/ 2258 w 2592"/>
                <a:gd name="T85" fmla="*/ 20 h 1750"/>
                <a:gd name="T86" fmla="*/ 2340 w 2592"/>
                <a:gd name="T87" fmla="*/ 6 h 1750"/>
                <a:gd name="T88" fmla="*/ 2412 w 2592"/>
                <a:gd name="T89" fmla="*/ 0 h 1750"/>
                <a:gd name="T90" fmla="*/ 2472 w 2592"/>
                <a:gd name="T91" fmla="*/ 2 h 1750"/>
                <a:gd name="T92" fmla="*/ 2522 w 2592"/>
                <a:gd name="T93" fmla="*/ 10 h 1750"/>
                <a:gd name="T94" fmla="*/ 2560 w 2592"/>
                <a:gd name="T95" fmla="*/ 30 h 1750"/>
                <a:gd name="T96" fmla="*/ 2584 w 2592"/>
                <a:gd name="T97" fmla="*/ 58 h 1750"/>
                <a:gd name="T98" fmla="*/ 2592 w 2592"/>
                <a:gd name="T99" fmla="*/ 94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2" h="1750">
                  <a:moveTo>
                    <a:pt x="2586" y="392"/>
                  </a:moveTo>
                  <a:lnTo>
                    <a:pt x="2586" y="392"/>
                  </a:lnTo>
                  <a:lnTo>
                    <a:pt x="2582" y="364"/>
                  </a:lnTo>
                  <a:lnTo>
                    <a:pt x="2576" y="342"/>
                  </a:lnTo>
                  <a:lnTo>
                    <a:pt x="2568" y="320"/>
                  </a:lnTo>
                  <a:lnTo>
                    <a:pt x="2554" y="302"/>
                  </a:lnTo>
                  <a:lnTo>
                    <a:pt x="2538" y="288"/>
                  </a:lnTo>
                  <a:lnTo>
                    <a:pt x="2518" y="276"/>
                  </a:lnTo>
                  <a:lnTo>
                    <a:pt x="2496" y="266"/>
                  </a:lnTo>
                  <a:lnTo>
                    <a:pt x="2470" y="258"/>
                  </a:lnTo>
                  <a:lnTo>
                    <a:pt x="2442" y="254"/>
                  </a:lnTo>
                  <a:lnTo>
                    <a:pt x="2410" y="252"/>
                  </a:lnTo>
                  <a:lnTo>
                    <a:pt x="2376" y="252"/>
                  </a:lnTo>
                  <a:lnTo>
                    <a:pt x="2340" y="254"/>
                  </a:lnTo>
                  <a:lnTo>
                    <a:pt x="2302" y="258"/>
                  </a:lnTo>
                  <a:lnTo>
                    <a:pt x="2262" y="266"/>
                  </a:lnTo>
                  <a:lnTo>
                    <a:pt x="2218" y="274"/>
                  </a:lnTo>
                  <a:lnTo>
                    <a:pt x="2174" y="286"/>
                  </a:lnTo>
                  <a:lnTo>
                    <a:pt x="2126" y="298"/>
                  </a:lnTo>
                  <a:lnTo>
                    <a:pt x="2078" y="314"/>
                  </a:lnTo>
                  <a:lnTo>
                    <a:pt x="1976" y="348"/>
                  </a:lnTo>
                  <a:lnTo>
                    <a:pt x="1870" y="390"/>
                  </a:lnTo>
                  <a:lnTo>
                    <a:pt x="1758" y="436"/>
                  </a:lnTo>
                  <a:lnTo>
                    <a:pt x="1642" y="490"/>
                  </a:lnTo>
                  <a:lnTo>
                    <a:pt x="1524" y="548"/>
                  </a:lnTo>
                  <a:lnTo>
                    <a:pt x="1404" y="608"/>
                  </a:lnTo>
                  <a:lnTo>
                    <a:pt x="1284" y="674"/>
                  </a:lnTo>
                  <a:lnTo>
                    <a:pt x="1164" y="742"/>
                  </a:lnTo>
                  <a:lnTo>
                    <a:pt x="1046" y="814"/>
                  </a:lnTo>
                  <a:lnTo>
                    <a:pt x="930" y="888"/>
                  </a:lnTo>
                  <a:lnTo>
                    <a:pt x="816" y="962"/>
                  </a:lnTo>
                  <a:lnTo>
                    <a:pt x="706" y="1036"/>
                  </a:lnTo>
                  <a:lnTo>
                    <a:pt x="602" y="1112"/>
                  </a:lnTo>
                  <a:lnTo>
                    <a:pt x="504" y="1188"/>
                  </a:lnTo>
                  <a:lnTo>
                    <a:pt x="412" y="1262"/>
                  </a:lnTo>
                  <a:lnTo>
                    <a:pt x="330" y="1334"/>
                  </a:lnTo>
                  <a:lnTo>
                    <a:pt x="292" y="1370"/>
                  </a:lnTo>
                  <a:lnTo>
                    <a:pt x="256" y="1404"/>
                  </a:lnTo>
                  <a:lnTo>
                    <a:pt x="222" y="1438"/>
                  </a:lnTo>
                  <a:lnTo>
                    <a:pt x="192" y="1472"/>
                  </a:lnTo>
                  <a:lnTo>
                    <a:pt x="164" y="1504"/>
                  </a:lnTo>
                  <a:lnTo>
                    <a:pt x="138" y="1536"/>
                  </a:lnTo>
                  <a:lnTo>
                    <a:pt x="116" y="1568"/>
                  </a:lnTo>
                  <a:lnTo>
                    <a:pt x="96" y="1596"/>
                  </a:lnTo>
                  <a:lnTo>
                    <a:pt x="80" y="1626"/>
                  </a:lnTo>
                  <a:lnTo>
                    <a:pt x="68" y="1652"/>
                  </a:lnTo>
                  <a:lnTo>
                    <a:pt x="60" y="1680"/>
                  </a:lnTo>
                  <a:lnTo>
                    <a:pt x="54" y="1704"/>
                  </a:lnTo>
                  <a:lnTo>
                    <a:pt x="52" y="1728"/>
                  </a:lnTo>
                  <a:lnTo>
                    <a:pt x="54" y="1750"/>
                  </a:lnTo>
                  <a:lnTo>
                    <a:pt x="2" y="1524"/>
                  </a:lnTo>
                  <a:lnTo>
                    <a:pt x="2" y="1524"/>
                  </a:lnTo>
                  <a:lnTo>
                    <a:pt x="0" y="1496"/>
                  </a:lnTo>
                  <a:lnTo>
                    <a:pt x="4" y="1464"/>
                  </a:lnTo>
                  <a:lnTo>
                    <a:pt x="8" y="1434"/>
                  </a:lnTo>
                  <a:lnTo>
                    <a:pt x="18" y="1400"/>
                  </a:lnTo>
                  <a:lnTo>
                    <a:pt x="32" y="1368"/>
                  </a:lnTo>
                  <a:lnTo>
                    <a:pt x="48" y="1334"/>
                  </a:lnTo>
                  <a:lnTo>
                    <a:pt x="68" y="1300"/>
                  </a:lnTo>
                  <a:lnTo>
                    <a:pt x="90" y="1266"/>
                  </a:lnTo>
                  <a:lnTo>
                    <a:pt x="116" y="1230"/>
                  </a:lnTo>
                  <a:lnTo>
                    <a:pt x="144" y="1194"/>
                  </a:lnTo>
                  <a:lnTo>
                    <a:pt x="176" y="1158"/>
                  </a:lnTo>
                  <a:lnTo>
                    <a:pt x="210" y="1122"/>
                  </a:lnTo>
                  <a:lnTo>
                    <a:pt x="248" y="1086"/>
                  </a:lnTo>
                  <a:lnTo>
                    <a:pt x="286" y="1048"/>
                  </a:lnTo>
                  <a:lnTo>
                    <a:pt x="328" y="1012"/>
                  </a:lnTo>
                  <a:lnTo>
                    <a:pt x="372" y="974"/>
                  </a:lnTo>
                  <a:lnTo>
                    <a:pt x="464" y="900"/>
                  </a:lnTo>
                  <a:lnTo>
                    <a:pt x="564" y="826"/>
                  </a:lnTo>
                  <a:lnTo>
                    <a:pt x="670" y="752"/>
                  </a:lnTo>
                  <a:lnTo>
                    <a:pt x="782" y="678"/>
                  </a:lnTo>
                  <a:lnTo>
                    <a:pt x="898" y="608"/>
                  </a:lnTo>
                  <a:lnTo>
                    <a:pt x="1018" y="538"/>
                  </a:lnTo>
                  <a:lnTo>
                    <a:pt x="1138" y="470"/>
                  </a:lnTo>
                  <a:lnTo>
                    <a:pt x="1260" y="406"/>
                  </a:lnTo>
                  <a:lnTo>
                    <a:pt x="1384" y="344"/>
                  </a:lnTo>
                  <a:lnTo>
                    <a:pt x="1506" y="288"/>
                  </a:lnTo>
                  <a:lnTo>
                    <a:pt x="1626" y="234"/>
                  </a:lnTo>
                  <a:lnTo>
                    <a:pt x="1744" y="184"/>
                  </a:lnTo>
                  <a:lnTo>
                    <a:pt x="1858" y="140"/>
                  </a:lnTo>
                  <a:lnTo>
                    <a:pt x="1968" y="100"/>
                  </a:lnTo>
                  <a:lnTo>
                    <a:pt x="2072" y="68"/>
                  </a:lnTo>
                  <a:lnTo>
                    <a:pt x="2168" y="40"/>
                  </a:lnTo>
                  <a:lnTo>
                    <a:pt x="2214" y="28"/>
                  </a:lnTo>
                  <a:lnTo>
                    <a:pt x="2258" y="20"/>
                  </a:lnTo>
                  <a:lnTo>
                    <a:pt x="2300" y="12"/>
                  </a:lnTo>
                  <a:lnTo>
                    <a:pt x="2340" y="6"/>
                  </a:lnTo>
                  <a:lnTo>
                    <a:pt x="2376" y="2"/>
                  </a:lnTo>
                  <a:lnTo>
                    <a:pt x="2412" y="0"/>
                  </a:lnTo>
                  <a:lnTo>
                    <a:pt x="2444" y="0"/>
                  </a:lnTo>
                  <a:lnTo>
                    <a:pt x="2472" y="2"/>
                  </a:lnTo>
                  <a:lnTo>
                    <a:pt x="2498" y="4"/>
                  </a:lnTo>
                  <a:lnTo>
                    <a:pt x="2522" y="10"/>
                  </a:lnTo>
                  <a:lnTo>
                    <a:pt x="2542" y="20"/>
                  </a:lnTo>
                  <a:lnTo>
                    <a:pt x="2560" y="30"/>
                  </a:lnTo>
                  <a:lnTo>
                    <a:pt x="2572" y="42"/>
                  </a:lnTo>
                  <a:lnTo>
                    <a:pt x="2584" y="58"/>
                  </a:lnTo>
                  <a:lnTo>
                    <a:pt x="2590" y="74"/>
                  </a:lnTo>
                  <a:lnTo>
                    <a:pt x="2592" y="94"/>
                  </a:lnTo>
                  <a:lnTo>
                    <a:pt x="2586" y="3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540125" y="266700"/>
              <a:ext cx="4114800" cy="2422525"/>
            </a:xfrm>
            <a:custGeom>
              <a:avLst/>
              <a:gdLst>
                <a:gd name="T0" fmla="*/ 0 w 2592"/>
                <a:gd name="T1" fmla="*/ 1502 h 1526"/>
                <a:gd name="T2" fmla="*/ 10 w 2592"/>
                <a:gd name="T3" fmla="*/ 1428 h 1526"/>
                <a:gd name="T4" fmla="*/ 26 w 2592"/>
                <a:gd name="T5" fmla="*/ 1380 h 1526"/>
                <a:gd name="T6" fmla="*/ 46 w 2592"/>
                <a:gd name="T7" fmla="*/ 1334 h 1526"/>
                <a:gd name="T8" fmla="*/ 130 w 2592"/>
                <a:gd name="T9" fmla="*/ 1210 h 1526"/>
                <a:gd name="T10" fmla="*/ 196 w 2592"/>
                <a:gd name="T11" fmla="*/ 1134 h 1526"/>
                <a:gd name="T12" fmla="*/ 304 w 2592"/>
                <a:gd name="T13" fmla="*/ 1028 h 1526"/>
                <a:gd name="T14" fmla="*/ 456 w 2592"/>
                <a:gd name="T15" fmla="*/ 900 h 1526"/>
                <a:gd name="T16" fmla="*/ 702 w 2592"/>
                <a:gd name="T17" fmla="*/ 726 h 1526"/>
                <a:gd name="T18" fmla="*/ 870 w 2592"/>
                <a:gd name="T19" fmla="*/ 618 h 1526"/>
                <a:gd name="T20" fmla="*/ 1130 w 2592"/>
                <a:gd name="T21" fmla="*/ 468 h 1526"/>
                <a:gd name="T22" fmla="*/ 1308 w 2592"/>
                <a:gd name="T23" fmla="*/ 376 h 1526"/>
                <a:gd name="T24" fmla="*/ 1488 w 2592"/>
                <a:gd name="T25" fmla="*/ 290 h 1526"/>
                <a:gd name="T26" fmla="*/ 1764 w 2592"/>
                <a:gd name="T27" fmla="*/ 172 h 1526"/>
                <a:gd name="T28" fmla="*/ 1952 w 2592"/>
                <a:gd name="T29" fmla="*/ 102 h 1526"/>
                <a:gd name="T30" fmla="*/ 2192 w 2592"/>
                <a:gd name="T31" fmla="*/ 32 h 1526"/>
                <a:gd name="T32" fmla="*/ 2292 w 2592"/>
                <a:gd name="T33" fmla="*/ 12 h 1526"/>
                <a:gd name="T34" fmla="*/ 2440 w 2592"/>
                <a:gd name="T35" fmla="*/ 0 h 1526"/>
                <a:gd name="T36" fmla="*/ 2490 w 2592"/>
                <a:gd name="T37" fmla="*/ 4 h 1526"/>
                <a:gd name="T38" fmla="*/ 2538 w 2592"/>
                <a:gd name="T39" fmla="*/ 18 h 1526"/>
                <a:gd name="T40" fmla="*/ 2570 w 2592"/>
                <a:gd name="T41" fmla="*/ 40 h 1526"/>
                <a:gd name="T42" fmla="*/ 2584 w 2592"/>
                <a:gd name="T43" fmla="*/ 60 h 1526"/>
                <a:gd name="T44" fmla="*/ 2592 w 2592"/>
                <a:gd name="T45" fmla="*/ 96 h 1526"/>
                <a:gd name="T46" fmla="*/ 2588 w 2592"/>
                <a:gd name="T47" fmla="*/ 72 h 1526"/>
                <a:gd name="T48" fmla="*/ 2576 w 2592"/>
                <a:gd name="T49" fmla="*/ 50 h 1526"/>
                <a:gd name="T50" fmla="*/ 2550 w 2592"/>
                <a:gd name="T51" fmla="*/ 26 h 1526"/>
                <a:gd name="T52" fmla="*/ 2514 w 2592"/>
                <a:gd name="T53" fmla="*/ 12 h 1526"/>
                <a:gd name="T54" fmla="*/ 2440 w 2592"/>
                <a:gd name="T55" fmla="*/ 2 h 1526"/>
                <a:gd name="T56" fmla="*/ 2342 w 2592"/>
                <a:gd name="T57" fmla="*/ 10 h 1526"/>
                <a:gd name="T58" fmla="*/ 2244 w 2592"/>
                <a:gd name="T59" fmla="*/ 28 h 1526"/>
                <a:gd name="T60" fmla="*/ 2050 w 2592"/>
                <a:gd name="T61" fmla="*/ 80 h 1526"/>
                <a:gd name="T62" fmla="*/ 1862 w 2592"/>
                <a:gd name="T63" fmla="*/ 146 h 1526"/>
                <a:gd name="T64" fmla="*/ 1586 w 2592"/>
                <a:gd name="T65" fmla="*/ 260 h 1526"/>
                <a:gd name="T66" fmla="*/ 1314 w 2592"/>
                <a:gd name="T67" fmla="*/ 388 h 1526"/>
                <a:gd name="T68" fmla="*/ 1138 w 2592"/>
                <a:gd name="T69" fmla="*/ 482 h 1526"/>
                <a:gd name="T70" fmla="*/ 878 w 2592"/>
                <a:gd name="T71" fmla="*/ 630 h 1526"/>
                <a:gd name="T72" fmla="*/ 626 w 2592"/>
                <a:gd name="T73" fmla="*/ 792 h 1526"/>
                <a:gd name="T74" fmla="*/ 464 w 2592"/>
                <a:gd name="T75" fmla="*/ 910 h 1526"/>
                <a:gd name="T76" fmla="*/ 272 w 2592"/>
                <a:gd name="T77" fmla="*/ 1070 h 1526"/>
                <a:gd name="T78" fmla="*/ 168 w 2592"/>
                <a:gd name="T79" fmla="*/ 1176 h 1526"/>
                <a:gd name="T80" fmla="*/ 104 w 2592"/>
                <a:gd name="T81" fmla="*/ 1252 h 1526"/>
                <a:gd name="T82" fmla="*/ 50 w 2592"/>
                <a:gd name="T83" fmla="*/ 1336 h 1526"/>
                <a:gd name="T84" fmla="*/ 20 w 2592"/>
                <a:gd name="T85" fmla="*/ 1404 h 1526"/>
                <a:gd name="T86" fmla="*/ 2 w 2592"/>
                <a:gd name="T87" fmla="*/ 1478 h 1526"/>
                <a:gd name="T88" fmla="*/ 2 w 2592"/>
                <a:gd name="T89" fmla="*/ 1526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2" h="1526">
                  <a:moveTo>
                    <a:pt x="2" y="1526"/>
                  </a:moveTo>
                  <a:lnTo>
                    <a:pt x="2" y="1526"/>
                  </a:lnTo>
                  <a:lnTo>
                    <a:pt x="0" y="1502"/>
                  </a:lnTo>
                  <a:lnTo>
                    <a:pt x="2" y="1476"/>
                  </a:lnTo>
                  <a:lnTo>
                    <a:pt x="4" y="1452"/>
                  </a:lnTo>
                  <a:lnTo>
                    <a:pt x="10" y="1428"/>
                  </a:lnTo>
                  <a:lnTo>
                    <a:pt x="10" y="1428"/>
                  </a:lnTo>
                  <a:lnTo>
                    <a:pt x="18" y="1404"/>
                  </a:lnTo>
                  <a:lnTo>
                    <a:pt x="26" y="1380"/>
                  </a:lnTo>
                  <a:lnTo>
                    <a:pt x="36" y="1358"/>
                  </a:lnTo>
                  <a:lnTo>
                    <a:pt x="46" y="1334"/>
                  </a:lnTo>
                  <a:lnTo>
                    <a:pt x="46" y="1334"/>
                  </a:lnTo>
                  <a:lnTo>
                    <a:pt x="72" y="1292"/>
                  </a:lnTo>
                  <a:lnTo>
                    <a:pt x="100" y="1250"/>
                  </a:lnTo>
                  <a:lnTo>
                    <a:pt x="130" y="1210"/>
                  </a:lnTo>
                  <a:lnTo>
                    <a:pt x="162" y="1172"/>
                  </a:lnTo>
                  <a:lnTo>
                    <a:pt x="162" y="1172"/>
                  </a:lnTo>
                  <a:lnTo>
                    <a:pt x="196" y="1134"/>
                  </a:lnTo>
                  <a:lnTo>
                    <a:pt x="230" y="1098"/>
                  </a:lnTo>
                  <a:lnTo>
                    <a:pt x="266" y="1062"/>
                  </a:lnTo>
                  <a:lnTo>
                    <a:pt x="304" y="1028"/>
                  </a:lnTo>
                  <a:lnTo>
                    <a:pt x="378" y="964"/>
                  </a:lnTo>
                  <a:lnTo>
                    <a:pt x="456" y="900"/>
                  </a:lnTo>
                  <a:lnTo>
                    <a:pt x="456" y="900"/>
                  </a:lnTo>
                  <a:lnTo>
                    <a:pt x="536" y="840"/>
                  </a:lnTo>
                  <a:lnTo>
                    <a:pt x="618" y="782"/>
                  </a:lnTo>
                  <a:lnTo>
                    <a:pt x="702" y="726"/>
                  </a:lnTo>
                  <a:lnTo>
                    <a:pt x="786" y="672"/>
                  </a:lnTo>
                  <a:lnTo>
                    <a:pt x="786" y="672"/>
                  </a:lnTo>
                  <a:lnTo>
                    <a:pt x="870" y="618"/>
                  </a:lnTo>
                  <a:lnTo>
                    <a:pt x="956" y="568"/>
                  </a:lnTo>
                  <a:lnTo>
                    <a:pt x="1044" y="518"/>
                  </a:lnTo>
                  <a:lnTo>
                    <a:pt x="1130" y="468"/>
                  </a:lnTo>
                  <a:lnTo>
                    <a:pt x="1130" y="468"/>
                  </a:lnTo>
                  <a:lnTo>
                    <a:pt x="1220" y="422"/>
                  </a:lnTo>
                  <a:lnTo>
                    <a:pt x="1308" y="376"/>
                  </a:lnTo>
                  <a:lnTo>
                    <a:pt x="1398" y="332"/>
                  </a:lnTo>
                  <a:lnTo>
                    <a:pt x="1488" y="290"/>
                  </a:lnTo>
                  <a:lnTo>
                    <a:pt x="1488" y="290"/>
                  </a:lnTo>
                  <a:lnTo>
                    <a:pt x="1580" y="248"/>
                  </a:lnTo>
                  <a:lnTo>
                    <a:pt x="1672" y="210"/>
                  </a:lnTo>
                  <a:lnTo>
                    <a:pt x="1764" y="172"/>
                  </a:lnTo>
                  <a:lnTo>
                    <a:pt x="1858" y="136"/>
                  </a:lnTo>
                  <a:lnTo>
                    <a:pt x="1858" y="136"/>
                  </a:lnTo>
                  <a:lnTo>
                    <a:pt x="1952" y="102"/>
                  </a:lnTo>
                  <a:lnTo>
                    <a:pt x="2048" y="72"/>
                  </a:lnTo>
                  <a:lnTo>
                    <a:pt x="2144" y="44"/>
                  </a:lnTo>
                  <a:lnTo>
                    <a:pt x="2192" y="32"/>
                  </a:lnTo>
                  <a:lnTo>
                    <a:pt x="2242" y="22"/>
                  </a:lnTo>
                  <a:lnTo>
                    <a:pt x="2242" y="22"/>
                  </a:lnTo>
                  <a:lnTo>
                    <a:pt x="2292" y="12"/>
                  </a:lnTo>
                  <a:lnTo>
                    <a:pt x="2340" y="4"/>
                  </a:lnTo>
                  <a:lnTo>
                    <a:pt x="2390" y="0"/>
                  </a:lnTo>
                  <a:lnTo>
                    <a:pt x="2440" y="0"/>
                  </a:lnTo>
                  <a:lnTo>
                    <a:pt x="2440" y="0"/>
                  </a:lnTo>
                  <a:lnTo>
                    <a:pt x="2466" y="0"/>
                  </a:lnTo>
                  <a:lnTo>
                    <a:pt x="2490" y="4"/>
                  </a:lnTo>
                  <a:lnTo>
                    <a:pt x="2516" y="10"/>
                  </a:lnTo>
                  <a:lnTo>
                    <a:pt x="2538" y="18"/>
                  </a:lnTo>
                  <a:lnTo>
                    <a:pt x="2538" y="18"/>
                  </a:lnTo>
                  <a:lnTo>
                    <a:pt x="2550" y="24"/>
                  </a:lnTo>
                  <a:lnTo>
                    <a:pt x="2560" y="32"/>
                  </a:lnTo>
                  <a:lnTo>
                    <a:pt x="2570" y="40"/>
                  </a:lnTo>
                  <a:lnTo>
                    <a:pt x="2578" y="50"/>
                  </a:lnTo>
                  <a:lnTo>
                    <a:pt x="2578" y="50"/>
                  </a:lnTo>
                  <a:lnTo>
                    <a:pt x="2584" y="60"/>
                  </a:lnTo>
                  <a:lnTo>
                    <a:pt x="2588" y="72"/>
                  </a:lnTo>
                  <a:lnTo>
                    <a:pt x="2592" y="84"/>
                  </a:lnTo>
                  <a:lnTo>
                    <a:pt x="2592" y="96"/>
                  </a:lnTo>
                  <a:lnTo>
                    <a:pt x="2592" y="96"/>
                  </a:lnTo>
                  <a:lnTo>
                    <a:pt x="2590" y="84"/>
                  </a:lnTo>
                  <a:lnTo>
                    <a:pt x="2588" y="72"/>
                  </a:lnTo>
                  <a:lnTo>
                    <a:pt x="2584" y="60"/>
                  </a:lnTo>
                  <a:lnTo>
                    <a:pt x="2576" y="50"/>
                  </a:lnTo>
                  <a:lnTo>
                    <a:pt x="2576" y="50"/>
                  </a:lnTo>
                  <a:lnTo>
                    <a:pt x="2568" y="40"/>
                  </a:lnTo>
                  <a:lnTo>
                    <a:pt x="2560" y="32"/>
                  </a:lnTo>
                  <a:lnTo>
                    <a:pt x="2550" y="26"/>
                  </a:lnTo>
                  <a:lnTo>
                    <a:pt x="2538" y="20"/>
                  </a:lnTo>
                  <a:lnTo>
                    <a:pt x="2538" y="20"/>
                  </a:lnTo>
                  <a:lnTo>
                    <a:pt x="2514" y="12"/>
                  </a:lnTo>
                  <a:lnTo>
                    <a:pt x="2490" y="6"/>
                  </a:lnTo>
                  <a:lnTo>
                    <a:pt x="2466" y="4"/>
                  </a:lnTo>
                  <a:lnTo>
                    <a:pt x="2440" y="2"/>
                  </a:lnTo>
                  <a:lnTo>
                    <a:pt x="2440" y="2"/>
                  </a:lnTo>
                  <a:lnTo>
                    <a:pt x="2390" y="4"/>
                  </a:lnTo>
                  <a:lnTo>
                    <a:pt x="2342" y="10"/>
                  </a:lnTo>
                  <a:lnTo>
                    <a:pt x="2292" y="18"/>
                  </a:lnTo>
                  <a:lnTo>
                    <a:pt x="2244" y="28"/>
                  </a:lnTo>
                  <a:lnTo>
                    <a:pt x="2244" y="28"/>
                  </a:lnTo>
                  <a:lnTo>
                    <a:pt x="2194" y="40"/>
                  </a:lnTo>
                  <a:lnTo>
                    <a:pt x="2146" y="52"/>
                  </a:lnTo>
                  <a:lnTo>
                    <a:pt x="2050" y="80"/>
                  </a:lnTo>
                  <a:lnTo>
                    <a:pt x="1956" y="112"/>
                  </a:lnTo>
                  <a:lnTo>
                    <a:pt x="1862" y="146"/>
                  </a:lnTo>
                  <a:lnTo>
                    <a:pt x="1862" y="146"/>
                  </a:lnTo>
                  <a:lnTo>
                    <a:pt x="1770" y="182"/>
                  </a:lnTo>
                  <a:lnTo>
                    <a:pt x="1676" y="220"/>
                  </a:lnTo>
                  <a:lnTo>
                    <a:pt x="1586" y="260"/>
                  </a:lnTo>
                  <a:lnTo>
                    <a:pt x="1494" y="302"/>
                  </a:lnTo>
                  <a:lnTo>
                    <a:pt x="1404" y="344"/>
                  </a:lnTo>
                  <a:lnTo>
                    <a:pt x="1314" y="388"/>
                  </a:lnTo>
                  <a:lnTo>
                    <a:pt x="1226" y="434"/>
                  </a:lnTo>
                  <a:lnTo>
                    <a:pt x="1138" y="482"/>
                  </a:lnTo>
                  <a:lnTo>
                    <a:pt x="1138" y="482"/>
                  </a:lnTo>
                  <a:lnTo>
                    <a:pt x="1050" y="530"/>
                  </a:lnTo>
                  <a:lnTo>
                    <a:pt x="964" y="580"/>
                  </a:lnTo>
                  <a:lnTo>
                    <a:pt x="878" y="630"/>
                  </a:lnTo>
                  <a:lnTo>
                    <a:pt x="792" y="682"/>
                  </a:lnTo>
                  <a:lnTo>
                    <a:pt x="708" y="736"/>
                  </a:lnTo>
                  <a:lnTo>
                    <a:pt x="626" y="792"/>
                  </a:lnTo>
                  <a:lnTo>
                    <a:pt x="544" y="850"/>
                  </a:lnTo>
                  <a:lnTo>
                    <a:pt x="464" y="910"/>
                  </a:lnTo>
                  <a:lnTo>
                    <a:pt x="464" y="910"/>
                  </a:lnTo>
                  <a:lnTo>
                    <a:pt x="386" y="972"/>
                  </a:lnTo>
                  <a:lnTo>
                    <a:pt x="310" y="1036"/>
                  </a:lnTo>
                  <a:lnTo>
                    <a:pt x="272" y="1070"/>
                  </a:lnTo>
                  <a:lnTo>
                    <a:pt x="236" y="1104"/>
                  </a:lnTo>
                  <a:lnTo>
                    <a:pt x="202" y="1140"/>
                  </a:lnTo>
                  <a:lnTo>
                    <a:pt x="168" y="1176"/>
                  </a:lnTo>
                  <a:lnTo>
                    <a:pt x="168" y="1176"/>
                  </a:lnTo>
                  <a:lnTo>
                    <a:pt x="134" y="1214"/>
                  </a:lnTo>
                  <a:lnTo>
                    <a:pt x="104" y="1252"/>
                  </a:lnTo>
                  <a:lnTo>
                    <a:pt x="76" y="1294"/>
                  </a:lnTo>
                  <a:lnTo>
                    <a:pt x="50" y="1336"/>
                  </a:lnTo>
                  <a:lnTo>
                    <a:pt x="50" y="1336"/>
                  </a:lnTo>
                  <a:lnTo>
                    <a:pt x="38" y="1358"/>
                  </a:lnTo>
                  <a:lnTo>
                    <a:pt x="28" y="1382"/>
                  </a:lnTo>
                  <a:lnTo>
                    <a:pt x="20" y="1404"/>
                  </a:lnTo>
                  <a:lnTo>
                    <a:pt x="12" y="1428"/>
                  </a:lnTo>
                  <a:lnTo>
                    <a:pt x="6" y="1452"/>
                  </a:lnTo>
                  <a:lnTo>
                    <a:pt x="2" y="1478"/>
                  </a:lnTo>
                  <a:lnTo>
                    <a:pt x="2" y="1502"/>
                  </a:lnTo>
                  <a:lnTo>
                    <a:pt x="2" y="1526"/>
                  </a:lnTo>
                  <a:lnTo>
                    <a:pt x="2" y="1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40125" y="1317625"/>
              <a:ext cx="4241800" cy="1889125"/>
            </a:xfrm>
            <a:custGeom>
              <a:avLst/>
              <a:gdLst>
                <a:gd name="T0" fmla="*/ 2666 w 2672"/>
                <a:gd name="T1" fmla="*/ 290 h 1190"/>
                <a:gd name="T2" fmla="*/ 2660 w 2672"/>
                <a:gd name="T3" fmla="*/ 330 h 1190"/>
                <a:gd name="T4" fmla="*/ 2638 w 2672"/>
                <a:gd name="T5" fmla="*/ 372 h 1190"/>
                <a:gd name="T6" fmla="*/ 2606 w 2672"/>
                <a:gd name="T7" fmla="*/ 416 h 1190"/>
                <a:gd name="T8" fmla="*/ 2560 w 2672"/>
                <a:gd name="T9" fmla="*/ 460 h 1190"/>
                <a:gd name="T10" fmla="*/ 2502 w 2672"/>
                <a:gd name="T11" fmla="*/ 506 h 1190"/>
                <a:gd name="T12" fmla="*/ 2434 w 2672"/>
                <a:gd name="T13" fmla="*/ 552 h 1190"/>
                <a:gd name="T14" fmla="*/ 2274 w 2672"/>
                <a:gd name="T15" fmla="*/ 646 h 1190"/>
                <a:gd name="T16" fmla="*/ 2080 w 2672"/>
                <a:gd name="T17" fmla="*/ 738 h 1190"/>
                <a:gd name="T18" fmla="*/ 1866 w 2672"/>
                <a:gd name="T19" fmla="*/ 826 h 1190"/>
                <a:gd name="T20" fmla="*/ 1636 w 2672"/>
                <a:gd name="T21" fmla="*/ 910 h 1190"/>
                <a:gd name="T22" fmla="*/ 1396 w 2672"/>
                <a:gd name="T23" fmla="*/ 988 h 1190"/>
                <a:gd name="T24" fmla="*/ 1156 w 2672"/>
                <a:gd name="T25" fmla="*/ 1056 h 1190"/>
                <a:gd name="T26" fmla="*/ 922 w 2672"/>
                <a:gd name="T27" fmla="*/ 1112 h 1190"/>
                <a:gd name="T28" fmla="*/ 702 w 2672"/>
                <a:gd name="T29" fmla="*/ 1154 h 1190"/>
                <a:gd name="T30" fmla="*/ 502 w 2672"/>
                <a:gd name="T31" fmla="*/ 1182 h 1190"/>
                <a:gd name="T32" fmla="*/ 330 w 2672"/>
                <a:gd name="T33" fmla="*/ 1190 h 1190"/>
                <a:gd name="T34" fmla="*/ 256 w 2672"/>
                <a:gd name="T35" fmla="*/ 1188 h 1190"/>
                <a:gd name="T36" fmla="*/ 192 w 2672"/>
                <a:gd name="T37" fmla="*/ 1180 h 1190"/>
                <a:gd name="T38" fmla="*/ 140 w 2672"/>
                <a:gd name="T39" fmla="*/ 1166 h 1190"/>
                <a:gd name="T40" fmla="*/ 98 w 2672"/>
                <a:gd name="T41" fmla="*/ 1146 h 1190"/>
                <a:gd name="T42" fmla="*/ 70 w 2672"/>
                <a:gd name="T43" fmla="*/ 1122 h 1190"/>
                <a:gd name="T44" fmla="*/ 54 w 2672"/>
                <a:gd name="T45" fmla="*/ 1090 h 1190"/>
                <a:gd name="T46" fmla="*/ 0 w 2672"/>
                <a:gd name="T47" fmla="*/ 850 h 1190"/>
                <a:gd name="T48" fmla="*/ 18 w 2672"/>
                <a:gd name="T49" fmla="*/ 882 h 1190"/>
                <a:gd name="T50" fmla="*/ 48 w 2672"/>
                <a:gd name="T51" fmla="*/ 910 h 1190"/>
                <a:gd name="T52" fmla="*/ 88 w 2672"/>
                <a:gd name="T53" fmla="*/ 932 h 1190"/>
                <a:gd name="T54" fmla="*/ 142 w 2672"/>
                <a:gd name="T55" fmla="*/ 946 h 1190"/>
                <a:gd name="T56" fmla="*/ 204 w 2672"/>
                <a:gd name="T57" fmla="*/ 958 h 1190"/>
                <a:gd name="T58" fmla="*/ 274 w 2672"/>
                <a:gd name="T59" fmla="*/ 962 h 1190"/>
                <a:gd name="T60" fmla="*/ 354 w 2672"/>
                <a:gd name="T61" fmla="*/ 962 h 1190"/>
                <a:gd name="T62" fmla="*/ 536 w 2672"/>
                <a:gd name="T63" fmla="*/ 950 h 1190"/>
                <a:gd name="T64" fmla="*/ 740 w 2672"/>
                <a:gd name="T65" fmla="*/ 918 h 1190"/>
                <a:gd name="T66" fmla="*/ 962 w 2672"/>
                <a:gd name="T67" fmla="*/ 874 h 1190"/>
                <a:gd name="T68" fmla="*/ 1194 w 2672"/>
                <a:gd name="T69" fmla="*/ 814 h 1190"/>
                <a:gd name="T70" fmla="*/ 1430 w 2672"/>
                <a:gd name="T71" fmla="*/ 742 h 1190"/>
                <a:gd name="T72" fmla="*/ 1664 w 2672"/>
                <a:gd name="T73" fmla="*/ 660 h 1190"/>
                <a:gd name="T74" fmla="*/ 1888 w 2672"/>
                <a:gd name="T75" fmla="*/ 570 h 1190"/>
                <a:gd name="T76" fmla="*/ 2096 w 2672"/>
                <a:gd name="T77" fmla="*/ 474 h 1190"/>
                <a:gd name="T78" fmla="*/ 2284 w 2672"/>
                <a:gd name="T79" fmla="*/ 372 h 1190"/>
                <a:gd name="T80" fmla="*/ 2406 w 2672"/>
                <a:gd name="T81" fmla="*/ 292 h 1190"/>
                <a:gd name="T82" fmla="*/ 2476 w 2672"/>
                <a:gd name="T83" fmla="*/ 240 h 1190"/>
                <a:gd name="T84" fmla="*/ 2538 w 2672"/>
                <a:gd name="T85" fmla="*/ 186 h 1190"/>
                <a:gd name="T86" fmla="*/ 2590 w 2672"/>
                <a:gd name="T87" fmla="*/ 132 h 1190"/>
                <a:gd name="T88" fmla="*/ 2632 w 2672"/>
                <a:gd name="T89" fmla="*/ 78 h 1190"/>
                <a:gd name="T90" fmla="*/ 2662 w 2672"/>
                <a:gd name="T91" fmla="*/ 26 h 1190"/>
                <a:gd name="T92" fmla="*/ 2666 w 2672"/>
                <a:gd name="T93" fmla="*/ 29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2" h="1190">
                  <a:moveTo>
                    <a:pt x="2666" y="290"/>
                  </a:moveTo>
                  <a:lnTo>
                    <a:pt x="2666" y="290"/>
                  </a:lnTo>
                  <a:lnTo>
                    <a:pt x="2664" y="310"/>
                  </a:lnTo>
                  <a:lnTo>
                    <a:pt x="2660" y="330"/>
                  </a:lnTo>
                  <a:lnTo>
                    <a:pt x="2652" y="350"/>
                  </a:lnTo>
                  <a:lnTo>
                    <a:pt x="2638" y="372"/>
                  </a:lnTo>
                  <a:lnTo>
                    <a:pt x="2624" y="394"/>
                  </a:lnTo>
                  <a:lnTo>
                    <a:pt x="2606" y="416"/>
                  </a:lnTo>
                  <a:lnTo>
                    <a:pt x="2584" y="438"/>
                  </a:lnTo>
                  <a:lnTo>
                    <a:pt x="2560" y="460"/>
                  </a:lnTo>
                  <a:lnTo>
                    <a:pt x="2532" y="484"/>
                  </a:lnTo>
                  <a:lnTo>
                    <a:pt x="2502" y="506"/>
                  </a:lnTo>
                  <a:lnTo>
                    <a:pt x="2470" y="530"/>
                  </a:lnTo>
                  <a:lnTo>
                    <a:pt x="2434" y="552"/>
                  </a:lnTo>
                  <a:lnTo>
                    <a:pt x="2358" y="598"/>
                  </a:lnTo>
                  <a:lnTo>
                    <a:pt x="2274" y="646"/>
                  </a:lnTo>
                  <a:lnTo>
                    <a:pt x="2180" y="692"/>
                  </a:lnTo>
                  <a:lnTo>
                    <a:pt x="2080" y="738"/>
                  </a:lnTo>
                  <a:lnTo>
                    <a:pt x="1976" y="782"/>
                  </a:lnTo>
                  <a:lnTo>
                    <a:pt x="1866" y="826"/>
                  </a:lnTo>
                  <a:lnTo>
                    <a:pt x="1752" y="870"/>
                  </a:lnTo>
                  <a:lnTo>
                    <a:pt x="1636" y="910"/>
                  </a:lnTo>
                  <a:lnTo>
                    <a:pt x="1516" y="950"/>
                  </a:lnTo>
                  <a:lnTo>
                    <a:pt x="1396" y="988"/>
                  </a:lnTo>
                  <a:lnTo>
                    <a:pt x="1276" y="1022"/>
                  </a:lnTo>
                  <a:lnTo>
                    <a:pt x="1156" y="1056"/>
                  </a:lnTo>
                  <a:lnTo>
                    <a:pt x="1038" y="1086"/>
                  </a:lnTo>
                  <a:lnTo>
                    <a:pt x="922" y="1112"/>
                  </a:lnTo>
                  <a:lnTo>
                    <a:pt x="810" y="1134"/>
                  </a:lnTo>
                  <a:lnTo>
                    <a:pt x="702" y="1154"/>
                  </a:lnTo>
                  <a:lnTo>
                    <a:pt x="598" y="1170"/>
                  </a:lnTo>
                  <a:lnTo>
                    <a:pt x="502" y="1182"/>
                  </a:lnTo>
                  <a:lnTo>
                    <a:pt x="412" y="1188"/>
                  </a:lnTo>
                  <a:lnTo>
                    <a:pt x="330" y="1190"/>
                  </a:lnTo>
                  <a:lnTo>
                    <a:pt x="292" y="1190"/>
                  </a:lnTo>
                  <a:lnTo>
                    <a:pt x="256" y="1188"/>
                  </a:lnTo>
                  <a:lnTo>
                    <a:pt x="222" y="1184"/>
                  </a:lnTo>
                  <a:lnTo>
                    <a:pt x="192" y="1180"/>
                  </a:lnTo>
                  <a:lnTo>
                    <a:pt x="164" y="1174"/>
                  </a:lnTo>
                  <a:lnTo>
                    <a:pt x="140" y="1166"/>
                  </a:lnTo>
                  <a:lnTo>
                    <a:pt x="118" y="1158"/>
                  </a:lnTo>
                  <a:lnTo>
                    <a:pt x="98" y="1146"/>
                  </a:lnTo>
                  <a:lnTo>
                    <a:pt x="82" y="1134"/>
                  </a:lnTo>
                  <a:lnTo>
                    <a:pt x="70" y="1122"/>
                  </a:lnTo>
                  <a:lnTo>
                    <a:pt x="60" y="1106"/>
                  </a:lnTo>
                  <a:lnTo>
                    <a:pt x="54" y="1090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6" y="866"/>
                  </a:lnTo>
                  <a:lnTo>
                    <a:pt x="18" y="882"/>
                  </a:lnTo>
                  <a:lnTo>
                    <a:pt x="30" y="896"/>
                  </a:lnTo>
                  <a:lnTo>
                    <a:pt x="48" y="910"/>
                  </a:lnTo>
                  <a:lnTo>
                    <a:pt x="66" y="922"/>
                  </a:lnTo>
                  <a:lnTo>
                    <a:pt x="88" y="932"/>
                  </a:lnTo>
                  <a:lnTo>
                    <a:pt x="114" y="940"/>
                  </a:lnTo>
                  <a:lnTo>
                    <a:pt x="142" y="946"/>
                  </a:lnTo>
                  <a:lnTo>
                    <a:pt x="172" y="952"/>
                  </a:lnTo>
                  <a:lnTo>
                    <a:pt x="204" y="958"/>
                  </a:lnTo>
                  <a:lnTo>
                    <a:pt x="238" y="960"/>
                  </a:lnTo>
                  <a:lnTo>
                    <a:pt x="274" y="962"/>
                  </a:lnTo>
                  <a:lnTo>
                    <a:pt x="314" y="964"/>
                  </a:lnTo>
                  <a:lnTo>
                    <a:pt x="354" y="962"/>
                  </a:lnTo>
                  <a:lnTo>
                    <a:pt x="442" y="958"/>
                  </a:lnTo>
                  <a:lnTo>
                    <a:pt x="536" y="950"/>
                  </a:lnTo>
                  <a:lnTo>
                    <a:pt x="636" y="936"/>
                  </a:lnTo>
                  <a:lnTo>
                    <a:pt x="740" y="918"/>
                  </a:lnTo>
                  <a:lnTo>
                    <a:pt x="850" y="898"/>
                  </a:lnTo>
                  <a:lnTo>
                    <a:pt x="962" y="874"/>
                  </a:lnTo>
                  <a:lnTo>
                    <a:pt x="1076" y="844"/>
                  </a:lnTo>
                  <a:lnTo>
                    <a:pt x="1194" y="814"/>
                  </a:lnTo>
                  <a:lnTo>
                    <a:pt x="1312" y="780"/>
                  </a:lnTo>
                  <a:lnTo>
                    <a:pt x="1430" y="742"/>
                  </a:lnTo>
                  <a:lnTo>
                    <a:pt x="1548" y="702"/>
                  </a:lnTo>
                  <a:lnTo>
                    <a:pt x="1664" y="660"/>
                  </a:lnTo>
                  <a:lnTo>
                    <a:pt x="1776" y="616"/>
                  </a:lnTo>
                  <a:lnTo>
                    <a:pt x="1888" y="570"/>
                  </a:lnTo>
                  <a:lnTo>
                    <a:pt x="1994" y="522"/>
                  </a:lnTo>
                  <a:lnTo>
                    <a:pt x="2096" y="474"/>
                  </a:lnTo>
                  <a:lnTo>
                    <a:pt x="2194" y="422"/>
                  </a:lnTo>
                  <a:lnTo>
                    <a:pt x="2284" y="372"/>
                  </a:lnTo>
                  <a:lnTo>
                    <a:pt x="2368" y="318"/>
                  </a:lnTo>
                  <a:lnTo>
                    <a:pt x="2406" y="292"/>
                  </a:lnTo>
                  <a:lnTo>
                    <a:pt x="2442" y="266"/>
                  </a:lnTo>
                  <a:lnTo>
                    <a:pt x="2476" y="240"/>
                  </a:lnTo>
                  <a:lnTo>
                    <a:pt x="2510" y="212"/>
                  </a:lnTo>
                  <a:lnTo>
                    <a:pt x="2538" y="186"/>
                  </a:lnTo>
                  <a:lnTo>
                    <a:pt x="2566" y="160"/>
                  </a:lnTo>
                  <a:lnTo>
                    <a:pt x="2590" y="132"/>
                  </a:lnTo>
                  <a:lnTo>
                    <a:pt x="2612" y="106"/>
                  </a:lnTo>
                  <a:lnTo>
                    <a:pt x="2632" y="78"/>
                  </a:lnTo>
                  <a:lnTo>
                    <a:pt x="2648" y="52"/>
                  </a:lnTo>
                  <a:lnTo>
                    <a:pt x="2662" y="26"/>
                  </a:lnTo>
                  <a:lnTo>
                    <a:pt x="2672" y="0"/>
                  </a:lnTo>
                  <a:lnTo>
                    <a:pt x="2666" y="2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540125" y="1317625"/>
              <a:ext cx="4241800" cy="1533525"/>
            </a:xfrm>
            <a:custGeom>
              <a:avLst/>
              <a:gdLst>
                <a:gd name="T0" fmla="*/ 0 w 2672"/>
                <a:gd name="T1" fmla="*/ 850 h 966"/>
                <a:gd name="T2" fmla="*/ 10 w 2672"/>
                <a:gd name="T3" fmla="*/ 870 h 966"/>
                <a:gd name="T4" fmla="*/ 24 w 2672"/>
                <a:gd name="T5" fmla="*/ 888 h 966"/>
                <a:gd name="T6" fmla="*/ 60 w 2672"/>
                <a:gd name="T7" fmla="*/ 916 h 966"/>
                <a:gd name="T8" fmla="*/ 80 w 2672"/>
                <a:gd name="T9" fmla="*/ 926 h 966"/>
                <a:gd name="T10" fmla="*/ 124 w 2672"/>
                <a:gd name="T11" fmla="*/ 942 h 966"/>
                <a:gd name="T12" fmla="*/ 148 w 2672"/>
                <a:gd name="T13" fmla="*/ 946 h 966"/>
                <a:gd name="T14" fmla="*/ 240 w 2672"/>
                <a:gd name="T15" fmla="*/ 958 h 966"/>
                <a:gd name="T16" fmla="*/ 332 w 2672"/>
                <a:gd name="T17" fmla="*/ 960 h 966"/>
                <a:gd name="T18" fmla="*/ 378 w 2672"/>
                <a:gd name="T19" fmla="*/ 958 h 966"/>
                <a:gd name="T20" fmla="*/ 516 w 2672"/>
                <a:gd name="T21" fmla="*/ 946 h 966"/>
                <a:gd name="T22" fmla="*/ 700 w 2672"/>
                <a:gd name="T23" fmla="*/ 920 h 966"/>
                <a:gd name="T24" fmla="*/ 792 w 2672"/>
                <a:gd name="T25" fmla="*/ 904 h 966"/>
                <a:gd name="T26" fmla="*/ 974 w 2672"/>
                <a:gd name="T27" fmla="*/ 864 h 966"/>
                <a:gd name="T28" fmla="*/ 1154 w 2672"/>
                <a:gd name="T29" fmla="*/ 818 h 966"/>
                <a:gd name="T30" fmla="*/ 1332 w 2672"/>
                <a:gd name="T31" fmla="*/ 766 h 966"/>
                <a:gd name="T32" fmla="*/ 1420 w 2672"/>
                <a:gd name="T33" fmla="*/ 738 h 966"/>
                <a:gd name="T34" fmla="*/ 1596 w 2672"/>
                <a:gd name="T35" fmla="*/ 678 h 966"/>
                <a:gd name="T36" fmla="*/ 1770 w 2672"/>
                <a:gd name="T37" fmla="*/ 612 h 966"/>
                <a:gd name="T38" fmla="*/ 1940 w 2672"/>
                <a:gd name="T39" fmla="*/ 540 h 966"/>
                <a:gd name="T40" fmla="*/ 2108 w 2672"/>
                <a:gd name="T41" fmla="*/ 460 h 966"/>
                <a:gd name="T42" fmla="*/ 2192 w 2672"/>
                <a:gd name="T43" fmla="*/ 418 h 966"/>
                <a:gd name="T44" fmla="*/ 2352 w 2672"/>
                <a:gd name="T45" fmla="*/ 324 h 966"/>
                <a:gd name="T46" fmla="*/ 2428 w 2672"/>
                <a:gd name="T47" fmla="*/ 272 h 966"/>
                <a:gd name="T48" fmla="*/ 2466 w 2672"/>
                <a:gd name="T49" fmla="*/ 244 h 966"/>
                <a:gd name="T50" fmla="*/ 2536 w 2672"/>
                <a:gd name="T51" fmla="*/ 186 h 966"/>
                <a:gd name="T52" fmla="*/ 2570 w 2672"/>
                <a:gd name="T53" fmla="*/ 152 h 966"/>
                <a:gd name="T54" fmla="*/ 2630 w 2672"/>
                <a:gd name="T55" fmla="*/ 82 h 966"/>
                <a:gd name="T56" fmla="*/ 2654 w 2672"/>
                <a:gd name="T57" fmla="*/ 42 h 966"/>
                <a:gd name="T58" fmla="*/ 2672 w 2672"/>
                <a:gd name="T59" fmla="*/ 0 h 966"/>
                <a:gd name="T60" fmla="*/ 2664 w 2672"/>
                <a:gd name="T61" fmla="*/ 22 h 966"/>
                <a:gd name="T62" fmla="*/ 2644 w 2672"/>
                <a:gd name="T63" fmla="*/ 64 h 966"/>
                <a:gd name="T64" fmla="*/ 2602 w 2672"/>
                <a:gd name="T65" fmla="*/ 120 h 966"/>
                <a:gd name="T66" fmla="*/ 2572 w 2672"/>
                <a:gd name="T67" fmla="*/ 156 h 966"/>
                <a:gd name="T68" fmla="*/ 2504 w 2672"/>
                <a:gd name="T69" fmla="*/ 220 h 966"/>
                <a:gd name="T70" fmla="*/ 2432 w 2672"/>
                <a:gd name="T71" fmla="*/ 278 h 966"/>
                <a:gd name="T72" fmla="*/ 2394 w 2672"/>
                <a:gd name="T73" fmla="*/ 306 h 966"/>
                <a:gd name="T74" fmla="*/ 2276 w 2672"/>
                <a:gd name="T75" fmla="*/ 380 h 966"/>
                <a:gd name="T76" fmla="*/ 2114 w 2672"/>
                <a:gd name="T77" fmla="*/ 470 h 966"/>
                <a:gd name="T78" fmla="*/ 2030 w 2672"/>
                <a:gd name="T79" fmla="*/ 512 h 966"/>
                <a:gd name="T80" fmla="*/ 1860 w 2672"/>
                <a:gd name="T81" fmla="*/ 588 h 966"/>
                <a:gd name="T82" fmla="*/ 1774 w 2672"/>
                <a:gd name="T83" fmla="*/ 624 h 966"/>
                <a:gd name="T84" fmla="*/ 1600 w 2672"/>
                <a:gd name="T85" fmla="*/ 690 h 966"/>
                <a:gd name="T86" fmla="*/ 1424 w 2672"/>
                <a:gd name="T87" fmla="*/ 752 h 966"/>
                <a:gd name="T88" fmla="*/ 1336 w 2672"/>
                <a:gd name="T89" fmla="*/ 780 h 966"/>
                <a:gd name="T90" fmla="*/ 1156 w 2672"/>
                <a:gd name="T91" fmla="*/ 830 h 966"/>
                <a:gd name="T92" fmla="*/ 1066 w 2672"/>
                <a:gd name="T93" fmla="*/ 854 h 966"/>
                <a:gd name="T94" fmla="*/ 886 w 2672"/>
                <a:gd name="T95" fmla="*/ 896 h 966"/>
                <a:gd name="T96" fmla="*/ 702 w 2672"/>
                <a:gd name="T97" fmla="*/ 932 h 966"/>
                <a:gd name="T98" fmla="*/ 610 w 2672"/>
                <a:gd name="T99" fmla="*/ 944 h 966"/>
                <a:gd name="T100" fmla="*/ 426 w 2672"/>
                <a:gd name="T101" fmla="*/ 964 h 966"/>
                <a:gd name="T102" fmla="*/ 332 w 2672"/>
                <a:gd name="T103" fmla="*/ 966 h 966"/>
                <a:gd name="T104" fmla="*/ 286 w 2672"/>
                <a:gd name="T105" fmla="*/ 966 h 966"/>
                <a:gd name="T106" fmla="*/ 192 w 2672"/>
                <a:gd name="T107" fmla="*/ 958 h 966"/>
                <a:gd name="T108" fmla="*/ 146 w 2672"/>
                <a:gd name="T109" fmla="*/ 950 h 966"/>
                <a:gd name="T110" fmla="*/ 102 w 2672"/>
                <a:gd name="T111" fmla="*/ 938 h 966"/>
                <a:gd name="T112" fmla="*/ 60 w 2672"/>
                <a:gd name="T113" fmla="*/ 918 h 966"/>
                <a:gd name="T114" fmla="*/ 40 w 2672"/>
                <a:gd name="T115" fmla="*/ 906 h 966"/>
                <a:gd name="T116" fmla="*/ 16 w 2672"/>
                <a:gd name="T117" fmla="*/ 880 h 966"/>
                <a:gd name="T118" fmla="*/ 4 w 2672"/>
                <a:gd name="T119" fmla="*/ 860 h 966"/>
                <a:gd name="T120" fmla="*/ 0 w 2672"/>
                <a:gd name="T121" fmla="*/ 85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72" h="966">
                  <a:moveTo>
                    <a:pt x="0" y="850"/>
                  </a:moveTo>
                  <a:lnTo>
                    <a:pt x="0" y="850"/>
                  </a:lnTo>
                  <a:lnTo>
                    <a:pt x="4" y="860"/>
                  </a:lnTo>
                  <a:lnTo>
                    <a:pt x="10" y="870"/>
                  </a:lnTo>
                  <a:lnTo>
                    <a:pt x="16" y="880"/>
                  </a:lnTo>
                  <a:lnTo>
                    <a:pt x="24" y="888"/>
                  </a:lnTo>
                  <a:lnTo>
                    <a:pt x="40" y="904"/>
                  </a:lnTo>
                  <a:lnTo>
                    <a:pt x="60" y="916"/>
                  </a:lnTo>
                  <a:lnTo>
                    <a:pt x="60" y="916"/>
                  </a:lnTo>
                  <a:lnTo>
                    <a:pt x="80" y="926"/>
                  </a:lnTo>
                  <a:lnTo>
                    <a:pt x="102" y="934"/>
                  </a:lnTo>
                  <a:lnTo>
                    <a:pt x="124" y="942"/>
                  </a:lnTo>
                  <a:lnTo>
                    <a:pt x="148" y="946"/>
                  </a:lnTo>
                  <a:lnTo>
                    <a:pt x="148" y="946"/>
                  </a:lnTo>
                  <a:lnTo>
                    <a:pt x="194" y="954"/>
                  </a:lnTo>
                  <a:lnTo>
                    <a:pt x="240" y="958"/>
                  </a:lnTo>
                  <a:lnTo>
                    <a:pt x="286" y="960"/>
                  </a:lnTo>
                  <a:lnTo>
                    <a:pt x="332" y="960"/>
                  </a:lnTo>
                  <a:lnTo>
                    <a:pt x="332" y="960"/>
                  </a:lnTo>
                  <a:lnTo>
                    <a:pt x="378" y="958"/>
                  </a:lnTo>
                  <a:lnTo>
                    <a:pt x="424" y="956"/>
                  </a:lnTo>
                  <a:lnTo>
                    <a:pt x="516" y="946"/>
                  </a:lnTo>
                  <a:lnTo>
                    <a:pt x="610" y="934"/>
                  </a:lnTo>
                  <a:lnTo>
                    <a:pt x="700" y="920"/>
                  </a:lnTo>
                  <a:lnTo>
                    <a:pt x="700" y="920"/>
                  </a:lnTo>
                  <a:lnTo>
                    <a:pt x="792" y="904"/>
                  </a:lnTo>
                  <a:lnTo>
                    <a:pt x="882" y="884"/>
                  </a:lnTo>
                  <a:lnTo>
                    <a:pt x="974" y="864"/>
                  </a:lnTo>
                  <a:lnTo>
                    <a:pt x="1064" y="842"/>
                  </a:lnTo>
                  <a:lnTo>
                    <a:pt x="1154" y="818"/>
                  </a:lnTo>
                  <a:lnTo>
                    <a:pt x="1242" y="792"/>
                  </a:lnTo>
                  <a:lnTo>
                    <a:pt x="1332" y="766"/>
                  </a:lnTo>
                  <a:lnTo>
                    <a:pt x="1420" y="738"/>
                  </a:lnTo>
                  <a:lnTo>
                    <a:pt x="1420" y="738"/>
                  </a:lnTo>
                  <a:lnTo>
                    <a:pt x="1508" y="708"/>
                  </a:lnTo>
                  <a:lnTo>
                    <a:pt x="1596" y="678"/>
                  </a:lnTo>
                  <a:lnTo>
                    <a:pt x="1684" y="646"/>
                  </a:lnTo>
                  <a:lnTo>
                    <a:pt x="1770" y="612"/>
                  </a:lnTo>
                  <a:lnTo>
                    <a:pt x="1856" y="576"/>
                  </a:lnTo>
                  <a:lnTo>
                    <a:pt x="1940" y="540"/>
                  </a:lnTo>
                  <a:lnTo>
                    <a:pt x="2026" y="502"/>
                  </a:lnTo>
                  <a:lnTo>
                    <a:pt x="2108" y="460"/>
                  </a:lnTo>
                  <a:lnTo>
                    <a:pt x="2108" y="460"/>
                  </a:lnTo>
                  <a:lnTo>
                    <a:pt x="2192" y="418"/>
                  </a:lnTo>
                  <a:lnTo>
                    <a:pt x="2272" y="372"/>
                  </a:lnTo>
                  <a:lnTo>
                    <a:pt x="2352" y="324"/>
                  </a:lnTo>
                  <a:lnTo>
                    <a:pt x="2390" y="298"/>
                  </a:lnTo>
                  <a:lnTo>
                    <a:pt x="2428" y="272"/>
                  </a:lnTo>
                  <a:lnTo>
                    <a:pt x="2428" y="272"/>
                  </a:lnTo>
                  <a:lnTo>
                    <a:pt x="2466" y="244"/>
                  </a:lnTo>
                  <a:lnTo>
                    <a:pt x="2502" y="216"/>
                  </a:lnTo>
                  <a:lnTo>
                    <a:pt x="2536" y="186"/>
                  </a:lnTo>
                  <a:lnTo>
                    <a:pt x="2570" y="152"/>
                  </a:lnTo>
                  <a:lnTo>
                    <a:pt x="2570" y="152"/>
                  </a:lnTo>
                  <a:lnTo>
                    <a:pt x="2600" y="118"/>
                  </a:lnTo>
                  <a:lnTo>
                    <a:pt x="2630" y="82"/>
                  </a:lnTo>
                  <a:lnTo>
                    <a:pt x="2642" y="62"/>
                  </a:lnTo>
                  <a:lnTo>
                    <a:pt x="2654" y="42"/>
                  </a:lnTo>
                  <a:lnTo>
                    <a:pt x="2664" y="22"/>
                  </a:lnTo>
                  <a:lnTo>
                    <a:pt x="2672" y="0"/>
                  </a:lnTo>
                  <a:lnTo>
                    <a:pt x="2672" y="0"/>
                  </a:lnTo>
                  <a:lnTo>
                    <a:pt x="2664" y="22"/>
                  </a:lnTo>
                  <a:lnTo>
                    <a:pt x="2654" y="42"/>
                  </a:lnTo>
                  <a:lnTo>
                    <a:pt x="2644" y="64"/>
                  </a:lnTo>
                  <a:lnTo>
                    <a:pt x="2630" y="82"/>
                  </a:lnTo>
                  <a:lnTo>
                    <a:pt x="2602" y="120"/>
                  </a:lnTo>
                  <a:lnTo>
                    <a:pt x="2572" y="156"/>
                  </a:lnTo>
                  <a:lnTo>
                    <a:pt x="2572" y="156"/>
                  </a:lnTo>
                  <a:lnTo>
                    <a:pt x="2540" y="188"/>
                  </a:lnTo>
                  <a:lnTo>
                    <a:pt x="2504" y="220"/>
                  </a:lnTo>
                  <a:lnTo>
                    <a:pt x="2470" y="250"/>
                  </a:lnTo>
                  <a:lnTo>
                    <a:pt x="2432" y="278"/>
                  </a:lnTo>
                  <a:lnTo>
                    <a:pt x="2432" y="278"/>
                  </a:lnTo>
                  <a:lnTo>
                    <a:pt x="2394" y="306"/>
                  </a:lnTo>
                  <a:lnTo>
                    <a:pt x="2356" y="332"/>
                  </a:lnTo>
                  <a:lnTo>
                    <a:pt x="2276" y="380"/>
                  </a:lnTo>
                  <a:lnTo>
                    <a:pt x="2196" y="426"/>
                  </a:lnTo>
                  <a:lnTo>
                    <a:pt x="2114" y="470"/>
                  </a:lnTo>
                  <a:lnTo>
                    <a:pt x="2114" y="470"/>
                  </a:lnTo>
                  <a:lnTo>
                    <a:pt x="2030" y="512"/>
                  </a:lnTo>
                  <a:lnTo>
                    <a:pt x="1946" y="552"/>
                  </a:lnTo>
                  <a:lnTo>
                    <a:pt x="1860" y="588"/>
                  </a:lnTo>
                  <a:lnTo>
                    <a:pt x="1774" y="624"/>
                  </a:lnTo>
                  <a:lnTo>
                    <a:pt x="1774" y="624"/>
                  </a:lnTo>
                  <a:lnTo>
                    <a:pt x="1688" y="658"/>
                  </a:lnTo>
                  <a:lnTo>
                    <a:pt x="1600" y="690"/>
                  </a:lnTo>
                  <a:lnTo>
                    <a:pt x="1512" y="722"/>
                  </a:lnTo>
                  <a:lnTo>
                    <a:pt x="1424" y="752"/>
                  </a:lnTo>
                  <a:lnTo>
                    <a:pt x="1424" y="752"/>
                  </a:lnTo>
                  <a:lnTo>
                    <a:pt x="1336" y="780"/>
                  </a:lnTo>
                  <a:lnTo>
                    <a:pt x="1246" y="806"/>
                  </a:lnTo>
                  <a:lnTo>
                    <a:pt x="1156" y="830"/>
                  </a:lnTo>
                  <a:lnTo>
                    <a:pt x="1066" y="854"/>
                  </a:lnTo>
                  <a:lnTo>
                    <a:pt x="1066" y="854"/>
                  </a:lnTo>
                  <a:lnTo>
                    <a:pt x="976" y="876"/>
                  </a:lnTo>
                  <a:lnTo>
                    <a:pt x="886" y="896"/>
                  </a:lnTo>
                  <a:lnTo>
                    <a:pt x="794" y="916"/>
                  </a:lnTo>
                  <a:lnTo>
                    <a:pt x="702" y="932"/>
                  </a:lnTo>
                  <a:lnTo>
                    <a:pt x="702" y="932"/>
                  </a:lnTo>
                  <a:lnTo>
                    <a:pt x="610" y="944"/>
                  </a:lnTo>
                  <a:lnTo>
                    <a:pt x="518" y="956"/>
                  </a:lnTo>
                  <a:lnTo>
                    <a:pt x="426" y="964"/>
                  </a:lnTo>
                  <a:lnTo>
                    <a:pt x="378" y="966"/>
                  </a:lnTo>
                  <a:lnTo>
                    <a:pt x="332" y="966"/>
                  </a:lnTo>
                  <a:lnTo>
                    <a:pt x="332" y="966"/>
                  </a:lnTo>
                  <a:lnTo>
                    <a:pt x="286" y="966"/>
                  </a:lnTo>
                  <a:lnTo>
                    <a:pt x="238" y="964"/>
                  </a:lnTo>
                  <a:lnTo>
                    <a:pt x="192" y="958"/>
                  </a:lnTo>
                  <a:lnTo>
                    <a:pt x="146" y="950"/>
                  </a:lnTo>
                  <a:lnTo>
                    <a:pt x="146" y="950"/>
                  </a:lnTo>
                  <a:lnTo>
                    <a:pt x="124" y="944"/>
                  </a:lnTo>
                  <a:lnTo>
                    <a:pt x="102" y="938"/>
                  </a:lnTo>
                  <a:lnTo>
                    <a:pt x="80" y="928"/>
                  </a:lnTo>
                  <a:lnTo>
                    <a:pt x="60" y="918"/>
                  </a:lnTo>
                  <a:lnTo>
                    <a:pt x="60" y="918"/>
                  </a:lnTo>
                  <a:lnTo>
                    <a:pt x="40" y="906"/>
                  </a:lnTo>
                  <a:lnTo>
                    <a:pt x="22" y="890"/>
                  </a:lnTo>
                  <a:lnTo>
                    <a:pt x="16" y="880"/>
                  </a:lnTo>
                  <a:lnTo>
                    <a:pt x="8" y="870"/>
                  </a:lnTo>
                  <a:lnTo>
                    <a:pt x="4" y="860"/>
                  </a:lnTo>
                  <a:lnTo>
                    <a:pt x="0" y="850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333875" y="419100"/>
              <a:ext cx="3321050" cy="1428750"/>
            </a:xfrm>
            <a:custGeom>
              <a:avLst/>
              <a:gdLst>
                <a:gd name="T0" fmla="*/ 22 w 2092"/>
                <a:gd name="T1" fmla="*/ 544 h 900"/>
                <a:gd name="T2" fmla="*/ 62 w 2092"/>
                <a:gd name="T3" fmla="*/ 568 h 900"/>
                <a:gd name="T4" fmla="*/ 108 w 2092"/>
                <a:gd name="T5" fmla="*/ 588 h 900"/>
                <a:gd name="T6" fmla="*/ 162 w 2092"/>
                <a:gd name="T7" fmla="*/ 604 h 900"/>
                <a:gd name="T8" fmla="*/ 220 w 2092"/>
                <a:gd name="T9" fmla="*/ 614 h 900"/>
                <a:gd name="T10" fmla="*/ 354 w 2092"/>
                <a:gd name="T11" fmla="*/ 624 h 900"/>
                <a:gd name="T12" fmla="*/ 506 w 2092"/>
                <a:gd name="T13" fmla="*/ 618 h 900"/>
                <a:gd name="T14" fmla="*/ 670 w 2092"/>
                <a:gd name="T15" fmla="*/ 600 h 900"/>
                <a:gd name="T16" fmla="*/ 844 w 2092"/>
                <a:gd name="T17" fmla="*/ 568 h 900"/>
                <a:gd name="T18" fmla="*/ 1020 w 2092"/>
                <a:gd name="T19" fmla="*/ 528 h 900"/>
                <a:gd name="T20" fmla="*/ 1198 w 2092"/>
                <a:gd name="T21" fmla="*/ 480 h 900"/>
                <a:gd name="T22" fmla="*/ 1370 w 2092"/>
                <a:gd name="T23" fmla="*/ 424 h 900"/>
                <a:gd name="T24" fmla="*/ 1534 w 2092"/>
                <a:gd name="T25" fmla="*/ 364 h 900"/>
                <a:gd name="T26" fmla="*/ 1686 w 2092"/>
                <a:gd name="T27" fmla="*/ 300 h 900"/>
                <a:gd name="T28" fmla="*/ 1820 w 2092"/>
                <a:gd name="T29" fmla="*/ 236 h 900"/>
                <a:gd name="T30" fmla="*/ 1930 w 2092"/>
                <a:gd name="T31" fmla="*/ 172 h 900"/>
                <a:gd name="T32" fmla="*/ 2016 w 2092"/>
                <a:gd name="T33" fmla="*/ 110 h 900"/>
                <a:gd name="T34" fmla="*/ 2062 w 2092"/>
                <a:gd name="T35" fmla="*/ 66 h 900"/>
                <a:gd name="T36" fmla="*/ 2080 w 2092"/>
                <a:gd name="T37" fmla="*/ 40 h 900"/>
                <a:gd name="T38" fmla="*/ 2090 w 2092"/>
                <a:gd name="T39" fmla="*/ 14 h 900"/>
                <a:gd name="T40" fmla="*/ 2086 w 2092"/>
                <a:gd name="T41" fmla="*/ 298 h 900"/>
                <a:gd name="T42" fmla="*/ 2084 w 2092"/>
                <a:gd name="T43" fmla="*/ 310 h 900"/>
                <a:gd name="T44" fmla="*/ 2072 w 2092"/>
                <a:gd name="T45" fmla="*/ 338 h 900"/>
                <a:gd name="T46" fmla="*/ 2052 w 2092"/>
                <a:gd name="T47" fmla="*/ 366 h 900"/>
                <a:gd name="T48" fmla="*/ 2006 w 2092"/>
                <a:gd name="T49" fmla="*/ 410 h 900"/>
                <a:gd name="T50" fmla="*/ 1916 w 2092"/>
                <a:gd name="T51" fmla="*/ 472 h 900"/>
                <a:gd name="T52" fmla="*/ 1800 w 2092"/>
                <a:gd name="T53" fmla="*/ 536 h 900"/>
                <a:gd name="T54" fmla="*/ 1662 w 2092"/>
                <a:gd name="T55" fmla="*/ 600 h 900"/>
                <a:gd name="T56" fmla="*/ 1506 w 2092"/>
                <a:gd name="T57" fmla="*/ 662 h 900"/>
                <a:gd name="T58" fmla="*/ 1338 w 2092"/>
                <a:gd name="T59" fmla="*/ 720 h 900"/>
                <a:gd name="T60" fmla="*/ 1160 w 2092"/>
                <a:gd name="T61" fmla="*/ 774 h 900"/>
                <a:gd name="T62" fmla="*/ 980 w 2092"/>
                <a:gd name="T63" fmla="*/ 820 h 900"/>
                <a:gd name="T64" fmla="*/ 800 w 2092"/>
                <a:gd name="T65" fmla="*/ 858 h 900"/>
                <a:gd name="T66" fmla="*/ 626 w 2092"/>
                <a:gd name="T67" fmla="*/ 884 h 900"/>
                <a:gd name="T68" fmla="*/ 462 w 2092"/>
                <a:gd name="T69" fmla="*/ 898 h 900"/>
                <a:gd name="T70" fmla="*/ 312 w 2092"/>
                <a:gd name="T71" fmla="*/ 898 h 900"/>
                <a:gd name="T72" fmla="*/ 212 w 2092"/>
                <a:gd name="T73" fmla="*/ 888 h 900"/>
                <a:gd name="T74" fmla="*/ 154 w 2092"/>
                <a:gd name="T75" fmla="*/ 876 h 900"/>
                <a:gd name="T76" fmla="*/ 100 w 2092"/>
                <a:gd name="T77" fmla="*/ 858 h 900"/>
                <a:gd name="T78" fmla="*/ 56 w 2092"/>
                <a:gd name="T79" fmla="*/ 838 h 900"/>
                <a:gd name="T80" fmla="*/ 16 w 2092"/>
                <a:gd name="T81" fmla="*/ 810 h 900"/>
                <a:gd name="T82" fmla="*/ 104 w 2092"/>
                <a:gd name="T83" fmla="*/ 74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2" h="900">
                  <a:moveTo>
                    <a:pt x="22" y="544"/>
                  </a:moveTo>
                  <a:lnTo>
                    <a:pt x="22" y="544"/>
                  </a:lnTo>
                  <a:lnTo>
                    <a:pt x="40" y="558"/>
                  </a:lnTo>
                  <a:lnTo>
                    <a:pt x="62" y="568"/>
                  </a:lnTo>
                  <a:lnTo>
                    <a:pt x="84" y="580"/>
                  </a:lnTo>
                  <a:lnTo>
                    <a:pt x="108" y="588"/>
                  </a:lnTo>
                  <a:lnTo>
                    <a:pt x="134" y="596"/>
                  </a:lnTo>
                  <a:lnTo>
                    <a:pt x="162" y="604"/>
                  </a:lnTo>
                  <a:lnTo>
                    <a:pt x="190" y="610"/>
                  </a:lnTo>
                  <a:lnTo>
                    <a:pt x="220" y="614"/>
                  </a:lnTo>
                  <a:lnTo>
                    <a:pt x="286" y="622"/>
                  </a:lnTo>
                  <a:lnTo>
                    <a:pt x="354" y="624"/>
                  </a:lnTo>
                  <a:lnTo>
                    <a:pt x="428" y="622"/>
                  </a:lnTo>
                  <a:lnTo>
                    <a:pt x="506" y="618"/>
                  </a:lnTo>
                  <a:lnTo>
                    <a:pt x="586" y="610"/>
                  </a:lnTo>
                  <a:lnTo>
                    <a:pt x="670" y="600"/>
                  </a:lnTo>
                  <a:lnTo>
                    <a:pt x="756" y="586"/>
                  </a:lnTo>
                  <a:lnTo>
                    <a:pt x="844" y="568"/>
                  </a:lnTo>
                  <a:lnTo>
                    <a:pt x="932" y="550"/>
                  </a:lnTo>
                  <a:lnTo>
                    <a:pt x="1020" y="528"/>
                  </a:lnTo>
                  <a:lnTo>
                    <a:pt x="1110" y="504"/>
                  </a:lnTo>
                  <a:lnTo>
                    <a:pt x="1198" y="480"/>
                  </a:lnTo>
                  <a:lnTo>
                    <a:pt x="1286" y="452"/>
                  </a:lnTo>
                  <a:lnTo>
                    <a:pt x="1370" y="424"/>
                  </a:lnTo>
                  <a:lnTo>
                    <a:pt x="1454" y="394"/>
                  </a:lnTo>
                  <a:lnTo>
                    <a:pt x="1534" y="364"/>
                  </a:lnTo>
                  <a:lnTo>
                    <a:pt x="1612" y="332"/>
                  </a:lnTo>
                  <a:lnTo>
                    <a:pt x="1686" y="300"/>
                  </a:lnTo>
                  <a:lnTo>
                    <a:pt x="1754" y="268"/>
                  </a:lnTo>
                  <a:lnTo>
                    <a:pt x="1820" y="236"/>
                  </a:lnTo>
                  <a:lnTo>
                    <a:pt x="1878" y="204"/>
                  </a:lnTo>
                  <a:lnTo>
                    <a:pt x="1930" y="172"/>
                  </a:lnTo>
                  <a:lnTo>
                    <a:pt x="1978" y="142"/>
                  </a:lnTo>
                  <a:lnTo>
                    <a:pt x="2016" y="110"/>
                  </a:lnTo>
                  <a:lnTo>
                    <a:pt x="2048" y="82"/>
                  </a:lnTo>
                  <a:lnTo>
                    <a:pt x="2062" y="66"/>
                  </a:lnTo>
                  <a:lnTo>
                    <a:pt x="2072" y="52"/>
                  </a:lnTo>
                  <a:lnTo>
                    <a:pt x="2080" y="40"/>
                  </a:lnTo>
                  <a:lnTo>
                    <a:pt x="2086" y="26"/>
                  </a:lnTo>
                  <a:lnTo>
                    <a:pt x="2090" y="14"/>
                  </a:lnTo>
                  <a:lnTo>
                    <a:pt x="2092" y="0"/>
                  </a:lnTo>
                  <a:lnTo>
                    <a:pt x="2086" y="298"/>
                  </a:lnTo>
                  <a:lnTo>
                    <a:pt x="2086" y="298"/>
                  </a:lnTo>
                  <a:lnTo>
                    <a:pt x="2084" y="310"/>
                  </a:lnTo>
                  <a:lnTo>
                    <a:pt x="2080" y="324"/>
                  </a:lnTo>
                  <a:lnTo>
                    <a:pt x="2072" y="338"/>
                  </a:lnTo>
                  <a:lnTo>
                    <a:pt x="2064" y="352"/>
                  </a:lnTo>
                  <a:lnTo>
                    <a:pt x="2052" y="366"/>
                  </a:lnTo>
                  <a:lnTo>
                    <a:pt x="2040" y="380"/>
                  </a:lnTo>
                  <a:lnTo>
                    <a:pt x="2006" y="410"/>
                  </a:lnTo>
                  <a:lnTo>
                    <a:pt x="1966" y="440"/>
                  </a:lnTo>
                  <a:lnTo>
                    <a:pt x="1916" y="472"/>
                  </a:lnTo>
                  <a:lnTo>
                    <a:pt x="1862" y="504"/>
                  </a:lnTo>
                  <a:lnTo>
                    <a:pt x="1800" y="536"/>
                  </a:lnTo>
                  <a:lnTo>
                    <a:pt x="1734" y="568"/>
                  </a:lnTo>
                  <a:lnTo>
                    <a:pt x="1662" y="600"/>
                  </a:lnTo>
                  <a:lnTo>
                    <a:pt x="1586" y="632"/>
                  </a:lnTo>
                  <a:lnTo>
                    <a:pt x="1506" y="662"/>
                  </a:lnTo>
                  <a:lnTo>
                    <a:pt x="1424" y="692"/>
                  </a:lnTo>
                  <a:lnTo>
                    <a:pt x="1338" y="720"/>
                  </a:lnTo>
                  <a:lnTo>
                    <a:pt x="1250" y="748"/>
                  </a:lnTo>
                  <a:lnTo>
                    <a:pt x="1160" y="774"/>
                  </a:lnTo>
                  <a:lnTo>
                    <a:pt x="1070" y="798"/>
                  </a:lnTo>
                  <a:lnTo>
                    <a:pt x="980" y="820"/>
                  </a:lnTo>
                  <a:lnTo>
                    <a:pt x="888" y="840"/>
                  </a:lnTo>
                  <a:lnTo>
                    <a:pt x="800" y="858"/>
                  </a:lnTo>
                  <a:lnTo>
                    <a:pt x="712" y="872"/>
                  </a:lnTo>
                  <a:lnTo>
                    <a:pt x="626" y="884"/>
                  </a:lnTo>
                  <a:lnTo>
                    <a:pt x="542" y="892"/>
                  </a:lnTo>
                  <a:lnTo>
                    <a:pt x="462" y="898"/>
                  </a:lnTo>
                  <a:lnTo>
                    <a:pt x="384" y="900"/>
                  </a:lnTo>
                  <a:lnTo>
                    <a:pt x="312" y="898"/>
                  </a:lnTo>
                  <a:lnTo>
                    <a:pt x="244" y="892"/>
                  </a:lnTo>
                  <a:lnTo>
                    <a:pt x="212" y="888"/>
                  </a:lnTo>
                  <a:lnTo>
                    <a:pt x="182" y="882"/>
                  </a:lnTo>
                  <a:lnTo>
                    <a:pt x="154" y="876"/>
                  </a:lnTo>
                  <a:lnTo>
                    <a:pt x="126" y="868"/>
                  </a:lnTo>
                  <a:lnTo>
                    <a:pt x="100" y="858"/>
                  </a:lnTo>
                  <a:lnTo>
                    <a:pt x="78" y="848"/>
                  </a:lnTo>
                  <a:lnTo>
                    <a:pt x="56" y="838"/>
                  </a:lnTo>
                  <a:lnTo>
                    <a:pt x="36" y="824"/>
                  </a:lnTo>
                  <a:lnTo>
                    <a:pt x="16" y="810"/>
                  </a:lnTo>
                  <a:lnTo>
                    <a:pt x="0" y="796"/>
                  </a:lnTo>
                  <a:lnTo>
                    <a:pt x="104" y="740"/>
                  </a:lnTo>
                  <a:lnTo>
                    <a:pt x="22" y="5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368800" y="419100"/>
              <a:ext cx="3286125" cy="996950"/>
            </a:xfrm>
            <a:custGeom>
              <a:avLst/>
              <a:gdLst>
                <a:gd name="T0" fmla="*/ 0 w 2070"/>
                <a:gd name="T1" fmla="*/ 544 h 628"/>
                <a:gd name="T2" fmla="*/ 60 w 2070"/>
                <a:gd name="T3" fmla="*/ 578 h 628"/>
                <a:gd name="T4" fmla="*/ 128 w 2070"/>
                <a:gd name="T5" fmla="*/ 600 h 628"/>
                <a:gd name="T6" fmla="*/ 162 w 2070"/>
                <a:gd name="T7" fmla="*/ 606 h 628"/>
                <a:gd name="T8" fmla="*/ 230 w 2070"/>
                <a:gd name="T9" fmla="*/ 616 h 628"/>
                <a:gd name="T10" fmla="*/ 266 w 2070"/>
                <a:gd name="T11" fmla="*/ 618 h 628"/>
                <a:gd name="T12" fmla="*/ 406 w 2070"/>
                <a:gd name="T13" fmla="*/ 618 h 628"/>
                <a:gd name="T14" fmla="*/ 546 w 2070"/>
                <a:gd name="T15" fmla="*/ 608 h 628"/>
                <a:gd name="T16" fmla="*/ 614 w 2070"/>
                <a:gd name="T17" fmla="*/ 598 h 628"/>
                <a:gd name="T18" fmla="*/ 752 w 2070"/>
                <a:gd name="T19" fmla="*/ 576 h 628"/>
                <a:gd name="T20" fmla="*/ 890 w 2070"/>
                <a:gd name="T21" fmla="*/ 546 h 628"/>
                <a:gd name="T22" fmla="*/ 1094 w 2070"/>
                <a:gd name="T23" fmla="*/ 496 h 628"/>
                <a:gd name="T24" fmla="*/ 1228 w 2070"/>
                <a:gd name="T25" fmla="*/ 456 h 628"/>
                <a:gd name="T26" fmla="*/ 1494 w 2070"/>
                <a:gd name="T27" fmla="*/ 364 h 628"/>
                <a:gd name="T28" fmla="*/ 1624 w 2070"/>
                <a:gd name="T29" fmla="*/ 312 h 628"/>
                <a:gd name="T30" fmla="*/ 1688 w 2070"/>
                <a:gd name="T31" fmla="*/ 284 h 628"/>
                <a:gd name="T32" fmla="*/ 1814 w 2070"/>
                <a:gd name="T33" fmla="*/ 224 h 628"/>
                <a:gd name="T34" fmla="*/ 1874 w 2070"/>
                <a:gd name="T35" fmla="*/ 190 h 628"/>
                <a:gd name="T36" fmla="*/ 1964 w 2070"/>
                <a:gd name="T37" fmla="*/ 132 h 628"/>
                <a:gd name="T38" fmla="*/ 1992 w 2070"/>
                <a:gd name="T39" fmla="*/ 112 h 628"/>
                <a:gd name="T40" fmla="*/ 2042 w 2070"/>
                <a:gd name="T41" fmla="*/ 64 h 628"/>
                <a:gd name="T42" fmla="*/ 2052 w 2070"/>
                <a:gd name="T43" fmla="*/ 50 h 628"/>
                <a:gd name="T44" fmla="*/ 2068 w 2070"/>
                <a:gd name="T45" fmla="*/ 18 h 628"/>
                <a:gd name="T46" fmla="*/ 2070 w 2070"/>
                <a:gd name="T47" fmla="*/ 0 h 628"/>
                <a:gd name="T48" fmla="*/ 2062 w 2070"/>
                <a:gd name="T49" fmla="*/ 34 h 628"/>
                <a:gd name="T50" fmla="*/ 2042 w 2070"/>
                <a:gd name="T51" fmla="*/ 64 h 628"/>
                <a:gd name="T52" fmla="*/ 2020 w 2070"/>
                <a:gd name="T53" fmla="*/ 90 h 628"/>
                <a:gd name="T54" fmla="*/ 1994 w 2070"/>
                <a:gd name="T55" fmla="*/ 114 h 628"/>
                <a:gd name="T56" fmla="*/ 1938 w 2070"/>
                <a:gd name="T57" fmla="*/ 158 h 628"/>
                <a:gd name="T58" fmla="*/ 1878 w 2070"/>
                <a:gd name="T59" fmla="*/ 196 h 628"/>
                <a:gd name="T60" fmla="*/ 1756 w 2070"/>
                <a:gd name="T61" fmla="*/ 264 h 628"/>
                <a:gd name="T62" fmla="*/ 1628 w 2070"/>
                <a:gd name="T63" fmla="*/ 322 h 628"/>
                <a:gd name="T64" fmla="*/ 1562 w 2070"/>
                <a:gd name="T65" fmla="*/ 350 h 628"/>
                <a:gd name="T66" fmla="*/ 1432 w 2070"/>
                <a:gd name="T67" fmla="*/ 402 h 628"/>
                <a:gd name="T68" fmla="*/ 1232 w 2070"/>
                <a:gd name="T69" fmla="*/ 470 h 628"/>
                <a:gd name="T70" fmla="*/ 1098 w 2070"/>
                <a:gd name="T71" fmla="*/ 510 h 628"/>
                <a:gd name="T72" fmla="*/ 892 w 2070"/>
                <a:gd name="T73" fmla="*/ 560 h 628"/>
                <a:gd name="T74" fmla="*/ 756 w 2070"/>
                <a:gd name="T75" fmla="*/ 588 h 628"/>
                <a:gd name="T76" fmla="*/ 616 w 2070"/>
                <a:gd name="T77" fmla="*/ 610 h 628"/>
                <a:gd name="T78" fmla="*/ 546 w 2070"/>
                <a:gd name="T79" fmla="*/ 618 h 628"/>
                <a:gd name="T80" fmla="*/ 406 w 2070"/>
                <a:gd name="T81" fmla="*/ 628 h 628"/>
                <a:gd name="T82" fmla="*/ 266 w 2070"/>
                <a:gd name="T83" fmla="*/ 626 h 628"/>
                <a:gd name="T84" fmla="*/ 230 w 2070"/>
                <a:gd name="T85" fmla="*/ 622 h 628"/>
                <a:gd name="T86" fmla="*/ 160 w 2070"/>
                <a:gd name="T87" fmla="*/ 610 h 628"/>
                <a:gd name="T88" fmla="*/ 126 w 2070"/>
                <a:gd name="T89" fmla="*/ 602 h 628"/>
                <a:gd name="T90" fmla="*/ 60 w 2070"/>
                <a:gd name="T91" fmla="*/ 580 h 628"/>
                <a:gd name="T92" fmla="*/ 0 w 2070"/>
                <a:gd name="T93" fmla="*/ 54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0" h="628">
                  <a:moveTo>
                    <a:pt x="0" y="544"/>
                  </a:moveTo>
                  <a:lnTo>
                    <a:pt x="0" y="544"/>
                  </a:lnTo>
                  <a:lnTo>
                    <a:pt x="30" y="562"/>
                  </a:lnTo>
                  <a:lnTo>
                    <a:pt x="60" y="578"/>
                  </a:lnTo>
                  <a:lnTo>
                    <a:pt x="94" y="590"/>
                  </a:lnTo>
                  <a:lnTo>
                    <a:pt x="128" y="600"/>
                  </a:lnTo>
                  <a:lnTo>
                    <a:pt x="128" y="600"/>
                  </a:lnTo>
                  <a:lnTo>
                    <a:pt x="162" y="606"/>
                  </a:lnTo>
                  <a:lnTo>
                    <a:pt x="196" y="612"/>
                  </a:lnTo>
                  <a:lnTo>
                    <a:pt x="230" y="616"/>
                  </a:lnTo>
                  <a:lnTo>
                    <a:pt x="266" y="618"/>
                  </a:lnTo>
                  <a:lnTo>
                    <a:pt x="266" y="618"/>
                  </a:lnTo>
                  <a:lnTo>
                    <a:pt x="336" y="620"/>
                  </a:lnTo>
                  <a:lnTo>
                    <a:pt x="406" y="618"/>
                  </a:lnTo>
                  <a:lnTo>
                    <a:pt x="476" y="614"/>
                  </a:lnTo>
                  <a:lnTo>
                    <a:pt x="546" y="608"/>
                  </a:lnTo>
                  <a:lnTo>
                    <a:pt x="546" y="608"/>
                  </a:lnTo>
                  <a:lnTo>
                    <a:pt x="614" y="598"/>
                  </a:lnTo>
                  <a:lnTo>
                    <a:pt x="684" y="588"/>
                  </a:lnTo>
                  <a:lnTo>
                    <a:pt x="752" y="576"/>
                  </a:lnTo>
                  <a:lnTo>
                    <a:pt x="822" y="562"/>
                  </a:lnTo>
                  <a:lnTo>
                    <a:pt x="890" y="546"/>
                  </a:lnTo>
                  <a:lnTo>
                    <a:pt x="958" y="530"/>
                  </a:lnTo>
                  <a:lnTo>
                    <a:pt x="1094" y="496"/>
                  </a:lnTo>
                  <a:lnTo>
                    <a:pt x="1094" y="496"/>
                  </a:lnTo>
                  <a:lnTo>
                    <a:pt x="1228" y="456"/>
                  </a:lnTo>
                  <a:lnTo>
                    <a:pt x="1362" y="412"/>
                  </a:lnTo>
                  <a:lnTo>
                    <a:pt x="1494" y="364"/>
                  </a:lnTo>
                  <a:lnTo>
                    <a:pt x="1558" y="340"/>
                  </a:lnTo>
                  <a:lnTo>
                    <a:pt x="1624" y="312"/>
                  </a:lnTo>
                  <a:lnTo>
                    <a:pt x="1624" y="312"/>
                  </a:lnTo>
                  <a:lnTo>
                    <a:pt x="1688" y="284"/>
                  </a:lnTo>
                  <a:lnTo>
                    <a:pt x="1752" y="254"/>
                  </a:lnTo>
                  <a:lnTo>
                    <a:pt x="1814" y="224"/>
                  </a:lnTo>
                  <a:lnTo>
                    <a:pt x="1874" y="190"/>
                  </a:lnTo>
                  <a:lnTo>
                    <a:pt x="1874" y="190"/>
                  </a:lnTo>
                  <a:lnTo>
                    <a:pt x="1934" y="152"/>
                  </a:lnTo>
                  <a:lnTo>
                    <a:pt x="1964" y="132"/>
                  </a:lnTo>
                  <a:lnTo>
                    <a:pt x="1992" y="112"/>
                  </a:lnTo>
                  <a:lnTo>
                    <a:pt x="1992" y="112"/>
                  </a:lnTo>
                  <a:lnTo>
                    <a:pt x="2018" y="88"/>
                  </a:lnTo>
                  <a:lnTo>
                    <a:pt x="2042" y="64"/>
                  </a:lnTo>
                  <a:lnTo>
                    <a:pt x="2042" y="64"/>
                  </a:lnTo>
                  <a:lnTo>
                    <a:pt x="2052" y="50"/>
                  </a:lnTo>
                  <a:lnTo>
                    <a:pt x="2060" y="34"/>
                  </a:lnTo>
                  <a:lnTo>
                    <a:pt x="2068" y="18"/>
                  </a:lnTo>
                  <a:lnTo>
                    <a:pt x="2070" y="0"/>
                  </a:lnTo>
                  <a:lnTo>
                    <a:pt x="2070" y="0"/>
                  </a:lnTo>
                  <a:lnTo>
                    <a:pt x="2068" y="18"/>
                  </a:lnTo>
                  <a:lnTo>
                    <a:pt x="2062" y="34"/>
                  </a:lnTo>
                  <a:lnTo>
                    <a:pt x="2052" y="50"/>
                  </a:lnTo>
                  <a:lnTo>
                    <a:pt x="2042" y="64"/>
                  </a:lnTo>
                  <a:lnTo>
                    <a:pt x="2042" y="64"/>
                  </a:lnTo>
                  <a:lnTo>
                    <a:pt x="2020" y="90"/>
                  </a:lnTo>
                  <a:lnTo>
                    <a:pt x="1994" y="114"/>
                  </a:lnTo>
                  <a:lnTo>
                    <a:pt x="1994" y="114"/>
                  </a:lnTo>
                  <a:lnTo>
                    <a:pt x="1966" y="136"/>
                  </a:lnTo>
                  <a:lnTo>
                    <a:pt x="1938" y="158"/>
                  </a:lnTo>
                  <a:lnTo>
                    <a:pt x="1878" y="196"/>
                  </a:lnTo>
                  <a:lnTo>
                    <a:pt x="1878" y="196"/>
                  </a:lnTo>
                  <a:lnTo>
                    <a:pt x="1818" y="230"/>
                  </a:lnTo>
                  <a:lnTo>
                    <a:pt x="1756" y="264"/>
                  </a:lnTo>
                  <a:lnTo>
                    <a:pt x="1692" y="294"/>
                  </a:lnTo>
                  <a:lnTo>
                    <a:pt x="1628" y="322"/>
                  </a:lnTo>
                  <a:lnTo>
                    <a:pt x="1628" y="322"/>
                  </a:lnTo>
                  <a:lnTo>
                    <a:pt x="1562" y="350"/>
                  </a:lnTo>
                  <a:lnTo>
                    <a:pt x="1498" y="376"/>
                  </a:lnTo>
                  <a:lnTo>
                    <a:pt x="1432" y="402"/>
                  </a:lnTo>
                  <a:lnTo>
                    <a:pt x="1366" y="424"/>
                  </a:lnTo>
                  <a:lnTo>
                    <a:pt x="1232" y="470"/>
                  </a:lnTo>
                  <a:lnTo>
                    <a:pt x="1098" y="510"/>
                  </a:lnTo>
                  <a:lnTo>
                    <a:pt x="1098" y="510"/>
                  </a:lnTo>
                  <a:lnTo>
                    <a:pt x="962" y="544"/>
                  </a:lnTo>
                  <a:lnTo>
                    <a:pt x="892" y="560"/>
                  </a:lnTo>
                  <a:lnTo>
                    <a:pt x="824" y="574"/>
                  </a:lnTo>
                  <a:lnTo>
                    <a:pt x="756" y="588"/>
                  </a:lnTo>
                  <a:lnTo>
                    <a:pt x="686" y="600"/>
                  </a:lnTo>
                  <a:lnTo>
                    <a:pt x="616" y="610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476" y="624"/>
                  </a:lnTo>
                  <a:lnTo>
                    <a:pt x="406" y="628"/>
                  </a:lnTo>
                  <a:lnTo>
                    <a:pt x="336" y="628"/>
                  </a:lnTo>
                  <a:lnTo>
                    <a:pt x="266" y="626"/>
                  </a:lnTo>
                  <a:lnTo>
                    <a:pt x="266" y="626"/>
                  </a:lnTo>
                  <a:lnTo>
                    <a:pt x="230" y="622"/>
                  </a:lnTo>
                  <a:lnTo>
                    <a:pt x="196" y="616"/>
                  </a:lnTo>
                  <a:lnTo>
                    <a:pt x="160" y="610"/>
                  </a:lnTo>
                  <a:lnTo>
                    <a:pt x="126" y="602"/>
                  </a:lnTo>
                  <a:lnTo>
                    <a:pt x="126" y="602"/>
                  </a:lnTo>
                  <a:lnTo>
                    <a:pt x="92" y="592"/>
                  </a:lnTo>
                  <a:lnTo>
                    <a:pt x="60" y="580"/>
                  </a:lnTo>
                  <a:lnTo>
                    <a:pt x="28" y="564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965575" y="3305175"/>
              <a:ext cx="2593975" cy="2486025"/>
            </a:xfrm>
            <a:custGeom>
              <a:avLst/>
              <a:gdLst>
                <a:gd name="T0" fmla="*/ 1504 w 1634"/>
                <a:gd name="T1" fmla="*/ 1044 h 1566"/>
                <a:gd name="T2" fmla="*/ 1508 w 1634"/>
                <a:gd name="T3" fmla="*/ 850 h 1566"/>
                <a:gd name="T4" fmla="*/ 1506 w 1634"/>
                <a:gd name="T5" fmla="*/ 678 h 1566"/>
                <a:gd name="T6" fmla="*/ 1496 w 1634"/>
                <a:gd name="T7" fmla="*/ 556 h 1566"/>
                <a:gd name="T8" fmla="*/ 1476 w 1634"/>
                <a:gd name="T9" fmla="*/ 434 h 1566"/>
                <a:gd name="T10" fmla="*/ 1444 w 1634"/>
                <a:gd name="T11" fmla="*/ 316 h 1566"/>
                <a:gd name="T12" fmla="*/ 1410 w 1634"/>
                <a:gd name="T13" fmla="*/ 232 h 1566"/>
                <a:gd name="T14" fmla="*/ 1382 w 1634"/>
                <a:gd name="T15" fmla="*/ 180 h 1566"/>
                <a:gd name="T16" fmla="*/ 1366 w 1634"/>
                <a:gd name="T17" fmla="*/ 154 h 1566"/>
                <a:gd name="T18" fmla="*/ 1334 w 1634"/>
                <a:gd name="T19" fmla="*/ 112 h 1566"/>
                <a:gd name="T20" fmla="*/ 1298 w 1634"/>
                <a:gd name="T21" fmla="*/ 78 h 1566"/>
                <a:gd name="T22" fmla="*/ 1260 w 1634"/>
                <a:gd name="T23" fmla="*/ 52 h 1566"/>
                <a:gd name="T24" fmla="*/ 1218 w 1634"/>
                <a:gd name="T25" fmla="*/ 30 h 1566"/>
                <a:gd name="T26" fmla="*/ 1174 w 1634"/>
                <a:gd name="T27" fmla="*/ 16 h 1566"/>
                <a:gd name="T28" fmla="*/ 1126 w 1634"/>
                <a:gd name="T29" fmla="*/ 6 h 1566"/>
                <a:gd name="T30" fmla="*/ 1078 w 1634"/>
                <a:gd name="T31" fmla="*/ 0 h 1566"/>
                <a:gd name="T32" fmla="*/ 974 w 1634"/>
                <a:gd name="T33" fmla="*/ 4 h 1566"/>
                <a:gd name="T34" fmla="*/ 864 w 1634"/>
                <a:gd name="T35" fmla="*/ 22 h 1566"/>
                <a:gd name="T36" fmla="*/ 754 w 1634"/>
                <a:gd name="T37" fmla="*/ 52 h 1566"/>
                <a:gd name="T38" fmla="*/ 586 w 1634"/>
                <a:gd name="T39" fmla="*/ 108 h 1566"/>
                <a:gd name="T40" fmla="*/ 280 w 1634"/>
                <a:gd name="T41" fmla="*/ 220 h 1566"/>
                <a:gd name="T42" fmla="*/ 194 w 1634"/>
                <a:gd name="T43" fmla="*/ 244 h 1566"/>
                <a:gd name="T44" fmla="*/ 122 w 1634"/>
                <a:gd name="T45" fmla="*/ 256 h 1566"/>
                <a:gd name="T46" fmla="*/ 76 w 1634"/>
                <a:gd name="T47" fmla="*/ 254 h 1566"/>
                <a:gd name="T48" fmla="*/ 52 w 1634"/>
                <a:gd name="T49" fmla="*/ 248 h 1566"/>
                <a:gd name="T50" fmla="*/ 32 w 1634"/>
                <a:gd name="T51" fmla="*/ 234 h 1566"/>
                <a:gd name="T52" fmla="*/ 16 w 1634"/>
                <a:gd name="T53" fmla="*/ 216 h 1566"/>
                <a:gd name="T54" fmla="*/ 4 w 1634"/>
                <a:gd name="T55" fmla="*/ 192 h 1566"/>
                <a:gd name="T56" fmla="*/ 54 w 1634"/>
                <a:gd name="T57" fmla="*/ 418 h 1566"/>
                <a:gd name="T58" fmla="*/ 58 w 1634"/>
                <a:gd name="T59" fmla="*/ 432 h 1566"/>
                <a:gd name="T60" fmla="*/ 66 w 1634"/>
                <a:gd name="T61" fmla="*/ 458 h 1566"/>
                <a:gd name="T62" fmla="*/ 80 w 1634"/>
                <a:gd name="T63" fmla="*/ 480 h 1566"/>
                <a:gd name="T64" fmla="*/ 96 w 1634"/>
                <a:gd name="T65" fmla="*/ 496 h 1566"/>
                <a:gd name="T66" fmla="*/ 130 w 1634"/>
                <a:gd name="T67" fmla="*/ 516 h 1566"/>
                <a:gd name="T68" fmla="*/ 186 w 1634"/>
                <a:gd name="T69" fmla="*/ 528 h 1566"/>
                <a:gd name="T70" fmla="*/ 254 w 1634"/>
                <a:gd name="T71" fmla="*/ 530 h 1566"/>
                <a:gd name="T72" fmla="*/ 330 w 1634"/>
                <a:gd name="T73" fmla="*/ 524 h 1566"/>
                <a:gd name="T74" fmla="*/ 456 w 1634"/>
                <a:gd name="T75" fmla="*/ 500 h 1566"/>
                <a:gd name="T76" fmla="*/ 720 w 1634"/>
                <a:gd name="T77" fmla="*/ 428 h 1566"/>
                <a:gd name="T78" fmla="*/ 882 w 1634"/>
                <a:gd name="T79" fmla="*/ 386 h 1566"/>
                <a:gd name="T80" fmla="*/ 950 w 1634"/>
                <a:gd name="T81" fmla="*/ 372 h 1566"/>
                <a:gd name="T82" fmla="*/ 1008 w 1634"/>
                <a:gd name="T83" fmla="*/ 366 h 1566"/>
                <a:gd name="T84" fmla="*/ 1054 w 1634"/>
                <a:gd name="T85" fmla="*/ 370 h 1566"/>
                <a:gd name="T86" fmla="*/ 1078 w 1634"/>
                <a:gd name="T87" fmla="*/ 380 h 1566"/>
                <a:gd name="T88" fmla="*/ 1084 w 1634"/>
                <a:gd name="T89" fmla="*/ 386 h 1566"/>
                <a:gd name="T90" fmla="*/ 1098 w 1634"/>
                <a:gd name="T91" fmla="*/ 406 h 1566"/>
                <a:gd name="T92" fmla="*/ 1106 w 1634"/>
                <a:gd name="T93" fmla="*/ 432 h 1566"/>
                <a:gd name="T94" fmla="*/ 1114 w 1634"/>
                <a:gd name="T95" fmla="*/ 500 h 1566"/>
                <a:gd name="T96" fmla="*/ 1108 w 1634"/>
                <a:gd name="T97" fmla="*/ 584 h 1566"/>
                <a:gd name="T98" fmla="*/ 1094 w 1634"/>
                <a:gd name="T99" fmla="*/ 678 h 1566"/>
                <a:gd name="T100" fmla="*/ 1072 w 1634"/>
                <a:gd name="T101" fmla="*/ 776 h 1566"/>
                <a:gd name="T102" fmla="*/ 1020 w 1634"/>
                <a:gd name="T103" fmla="*/ 966 h 1566"/>
                <a:gd name="T104" fmla="*/ 854 w 1634"/>
                <a:gd name="T105" fmla="*/ 1044 h 1566"/>
                <a:gd name="T106" fmla="*/ 1634 w 1634"/>
                <a:gd name="T107" fmla="*/ 1044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4" h="1566">
                  <a:moveTo>
                    <a:pt x="1504" y="1044"/>
                  </a:moveTo>
                  <a:lnTo>
                    <a:pt x="1504" y="1044"/>
                  </a:lnTo>
                  <a:lnTo>
                    <a:pt x="1506" y="954"/>
                  </a:lnTo>
                  <a:lnTo>
                    <a:pt x="1508" y="850"/>
                  </a:lnTo>
                  <a:lnTo>
                    <a:pt x="1508" y="736"/>
                  </a:lnTo>
                  <a:lnTo>
                    <a:pt x="1506" y="678"/>
                  </a:lnTo>
                  <a:lnTo>
                    <a:pt x="1502" y="616"/>
                  </a:lnTo>
                  <a:lnTo>
                    <a:pt x="1496" y="556"/>
                  </a:lnTo>
                  <a:lnTo>
                    <a:pt x="1488" y="494"/>
                  </a:lnTo>
                  <a:lnTo>
                    <a:pt x="1476" y="434"/>
                  </a:lnTo>
                  <a:lnTo>
                    <a:pt x="1462" y="374"/>
                  </a:lnTo>
                  <a:lnTo>
                    <a:pt x="1444" y="316"/>
                  </a:lnTo>
                  <a:lnTo>
                    <a:pt x="1422" y="260"/>
                  </a:lnTo>
                  <a:lnTo>
                    <a:pt x="1410" y="232"/>
                  </a:lnTo>
                  <a:lnTo>
                    <a:pt x="1396" y="206"/>
                  </a:lnTo>
                  <a:lnTo>
                    <a:pt x="1382" y="180"/>
                  </a:lnTo>
                  <a:lnTo>
                    <a:pt x="1366" y="154"/>
                  </a:lnTo>
                  <a:lnTo>
                    <a:pt x="1366" y="154"/>
                  </a:lnTo>
                  <a:lnTo>
                    <a:pt x="1350" y="132"/>
                  </a:lnTo>
                  <a:lnTo>
                    <a:pt x="1334" y="112"/>
                  </a:lnTo>
                  <a:lnTo>
                    <a:pt x="1316" y="94"/>
                  </a:lnTo>
                  <a:lnTo>
                    <a:pt x="1298" y="78"/>
                  </a:lnTo>
                  <a:lnTo>
                    <a:pt x="1280" y="64"/>
                  </a:lnTo>
                  <a:lnTo>
                    <a:pt x="1260" y="52"/>
                  </a:lnTo>
                  <a:lnTo>
                    <a:pt x="1240" y="40"/>
                  </a:lnTo>
                  <a:lnTo>
                    <a:pt x="1218" y="30"/>
                  </a:lnTo>
                  <a:lnTo>
                    <a:pt x="1196" y="22"/>
                  </a:lnTo>
                  <a:lnTo>
                    <a:pt x="1174" y="16"/>
                  </a:lnTo>
                  <a:lnTo>
                    <a:pt x="1150" y="10"/>
                  </a:lnTo>
                  <a:lnTo>
                    <a:pt x="1126" y="6"/>
                  </a:lnTo>
                  <a:lnTo>
                    <a:pt x="1102" y="2"/>
                  </a:lnTo>
                  <a:lnTo>
                    <a:pt x="1078" y="0"/>
                  </a:lnTo>
                  <a:lnTo>
                    <a:pt x="1026" y="0"/>
                  </a:lnTo>
                  <a:lnTo>
                    <a:pt x="974" y="4"/>
                  </a:lnTo>
                  <a:lnTo>
                    <a:pt x="920" y="12"/>
                  </a:lnTo>
                  <a:lnTo>
                    <a:pt x="864" y="22"/>
                  </a:lnTo>
                  <a:lnTo>
                    <a:pt x="810" y="36"/>
                  </a:lnTo>
                  <a:lnTo>
                    <a:pt x="754" y="52"/>
                  </a:lnTo>
                  <a:lnTo>
                    <a:pt x="698" y="70"/>
                  </a:lnTo>
                  <a:lnTo>
                    <a:pt x="586" y="108"/>
                  </a:lnTo>
                  <a:lnTo>
                    <a:pt x="374" y="188"/>
                  </a:lnTo>
                  <a:lnTo>
                    <a:pt x="280" y="220"/>
                  </a:lnTo>
                  <a:lnTo>
                    <a:pt x="236" y="234"/>
                  </a:lnTo>
                  <a:lnTo>
                    <a:pt x="194" y="244"/>
                  </a:lnTo>
                  <a:lnTo>
                    <a:pt x="156" y="252"/>
                  </a:lnTo>
                  <a:lnTo>
                    <a:pt x="122" y="256"/>
                  </a:lnTo>
                  <a:lnTo>
                    <a:pt x="90" y="256"/>
                  </a:lnTo>
                  <a:lnTo>
                    <a:pt x="76" y="254"/>
                  </a:lnTo>
                  <a:lnTo>
                    <a:pt x="64" y="252"/>
                  </a:lnTo>
                  <a:lnTo>
                    <a:pt x="52" y="248"/>
                  </a:lnTo>
                  <a:lnTo>
                    <a:pt x="40" y="242"/>
                  </a:lnTo>
                  <a:lnTo>
                    <a:pt x="32" y="234"/>
                  </a:lnTo>
                  <a:lnTo>
                    <a:pt x="22" y="226"/>
                  </a:lnTo>
                  <a:lnTo>
                    <a:pt x="16" y="216"/>
                  </a:lnTo>
                  <a:lnTo>
                    <a:pt x="10" y="206"/>
                  </a:lnTo>
                  <a:lnTo>
                    <a:pt x="4" y="192"/>
                  </a:lnTo>
                  <a:lnTo>
                    <a:pt x="0" y="178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8" y="432"/>
                  </a:lnTo>
                  <a:lnTo>
                    <a:pt x="62" y="446"/>
                  </a:lnTo>
                  <a:lnTo>
                    <a:pt x="66" y="458"/>
                  </a:lnTo>
                  <a:lnTo>
                    <a:pt x="72" y="470"/>
                  </a:lnTo>
                  <a:lnTo>
                    <a:pt x="80" y="480"/>
                  </a:lnTo>
                  <a:lnTo>
                    <a:pt x="88" y="488"/>
                  </a:lnTo>
                  <a:lnTo>
                    <a:pt x="96" y="496"/>
                  </a:lnTo>
                  <a:lnTo>
                    <a:pt x="106" y="504"/>
                  </a:lnTo>
                  <a:lnTo>
                    <a:pt x="130" y="516"/>
                  </a:lnTo>
                  <a:lnTo>
                    <a:pt x="156" y="524"/>
                  </a:lnTo>
                  <a:lnTo>
                    <a:pt x="186" y="528"/>
                  </a:lnTo>
                  <a:lnTo>
                    <a:pt x="218" y="532"/>
                  </a:lnTo>
                  <a:lnTo>
                    <a:pt x="254" y="530"/>
                  </a:lnTo>
                  <a:lnTo>
                    <a:pt x="290" y="528"/>
                  </a:lnTo>
                  <a:lnTo>
                    <a:pt x="330" y="524"/>
                  </a:lnTo>
                  <a:lnTo>
                    <a:pt x="370" y="516"/>
                  </a:lnTo>
                  <a:lnTo>
                    <a:pt x="456" y="500"/>
                  </a:lnTo>
                  <a:lnTo>
                    <a:pt x="544" y="478"/>
                  </a:lnTo>
                  <a:lnTo>
                    <a:pt x="720" y="428"/>
                  </a:lnTo>
                  <a:lnTo>
                    <a:pt x="804" y="404"/>
                  </a:lnTo>
                  <a:lnTo>
                    <a:pt x="882" y="386"/>
                  </a:lnTo>
                  <a:lnTo>
                    <a:pt x="918" y="378"/>
                  </a:lnTo>
                  <a:lnTo>
                    <a:pt x="950" y="372"/>
                  </a:lnTo>
                  <a:lnTo>
                    <a:pt x="982" y="368"/>
                  </a:lnTo>
                  <a:lnTo>
                    <a:pt x="1008" y="366"/>
                  </a:lnTo>
                  <a:lnTo>
                    <a:pt x="1034" y="366"/>
                  </a:lnTo>
                  <a:lnTo>
                    <a:pt x="1054" y="370"/>
                  </a:lnTo>
                  <a:lnTo>
                    <a:pt x="1070" y="376"/>
                  </a:lnTo>
                  <a:lnTo>
                    <a:pt x="1078" y="380"/>
                  </a:lnTo>
                  <a:lnTo>
                    <a:pt x="1084" y="386"/>
                  </a:lnTo>
                  <a:lnTo>
                    <a:pt x="1084" y="386"/>
                  </a:lnTo>
                  <a:lnTo>
                    <a:pt x="1090" y="396"/>
                  </a:lnTo>
                  <a:lnTo>
                    <a:pt x="1098" y="406"/>
                  </a:lnTo>
                  <a:lnTo>
                    <a:pt x="1102" y="418"/>
                  </a:lnTo>
                  <a:lnTo>
                    <a:pt x="1106" y="432"/>
                  </a:lnTo>
                  <a:lnTo>
                    <a:pt x="1112" y="464"/>
                  </a:lnTo>
                  <a:lnTo>
                    <a:pt x="1114" y="500"/>
                  </a:lnTo>
                  <a:lnTo>
                    <a:pt x="1112" y="540"/>
                  </a:lnTo>
                  <a:lnTo>
                    <a:pt x="1108" y="584"/>
                  </a:lnTo>
                  <a:lnTo>
                    <a:pt x="1102" y="630"/>
                  </a:lnTo>
                  <a:lnTo>
                    <a:pt x="1094" y="678"/>
                  </a:lnTo>
                  <a:lnTo>
                    <a:pt x="1084" y="726"/>
                  </a:lnTo>
                  <a:lnTo>
                    <a:pt x="1072" y="776"/>
                  </a:lnTo>
                  <a:lnTo>
                    <a:pt x="1046" y="874"/>
                  </a:lnTo>
                  <a:lnTo>
                    <a:pt x="1020" y="966"/>
                  </a:lnTo>
                  <a:lnTo>
                    <a:pt x="996" y="1044"/>
                  </a:lnTo>
                  <a:lnTo>
                    <a:pt x="854" y="1044"/>
                  </a:lnTo>
                  <a:lnTo>
                    <a:pt x="1252" y="1566"/>
                  </a:lnTo>
                  <a:lnTo>
                    <a:pt x="1634" y="1044"/>
                  </a:lnTo>
                  <a:lnTo>
                    <a:pt x="1504" y="10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965575" y="3298825"/>
              <a:ext cx="2593975" cy="1666875"/>
            </a:xfrm>
            <a:custGeom>
              <a:avLst/>
              <a:gdLst>
                <a:gd name="T0" fmla="*/ 1502 w 1634"/>
                <a:gd name="T1" fmla="*/ 1050 h 1050"/>
                <a:gd name="T2" fmla="*/ 1506 w 1634"/>
                <a:gd name="T3" fmla="*/ 898 h 1050"/>
                <a:gd name="T4" fmla="*/ 1506 w 1634"/>
                <a:gd name="T5" fmla="*/ 746 h 1050"/>
                <a:gd name="T6" fmla="*/ 1488 w 1634"/>
                <a:gd name="T7" fmla="*/ 522 h 1050"/>
                <a:gd name="T8" fmla="*/ 1466 w 1634"/>
                <a:gd name="T9" fmla="*/ 412 h 1050"/>
                <a:gd name="T10" fmla="*/ 1434 w 1634"/>
                <a:gd name="T11" fmla="*/ 304 h 1050"/>
                <a:gd name="T12" fmla="*/ 1388 w 1634"/>
                <a:gd name="T13" fmla="*/ 202 h 1050"/>
                <a:gd name="T14" fmla="*/ 1346 w 1634"/>
                <a:gd name="T15" fmla="*/ 138 h 1050"/>
                <a:gd name="T16" fmla="*/ 1266 w 1634"/>
                <a:gd name="T17" fmla="*/ 64 h 1050"/>
                <a:gd name="T18" fmla="*/ 1198 w 1634"/>
                <a:gd name="T19" fmla="*/ 32 h 1050"/>
                <a:gd name="T20" fmla="*/ 1126 w 1634"/>
                <a:gd name="T21" fmla="*/ 14 h 1050"/>
                <a:gd name="T22" fmla="*/ 1014 w 1634"/>
                <a:gd name="T23" fmla="*/ 10 h 1050"/>
                <a:gd name="T24" fmla="*/ 940 w 1634"/>
                <a:gd name="T25" fmla="*/ 16 h 1050"/>
                <a:gd name="T26" fmla="*/ 830 w 1634"/>
                <a:gd name="T27" fmla="*/ 38 h 1050"/>
                <a:gd name="T28" fmla="*/ 614 w 1634"/>
                <a:gd name="T29" fmla="*/ 106 h 1050"/>
                <a:gd name="T30" fmla="*/ 402 w 1634"/>
                <a:gd name="T31" fmla="*/ 184 h 1050"/>
                <a:gd name="T32" fmla="*/ 260 w 1634"/>
                <a:gd name="T33" fmla="*/ 234 h 1050"/>
                <a:gd name="T34" fmla="*/ 150 w 1634"/>
                <a:gd name="T35" fmla="*/ 258 h 1050"/>
                <a:gd name="T36" fmla="*/ 92 w 1634"/>
                <a:gd name="T37" fmla="*/ 262 h 1050"/>
                <a:gd name="T38" fmla="*/ 38 w 1634"/>
                <a:gd name="T39" fmla="*/ 244 h 1050"/>
                <a:gd name="T40" fmla="*/ 14 w 1634"/>
                <a:gd name="T41" fmla="*/ 218 h 1050"/>
                <a:gd name="T42" fmla="*/ 0 w 1634"/>
                <a:gd name="T43" fmla="*/ 182 h 1050"/>
                <a:gd name="T44" fmla="*/ 14 w 1634"/>
                <a:gd name="T45" fmla="*/ 218 h 1050"/>
                <a:gd name="T46" fmla="*/ 40 w 1634"/>
                <a:gd name="T47" fmla="*/ 244 h 1050"/>
                <a:gd name="T48" fmla="*/ 74 w 1634"/>
                <a:gd name="T49" fmla="*/ 256 h 1050"/>
                <a:gd name="T50" fmla="*/ 112 w 1634"/>
                <a:gd name="T51" fmla="*/ 260 h 1050"/>
                <a:gd name="T52" fmla="*/ 222 w 1634"/>
                <a:gd name="T53" fmla="*/ 240 h 1050"/>
                <a:gd name="T54" fmla="*/ 330 w 1634"/>
                <a:gd name="T55" fmla="*/ 204 h 1050"/>
                <a:gd name="T56" fmla="*/ 540 w 1634"/>
                <a:gd name="T57" fmla="*/ 126 h 1050"/>
                <a:gd name="T58" fmla="*/ 754 w 1634"/>
                <a:gd name="T59" fmla="*/ 52 h 1050"/>
                <a:gd name="T60" fmla="*/ 902 w 1634"/>
                <a:gd name="T61" fmla="*/ 16 h 1050"/>
                <a:gd name="T62" fmla="*/ 976 w 1634"/>
                <a:gd name="T63" fmla="*/ 4 h 1050"/>
                <a:gd name="T64" fmla="*/ 1090 w 1634"/>
                <a:gd name="T65" fmla="*/ 0 h 1050"/>
                <a:gd name="T66" fmla="*/ 1164 w 1634"/>
                <a:gd name="T67" fmla="*/ 12 h 1050"/>
                <a:gd name="T68" fmla="*/ 1270 w 1634"/>
                <a:gd name="T69" fmla="*/ 56 h 1050"/>
                <a:gd name="T70" fmla="*/ 1300 w 1634"/>
                <a:gd name="T71" fmla="*/ 78 h 1050"/>
                <a:gd name="T72" fmla="*/ 1374 w 1634"/>
                <a:gd name="T73" fmla="*/ 166 h 1050"/>
                <a:gd name="T74" fmla="*/ 1412 w 1634"/>
                <a:gd name="T75" fmla="*/ 232 h 1050"/>
                <a:gd name="T76" fmla="*/ 1454 w 1634"/>
                <a:gd name="T77" fmla="*/ 336 h 1050"/>
                <a:gd name="T78" fmla="*/ 1482 w 1634"/>
                <a:gd name="T79" fmla="*/ 446 h 1050"/>
                <a:gd name="T80" fmla="*/ 1502 w 1634"/>
                <a:gd name="T81" fmla="*/ 596 h 1050"/>
                <a:gd name="T82" fmla="*/ 1510 w 1634"/>
                <a:gd name="T83" fmla="*/ 746 h 1050"/>
                <a:gd name="T84" fmla="*/ 1504 w 1634"/>
                <a:gd name="T85" fmla="*/ 104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4" h="1050">
                  <a:moveTo>
                    <a:pt x="1634" y="1048"/>
                  </a:moveTo>
                  <a:lnTo>
                    <a:pt x="1504" y="1050"/>
                  </a:lnTo>
                  <a:lnTo>
                    <a:pt x="1502" y="1050"/>
                  </a:lnTo>
                  <a:lnTo>
                    <a:pt x="1502" y="1048"/>
                  </a:lnTo>
                  <a:lnTo>
                    <a:pt x="1502" y="1048"/>
                  </a:lnTo>
                  <a:lnTo>
                    <a:pt x="1506" y="898"/>
                  </a:lnTo>
                  <a:lnTo>
                    <a:pt x="1506" y="822"/>
                  </a:lnTo>
                  <a:lnTo>
                    <a:pt x="1506" y="746"/>
                  </a:lnTo>
                  <a:lnTo>
                    <a:pt x="1506" y="746"/>
                  </a:lnTo>
                  <a:lnTo>
                    <a:pt x="1502" y="672"/>
                  </a:lnTo>
                  <a:lnTo>
                    <a:pt x="1496" y="596"/>
                  </a:lnTo>
                  <a:lnTo>
                    <a:pt x="1488" y="522"/>
                  </a:lnTo>
                  <a:lnTo>
                    <a:pt x="1474" y="448"/>
                  </a:lnTo>
                  <a:lnTo>
                    <a:pt x="1474" y="448"/>
                  </a:lnTo>
                  <a:lnTo>
                    <a:pt x="1466" y="412"/>
                  </a:lnTo>
                  <a:lnTo>
                    <a:pt x="1456" y="376"/>
                  </a:lnTo>
                  <a:lnTo>
                    <a:pt x="1446" y="340"/>
                  </a:lnTo>
                  <a:lnTo>
                    <a:pt x="1434" y="304"/>
                  </a:lnTo>
                  <a:lnTo>
                    <a:pt x="1420" y="268"/>
                  </a:lnTo>
                  <a:lnTo>
                    <a:pt x="1404" y="234"/>
                  </a:lnTo>
                  <a:lnTo>
                    <a:pt x="1388" y="202"/>
                  </a:lnTo>
                  <a:lnTo>
                    <a:pt x="1368" y="170"/>
                  </a:lnTo>
                  <a:lnTo>
                    <a:pt x="1368" y="170"/>
                  </a:lnTo>
                  <a:lnTo>
                    <a:pt x="1346" y="138"/>
                  </a:lnTo>
                  <a:lnTo>
                    <a:pt x="1322" y="110"/>
                  </a:lnTo>
                  <a:lnTo>
                    <a:pt x="1296" y="86"/>
                  </a:lnTo>
                  <a:lnTo>
                    <a:pt x="1266" y="64"/>
                  </a:lnTo>
                  <a:lnTo>
                    <a:pt x="1266" y="64"/>
                  </a:lnTo>
                  <a:lnTo>
                    <a:pt x="1232" y="46"/>
                  </a:lnTo>
                  <a:lnTo>
                    <a:pt x="1198" y="32"/>
                  </a:lnTo>
                  <a:lnTo>
                    <a:pt x="1162" y="22"/>
                  </a:lnTo>
                  <a:lnTo>
                    <a:pt x="1126" y="14"/>
                  </a:lnTo>
                  <a:lnTo>
                    <a:pt x="1126" y="14"/>
                  </a:lnTo>
                  <a:lnTo>
                    <a:pt x="1090" y="10"/>
                  </a:lnTo>
                  <a:lnTo>
                    <a:pt x="1052" y="8"/>
                  </a:lnTo>
                  <a:lnTo>
                    <a:pt x="1014" y="10"/>
                  </a:lnTo>
                  <a:lnTo>
                    <a:pt x="976" y="12"/>
                  </a:lnTo>
                  <a:lnTo>
                    <a:pt x="976" y="12"/>
                  </a:lnTo>
                  <a:lnTo>
                    <a:pt x="940" y="16"/>
                  </a:lnTo>
                  <a:lnTo>
                    <a:pt x="902" y="22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756" y="58"/>
                  </a:lnTo>
                  <a:lnTo>
                    <a:pt x="686" y="80"/>
                  </a:lnTo>
                  <a:lnTo>
                    <a:pt x="614" y="106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402" y="184"/>
                  </a:lnTo>
                  <a:lnTo>
                    <a:pt x="332" y="210"/>
                  </a:lnTo>
                  <a:lnTo>
                    <a:pt x="260" y="234"/>
                  </a:lnTo>
                  <a:lnTo>
                    <a:pt x="260" y="234"/>
                  </a:lnTo>
                  <a:lnTo>
                    <a:pt x="224" y="244"/>
                  </a:lnTo>
                  <a:lnTo>
                    <a:pt x="186" y="252"/>
                  </a:lnTo>
                  <a:lnTo>
                    <a:pt x="150" y="258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92" y="262"/>
                  </a:lnTo>
                  <a:lnTo>
                    <a:pt x="74" y="258"/>
                  </a:lnTo>
                  <a:lnTo>
                    <a:pt x="56" y="25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24" y="232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6" y="20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200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24" y="232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56" y="252"/>
                  </a:lnTo>
                  <a:lnTo>
                    <a:pt x="74" y="256"/>
                  </a:lnTo>
                  <a:lnTo>
                    <a:pt x="92" y="260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48" y="256"/>
                  </a:lnTo>
                  <a:lnTo>
                    <a:pt x="186" y="250"/>
                  </a:lnTo>
                  <a:lnTo>
                    <a:pt x="222" y="240"/>
                  </a:lnTo>
                  <a:lnTo>
                    <a:pt x="258" y="228"/>
                  </a:lnTo>
                  <a:lnTo>
                    <a:pt x="258" y="228"/>
                  </a:lnTo>
                  <a:lnTo>
                    <a:pt x="330" y="204"/>
                  </a:lnTo>
                  <a:lnTo>
                    <a:pt x="400" y="178"/>
                  </a:lnTo>
                  <a:lnTo>
                    <a:pt x="540" y="126"/>
                  </a:lnTo>
                  <a:lnTo>
                    <a:pt x="540" y="126"/>
                  </a:lnTo>
                  <a:lnTo>
                    <a:pt x="612" y="100"/>
                  </a:lnTo>
                  <a:lnTo>
                    <a:pt x="682" y="74"/>
                  </a:lnTo>
                  <a:lnTo>
                    <a:pt x="754" y="52"/>
                  </a:lnTo>
                  <a:lnTo>
                    <a:pt x="828" y="32"/>
                  </a:lnTo>
                  <a:lnTo>
                    <a:pt x="828" y="32"/>
                  </a:lnTo>
                  <a:lnTo>
                    <a:pt x="902" y="16"/>
                  </a:lnTo>
                  <a:lnTo>
                    <a:pt x="938" y="8"/>
                  </a:lnTo>
                  <a:lnTo>
                    <a:pt x="976" y="4"/>
                  </a:lnTo>
                  <a:lnTo>
                    <a:pt x="976" y="4"/>
                  </a:lnTo>
                  <a:lnTo>
                    <a:pt x="1014" y="0"/>
                  </a:lnTo>
                  <a:lnTo>
                    <a:pt x="1052" y="0"/>
                  </a:lnTo>
                  <a:lnTo>
                    <a:pt x="1090" y="0"/>
                  </a:lnTo>
                  <a:lnTo>
                    <a:pt x="1128" y="4"/>
                  </a:lnTo>
                  <a:lnTo>
                    <a:pt x="1128" y="4"/>
                  </a:lnTo>
                  <a:lnTo>
                    <a:pt x="1164" y="12"/>
                  </a:lnTo>
                  <a:lnTo>
                    <a:pt x="1202" y="22"/>
                  </a:lnTo>
                  <a:lnTo>
                    <a:pt x="1236" y="38"/>
                  </a:lnTo>
                  <a:lnTo>
                    <a:pt x="1270" y="56"/>
                  </a:lnTo>
                  <a:lnTo>
                    <a:pt x="1270" y="56"/>
                  </a:lnTo>
                  <a:lnTo>
                    <a:pt x="1286" y="68"/>
                  </a:lnTo>
                  <a:lnTo>
                    <a:pt x="1300" y="78"/>
                  </a:lnTo>
                  <a:lnTo>
                    <a:pt x="1328" y="104"/>
                  </a:lnTo>
                  <a:lnTo>
                    <a:pt x="1354" y="134"/>
                  </a:lnTo>
                  <a:lnTo>
                    <a:pt x="1374" y="166"/>
                  </a:lnTo>
                  <a:lnTo>
                    <a:pt x="1374" y="166"/>
                  </a:lnTo>
                  <a:lnTo>
                    <a:pt x="1394" y="198"/>
                  </a:lnTo>
                  <a:lnTo>
                    <a:pt x="1412" y="232"/>
                  </a:lnTo>
                  <a:lnTo>
                    <a:pt x="1428" y="266"/>
                  </a:lnTo>
                  <a:lnTo>
                    <a:pt x="1440" y="302"/>
                  </a:lnTo>
                  <a:lnTo>
                    <a:pt x="1454" y="336"/>
                  </a:lnTo>
                  <a:lnTo>
                    <a:pt x="1464" y="374"/>
                  </a:lnTo>
                  <a:lnTo>
                    <a:pt x="1474" y="410"/>
                  </a:lnTo>
                  <a:lnTo>
                    <a:pt x="1482" y="446"/>
                  </a:lnTo>
                  <a:lnTo>
                    <a:pt x="1482" y="446"/>
                  </a:lnTo>
                  <a:lnTo>
                    <a:pt x="1494" y="522"/>
                  </a:lnTo>
                  <a:lnTo>
                    <a:pt x="1502" y="596"/>
                  </a:lnTo>
                  <a:lnTo>
                    <a:pt x="1508" y="672"/>
                  </a:lnTo>
                  <a:lnTo>
                    <a:pt x="1510" y="746"/>
                  </a:lnTo>
                  <a:lnTo>
                    <a:pt x="1510" y="746"/>
                  </a:lnTo>
                  <a:lnTo>
                    <a:pt x="1512" y="822"/>
                  </a:lnTo>
                  <a:lnTo>
                    <a:pt x="1510" y="898"/>
                  </a:lnTo>
                  <a:lnTo>
                    <a:pt x="1504" y="1048"/>
                  </a:lnTo>
                  <a:lnTo>
                    <a:pt x="1504" y="1048"/>
                  </a:lnTo>
                  <a:lnTo>
                    <a:pt x="1634" y="10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324475" y="4057650"/>
              <a:ext cx="1235075" cy="1733550"/>
            </a:xfrm>
            <a:custGeom>
              <a:avLst/>
              <a:gdLst>
                <a:gd name="T0" fmla="*/ 630 w 778"/>
                <a:gd name="T1" fmla="*/ 0 h 1092"/>
                <a:gd name="T2" fmla="*/ 244 w 778"/>
                <a:gd name="T3" fmla="*/ 184 h 1092"/>
                <a:gd name="T4" fmla="*/ 244 w 778"/>
                <a:gd name="T5" fmla="*/ 184 h 1092"/>
                <a:gd name="T6" fmla="*/ 234 w 778"/>
                <a:gd name="T7" fmla="*/ 234 h 1092"/>
                <a:gd name="T8" fmla="*/ 222 w 778"/>
                <a:gd name="T9" fmla="*/ 286 h 1092"/>
                <a:gd name="T10" fmla="*/ 196 w 778"/>
                <a:gd name="T11" fmla="*/ 390 h 1092"/>
                <a:gd name="T12" fmla="*/ 168 w 778"/>
                <a:gd name="T13" fmla="*/ 486 h 1092"/>
                <a:gd name="T14" fmla="*/ 140 w 778"/>
                <a:gd name="T15" fmla="*/ 570 h 1092"/>
                <a:gd name="T16" fmla="*/ 0 w 778"/>
                <a:gd name="T17" fmla="*/ 570 h 1092"/>
                <a:gd name="T18" fmla="*/ 398 w 778"/>
                <a:gd name="T19" fmla="*/ 1092 h 1092"/>
                <a:gd name="T20" fmla="*/ 778 w 778"/>
                <a:gd name="T21" fmla="*/ 570 h 1092"/>
                <a:gd name="T22" fmla="*/ 650 w 778"/>
                <a:gd name="T23" fmla="*/ 570 h 1092"/>
                <a:gd name="T24" fmla="*/ 650 w 778"/>
                <a:gd name="T25" fmla="*/ 570 h 1092"/>
                <a:gd name="T26" fmla="*/ 652 w 778"/>
                <a:gd name="T27" fmla="*/ 452 h 1092"/>
                <a:gd name="T28" fmla="*/ 654 w 778"/>
                <a:gd name="T29" fmla="*/ 384 h 1092"/>
                <a:gd name="T30" fmla="*/ 654 w 778"/>
                <a:gd name="T31" fmla="*/ 312 h 1092"/>
                <a:gd name="T32" fmla="*/ 652 w 778"/>
                <a:gd name="T33" fmla="*/ 236 h 1092"/>
                <a:gd name="T34" fmla="*/ 648 w 778"/>
                <a:gd name="T35" fmla="*/ 158 h 1092"/>
                <a:gd name="T36" fmla="*/ 640 w 778"/>
                <a:gd name="T37" fmla="*/ 80 h 1092"/>
                <a:gd name="T38" fmla="*/ 630 w 778"/>
                <a:gd name="T39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8" h="1092">
                  <a:moveTo>
                    <a:pt x="630" y="0"/>
                  </a:moveTo>
                  <a:lnTo>
                    <a:pt x="244" y="184"/>
                  </a:lnTo>
                  <a:lnTo>
                    <a:pt x="244" y="184"/>
                  </a:lnTo>
                  <a:lnTo>
                    <a:pt x="234" y="234"/>
                  </a:lnTo>
                  <a:lnTo>
                    <a:pt x="222" y="286"/>
                  </a:lnTo>
                  <a:lnTo>
                    <a:pt x="196" y="390"/>
                  </a:lnTo>
                  <a:lnTo>
                    <a:pt x="168" y="486"/>
                  </a:lnTo>
                  <a:lnTo>
                    <a:pt x="140" y="570"/>
                  </a:lnTo>
                  <a:lnTo>
                    <a:pt x="0" y="570"/>
                  </a:lnTo>
                  <a:lnTo>
                    <a:pt x="398" y="1092"/>
                  </a:lnTo>
                  <a:lnTo>
                    <a:pt x="778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2" y="452"/>
                  </a:lnTo>
                  <a:lnTo>
                    <a:pt x="654" y="384"/>
                  </a:lnTo>
                  <a:lnTo>
                    <a:pt x="654" y="312"/>
                  </a:lnTo>
                  <a:lnTo>
                    <a:pt x="652" y="236"/>
                  </a:lnTo>
                  <a:lnTo>
                    <a:pt x="648" y="158"/>
                  </a:lnTo>
                  <a:lnTo>
                    <a:pt x="640" y="8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bg1">
                <a:alpha val="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8" name="Title 2"/>
          <p:cNvSpPr txBox="1">
            <a:spLocks/>
          </p:cNvSpPr>
          <p:nvPr/>
        </p:nvSpPr>
        <p:spPr bwMode="auto">
          <a:xfrm>
            <a:off x="6028865" y="4230864"/>
            <a:ext cx="4752975" cy="64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kern="0" dirty="0" smtClean="0">
                <a:solidFill>
                  <a:srgbClr val="002060"/>
                </a:solidFill>
              </a:rPr>
              <a:t>THANK</a:t>
            </a:r>
            <a:r>
              <a:rPr lang="id-ID" kern="0" dirty="0" smtClean="0"/>
              <a:t> </a:t>
            </a:r>
            <a:r>
              <a:rPr lang="tr-TR" kern="0" dirty="0" smtClean="0">
                <a:solidFill>
                  <a:srgbClr val="002060"/>
                </a:solidFill>
              </a:rPr>
              <a:t>YOU</a:t>
            </a:r>
            <a:endParaRPr lang="en-AU" kern="0" dirty="0">
              <a:solidFill>
                <a:srgbClr val="002060"/>
              </a:solidFill>
            </a:endParaRPr>
          </a:p>
        </p:txBody>
      </p:sp>
      <p:sp>
        <p:nvSpPr>
          <p:cNvPr id="19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11712575" y="6391413"/>
            <a:ext cx="381001" cy="274637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25862" y="4846845"/>
            <a:ext cx="328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</a:rPr>
              <a:t>p</a:t>
            </a:r>
            <a:r>
              <a:rPr lang="tr-TR" sz="1600" dirty="0" smtClean="0">
                <a:solidFill>
                  <a:srgbClr val="002060"/>
                </a:solidFill>
              </a:rPr>
              <a:t>inar_kiral@milliemlak.gov.tr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Turkish</a:t>
            </a:r>
            <a:r>
              <a:rPr lang="tr-TR" sz="3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6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Example</a:t>
            </a:r>
            <a:endParaRPr lang="en-GB" sz="36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88" y="1201926"/>
            <a:ext cx="8543895" cy="5410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Management of state real estate is 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a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strategically important issue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since the Ottoman Empire times. Thus, GDNP 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has </a:t>
            </a:r>
            <a:r>
              <a:rPr lang="tr-TR" b="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roots</a:t>
            </a:r>
            <a:r>
              <a:rPr lang="tr-TR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back to the 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20</a:t>
            </a:r>
            <a:r>
              <a:rPr lang="en-US" b="0" baseline="300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th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century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  <a:endParaRPr lang="tr-TR" b="0" dirty="0" smtClean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0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In 1909 the department of “</a:t>
            </a:r>
            <a:r>
              <a:rPr lang="en-US" b="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Emlak-ı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Emiriye</a:t>
            </a: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” which was affiliated to Ministry of Finance was established</a:t>
            </a:r>
            <a:r>
              <a:rPr lang="en-US" b="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  <a:endParaRPr lang="tr-TR" b="0" dirty="0" smtClean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0" dirty="0" smtClean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In 1983, with the Decree Law No.178, this name was changed as General Directorate of National Property.</a:t>
            </a:r>
            <a:endParaRPr lang="en-US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State’s</a:t>
            </a:r>
            <a:r>
              <a:rPr lang="tr-TR" sz="3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6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Fixed</a:t>
            </a:r>
            <a:r>
              <a:rPr lang="tr-TR" sz="3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tr-TR" sz="3600" dirty="0" err="1">
                <a:solidFill>
                  <a:srgbClr val="800000"/>
                </a:solidFill>
                <a:latin typeface="Georgia" panose="02040502050405020303" pitchFamily="18" charset="0"/>
              </a:rPr>
              <a:t>A</a:t>
            </a:r>
            <a:r>
              <a:rPr lang="tr-TR" sz="3600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ssets</a:t>
            </a:r>
            <a:endParaRPr lang="en-GB" sz="36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305" y="1447800"/>
            <a:ext cx="8543895" cy="5334000"/>
          </a:xfrm>
        </p:spPr>
        <p:txBody>
          <a:bodyPr>
            <a:noAutofit/>
          </a:bodyPr>
          <a:lstStyle/>
          <a:p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GDNP is responsible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for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mainly two groups of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fixed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assets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AU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AutoNum type="arabicParenR"/>
            </a:pPr>
            <a:r>
              <a:rPr lang="en-GB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Fixed assets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registered under the name of the State Treasury in the title deeds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  <a:tabLst>
                <a:tab pos="803275" algn="l"/>
              </a:tabLst>
            </a:pP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2)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Fixed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Assets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that are not subject to private ownership and generally not registered in title deeds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en-US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eg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: mountains, coasts, pastures, lakes, etc.)</a:t>
            </a:r>
          </a:p>
          <a:p>
            <a:pPr marL="0" indent="0">
              <a:buNone/>
            </a:pPr>
            <a:endParaRPr lang="en-US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Georgia" panose="02040502050405020303" pitchFamily="18" charset="0"/>
              </a:rPr>
              <a:t>Role </a:t>
            </a:r>
            <a:r>
              <a:rPr lang="tr-TR" sz="3600" dirty="0" err="1" smtClean="0">
                <a:latin typeface="Georgia" panose="02040502050405020303" pitchFamily="18" charset="0"/>
              </a:rPr>
              <a:t>and</a:t>
            </a:r>
            <a:r>
              <a:rPr lang="tr-TR" sz="3600" dirty="0" smtClean="0">
                <a:latin typeface="Georgia" panose="02040502050405020303" pitchFamily="18" charset="0"/>
              </a:rPr>
              <a:t> </a:t>
            </a:r>
            <a:r>
              <a:rPr lang="tr-TR" sz="3600" dirty="0" err="1" smtClean="0">
                <a:latin typeface="Georgia" panose="02040502050405020303" pitchFamily="18" charset="0"/>
              </a:rPr>
              <a:t>Functions</a:t>
            </a:r>
            <a:r>
              <a:rPr lang="tr-TR" sz="3600" dirty="0" smtClean="0">
                <a:latin typeface="Georgia" panose="02040502050405020303" pitchFamily="18" charset="0"/>
              </a:rPr>
              <a:t> of GDNP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Rounded Rectangle 44"/>
          <p:cNvSpPr/>
          <p:nvPr/>
        </p:nvSpPr>
        <p:spPr>
          <a:xfrm>
            <a:off x="11707251" y="6317717"/>
            <a:ext cx="625755" cy="422031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1" name="Slide Number Placeholder 42"/>
          <p:cNvSpPr txBox="1">
            <a:spLocks/>
          </p:cNvSpPr>
          <p:nvPr/>
        </p:nvSpPr>
        <p:spPr>
          <a:xfrm>
            <a:off x="11712576" y="6391413"/>
            <a:ext cx="2459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b="0" smtClean="0">
                <a:solidFill>
                  <a:prstClr val="white"/>
                </a:solidFill>
                <a:latin typeface="Lat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b="0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22" name="Straight Connector 1189"/>
          <p:cNvCxnSpPr/>
          <p:nvPr/>
        </p:nvCxnSpPr>
        <p:spPr>
          <a:xfrm>
            <a:off x="790980" y="0"/>
            <a:ext cx="0" cy="685800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3" name="Oval 22"/>
          <p:cNvSpPr/>
          <p:nvPr/>
        </p:nvSpPr>
        <p:spPr>
          <a:xfrm>
            <a:off x="349962" y="1256608"/>
            <a:ext cx="613322" cy="950235"/>
          </a:xfrm>
          <a:prstGeom prst="ellipse">
            <a:avLst/>
          </a:prstGeom>
          <a:solidFill>
            <a:srgbClr val="16A085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9962" y="3669224"/>
            <a:ext cx="613322" cy="978976"/>
          </a:xfrm>
          <a:prstGeom prst="ellipse">
            <a:avLst/>
          </a:prstGeom>
          <a:solidFill>
            <a:srgbClr val="2980B9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9960" y="5450565"/>
            <a:ext cx="613322" cy="950235"/>
          </a:xfrm>
          <a:prstGeom prst="ellipse">
            <a:avLst/>
          </a:prstGeom>
          <a:solidFill>
            <a:srgbClr val="2C3F5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TextBox 337"/>
          <p:cNvSpPr txBox="1"/>
          <p:nvPr/>
        </p:nvSpPr>
        <p:spPr>
          <a:xfrm>
            <a:off x="889779" y="1180616"/>
            <a:ext cx="4126616" cy="12779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To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keep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the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inventory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records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of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real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estates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owned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by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Treasury</a:t>
            </a:r>
            <a:r>
              <a:rPr lang="en-GB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;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and 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determine 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the basis 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and procedures </a:t>
            </a:r>
            <a:r>
              <a:rPr lang="en-GB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for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keeping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inventory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records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of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the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real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estates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owned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by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other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state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institutions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and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organizations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.</a:t>
            </a:r>
          </a:p>
        </p:txBody>
      </p:sp>
      <p:sp>
        <p:nvSpPr>
          <p:cNvPr id="27" name="TextBox 337"/>
          <p:cNvSpPr txBox="1"/>
          <p:nvPr/>
        </p:nvSpPr>
        <p:spPr>
          <a:xfrm>
            <a:off x="981481" y="3688585"/>
            <a:ext cx="6635242" cy="12779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To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carry out transactions such as selling, renting and </a:t>
            </a: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e</a:t>
            </a:r>
            <a:r>
              <a:rPr lang="en-US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stablishing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easements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regarding the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real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estates</a:t>
            </a:r>
            <a:r>
              <a:rPr 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of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the</a:t>
            </a:r>
            <a:endParaRPr lang="tr-TR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Treasury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. </a:t>
            </a: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28" name="TextBox 337"/>
          <p:cNvSpPr txBox="1"/>
          <p:nvPr/>
        </p:nvSpPr>
        <p:spPr>
          <a:xfrm>
            <a:off x="971148" y="5319785"/>
            <a:ext cx="6635242" cy="638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To </a:t>
            </a:r>
            <a:r>
              <a:rPr 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manage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the public housing (lodging for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public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officers) 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a</a:t>
            </a:r>
            <a:r>
              <a:rPr lang="en-US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nd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d</a:t>
            </a:r>
            <a:r>
              <a:rPr lang="en-US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etermine</a:t>
            </a:r>
            <a:r>
              <a:rPr 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the relevant policies.</a:t>
            </a:r>
            <a:endParaRPr lang="tr-TR" b="0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29" name="TextBox 33"/>
          <p:cNvSpPr txBox="1"/>
          <p:nvPr/>
        </p:nvSpPr>
        <p:spPr>
          <a:xfrm flipH="1">
            <a:off x="578143" y="1422490"/>
            <a:ext cx="3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id-ID" sz="4000" b="0" dirty="0">
                <a:solidFill>
                  <a:prstClr val="white"/>
                </a:solidFill>
                <a:latin typeface="Lato Black" panose="020F0A02020204030203" pitchFamily="34" charset="0"/>
                <a:cs typeface="+mn-cs"/>
              </a:rPr>
              <a:t>1</a:t>
            </a:r>
          </a:p>
        </p:txBody>
      </p:sp>
      <p:sp>
        <p:nvSpPr>
          <p:cNvPr id="30" name="TextBox 33"/>
          <p:cNvSpPr txBox="1"/>
          <p:nvPr/>
        </p:nvSpPr>
        <p:spPr>
          <a:xfrm flipH="1">
            <a:off x="530703" y="3849469"/>
            <a:ext cx="31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4000" b="0" dirty="0" smtClean="0">
                <a:solidFill>
                  <a:prstClr val="white"/>
                </a:solidFill>
                <a:latin typeface="Lato Black" panose="020F0A02020204030203" pitchFamily="34" charset="0"/>
                <a:cs typeface="+mn-cs"/>
              </a:rPr>
              <a:t>2</a:t>
            </a:r>
            <a:endParaRPr lang="id-ID" sz="4000" b="0" dirty="0">
              <a:solidFill>
                <a:prstClr val="white"/>
              </a:solidFill>
              <a:latin typeface="Lato Black" panose="020F0A02020204030203" pitchFamily="34" charset="0"/>
              <a:cs typeface="+mn-cs"/>
            </a:endParaRPr>
          </a:p>
        </p:txBody>
      </p:sp>
      <p:sp>
        <p:nvSpPr>
          <p:cNvPr id="31" name="TextBox 33"/>
          <p:cNvSpPr txBox="1"/>
          <p:nvPr/>
        </p:nvSpPr>
        <p:spPr>
          <a:xfrm flipH="1">
            <a:off x="457200" y="5494805"/>
            <a:ext cx="3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4000" b="0" dirty="0" smtClean="0">
                <a:solidFill>
                  <a:prstClr val="white"/>
                </a:solidFill>
                <a:latin typeface="Lato Black" panose="020F0A02020204030203" pitchFamily="34" charset="0"/>
                <a:cs typeface="+mn-cs"/>
              </a:rPr>
              <a:t>3</a:t>
            </a:r>
            <a:endParaRPr lang="id-ID" sz="4000" b="0" dirty="0">
              <a:solidFill>
                <a:prstClr val="white"/>
              </a:solidFill>
              <a:latin typeface="Lato Black" panose="020F0A0202020403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latin typeface="Georgia" panose="02040502050405020303" pitchFamily="18" charset="0"/>
              </a:rPr>
              <a:t>Role </a:t>
            </a:r>
            <a:r>
              <a:rPr lang="tr-TR" sz="3600" dirty="0" err="1" smtClean="0">
                <a:latin typeface="Georgia" panose="02040502050405020303" pitchFamily="18" charset="0"/>
              </a:rPr>
              <a:t>and</a:t>
            </a:r>
            <a:r>
              <a:rPr lang="tr-TR" sz="3600" dirty="0" smtClean="0">
                <a:latin typeface="Georgia" panose="02040502050405020303" pitchFamily="18" charset="0"/>
              </a:rPr>
              <a:t> </a:t>
            </a:r>
            <a:r>
              <a:rPr lang="tr-TR" sz="3600" dirty="0" err="1" smtClean="0">
                <a:latin typeface="Georgia" panose="02040502050405020303" pitchFamily="18" charset="0"/>
              </a:rPr>
              <a:t>Functions</a:t>
            </a:r>
            <a:r>
              <a:rPr lang="tr-TR" sz="3600" dirty="0" smtClean="0">
                <a:latin typeface="Georgia" panose="02040502050405020303" pitchFamily="18" charset="0"/>
              </a:rPr>
              <a:t> of GDNP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Rounded Rectangle 44"/>
          <p:cNvSpPr/>
          <p:nvPr/>
        </p:nvSpPr>
        <p:spPr>
          <a:xfrm>
            <a:off x="11707251" y="6317717"/>
            <a:ext cx="625755" cy="422031"/>
          </a:xfrm>
          <a:prstGeom prst="roundRect">
            <a:avLst/>
          </a:prstGeom>
          <a:solidFill>
            <a:srgbClr val="4454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1" name="Slide Number Placeholder 42"/>
          <p:cNvSpPr txBox="1">
            <a:spLocks/>
          </p:cNvSpPr>
          <p:nvPr/>
        </p:nvSpPr>
        <p:spPr>
          <a:xfrm>
            <a:off x="11712576" y="6391413"/>
            <a:ext cx="2459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b="0" smtClean="0">
                <a:solidFill>
                  <a:prstClr val="white"/>
                </a:solidFill>
                <a:latin typeface="Lat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b="0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22" name="Straight Connector 1189"/>
          <p:cNvCxnSpPr/>
          <p:nvPr/>
        </p:nvCxnSpPr>
        <p:spPr>
          <a:xfrm>
            <a:off x="790980" y="0"/>
            <a:ext cx="0" cy="685800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3" name="Oval 22"/>
          <p:cNvSpPr/>
          <p:nvPr/>
        </p:nvSpPr>
        <p:spPr>
          <a:xfrm>
            <a:off x="349962" y="1256608"/>
            <a:ext cx="613322" cy="950235"/>
          </a:xfrm>
          <a:prstGeom prst="ellipse">
            <a:avLst/>
          </a:prstGeom>
          <a:solidFill>
            <a:srgbClr val="16A085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9962" y="2995018"/>
            <a:ext cx="613322" cy="950235"/>
          </a:xfrm>
          <a:prstGeom prst="ellipse">
            <a:avLst/>
          </a:prstGeom>
          <a:solidFill>
            <a:srgbClr val="2980B9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1000" y="4640856"/>
            <a:ext cx="613322" cy="950235"/>
          </a:xfrm>
          <a:prstGeom prst="ellipse">
            <a:avLst/>
          </a:prstGeom>
          <a:solidFill>
            <a:srgbClr val="2C3F5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9" name="TextBox 33"/>
          <p:cNvSpPr txBox="1"/>
          <p:nvPr/>
        </p:nvSpPr>
        <p:spPr>
          <a:xfrm flipH="1">
            <a:off x="526564" y="1422490"/>
            <a:ext cx="3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4000" b="0" dirty="0" smtClean="0">
                <a:solidFill>
                  <a:prstClr val="white"/>
                </a:solidFill>
                <a:latin typeface="Lato Black" panose="020F0A02020204030203" pitchFamily="34" charset="0"/>
                <a:cs typeface="+mn-cs"/>
              </a:rPr>
              <a:t>4</a:t>
            </a:r>
            <a:endParaRPr lang="id-ID" sz="4000" b="0" dirty="0">
              <a:solidFill>
                <a:prstClr val="white"/>
              </a:solidFill>
              <a:latin typeface="Lato Black" panose="020F0A02020204030203" pitchFamily="34" charset="0"/>
              <a:cs typeface="+mn-cs"/>
            </a:endParaRPr>
          </a:p>
        </p:txBody>
      </p:sp>
      <p:sp>
        <p:nvSpPr>
          <p:cNvPr id="30" name="TextBox 33"/>
          <p:cNvSpPr txBox="1"/>
          <p:nvPr/>
        </p:nvSpPr>
        <p:spPr>
          <a:xfrm flipH="1">
            <a:off x="578144" y="3146969"/>
            <a:ext cx="31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4000" b="0" dirty="0">
                <a:solidFill>
                  <a:prstClr val="white"/>
                </a:solidFill>
                <a:latin typeface="Lato Black" panose="020F0A02020204030203" pitchFamily="34" charset="0"/>
                <a:cs typeface="+mn-cs"/>
              </a:rPr>
              <a:t>5</a:t>
            </a:r>
            <a:endParaRPr lang="id-ID" sz="4000" b="0" dirty="0">
              <a:solidFill>
                <a:prstClr val="white"/>
              </a:solidFill>
              <a:latin typeface="Lato Black" panose="020F0A02020204030203" pitchFamily="34" charset="0"/>
              <a:cs typeface="+mn-cs"/>
            </a:endParaRPr>
          </a:p>
        </p:txBody>
      </p:sp>
      <p:sp>
        <p:nvSpPr>
          <p:cNvPr id="31" name="TextBox 33"/>
          <p:cNvSpPr txBox="1"/>
          <p:nvPr/>
        </p:nvSpPr>
        <p:spPr>
          <a:xfrm flipH="1">
            <a:off x="533400" y="4792809"/>
            <a:ext cx="3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4000" b="0" dirty="0" smtClean="0">
                <a:solidFill>
                  <a:prstClr val="white"/>
                </a:solidFill>
                <a:latin typeface="Lato Black" panose="020F0A02020204030203" pitchFamily="34" charset="0"/>
                <a:cs typeface="+mn-cs"/>
              </a:rPr>
              <a:t>6</a:t>
            </a:r>
            <a:endParaRPr lang="id-ID" sz="4000" b="0" dirty="0">
              <a:solidFill>
                <a:prstClr val="white"/>
              </a:solidFill>
              <a:latin typeface="Lato Black" panose="020F0A02020204030203" pitchFamily="34" charset="0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14802" y="1468844"/>
            <a:ext cx="7325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tr-TR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To conduct the </a:t>
            </a:r>
            <a:r>
              <a:rPr lang="en-US" altLang="tr-TR" b="0" kern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acquisition transactions </a:t>
            </a:r>
            <a:r>
              <a:rPr kumimoji="0" lang="en-US" altLang="tr-TR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regarding properties which must be transferred to the State.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87864" y="3138525"/>
            <a:ext cx="755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tr-TR" alt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inspect</a:t>
            </a:r>
            <a:r>
              <a:rPr lang="tr-TR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and audit the transactions within its scope of authority through its </a:t>
            </a:r>
            <a:r>
              <a:rPr lang="tr-TR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en-US" altLang="tr-TR" b="0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xperts</a:t>
            </a:r>
            <a:r>
              <a:rPr lang="tr-TR" alt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US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55271" y="4653267"/>
            <a:ext cx="7539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 conduct transactions regarding allocation of state real </a:t>
            </a:r>
            <a:r>
              <a:rPr lang="tr-TR" alt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estates</a:t>
            </a:r>
            <a:r>
              <a:rPr lang="tr-TR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tr-TR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s</a:t>
            </a:r>
            <a:r>
              <a:rPr lang="en-US" alt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tate</a:t>
            </a: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tr-TR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altLang="tr-TR" b="0" dirty="0" err="1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nstitutions</a:t>
            </a: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for public </a:t>
            </a:r>
            <a:r>
              <a:rPr lang="en-US" alt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services,</a:t>
            </a:r>
            <a:r>
              <a:rPr lang="tr-TR" alt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tr-TR" b="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without </a:t>
            </a:r>
            <a:r>
              <a:rPr lang="en-US" altLang="tr-TR" b="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charging any consideration, rent or fee.</a:t>
            </a:r>
            <a:endParaRPr lang="en-US" b="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Human Resources </a:t>
            </a:r>
            <a:r>
              <a:rPr lang="en-GB" sz="3200" dirty="0" err="1">
                <a:solidFill>
                  <a:srgbClr val="800000"/>
                </a:solidFill>
                <a:latin typeface="Georgia" panose="02040502050405020303" pitchFamily="18" charset="0"/>
              </a:rPr>
              <a:t>a</a:t>
            </a: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nd</a:t>
            </a:r>
            <a:b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tr-TR" sz="32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Organızatıonal Structure</a:t>
            </a:r>
            <a:endParaRPr lang="en-GB" sz="32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22863"/>
            <a:ext cx="8857281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05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tr-TR" sz="105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tr-TR" sz="3600" dirty="0" smtClean="0">
                <a:solidFill>
                  <a:srgbClr val="800000"/>
                </a:solidFill>
              </a:rPr>
              <a:t>Structure of </a:t>
            </a:r>
            <a:r>
              <a:rPr lang="en-GB" sz="3600" dirty="0" err="1">
                <a:solidFill>
                  <a:srgbClr val="800000"/>
                </a:solidFill>
              </a:rPr>
              <a:t>t</a:t>
            </a:r>
            <a:r>
              <a:rPr lang="tr-TR" sz="3600" dirty="0" smtClean="0">
                <a:solidFill>
                  <a:srgbClr val="800000"/>
                </a:solidFill>
              </a:rPr>
              <a:t>he Central Organisation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6" name="Resim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9448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SAuthor xmlns="51824b30-8dd6-44c7-b2aa-f249184213e0">Josephs, Tom</MMSAuthor>
    <MMSDocumentTypesTaxHTField0 xmlns="956a8f39-0909-4b45-9089-f1083318fb62">
      <Terms xmlns="http://schemas.microsoft.com/office/infopath/2007/PartnerControls"/>
    </MMSDocumentTypesTaxHTField0>
    <Category xmlns="6f72a8a2-335c-479d-84fa-474eee058bcb">Expenditure Reviews</Category>
    <MMSDepartmentsTaxHTField1 xmlns="956a8f39-0909-4b45-9089-f1083318fb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FADM1</TermName>
          <TermId xmlns="http://schemas.microsoft.com/office/infopath/2007/PartnerControls">1d809154-6a75-4897-af93-0b6005390967</TermId>
        </TermInfo>
      </Terms>
    </MMSDepartmentsTaxHTField1>
    <File_x0020_Type0 xmlns="6f72a8a2-335c-479d-84fa-474eee058bcb">Presentation</File_x0020_Type0>
    <TaxCatchAll xmlns="12173b96-cad7-4fae-91ce-a856ec88bb1a"/>
    <MMSCountriesTaxHTField0 xmlns="956a8f39-0909-4b45-9089-f1083318fb62">
      <Terms xmlns="http://schemas.microsoft.com/office/infopath/2007/PartnerControls"/>
    </MMSCountriesTaxHTField0>
    <MMSTopicsTaxHTField0 xmlns="956a8f39-0909-4b45-9089-f1083318fb62">
      <Terms xmlns="http://schemas.microsoft.com/office/infopath/2007/PartnerControls"/>
    </MMSTopicsTaxHTField0>
    <MMSClassificationTaxHTField0 xmlns="956a8f39-0909-4b45-9089-f1083318fb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 Official Use Only</TermName>
          <TermId xmlns="http://schemas.microsoft.com/office/infopath/2007/PartnerControls">ceebc80d-5bab-57db-aa4c-a446741f09ad</TermId>
        </TermInfo>
      </Terms>
    </MMSClassificationTaxHTField0>
  </documentManagement>
</p:properties>
</file>

<file path=customXml/item2.xml><?xml version="1.0" encoding="utf-8"?>
<?mso-contentType ?>
<SharedContentType xmlns="Microsoft.SharePoint.Taxonomy.ContentTypeSync" SourceId="125ccb09-3e8b-484d-ac1f-f095216710a7" ContentTypeId="0x010100004051DBB1F74988811B5A3CCD41AD5E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AD Basic Document" ma:contentTypeID="0x010100004051DBB1F74988811B5A3CCD41AD5E003D39A1D0363A6840AAD7189B7B7D97B70003075BB9C43E7645894F61886E149DE9" ma:contentTypeVersion="4" ma:contentTypeDescription="IMF Department Specific Content Type inherited from IMF Basic Document" ma:contentTypeScope="" ma:versionID="b05812429f824185b98c6fb91cca30e2">
  <xsd:schema xmlns:xsd="http://www.w3.org/2001/XMLSchema" xmlns:xs="http://www.w3.org/2001/XMLSchema" xmlns:p="http://schemas.microsoft.com/office/2006/metadata/properties" xmlns:ns2="12173b96-cad7-4fae-91ce-a856ec88bb1a" xmlns:ns3="956a8f39-0909-4b45-9089-f1083318fb62" xmlns:ns4="51824b30-8dd6-44c7-b2aa-f249184213e0" xmlns:ns5="6f72a8a2-335c-479d-84fa-474eee058bcb" targetNamespace="http://schemas.microsoft.com/office/2006/metadata/properties" ma:root="true" ma:fieldsID="d48e4edb170a5f97fd20d6160da7447b" ns2:_="" ns3:_="" ns4:_="" ns5:_="">
    <xsd:import namespace="12173b96-cad7-4fae-91ce-a856ec88bb1a"/>
    <xsd:import namespace="956a8f39-0909-4b45-9089-f1083318fb62"/>
    <xsd:import namespace="51824b30-8dd6-44c7-b2aa-f249184213e0"/>
    <xsd:import namespace="6f72a8a2-335c-479d-84fa-474eee058bc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MSDepartmentsTaxHTField1" minOccurs="0"/>
                <xsd:element ref="ns4:MMSAuthor" minOccurs="0"/>
                <xsd:element ref="ns3:MMSClassificationTaxHTField0" minOccurs="0"/>
                <xsd:element ref="ns3:MMSCountriesTaxHTField0" minOccurs="0"/>
                <xsd:element ref="ns3:MMSTopicsTaxHTField0" minOccurs="0"/>
                <xsd:element ref="ns3:MMSDocumentTypesTaxHTField0" minOccurs="0"/>
                <xsd:element ref="ns5:Category" minOccurs="0"/>
                <xsd:element ref="ns5:File_x0020_Typ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73b96-cad7-4fae-91ce-a856ec88bb1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e212b819-3660-4421-ad07-1c3d2cf99e85}" ma:internalName="TaxCatchAll" ma:showField="CatchAllData" ma:web="956a8f39-0909-4b45-9089-f1083318fb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e212b819-3660-4421-ad07-1c3d2cf99e85}" ma:internalName="TaxCatchAllLabel" ma:readOnly="true" ma:showField="CatchAllDataLabel" ma:web="956a8f39-0909-4b45-9089-f1083318fb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a8f39-0909-4b45-9089-f1083318fb62" elementFormDefault="qualified">
    <xsd:import namespace="http://schemas.microsoft.com/office/2006/documentManagement/types"/>
    <xsd:import namespace="http://schemas.microsoft.com/office/infopath/2007/PartnerControls"/>
    <xsd:element name="MMSDepartmentsTaxHTField1" ma:index="10" nillable="true" ma:taxonomy="true" ma:internalName="MMSDepartmentsTaxHTField1" ma:taxonomyFieldName="MMSDepartments" ma:displayName="Dept/Div" ma:fieldId="{3a14c077-48e0-4b48-9c6c-1728a2cf4c3a}" ma:sspId="125ccb09-3e8b-484d-ac1f-f095216710a7" ma:termSetId="1444ddf8-bdfd-49a0-9253-4030224de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ClassificationTaxHTField0" ma:index="13" nillable="true" ma:taxonomy="true" ma:internalName="MMSClassificationTaxHTField0" ma:taxonomyFieldName="MMSClassification" ma:displayName="Classification" ma:default="1;#For Official Use Only|ceebc80d-5bab-57db-aa4c-a446741f09ad" ma:fieldId="{a5adf473-7b33-45f6-81bd-39a9bec8d228}" ma:sspId="125ccb09-3e8b-484d-ac1f-f095216710a7" ma:termSetId="27552853-c12f-5a25-87c9-9029b93e56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CountriesTaxHTField0" ma:index="15" nillable="true" ma:taxonomy="true" ma:internalName="MMSCountriesTaxHTField0" ma:taxonomyFieldName="MMSCountries" ma:displayName="Country" ma:fieldId="{06be8099-daa0-409f-96d5-64485632a426}" ma:taxonomyMulti="true" ma:sspId="125ccb09-3e8b-484d-ac1f-f095216710a7" ma:termSetId="2f36e0d4-7525-5e13-9045-8953e89b7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TopicsTaxHTField0" ma:index="17" nillable="true" ma:taxonomy="true" ma:internalName="MMSTopicsTaxHTField0" ma:taxonomyFieldName="MMSTopics" ma:displayName="Topic" ma:fieldId="{ec50dec6-1715-4267-8263-3237defd8797}" ma:taxonomyMulti="true" ma:sspId="125ccb09-3e8b-484d-ac1f-f095216710a7" ma:termSetId="0951a601-67c7-5766-9f3a-d9259e141b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MSDocumentTypesTaxHTField0" ma:index="19" nillable="true" ma:taxonomy="true" ma:internalName="MMSDocumentTypesTaxHTField0" ma:taxonomyFieldName="MMSDocumentTypes" ma:displayName="Document Type/Series" ma:fieldId="{2d37fbbe-312d-4bd9-9cc8-109d93185265}" ma:sspId="125ccb09-3e8b-484d-ac1f-f095216710a7" ma:termSetId="33892a56-65a9-5eaf-879e-697509130b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24b30-8dd6-44c7-b2aa-f249184213e0" elementFormDefault="qualified">
    <xsd:import namespace="http://schemas.microsoft.com/office/2006/documentManagement/types"/>
    <xsd:import namespace="http://schemas.microsoft.com/office/infopath/2007/PartnerControls"/>
    <xsd:element name="MMSAuthor" ma:index="12" nillable="true" ma:displayName="Author" ma:internalName="MMSAutho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2a8a2-335c-479d-84fa-474eee058bcb" elementFormDefault="qualified">
    <xsd:import namespace="http://schemas.microsoft.com/office/2006/documentManagement/types"/>
    <xsd:import namespace="http://schemas.microsoft.com/office/infopath/2007/PartnerControls"/>
    <xsd:element name="Category" ma:index="21" nillable="true" ma:displayName="Category" ma:default="Fiscal Transparency Evaluation" ma:format="Dropdown" ma:internalName="Category">
      <xsd:simpleType>
        <xsd:restriction base="dms:Choice">
          <xsd:enumeration value="Fiscal Transparency Evaluation"/>
          <xsd:enumeration value="Medium-Term Budget Framework"/>
          <xsd:enumeration value="General PFM Reform"/>
          <xsd:enumeration value="Cash Management"/>
          <xsd:enumeration value="Fiscal Councils"/>
          <xsd:enumeration value="Expenditure Reviews"/>
          <xsd:enumeration value="Institutional Design"/>
          <xsd:enumeration value="Legislative Framework"/>
          <xsd:enumeration value="Fiscal Risks"/>
          <xsd:enumeration value="PFM Laws"/>
          <xsd:enumeration value="Fiscal Transparency Other"/>
        </xsd:restriction>
      </xsd:simpleType>
    </xsd:element>
    <xsd:element name="File_x0020_Type0" ma:index="22" nillable="true" ma:displayName="File Type" ma:default="Presentation" ma:format="Dropdown" ma:internalName="File_x0020_Type0">
      <xsd:simpleType>
        <xsd:restriction base="dms:Choice">
          <xsd:enumeration value="Presentation"/>
          <xsd:enumeration value="Data"/>
          <xsd:enumeration value="Docu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4A5E2-51E2-4D1B-97F6-35480B4F0ED1}">
  <ds:schemaRefs>
    <ds:schemaRef ds:uri="http://www.w3.org/XML/1998/namespace"/>
    <ds:schemaRef ds:uri="http://purl.org/dc/elements/1.1/"/>
    <ds:schemaRef ds:uri="12173b96-cad7-4fae-91ce-a856ec88bb1a"/>
    <ds:schemaRef ds:uri="http://purl.org/dc/terms/"/>
    <ds:schemaRef ds:uri="http://schemas.microsoft.com/office/2006/documentManagement/types"/>
    <ds:schemaRef ds:uri="http://schemas.microsoft.com/office/infopath/2007/PartnerControls"/>
    <ds:schemaRef ds:uri="6f72a8a2-335c-479d-84fa-474eee058bcb"/>
    <ds:schemaRef ds:uri="http://purl.org/dc/dcmitype/"/>
    <ds:schemaRef ds:uri="956a8f39-0909-4b45-9089-f1083318fb62"/>
    <ds:schemaRef ds:uri="http://schemas.openxmlformats.org/package/2006/metadata/core-properties"/>
    <ds:schemaRef ds:uri="51824b30-8dd6-44c7-b2aa-f249184213e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C61DB2-042B-4F7A-A674-FE848D20062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DACC4F1-38F7-4814-8133-DD3113C9C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73b96-cad7-4fae-91ce-a856ec88bb1a"/>
    <ds:schemaRef ds:uri="956a8f39-0909-4b45-9089-f1083318fb62"/>
    <ds:schemaRef ds:uri="51824b30-8dd6-44c7-b2aa-f249184213e0"/>
    <ds:schemaRef ds:uri="6f72a8a2-335c-479d-84fa-474eee058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FB354CF-0B5C-48E5-ACB5-63195BC82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28092</TotalTime>
  <Words>1858</Words>
  <Application>Microsoft Office PowerPoint</Application>
  <PresentationFormat>Ekran Gösterisi (4:3)</PresentationFormat>
  <Paragraphs>257</Paragraphs>
  <Slides>32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2" baseType="lpstr">
      <vt:lpstr>Arial</vt:lpstr>
      <vt:lpstr>Calibri</vt:lpstr>
      <vt:lpstr>Georgia</vt:lpstr>
      <vt:lpstr>Helvetica</vt:lpstr>
      <vt:lpstr>Lato Black</vt:lpstr>
      <vt:lpstr>Lato Light</vt:lpstr>
      <vt:lpstr>Raleway</vt:lpstr>
      <vt:lpstr>Times New Roman</vt:lpstr>
      <vt:lpstr>Wingdings</vt:lpstr>
      <vt:lpstr>Default Design</vt:lpstr>
      <vt:lpstr>Management of State Properties and Assets </vt:lpstr>
      <vt:lpstr>Outline of Presentation</vt:lpstr>
      <vt:lpstr>Centralized and Decentralized Approach</vt:lpstr>
      <vt:lpstr>Turkish Example</vt:lpstr>
      <vt:lpstr>State’s Fixed Assets</vt:lpstr>
      <vt:lpstr>Role and Functions of GDNP</vt:lpstr>
      <vt:lpstr>Role and Functions of GDNP</vt:lpstr>
      <vt:lpstr>Human Resources and Organızatıonal Structure</vt:lpstr>
      <vt:lpstr> Structure of the Central Organisation</vt:lpstr>
      <vt:lpstr>Portfolio</vt:lpstr>
      <vt:lpstr>The Phases of Making the Inventory</vt:lpstr>
      <vt:lpstr>Distribution of Real Estates by Type</vt:lpstr>
      <vt:lpstr>Revenues</vt:lpstr>
      <vt:lpstr>Distribution of Real Estates Revenue According to Type</vt:lpstr>
      <vt:lpstr>Services of GDNP</vt:lpstr>
      <vt:lpstr>A- Acquisition</vt:lpstr>
      <vt:lpstr>B- Management</vt:lpstr>
      <vt:lpstr>B.1. Allocation</vt:lpstr>
      <vt:lpstr>B.2. Leasing</vt:lpstr>
      <vt:lpstr>B.3. Easement</vt:lpstr>
      <vt:lpstr>B.4. Compensation for Illegal Occupation </vt:lpstr>
      <vt:lpstr> C- DISPOSAL</vt:lpstr>
      <vt:lpstr>C.1. Selling</vt:lpstr>
      <vt:lpstr>C.2. Free Transfer of State Real Estates</vt:lpstr>
      <vt:lpstr>C.3. Free Leaving in Pursuance of Zoning Plans</vt:lpstr>
      <vt:lpstr>Information Technologies</vt:lpstr>
      <vt:lpstr>Geographic Information Systems </vt:lpstr>
      <vt:lpstr>Document Management Systems</vt:lpstr>
      <vt:lpstr>Public Real Estate Network (PuRE-net)</vt:lpstr>
      <vt:lpstr>Motor Vehicles in the Turkish Public Sector</vt:lpstr>
      <vt:lpstr>Motor Vehicles in the Turkish Public Sector</vt:lpstr>
      <vt:lpstr>PowerPoint Sunusu</vt:lpstr>
    </vt:vector>
  </TitlesOfParts>
  <Company>International Monetary Fund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 June 2014 Spending Review Workshop-Consolidated Slidepack</dc:title>
  <dc:creator>Ter-Minassian, Teresa</dc:creator>
  <cp:keywords>2007-04-19</cp:keywords>
  <cp:lastModifiedBy>meop</cp:lastModifiedBy>
  <cp:revision>669</cp:revision>
  <dcterms:created xsi:type="dcterms:W3CDTF">2005-10-27T19:06:44Z</dcterms:created>
  <dcterms:modified xsi:type="dcterms:W3CDTF">2016-08-27T04:26:25Z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0x010100004051DBB1F74988811B5A3CCD41AD5E003D39A1D0363A6840AAD7189B7B7D97B70003075BB9C43E7645894F61886E149DE9</vt:lpwstr>
  </property>
  <property fmtid="{D5CDD505-2E9C-101B-9397-08002B2CF9AE}" pid="4" name="MMSClassification">
    <vt:lpwstr>1</vt:lpwstr>
  </property>
  <property fmtid="{D5CDD505-2E9C-101B-9397-08002B2CF9AE}" pid="5" name="MMSTopics">
    <vt:lpwstr/>
  </property>
  <property fmtid="{D5CDD505-2E9C-101B-9397-08002B2CF9AE}" pid="6" name="MMSDepartments">
    <vt:lpwstr>15</vt:lpwstr>
  </property>
  <property fmtid="{D5CDD505-2E9C-101B-9397-08002B2CF9AE}" pid="7" name="MMSCountries">
    <vt:lpwstr/>
  </property>
</Properties>
</file>