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 id="2147483663" r:id="rId2"/>
  </p:sldMasterIdLst>
  <p:notesMasterIdLst>
    <p:notesMasterId r:id="rId27"/>
  </p:notesMasterIdLst>
  <p:handoutMasterIdLst>
    <p:handoutMasterId r:id="rId28"/>
  </p:handoutMasterIdLst>
  <p:sldIdLst>
    <p:sldId id="441" r:id="rId3"/>
    <p:sldId id="443" r:id="rId4"/>
    <p:sldId id="444" r:id="rId5"/>
    <p:sldId id="445" r:id="rId6"/>
    <p:sldId id="446" r:id="rId7"/>
    <p:sldId id="447" r:id="rId8"/>
    <p:sldId id="448" r:id="rId9"/>
    <p:sldId id="321" r:id="rId10"/>
    <p:sldId id="322" r:id="rId11"/>
    <p:sldId id="323" r:id="rId12"/>
    <p:sldId id="326" r:id="rId13"/>
    <p:sldId id="327" r:id="rId14"/>
    <p:sldId id="324" r:id="rId15"/>
    <p:sldId id="442" r:id="rId16"/>
    <p:sldId id="351" r:id="rId17"/>
    <p:sldId id="449" r:id="rId18"/>
    <p:sldId id="450" r:id="rId19"/>
    <p:sldId id="451" r:id="rId20"/>
    <p:sldId id="452" r:id="rId21"/>
    <p:sldId id="349" r:id="rId22"/>
    <p:sldId id="453" r:id="rId23"/>
    <p:sldId id="454" r:id="rId24"/>
    <p:sldId id="418" r:id="rId25"/>
    <p:sldId id="432" r:id="rId26"/>
  </p:sldIdLst>
  <p:sldSz cx="9144000" cy="6858000" type="screen4x3"/>
  <p:notesSz cx="6858000" cy="9144000"/>
  <p:custDataLst>
    <p:tags r:id="rId29"/>
  </p:custDataLst>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000099"/>
    <a:srgbClr val="FFFF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14" autoAdjust="0"/>
    <p:restoredTop sz="94205" autoAdjust="0"/>
  </p:normalViewPr>
  <p:slideViewPr>
    <p:cSldViewPr>
      <p:cViewPr varScale="1">
        <p:scale>
          <a:sx n="84" d="100"/>
          <a:sy n="84" d="100"/>
        </p:scale>
        <p:origin x="612" y="84"/>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notesViewPr>
    <p:cSldViewPr>
      <p:cViewPr varScale="1">
        <p:scale>
          <a:sx n="59" d="100"/>
          <a:sy n="59" d="100"/>
        </p:scale>
        <p:origin x="-178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1054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1054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1054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2A932D4-5CEE-4D47-AEC9-FD1B3CCE5934}" type="slidenum">
              <a:rPr lang="en-GB" altLang="en-US"/>
              <a:pPr>
                <a:defRPr/>
              </a:pPr>
              <a:t>‹#›</a:t>
            </a:fld>
            <a:endParaRPr lang="en-GB" altLang="en-US"/>
          </a:p>
        </p:txBody>
      </p:sp>
    </p:spTree>
    <p:extLst>
      <p:ext uri="{BB962C8B-B14F-4D97-AF65-F5344CB8AC3E}">
        <p14:creationId xmlns:p14="http://schemas.microsoft.com/office/powerpoint/2010/main" val="20765492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ltLang="en-GB"/>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GB"/>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GB" noProof="0" smtClean="0"/>
              <a:t>Click to edit Master text styles</a:t>
            </a:r>
          </a:p>
          <a:p>
            <a:pPr lvl="1"/>
            <a:r>
              <a:rPr lang="en-US" altLang="en-GB" noProof="0" smtClean="0"/>
              <a:t>Second level</a:t>
            </a:r>
          </a:p>
          <a:p>
            <a:pPr lvl="2"/>
            <a:r>
              <a:rPr lang="en-US" altLang="en-GB" noProof="0" smtClean="0"/>
              <a:t>Third level</a:t>
            </a:r>
          </a:p>
          <a:p>
            <a:pPr lvl="3"/>
            <a:r>
              <a:rPr lang="en-US" altLang="en-GB" noProof="0" smtClean="0"/>
              <a:t>Fourth level</a:t>
            </a:r>
          </a:p>
          <a:p>
            <a:pPr lvl="4"/>
            <a:r>
              <a:rPr lang="en-US" altLang="en-GB"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ltLang="en-GB"/>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4F4D16F-FCE9-468B-89FB-C018A13B84CF}" type="slidenum">
              <a:rPr lang="en-US" altLang="en-GB"/>
              <a:pPr>
                <a:defRPr/>
              </a:pPr>
              <a:t>‹#›</a:t>
            </a:fld>
            <a:endParaRPr lang="en-US" altLang="en-GB"/>
          </a:p>
        </p:txBody>
      </p:sp>
    </p:spTree>
    <p:extLst>
      <p:ext uri="{BB962C8B-B14F-4D97-AF65-F5344CB8AC3E}">
        <p14:creationId xmlns:p14="http://schemas.microsoft.com/office/powerpoint/2010/main" val="18956141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7B7A468-8E14-407F-AFDF-E74D9EBCC03B}" type="slidenum">
              <a:rPr lang="en-US" altLang="en-GB" sz="1200">
                <a:solidFill>
                  <a:srgbClr val="000000"/>
                </a:solidFill>
              </a:rPr>
              <a:pPr/>
              <a:t>1</a:t>
            </a:fld>
            <a:endParaRPr lang="en-US" altLang="en-GB" sz="120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latin typeface="Times New Roman" panose="02020603050405020304" pitchFamily="18" charset="0"/>
            </a:endParaRPr>
          </a:p>
        </p:txBody>
      </p:sp>
    </p:spTree>
    <p:extLst>
      <p:ext uri="{BB962C8B-B14F-4D97-AF65-F5344CB8AC3E}">
        <p14:creationId xmlns:p14="http://schemas.microsoft.com/office/powerpoint/2010/main" val="4187049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D4F4D16F-FCE9-468B-89FB-C018A13B84CF}" type="slidenum">
              <a:rPr lang="en-US" altLang="en-GB" smtClean="0"/>
              <a:pPr>
                <a:defRPr/>
              </a:pPr>
              <a:t>5</a:t>
            </a:fld>
            <a:endParaRPr lang="en-US" altLang="en-GB"/>
          </a:p>
        </p:txBody>
      </p:sp>
    </p:spTree>
    <p:extLst>
      <p:ext uri="{BB962C8B-B14F-4D97-AF65-F5344CB8AC3E}">
        <p14:creationId xmlns:p14="http://schemas.microsoft.com/office/powerpoint/2010/main" val="507895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extLst>
      <p:ext uri="{BB962C8B-B14F-4D97-AF65-F5344CB8AC3E}">
        <p14:creationId xmlns:p14="http://schemas.microsoft.com/office/powerpoint/2010/main" val="37669138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7406769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15888"/>
            <a:ext cx="1943100" cy="598011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4213" y="115888"/>
            <a:ext cx="5678487" cy="5980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9631251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extLst>
      <p:ext uri="{BB962C8B-B14F-4D97-AF65-F5344CB8AC3E}">
        <p14:creationId xmlns:p14="http://schemas.microsoft.com/office/powerpoint/2010/main" val="32920749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0573806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783789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9471458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4946296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14854628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47373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398023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5132053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538509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2913881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0"/>
            <a:ext cx="1943100" cy="6096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0"/>
            <a:ext cx="567690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401262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802056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8536586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782298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1663601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87782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084598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923358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4213" y="115888"/>
            <a:ext cx="7772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GB" smtClean="0"/>
              <a:t>Click to edit Master text styles</a:t>
            </a:r>
          </a:p>
          <a:p>
            <a:pPr lvl="1"/>
            <a:r>
              <a:rPr lang="en-GB" altLang="en-GB" smtClean="0"/>
              <a:t>Second level</a:t>
            </a:r>
          </a:p>
          <a:p>
            <a:pPr lvl="2"/>
            <a:r>
              <a:rPr lang="en-GB" altLang="en-GB" smtClean="0"/>
              <a:t>Third level</a:t>
            </a:r>
          </a:p>
          <a:p>
            <a:pPr lvl="3"/>
            <a:r>
              <a:rPr lang="en-GB" altLang="en-GB" smtClean="0"/>
              <a:t>Fourth level</a:t>
            </a:r>
          </a:p>
          <a:p>
            <a:pPr lvl="4"/>
            <a:r>
              <a:rPr lang="en-GB" altLang="en-GB" smtClean="0"/>
              <a:t>Fifth level</a:t>
            </a:r>
          </a:p>
        </p:txBody>
      </p:sp>
      <p:sp>
        <p:nvSpPr>
          <p:cNvPr id="104453" name="Rectangle 5"/>
          <p:cNvSpPr>
            <a:spLocks noChangeArrowheads="1"/>
          </p:cNvSpPr>
          <p:nvPr userDrawn="1"/>
        </p:nvSpPr>
        <p:spPr bwMode="auto">
          <a:xfrm>
            <a:off x="0" y="6521450"/>
            <a:ext cx="422275" cy="336550"/>
          </a:xfrm>
          <a:prstGeom prst="rect">
            <a:avLst/>
          </a:prstGeom>
          <a:noFill/>
          <a:ln w="9525" algn="ctr">
            <a:noFill/>
            <a:miter lim="800000"/>
            <a:headEnd/>
            <a:tailEnd/>
          </a:ln>
          <a:effec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ctr">
              <a:defRPr/>
            </a:pPr>
            <a:fld id="{FD4BD083-1717-42D4-AD33-03350F38166E}" type="slidenum">
              <a:rPr lang="en-GB" altLang="en-US" sz="1600" smtClean="0">
                <a:solidFill>
                  <a:srgbClr val="000099"/>
                </a:solidFill>
              </a:rPr>
              <a:pPr algn="ctr">
                <a:defRPr/>
              </a:pPr>
              <a:t>‹#›</a:t>
            </a:fld>
            <a:endParaRPr lang="en-GB" altLang="en-US" sz="1600" smtClean="0">
              <a:solidFill>
                <a:srgbClr val="000099"/>
              </a:solidFill>
            </a:endParaRP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txStyles>
    <p:titleStyle>
      <a:lvl1pPr algn="ctr" rtl="0" eaLnBrk="0" fontAlgn="base" hangingPunct="0">
        <a:spcBef>
          <a:spcPct val="0"/>
        </a:spcBef>
        <a:spcAft>
          <a:spcPct val="0"/>
        </a:spcAft>
        <a:defRPr sz="3800" b="1">
          <a:solidFill>
            <a:srgbClr val="3411A5"/>
          </a:solidFill>
          <a:latin typeface="+mj-lt"/>
          <a:ea typeface="+mj-ea"/>
          <a:cs typeface="+mj-cs"/>
        </a:defRPr>
      </a:lvl1pPr>
      <a:lvl2pPr algn="ctr" rtl="0" eaLnBrk="0" fontAlgn="base" hangingPunct="0">
        <a:spcBef>
          <a:spcPct val="0"/>
        </a:spcBef>
        <a:spcAft>
          <a:spcPct val="0"/>
        </a:spcAft>
        <a:defRPr sz="3800" b="1">
          <a:solidFill>
            <a:srgbClr val="3411A5"/>
          </a:solidFill>
          <a:latin typeface="NewBskvll BT" pitchFamily="18" charset="0"/>
        </a:defRPr>
      </a:lvl2pPr>
      <a:lvl3pPr algn="ctr" rtl="0" eaLnBrk="0" fontAlgn="base" hangingPunct="0">
        <a:spcBef>
          <a:spcPct val="0"/>
        </a:spcBef>
        <a:spcAft>
          <a:spcPct val="0"/>
        </a:spcAft>
        <a:defRPr sz="3800" b="1">
          <a:solidFill>
            <a:srgbClr val="3411A5"/>
          </a:solidFill>
          <a:latin typeface="NewBskvll BT" pitchFamily="18" charset="0"/>
        </a:defRPr>
      </a:lvl3pPr>
      <a:lvl4pPr algn="ctr" rtl="0" eaLnBrk="0" fontAlgn="base" hangingPunct="0">
        <a:spcBef>
          <a:spcPct val="0"/>
        </a:spcBef>
        <a:spcAft>
          <a:spcPct val="0"/>
        </a:spcAft>
        <a:defRPr sz="3800" b="1">
          <a:solidFill>
            <a:srgbClr val="3411A5"/>
          </a:solidFill>
          <a:latin typeface="NewBskvll BT" pitchFamily="18" charset="0"/>
        </a:defRPr>
      </a:lvl4pPr>
      <a:lvl5pPr algn="ctr" rtl="0" eaLnBrk="0" fontAlgn="base" hangingPunct="0">
        <a:spcBef>
          <a:spcPct val="0"/>
        </a:spcBef>
        <a:spcAft>
          <a:spcPct val="0"/>
        </a:spcAft>
        <a:defRPr sz="3800" b="1">
          <a:solidFill>
            <a:srgbClr val="3411A5"/>
          </a:solidFill>
          <a:latin typeface="NewBskvll BT" pitchFamily="18" charset="0"/>
        </a:defRPr>
      </a:lvl5pPr>
      <a:lvl6pPr marL="457200" algn="ctr" rtl="0" eaLnBrk="0" fontAlgn="base" hangingPunct="0">
        <a:spcBef>
          <a:spcPct val="0"/>
        </a:spcBef>
        <a:spcAft>
          <a:spcPct val="0"/>
        </a:spcAft>
        <a:defRPr sz="3800" b="1">
          <a:solidFill>
            <a:srgbClr val="3411A5"/>
          </a:solidFill>
          <a:latin typeface="NewBskvll BT" pitchFamily="18" charset="0"/>
        </a:defRPr>
      </a:lvl6pPr>
      <a:lvl7pPr marL="914400" algn="ctr" rtl="0" eaLnBrk="0" fontAlgn="base" hangingPunct="0">
        <a:spcBef>
          <a:spcPct val="0"/>
        </a:spcBef>
        <a:spcAft>
          <a:spcPct val="0"/>
        </a:spcAft>
        <a:defRPr sz="3800" b="1">
          <a:solidFill>
            <a:srgbClr val="3411A5"/>
          </a:solidFill>
          <a:latin typeface="NewBskvll BT" pitchFamily="18" charset="0"/>
        </a:defRPr>
      </a:lvl7pPr>
      <a:lvl8pPr marL="1371600" algn="ctr" rtl="0" eaLnBrk="0" fontAlgn="base" hangingPunct="0">
        <a:spcBef>
          <a:spcPct val="0"/>
        </a:spcBef>
        <a:spcAft>
          <a:spcPct val="0"/>
        </a:spcAft>
        <a:defRPr sz="3800" b="1">
          <a:solidFill>
            <a:srgbClr val="3411A5"/>
          </a:solidFill>
          <a:latin typeface="NewBskvll BT" pitchFamily="18" charset="0"/>
        </a:defRPr>
      </a:lvl8pPr>
      <a:lvl9pPr marL="1828800" algn="ctr" rtl="0" eaLnBrk="0" fontAlgn="base" hangingPunct="0">
        <a:spcBef>
          <a:spcPct val="0"/>
        </a:spcBef>
        <a:spcAft>
          <a:spcPct val="0"/>
        </a:spcAft>
        <a:defRPr sz="3800" b="1">
          <a:solidFill>
            <a:srgbClr val="3411A5"/>
          </a:solidFill>
          <a:latin typeface="NewBskvll BT" pitchFamily="18" charset="0"/>
        </a:defRPr>
      </a:lvl9pPr>
    </p:titleStyle>
    <p:bodyStyle>
      <a:lvl1pPr marL="342900" indent="-342900" algn="l" rtl="0" eaLnBrk="0" fontAlgn="base" hangingPunct="0">
        <a:spcBef>
          <a:spcPct val="20000"/>
        </a:spcBef>
        <a:spcAft>
          <a:spcPct val="0"/>
        </a:spcAft>
        <a:buClr>
          <a:schemeClr val="tx1"/>
        </a:buClr>
        <a:buChar char="•"/>
        <a:defRPr sz="32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99"/>
          </a:solidFill>
          <a:latin typeface="+mn-lt"/>
        </a:defRPr>
      </a:lvl2pPr>
      <a:lvl3pPr marL="1143000" indent="-228600" algn="l" rtl="0" eaLnBrk="0" fontAlgn="base" hangingPunct="0">
        <a:spcBef>
          <a:spcPct val="20000"/>
        </a:spcBef>
        <a:spcAft>
          <a:spcPct val="0"/>
        </a:spcAft>
        <a:buChar char="•"/>
        <a:defRPr sz="2400">
          <a:solidFill>
            <a:srgbClr val="000099"/>
          </a:solidFill>
          <a:latin typeface="+mn-lt"/>
        </a:defRPr>
      </a:lvl3pPr>
      <a:lvl4pPr marL="1600200" indent="-228600" algn="l" rtl="0" eaLnBrk="0" fontAlgn="base" hangingPunct="0">
        <a:spcBef>
          <a:spcPct val="20000"/>
        </a:spcBef>
        <a:spcAft>
          <a:spcPct val="0"/>
        </a:spcAft>
        <a:buChar char="–"/>
        <a:defRPr sz="2000">
          <a:solidFill>
            <a:srgbClr val="000099"/>
          </a:solidFill>
          <a:latin typeface="+mn-lt"/>
        </a:defRPr>
      </a:lvl4pPr>
      <a:lvl5pPr marL="2057400" indent="-228600" algn="l" rtl="0" eaLnBrk="0" fontAlgn="base" hangingPunct="0">
        <a:spcBef>
          <a:spcPct val="20000"/>
        </a:spcBef>
        <a:spcAft>
          <a:spcPct val="0"/>
        </a:spcAft>
        <a:buChar char="»"/>
        <a:defRPr sz="2000">
          <a:solidFill>
            <a:srgbClr val="000099"/>
          </a:solidFill>
          <a:latin typeface="+mn-lt"/>
        </a:defRPr>
      </a:lvl5pPr>
      <a:lvl6pPr marL="2514600" indent="-228600" algn="l" rtl="0" eaLnBrk="0" fontAlgn="base" hangingPunct="0">
        <a:spcBef>
          <a:spcPct val="20000"/>
        </a:spcBef>
        <a:spcAft>
          <a:spcPct val="0"/>
        </a:spcAft>
        <a:buChar char="»"/>
        <a:defRPr sz="2000">
          <a:solidFill>
            <a:srgbClr val="000099"/>
          </a:solidFill>
          <a:latin typeface="+mn-lt"/>
        </a:defRPr>
      </a:lvl6pPr>
      <a:lvl7pPr marL="2971800" indent="-228600" algn="l" rtl="0" eaLnBrk="0" fontAlgn="base" hangingPunct="0">
        <a:spcBef>
          <a:spcPct val="20000"/>
        </a:spcBef>
        <a:spcAft>
          <a:spcPct val="0"/>
        </a:spcAft>
        <a:buChar char="»"/>
        <a:defRPr sz="2000">
          <a:solidFill>
            <a:srgbClr val="000099"/>
          </a:solidFill>
          <a:latin typeface="+mn-lt"/>
        </a:defRPr>
      </a:lvl7pPr>
      <a:lvl8pPr marL="3429000" indent="-228600" algn="l" rtl="0" eaLnBrk="0" fontAlgn="base" hangingPunct="0">
        <a:spcBef>
          <a:spcPct val="20000"/>
        </a:spcBef>
        <a:spcAft>
          <a:spcPct val="0"/>
        </a:spcAft>
        <a:buChar char="»"/>
        <a:defRPr sz="2000">
          <a:solidFill>
            <a:srgbClr val="000099"/>
          </a:solidFill>
          <a:latin typeface="+mn-lt"/>
        </a:defRPr>
      </a:lvl8pPr>
      <a:lvl9pPr marL="3886200" indent="-228600" algn="l" rtl="0" eaLnBrk="0" fontAlgn="base" hangingPunct="0">
        <a:spcBef>
          <a:spcPct val="20000"/>
        </a:spcBef>
        <a:spcAft>
          <a:spcPct val="0"/>
        </a:spcAft>
        <a:buChar char="»"/>
        <a:defRPr sz="2000">
          <a:solidFill>
            <a:srgbClr val="0000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19200" y="0"/>
            <a:ext cx="7239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GB" smtClean="0"/>
              <a:t>Click to edit Master text styles</a:t>
            </a:r>
          </a:p>
          <a:p>
            <a:pPr lvl="1"/>
            <a:r>
              <a:rPr lang="en-GB" altLang="en-GB" smtClean="0"/>
              <a:t>Second level</a:t>
            </a:r>
          </a:p>
          <a:p>
            <a:pPr lvl="2"/>
            <a:r>
              <a:rPr lang="en-GB" altLang="en-GB" smtClean="0"/>
              <a:t>Third level</a:t>
            </a:r>
          </a:p>
          <a:p>
            <a:pPr lvl="3"/>
            <a:r>
              <a:rPr lang="en-GB" altLang="en-GB" smtClean="0"/>
              <a:t>Fourth level</a:t>
            </a:r>
          </a:p>
          <a:p>
            <a:pPr lvl="4"/>
            <a:r>
              <a:rPr lang="en-GB" altLang="en-GB" smtClean="0"/>
              <a:t>Fifth level</a:t>
            </a:r>
          </a:p>
        </p:txBody>
      </p:sp>
      <p:sp>
        <p:nvSpPr>
          <p:cNvPr id="104453" name="Rectangle 5"/>
          <p:cNvSpPr>
            <a:spLocks noChangeArrowheads="1"/>
          </p:cNvSpPr>
          <p:nvPr userDrawn="1"/>
        </p:nvSpPr>
        <p:spPr bwMode="auto">
          <a:xfrm>
            <a:off x="0" y="6477000"/>
            <a:ext cx="457200" cy="366713"/>
          </a:xfrm>
          <a:prstGeom prst="rect">
            <a:avLst/>
          </a:prstGeom>
          <a:noFill/>
          <a:ln w="9525">
            <a:noFill/>
            <a:miter lim="800000"/>
            <a:headEnd/>
            <a:tailEnd/>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9F1DC267-3D71-4B6B-9EE2-E88C7765EB65}" type="slidenum">
              <a:rPr lang="en-GB" altLang="en-US" sz="1800">
                <a:solidFill>
                  <a:srgbClr val="000099"/>
                </a:solidFill>
              </a:rPr>
              <a:pPr algn="ctr"/>
              <a:t>‹#›</a:t>
            </a:fld>
            <a:endParaRPr lang="en-GB" altLang="en-US" sz="1800">
              <a:solidFill>
                <a:srgbClr val="000099"/>
              </a:solidFill>
            </a:endParaRPr>
          </a:p>
        </p:txBody>
      </p:sp>
      <p:pic>
        <p:nvPicPr>
          <p:cNvPr id="1029" name="Picture 6" descr="IMFLogoEn"/>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52400" y="304800"/>
            <a:ext cx="1324000" cy="13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291273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ctr" rtl="0" eaLnBrk="0" fontAlgn="base" hangingPunct="0">
        <a:spcBef>
          <a:spcPct val="0"/>
        </a:spcBef>
        <a:spcAft>
          <a:spcPct val="0"/>
        </a:spcAft>
        <a:defRPr sz="3800" b="1">
          <a:solidFill>
            <a:srgbClr val="3411A5"/>
          </a:solidFill>
          <a:latin typeface="+mj-lt"/>
          <a:ea typeface="+mj-ea"/>
          <a:cs typeface="+mj-cs"/>
        </a:defRPr>
      </a:lvl1pPr>
      <a:lvl2pPr algn="ctr" rtl="0" eaLnBrk="0" fontAlgn="base" hangingPunct="0">
        <a:spcBef>
          <a:spcPct val="0"/>
        </a:spcBef>
        <a:spcAft>
          <a:spcPct val="0"/>
        </a:spcAft>
        <a:defRPr sz="3800" b="1">
          <a:solidFill>
            <a:srgbClr val="3411A5"/>
          </a:solidFill>
          <a:latin typeface="NewBskvll BT" pitchFamily="18" charset="0"/>
        </a:defRPr>
      </a:lvl2pPr>
      <a:lvl3pPr algn="ctr" rtl="0" eaLnBrk="0" fontAlgn="base" hangingPunct="0">
        <a:spcBef>
          <a:spcPct val="0"/>
        </a:spcBef>
        <a:spcAft>
          <a:spcPct val="0"/>
        </a:spcAft>
        <a:defRPr sz="3800" b="1">
          <a:solidFill>
            <a:srgbClr val="3411A5"/>
          </a:solidFill>
          <a:latin typeface="NewBskvll BT" pitchFamily="18" charset="0"/>
        </a:defRPr>
      </a:lvl3pPr>
      <a:lvl4pPr algn="ctr" rtl="0" eaLnBrk="0" fontAlgn="base" hangingPunct="0">
        <a:spcBef>
          <a:spcPct val="0"/>
        </a:spcBef>
        <a:spcAft>
          <a:spcPct val="0"/>
        </a:spcAft>
        <a:defRPr sz="3800" b="1">
          <a:solidFill>
            <a:srgbClr val="3411A5"/>
          </a:solidFill>
          <a:latin typeface="NewBskvll BT" pitchFamily="18" charset="0"/>
        </a:defRPr>
      </a:lvl4pPr>
      <a:lvl5pPr algn="ctr" rtl="0" eaLnBrk="0" fontAlgn="base" hangingPunct="0">
        <a:spcBef>
          <a:spcPct val="0"/>
        </a:spcBef>
        <a:spcAft>
          <a:spcPct val="0"/>
        </a:spcAft>
        <a:defRPr sz="3800" b="1">
          <a:solidFill>
            <a:srgbClr val="3411A5"/>
          </a:solidFill>
          <a:latin typeface="NewBskvll BT" pitchFamily="18" charset="0"/>
        </a:defRPr>
      </a:lvl5pPr>
      <a:lvl6pPr marL="457200" algn="ctr" rtl="0" eaLnBrk="0" fontAlgn="base" hangingPunct="0">
        <a:spcBef>
          <a:spcPct val="0"/>
        </a:spcBef>
        <a:spcAft>
          <a:spcPct val="0"/>
        </a:spcAft>
        <a:defRPr sz="3800" b="1">
          <a:solidFill>
            <a:srgbClr val="3411A5"/>
          </a:solidFill>
          <a:latin typeface="NewBskvll BT" pitchFamily="18" charset="0"/>
        </a:defRPr>
      </a:lvl6pPr>
      <a:lvl7pPr marL="914400" algn="ctr" rtl="0" eaLnBrk="0" fontAlgn="base" hangingPunct="0">
        <a:spcBef>
          <a:spcPct val="0"/>
        </a:spcBef>
        <a:spcAft>
          <a:spcPct val="0"/>
        </a:spcAft>
        <a:defRPr sz="3800" b="1">
          <a:solidFill>
            <a:srgbClr val="3411A5"/>
          </a:solidFill>
          <a:latin typeface="NewBskvll BT" pitchFamily="18" charset="0"/>
        </a:defRPr>
      </a:lvl7pPr>
      <a:lvl8pPr marL="1371600" algn="ctr" rtl="0" eaLnBrk="0" fontAlgn="base" hangingPunct="0">
        <a:spcBef>
          <a:spcPct val="0"/>
        </a:spcBef>
        <a:spcAft>
          <a:spcPct val="0"/>
        </a:spcAft>
        <a:defRPr sz="3800" b="1">
          <a:solidFill>
            <a:srgbClr val="3411A5"/>
          </a:solidFill>
          <a:latin typeface="NewBskvll BT" pitchFamily="18" charset="0"/>
        </a:defRPr>
      </a:lvl8pPr>
      <a:lvl9pPr marL="1828800" algn="ctr" rtl="0" eaLnBrk="0" fontAlgn="base" hangingPunct="0">
        <a:spcBef>
          <a:spcPct val="0"/>
        </a:spcBef>
        <a:spcAft>
          <a:spcPct val="0"/>
        </a:spcAft>
        <a:defRPr sz="3800" b="1">
          <a:solidFill>
            <a:srgbClr val="3411A5"/>
          </a:solidFill>
          <a:latin typeface="NewBskvll BT" pitchFamily="18" charset="0"/>
        </a:defRPr>
      </a:lvl9pPr>
    </p:titleStyle>
    <p:bodyStyle>
      <a:lvl1pPr marL="342900" indent="-342900" algn="l" rtl="0" eaLnBrk="0" fontAlgn="base" hangingPunct="0">
        <a:spcBef>
          <a:spcPct val="20000"/>
        </a:spcBef>
        <a:spcAft>
          <a:spcPct val="0"/>
        </a:spcAft>
        <a:buClr>
          <a:schemeClr val="tx1"/>
        </a:buClr>
        <a:buChar char="•"/>
        <a:defRPr sz="32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99"/>
          </a:solidFill>
          <a:latin typeface="+mn-lt"/>
        </a:defRPr>
      </a:lvl2pPr>
      <a:lvl3pPr marL="1143000" indent="-228600" algn="l" rtl="0" eaLnBrk="0" fontAlgn="base" hangingPunct="0">
        <a:spcBef>
          <a:spcPct val="20000"/>
        </a:spcBef>
        <a:spcAft>
          <a:spcPct val="0"/>
        </a:spcAft>
        <a:buChar char="•"/>
        <a:defRPr sz="2400">
          <a:solidFill>
            <a:srgbClr val="000099"/>
          </a:solidFill>
          <a:latin typeface="+mn-lt"/>
        </a:defRPr>
      </a:lvl3pPr>
      <a:lvl4pPr marL="1600200" indent="-228600" algn="l" rtl="0" eaLnBrk="0" fontAlgn="base" hangingPunct="0">
        <a:spcBef>
          <a:spcPct val="20000"/>
        </a:spcBef>
        <a:spcAft>
          <a:spcPct val="0"/>
        </a:spcAft>
        <a:buChar char="–"/>
        <a:defRPr sz="2000">
          <a:solidFill>
            <a:srgbClr val="000099"/>
          </a:solidFill>
          <a:latin typeface="+mn-lt"/>
        </a:defRPr>
      </a:lvl4pPr>
      <a:lvl5pPr marL="2057400" indent="-228600" algn="l" rtl="0" eaLnBrk="0" fontAlgn="base" hangingPunct="0">
        <a:spcBef>
          <a:spcPct val="20000"/>
        </a:spcBef>
        <a:spcAft>
          <a:spcPct val="0"/>
        </a:spcAft>
        <a:buChar char="»"/>
        <a:defRPr sz="2000">
          <a:solidFill>
            <a:srgbClr val="000099"/>
          </a:solidFill>
          <a:latin typeface="+mn-lt"/>
        </a:defRPr>
      </a:lvl5pPr>
      <a:lvl6pPr marL="2514600" indent="-228600" algn="l" rtl="0" eaLnBrk="0" fontAlgn="base" hangingPunct="0">
        <a:spcBef>
          <a:spcPct val="20000"/>
        </a:spcBef>
        <a:spcAft>
          <a:spcPct val="0"/>
        </a:spcAft>
        <a:buChar char="»"/>
        <a:defRPr sz="2000">
          <a:solidFill>
            <a:srgbClr val="000099"/>
          </a:solidFill>
          <a:latin typeface="+mn-lt"/>
        </a:defRPr>
      </a:lvl6pPr>
      <a:lvl7pPr marL="2971800" indent="-228600" algn="l" rtl="0" eaLnBrk="0" fontAlgn="base" hangingPunct="0">
        <a:spcBef>
          <a:spcPct val="20000"/>
        </a:spcBef>
        <a:spcAft>
          <a:spcPct val="0"/>
        </a:spcAft>
        <a:buChar char="»"/>
        <a:defRPr sz="2000">
          <a:solidFill>
            <a:srgbClr val="000099"/>
          </a:solidFill>
          <a:latin typeface="+mn-lt"/>
        </a:defRPr>
      </a:lvl7pPr>
      <a:lvl8pPr marL="3429000" indent="-228600" algn="l" rtl="0" eaLnBrk="0" fontAlgn="base" hangingPunct="0">
        <a:spcBef>
          <a:spcPct val="20000"/>
        </a:spcBef>
        <a:spcAft>
          <a:spcPct val="0"/>
        </a:spcAft>
        <a:buChar char="»"/>
        <a:defRPr sz="2000">
          <a:solidFill>
            <a:srgbClr val="000099"/>
          </a:solidFill>
          <a:latin typeface="+mn-lt"/>
        </a:defRPr>
      </a:lvl8pPr>
      <a:lvl9pPr marL="3886200" indent="-228600" algn="l" rtl="0" eaLnBrk="0" fontAlgn="base" hangingPunct="0">
        <a:spcBef>
          <a:spcPct val="20000"/>
        </a:spcBef>
        <a:spcAft>
          <a:spcPct val="0"/>
        </a:spcAft>
        <a:buChar char="»"/>
        <a:defRPr sz="2000">
          <a:solidFill>
            <a:srgbClr val="0000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5.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9.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3568" y="2276872"/>
            <a:ext cx="8136904" cy="2694161"/>
          </a:xfrm>
        </p:spPr>
        <p:txBody>
          <a:bodyPr/>
          <a:lstStyle/>
          <a:p>
            <a:pPr>
              <a:lnSpc>
                <a:spcPct val="80000"/>
              </a:lnSpc>
              <a:spcBef>
                <a:spcPts val="0"/>
              </a:spcBef>
              <a:spcAft>
                <a:spcPts val="0"/>
              </a:spcAft>
            </a:pPr>
            <a:r>
              <a:rPr lang="en-GB" altLang="en-US" sz="4000" dirty="0" smtClean="0"/>
              <a:t>Government Debt Management:</a:t>
            </a:r>
            <a:r>
              <a:rPr lang="en-GB" altLang="en-US" sz="3600" dirty="0" smtClean="0"/>
              <a:t/>
            </a:r>
            <a:br>
              <a:rPr lang="en-GB" altLang="en-US" sz="3600" dirty="0" smtClean="0"/>
            </a:br>
            <a:r>
              <a:rPr lang="en-GB" altLang="en-US" sz="3600" dirty="0" smtClean="0"/>
              <a:t/>
            </a:r>
            <a:br>
              <a:rPr lang="en-GB" altLang="en-US" sz="3600" dirty="0" smtClean="0"/>
            </a:br>
            <a:r>
              <a:rPr lang="en-GB" altLang="en-US" sz="3600" dirty="0" smtClean="0"/>
              <a:t>An Introduction to International Sound Practice</a:t>
            </a:r>
            <a:br>
              <a:rPr lang="en-GB" altLang="en-US" sz="3600" dirty="0" smtClean="0"/>
            </a:br>
            <a:endParaRPr lang="en-GB" altLang="en-US" sz="4000" dirty="0" smtClean="0"/>
          </a:p>
        </p:txBody>
      </p:sp>
      <p:sp>
        <p:nvSpPr>
          <p:cNvPr id="2051" name="Rectangle 3"/>
          <p:cNvSpPr>
            <a:spLocks noGrp="1" noChangeArrowheads="1"/>
          </p:cNvSpPr>
          <p:nvPr>
            <p:ph type="subTitle" idx="1"/>
          </p:nvPr>
        </p:nvSpPr>
        <p:spPr>
          <a:xfrm>
            <a:off x="683568" y="4797152"/>
            <a:ext cx="3240360" cy="1752600"/>
          </a:xfrm>
        </p:spPr>
        <p:txBody>
          <a:bodyPr/>
          <a:lstStyle/>
          <a:p>
            <a:r>
              <a:rPr lang="en-GB" altLang="en-US" sz="2800" dirty="0" smtClean="0"/>
              <a:t>Ministry of Economic Affairs and Finance, Tehran, August 2016</a:t>
            </a:r>
          </a:p>
        </p:txBody>
      </p:sp>
      <p:sp>
        <p:nvSpPr>
          <p:cNvPr id="2" name="TextBox 1"/>
          <p:cNvSpPr txBox="1"/>
          <p:nvPr/>
        </p:nvSpPr>
        <p:spPr>
          <a:xfrm>
            <a:off x="5165050" y="4725144"/>
            <a:ext cx="3528392" cy="1569660"/>
          </a:xfrm>
          <a:prstGeom prst="rect">
            <a:avLst/>
          </a:prstGeom>
          <a:noFill/>
        </p:spPr>
        <p:txBody>
          <a:bodyPr wrap="square" rtlCol="0">
            <a:spAutoFit/>
          </a:bodyPr>
          <a:lstStyle/>
          <a:p>
            <a:pPr algn="ctr"/>
            <a:r>
              <a:rPr lang="en-GB" dirty="0" smtClean="0"/>
              <a:t>Yasemin Hurcan</a:t>
            </a:r>
          </a:p>
          <a:p>
            <a:pPr algn="ctr"/>
            <a:r>
              <a:rPr lang="en-GB" dirty="0" smtClean="0"/>
              <a:t>yhurcan@imf.org</a:t>
            </a:r>
          </a:p>
          <a:p>
            <a:pPr algn="ctr"/>
            <a:r>
              <a:rPr lang="en-GB" dirty="0" smtClean="0"/>
              <a:t>Mike Williams</a:t>
            </a:r>
          </a:p>
          <a:p>
            <a:pPr algn="ctr"/>
            <a:r>
              <a:rPr lang="en-GB" dirty="0" smtClean="0"/>
              <a:t>mike.williams@mj-w.net</a:t>
            </a:r>
            <a:endParaRPr lang="en-GB" dirty="0"/>
          </a:p>
        </p:txBody>
      </p:sp>
    </p:spTree>
    <p:extLst>
      <p:ext uri="{BB962C8B-B14F-4D97-AF65-F5344CB8AC3E}">
        <p14:creationId xmlns:p14="http://schemas.microsoft.com/office/powerpoint/2010/main" val="1858141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0"/>
            <a:ext cx="9144000" cy="1219200"/>
          </a:xfrm>
        </p:spPr>
        <p:txBody>
          <a:bodyPr/>
          <a:lstStyle/>
          <a:p>
            <a:r>
              <a:rPr lang="en-GB" altLang="en-US" smtClean="0"/>
              <a:t>Governance in Debt Management</a:t>
            </a:r>
          </a:p>
        </p:txBody>
      </p:sp>
      <p:sp>
        <p:nvSpPr>
          <p:cNvPr id="291843" name="Rectangle 3"/>
          <p:cNvSpPr>
            <a:spLocks noGrp="1" noChangeArrowheads="1"/>
          </p:cNvSpPr>
          <p:nvPr>
            <p:ph type="body" idx="4294967295"/>
          </p:nvPr>
        </p:nvSpPr>
        <p:spPr>
          <a:xfrm>
            <a:off x="685800" y="1371600"/>
            <a:ext cx="7848600" cy="4953000"/>
          </a:xfrm>
        </p:spPr>
        <p:txBody>
          <a:bodyPr/>
          <a:lstStyle/>
          <a:p>
            <a:pPr>
              <a:lnSpc>
                <a:spcPct val="90000"/>
              </a:lnSpc>
            </a:pPr>
            <a:r>
              <a:rPr lang="en-GB" altLang="en-US" sz="2800" dirty="0" smtClean="0"/>
              <a:t>Governance has a number of components</a:t>
            </a:r>
          </a:p>
          <a:p>
            <a:pPr lvl="1">
              <a:lnSpc>
                <a:spcPct val="90000"/>
              </a:lnSpc>
            </a:pPr>
            <a:r>
              <a:rPr lang="en-GB" altLang="en-US" sz="2400" dirty="0" smtClean="0"/>
              <a:t>The structures that shape and direct the operations of government</a:t>
            </a:r>
          </a:p>
          <a:p>
            <a:pPr lvl="2">
              <a:lnSpc>
                <a:spcPct val="90000"/>
              </a:lnSpc>
            </a:pPr>
            <a:r>
              <a:rPr lang="en-GB" altLang="en-US" sz="2000" dirty="0" smtClean="0"/>
              <a:t>Broad legal apparatus (statutory legislation, ministerial decrees, etc) that defines aims, authorities, and accountabilities</a:t>
            </a:r>
          </a:p>
          <a:p>
            <a:pPr lvl="2">
              <a:lnSpc>
                <a:spcPct val="90000"/>
              </a:lnSpc>
            </a:pPr>
            <a:r>
              <a:rPr lang="en-GB" altLang="en-US" sz="2000" dirty="0" smtClean="0"/>
              <a:t>The role of Parliament or National Assembly</a:t>
            </a:r>
          </a:p>
          <a:p>
            <a:pPr lvl="1">
              <a:lnSpc>
                <a:spcPct val="90000"/>
              </a:lnSpc>
            </a:pPr>
            <a:r>
              <a:rPr lang="en-GB" altLang="en-US" sz="2400" dirty="0" smtClean="0"/>
              <a:t>The policy process</a:t>
            </a:r>
          </a:p>
          <a:p>
            <a:pPr lvl="2">
              <a:lnSpc>
                <a:spcPct val="90000"/>
              </a:lnSpc>
            </a:pPr>
            <a:r>
              <a:rPr lang="en-GB" altLang="en-US" sz="2000" dirty="0" smtClean="0"/>
              <a:t>How decisions are made – both at a high level and day to day –who makes them and who is consulted</a:t>
            </a:r>
          </a:p>
          <a:p>
            <a:pPr lvl="1">
              <a:lnSpc>
                <a:spcPct val="90000"/>
              </a:lnSpc>
            </a:pPr>
            <a:r>
              <a:rPr lang="en-GB" altLang="en-US" sz="2400" dirty="0" smtClean="0"/>
              <a:t>The management framework</a:t>
            </a:r>
          </a:p>
          <a:p>
            <a:pPr lvl="2">
              <a:lnSpc>
                <a:spcPct val="90000"/>
              </a:lnSpc>
            </a:pPr>
            <a:r>
              <a:rPr lang="en-GB" altLang="en-US" sz="2000" dirty="0" smtClean="0"/>
              <a:t>The formulation and implementation of strategy, business planning, operational procedures, risk management, capacity building, and internal reporting responsibilities</a:t>
            </a:r>
          </a:p>
          <a:p>
            <a:pPr lvl="1">
              <a:lnSpc>
                <a:spcPct val="90000"/>
              </a:lnSpc>
            </a:pPr>
            <a:r>
              <a:rPr lang="en-GB" altLang="en-US" sz="2400" dirty="0" smtClean="0"/>
              <a:t>The accountability, audit and wider reporting framework</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1843">
                                            <p:txEl>
                                              <p:pRg st="0" end="0"/>
                                            </p:txEl>
                                          </p:spTgt>
                                        </p:tgtEl>
                                        <p:attrNameLst>
                                          <p:attrName>style.visibility</p:attrName>
                                        </p:attrNameLst>
                                      </p:cBhvr>
                                      <p:to>
                                        <p:strVal val="visible"/>
                                      </p:to>
                                    </p:set>
                                    <p:animEffect transition="in" filter="wipe(left)">
                                      <p:cBhvr>
                                        <p:cTn id="7" dur="500"/>
                                        <p:tgtEl>
                                          <p:spTgt spid="2918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1843">
                                            <p:txEl>
                                              <p:pRg st="1" end="1"/>
                                            </p:txEl>
                                          </p:spTgt>
                                        </p:tgtEl>
                                        <p:attrNameLst>
                                          <p:attrName>style.visibility</p:attrName>
                                        </p:attrNameLst>
                                      </p:cBhvr>
                                      <p:to>
                                        <p:strVal val="visible"/>
                                      </p:to>
                                    </p:set>
                                    <p:animEffect transition="in" filter="wipe(left)">
                                      <p:cBhvr>
                                        <p:cTn id="12" dur="500"/>
                                        <p:tgtEl>
                                          <p:spTgt spid="29184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91843">
                                            <p:txEl>
                                              <p:pRg st="2" end="2"/>
                                            </p:txEl>
                                          </p:spTgt>
                                        </p:tgtEl>
                                        <p:attrNameLst>
                                          <p:attrName>style.visibility</p:attrName>
                                        </p:attrNameLst>
                                      </p:cBhvr>
                                      <p:to>
                                        <p:strVal val="visible"/>
                                      </p:to>
                                    </p:set>
                                    <p:animEffect transition="in" filter="wipe(left)">
                                      <p:cBhvr>
                                        <p:cTn id="15" dur="500"/>
                                        <p:tgtEl>
                                          <p:spTgt spid="29184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91843">
                                            <p:txEl>
                                              <p:pRg st="3" end="3"/>
                                            </p:txEl>
                                          </p:spTgt>
                                        </p:tgtEl>
                                        <p:attrNameLst>
                                          <p:attrName>style.visibility</p:attrName>
                                        </p:attrNameLst>
                                      </p:cBhvr>
                                      <p:to>
                                        <p:strVal val="visible"/>
                                      </p:to>
                                    </p:set>
                                    <p:animEffect transition="in" filter="wipe(left)">
                                      <p:cBhvr>
                                        <p:cTn id="18" dur="500"/>
                                        <p:tgtEl>
                                          <p:spTgt spid="291843">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91843">
                                            <p:txEl>
                                              <p:pRg st="4" end="4"/>
                                            </p:txEl>
                                          </p:spTgt>
                                        </p:tgtEl>
                                        <p:attrNameLst>
                                          <p:attrName>style.visibility</p:attrName>
                                        </p:attrNameLst>
                                      </p:cBhvr>
                                      <p:to>
                                        <p:strVal val="visible"/>
                                      </p:to>
                                    </p:set>
                                    <p:animEffect transition="in" filter="wipe(left)">
                                      <p:cBhvr>
                                        <p:cTn id="23" dur="500"/>
                                        <p:tgtEl>
                                          <p:spTgt spid="291843">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291843">
                                            <p:txEl>
                                              <p:pRg st="5" end="5"/>
                                            </p:txEl>
                                          </p:spTgt>
                                        </p:tgtEl>
                                        <p:attrNameLst>
                                          <p:attrName>style.visibility</p:attrName>
                                        </p:attrNameLst>
                                      </p:cBhvr>
                                      <p:to>
                                        <p:strVal val="visible"/>
                                      </p:to>
                                    </p:set>
                                    <p:animEffect transition="in" filter="wipe(left)">
                                      <p:cBhvr>
                                        <p:cTn id="26" dur="500"/>
                                        <p:tgtEl>
                                          <p:spTgt spid="291843">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291843">
                                            <p:txEl>
                                              <p:pRg st="6" end="6"/>
                                            </p:txEl>
                                          </p:spTgt>
                                        </p:tgtEl>
                                        <p:attrNameLst>
                                          <p:attrName>style.visibility</p:attrName>
                                        </p:attrNameLst>
                                      </p:cBhvr>
                                      <p:to>
                                        <p:strVal val="visible"/>
                                      </p:to>
                                    </p:set>
                                    <p:animEffect transition="in" filter="wipe(left)">
                                      <p:cBhvr>
                                        <p:cTn id="31" dur="500"/>
                                        <p:tgtEl>
                                          <p:spTgt spid="291843">
                                            <p:txEl>
                                              <p:pRg st="6" end="6"/>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291843">
                                            <p:txEl>
                                              <p:pRg st="7" end="7"/>
                                            </p:txEl>
                                          </p:spTgt>
                                        </p:tgtEl>
                                        <p:attrNameLst>
                                          <p:attrName>style.visibility</p:attrName>
                                        </p:attrNameLst>
                                      </p:cBhvr>
                                      <p:to>
                                        <p:strVal val="visible"/>
                                      </p:to>
                                    </p:set>
                                    <p:animEffect transition="in" filter="wipe(left)">
                                      <p:cBhvr>
                                        <p:cTn id="34" dur="500"/>
                                        <p:tgtEl>
                                          <p:spTgt spid="291843">
                                            <p:txEl>
                                              <p:pRg st="7" end="7"/>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291843">
                                            <p:txEl>
                                              <p:pRg st="8" end="8"/>
                                            </p:txEl>
                                          </p:spTgt>
                                        </p:tgtEl>
                                        <p:attrNameLst>
                                          <p:attrName>style.visibility</p:attrName>
                                        </p:attrNameLst>
                                      </p:cBhvr>
                                      <p:to>
                                        <p:strVal val="visible"/>
                                      </p:to>
                                    </p:set>
                                    <p:animEffect transition="in" filter="wipe(left)">
                                      <p:cBhvr>
                                        <p:cTn id="39" dur="500"/>
                                        <p:tgtEl>
                                          <p:spTgt spid="29184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a:xfrm>
            <a:off x="323850" y="0"/>
            <a:ext cx="8424863" cy="1219200"/>
          </a:xfrm>
        </p:spPr>
        <p:txBody>
          <a:bodyPr/>
          <a:lstStyle/>
          <a:p>
            <a:r>
              <a:rPr lang="en-NZ" altLang="en-US" smtClean="0"/>
              <a:t>Legislation: the Options</a:t>
            </a:r>
          </a:p>
        </p:txBody>
      </p:sp>
      <p:sp>
        <p:nvSpPr>
          <p:cNvPr id="294915" name="Content Placeholder 2"/>
          <p:cNvSpPr>
            <a:spLocks noGrp="1"/>
          </p:cNvSpPr>
          <p:nvPr>
            <p:ph idx="4294967295"/>
          </p:nvPr>
        </p:nvSpPr>
        <p:spPr>
          <a:xfrm>
            <a:off x="684213" y="1125538"/>
            <a:ext cx="7488237" cy="5543550"/>
          </a:xfrm>
        </p:spPr>
        <p:txBody>
          <a:bodyPr/>
          <a:lstStyle/>
          <a:p>
            <a:pPr>
              <a:lnSpc>
                <a:spcPct val="95000"/>
              </a:lnSpc>
              <a:spcBef>
                <a:spcPct val="15000"/>
              </a:spcBef>
            </a:pPr>
            <a:r>
              <a:rPr lang="en-NZ" altLang="en-US" sz="2000" dirty="0" smtClean="0"/>
              <a:t>Different countries have different frameworks: public debt legislation may be expressed in:</a:t>
            </a:r>
          </a:p>
          <a:p>
            <a:pPr lvl="1">
              <a:lnSpc>
                <a:spcPct val="95000"/>
              </a:lnSpc>
              <a:spcBef>
                <a:spcPct val="15000"/>
              </a:spcBef>
            </a:pPr>
            <a:r>
              <a:rPr lang="en-NZ" altLang="en-US" sz="1800" dirty="0" smtClean="0"/>
              <a:t>The Constitution</a:t>
            </a:r>
          </a:p>
          <a:p>
            <a:pPr lvl="1">
              <a:lnSpc>
                <a:spcPct val="95000"/>
              </a:lnSpc>
              <a:spcBef>
                <a:spcPct val="15000"/>
              </a:spcBef>
            </a:pPr>
            <a:r>
              <a:rPr lang="en-NZ" altLang="en-US" sz="1800" dirty="0" smtClean="0"/>
              <a:t>Public Finance, Budget, or Fiscal Responsibility Laws </a:t>
            </a:r>
          </a:p>
          <a:p>
            <a:pPr lvl="1">
              <a:lnSpc>
                <a:spcPct val="95000"/>
              </a:lnSpc>
              <a:spcBef>
                <a:spcPct val="15000"/>
              </a:spcBef>
            </a:pPr>
            <a:r>
              <a:rPr lang="en-NZ" altLang="en-US" sz="1800" dirty="0" smtClean="0"/>
              <a:t>Public Debt laws</a:t>
            </a:r>
          </a:p>
          <a:p>
            <a:pPr lvl="1">
              <a:lnSpc>
                <a:spcPct val="95000"/>
              </a:lnSpc>
              <a:spcBef>
                <a:spcPct val="15000"/>
              </a:spcBef>
            </a:pPr>
            <a:r>
              <a:rPr lang="en-NZ" altLang="en-US" sz="1800" dirty="0" smtClean="0"/>
              <a:t>A decree - or a “Code for Fiscal Stability” or similar</a:t>
            </a:r>
          </a:p>
          <a:p>
            <a:pPr>
              <a:lnSpc>
                <a:spcPct val="95000"/>
              </a:lnSpc>
              <a:spcBef>
                <a:spcPct val="15000"/>
              </a:spcBef>
            </a:pPr>
            <a:r>
              <a:rPr lang="en-NZ" altLang="en-US" sz="2000" dirty="0" smtClean="0"/>
              <a:t>The most common practice internationally is for public debt to be in a Public Finance law</a:t>
            </a:r>
          </a:p>
          <a:p>
            <a:pPr lvl="1">
              <a:lnSpc>
                <a:spcPct val="95000"/>
              </a:lnSpc>
              <a:spcBef>
                <a:spcPct val="15000"/>
              </a:spcBef>
            </a:pPr>
            <a:r>
              <a:rPr lang="en-NZ" altLang="en-US" sz="1800" dirty="0" smtClean="0"/>
              <a:t>But Public Debt Laws are increasing in number</a:t>
            </a:r>
          </a:p>
          <a:p>
            <a:pPr lvl="1">
              <a:lnSpc>
                <a:spcPct val="95000"/>
              </a:lnSpc>
              <a:spcBef>
                <a:spcPct val="15000"/>
              </a:spcBef>
            </a:pPr>
            <a:r>
              <a:rPr lang="en-GB" altLang="en-US" sz="1800" dirty="0" smtClean="0"/>
              <a:t>Should link also to laws on securities market, audit, etc</a:t>
            </a:r>
          </a:p>
          <a:p>
            <a:pPr>
              <a:lnSpc>
                <a:spcPct val="95000"/>
              </a:lnSpc>
              <a:spcBef>
                <a:spcPct val="15000"/>
              </a:spcBef>
            </a:pPr>
            <a:r>
              <a:rPr lang="en-GB" altLang="zh-CN" sz="2000" dirty="0" smtClean="0">
                <a:ea typeface="宋体" panose="02010600030101010101" pitchFamily="2" charset="-122"/>
              </a:rPr>
              <a:t>Legislation must not be too prescriptive or detailed</a:t>
            </a:r>
          </a:p>
          <a:p>
            <a:pPr lvl="1">
              <a:lnSpc>
                <a:spcPct val="95000"/>
              </a:lnSpc>
              <a:spcBef>
                <a:spcPct val="15000"/>
              </a:spcBef>
            </a:pPr>
            <a:r>
              <a:rPr lang="en-GB" altLang="zh-CN" sz="1800" dirty="0" smtClean="0">
                <a:ea typeface="宋体" panose="02010600030101010101" pitchFamily="2" charset="-122"/>
              </a:rPr>
              <a:t>Creates delay and uncertainty in decision making &amp; execution processes</a:t>
            </a:r>
          </a:p>
          <a:p>
            <a:pPr lvl="1">
              <a:lnSpc>
                <a:spcPct val="95000"/>
              </a:lnSpc>
              <a:spcBef>
                <a:spcPct val="15000"/>
              </a:spcBef>
            </a:pPr>
            <a:r>
              <a:rPr lang="en-GB" altLang="zh-CN" sz="1800" dirty="0" smtClean="0">
                <a:ea typeface="宋体" panose="02010600030101010101" pitchFamily="2" charset="-122"/>
              </a:rPr>
              <a:t>Constrains the scope for innovation in response to market developments</a:t>
            </a:r>
          </a:p>
          <a:p>
            <a:pPr lvl="1">
              <a:lnSpc>
                <a:spcPct val="95000"/>
              </a:lnSpc>
              <a:spcBef>
                <a:spcPct val="15000"/>
              </a:spcBef>
            </a:pPr>
            <a:r>
              <a:rPr lang="en-GB" altLang="en-US" sz="1800" dirty="0" smtClean="0"/>
              <a:t>Parliament / National Assembly / Congress should not approve individual transactions; instead approve legislation and strategy; and hold ministers and officials accountable for its execution</a:t>
            </a:r>
          </a:p>
          <a:p>
            <a:pPr lvl="1">
              <a:lnSpc>
                <a:spcPct val="95000"/>
              </a:lnSpc>
              <a:spcBef>
                <a:spcPct val="15000"/>
              </a:spcBef>
            </a:pPr>
            <a:endParaRPr lang="en-NZ" altLang="en-US" sz="1000" dirty="0" smtClean="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684213" y="0"/>
            <a:ext cx="7772400" cy="1219200"/>
          </a:xfrm>
        </p:spPr>
        <p:txBody>
          <a:bodyPr/>
          <a:lstStyle/>
          <a:p>
            <a:r>
              <a:rPr lang="en-GB" altLang="en-US" sz="3400" smtClean="0"/>
              <a:t>Legal Framework for Debt Management: International Practice</a:t>
            </a:r>
          </a:p>
        </p:txBody>
      </p:sp>
      <p:sp>
        <p:nvSpPr>
          <p:cNvPr id="295939" name="Rectangle 3"/>
          <p:cNvSpPr>
            <a:spLocks noGrp="1" noChangeArrowheads="1"/>
          </p:cNvSpPr>
          <p:nvPr>
            <p:ph type="body" idx="4294967295"/>
          </p:nvPr>
        </p:nvSpPr>
        <p:spPr>
          <a:xfrm>
            <a:off x="502444" y="1412776"/>
            <a:ext cx="8135937" cy="5184775"/>
          </a:xfrm>
        </p:spPr>
        <p:txBody>
          <a:bodyPr>
            <a:normAutofit fontScale="92500" lnSpcReduction="20000"/>
          </a:bodyPr>
          <a:lstStyle/>
          <a:p>
            <a:pPr marL="363538" indent="-363538">
              <a:spcBef>
                <a:spcPts val="600"/>
              </a:spcBef>
            </a:pPr>
            <a:r>
              <a:rPr lang="en-US" altLang="en-US" sz="2400" dirty="0" smtClean="0"/>
              <a:t>Best international practice; the legislation</a:t>
            </a:r>
          </a:p>
          <a:p>
            <a:pPr marL="901700" lvl="1" indent="-358775">
              <a:spcBef>
                <a:spcPts val="600"/>
              </a:spcBef>
            </a:pPr>
            <a:r>
              <a:rPr lang="en-US" altLang="en-US" sz="2200" dirty="0" smtClean="0"/>
              <a:t>Addresses the state’s authority to borrow, issue guarantees</a:t>
            </a:r>
          </a:p>
          <a:p>
            <a:pPr marL="901700" lvl="1" indent="-358775">
              <a:spcBef>
                <a:spcPts val="600"/>
              </a:spcBef>
            </a:pPr>
            <a:r>
              <a:rPr lang="en-US" altLang="en-US" sz="2200" dirty="0" smtClean="0"/>
              <a:t>Establishes a high-level objective – and ideally requires that a strategy be published setting out how that objective will be met </a:t>
            </a:r>
          </a:p>
          <a:p>
            <a:pPr marL="901700" lvl="1" indent="-358775">
              <a:spcBef>
                <a:spcPts val="600"/>
              </a:spcBef>
            </a:pPr>
            <a:r>
              <a:rPr lang="en-US" altLang="en-US" sz="2200" dirty="0" smtClean="0"/>
              <a:t>Identifies the Minister of Finance as responsible minister with authority to set specific objectives; to execute policy; and to make payments </a:t>
            </a:r>
          </a:p>
          <a:p>
            <a:pPr marL="901700" lvl="1" indent="-358775">
              <a:spcBef>
                <a:spcPts val="600"/>
              </a:spcBef>
            </a:pPr>
            <a:r>
              <a:rPr lang="en-GB" altLang="en-US" sz="2200" dirty="0" smtClean="0"/>
              <a:t>Ensures Ministry of Finance has the necessary information </a:t>
            </a:r>
          </a:p>
          <a:p>
            <a:pPr marL="901700" lvl="1" indent="-358775">
              <a:spcBef>
                <a:spcPts val="600"/>
              </a:spcBef>
            </a:pPr>
            <a:r>
              <a:rPr lang="en-US" altLang="en-US" sz="2200" dirty="0" smtClean="0"/>
              <a:t>Sets reporting and accountability requirements</a:t>
            </a:r>
          </a:p>
          <a:p>
            <a:pPr marL="363538" indent="-363538">
              <a:spcBef>
                <a:spcPts val="600"/>
              </a:spcBef>
            </a:pPr>
            <a:r>
              <a:rPr lang="en-GB" altLang="zh-CN" sz="2400" dirty="0" smtClean="0">
                <a:ea typeface="宋体" panose="02010600030101010101" pitchFamily="2" charset="-122"/>
              </a:rPr>
              <a:t>May include a borrowing limit</a:t>
            </a:r>
          </a:p>
          <a:p>
            <a:pPr marL="901700" lvl="1" indent="-358775">
              <a:spcBef>
                <a:spcPts val="600"/>
              </a:spcBef>
            </a:pPr>
            <a:r>
              <a:rPr lang="en-GB" altLang="zh-CN" sz="2200" dirty="0" smtClean="0">
                <a:ea typeface="宋体" panose="02010600030101010101" pitchFamily="2" charset="-122"/>
              </a:rPr>
              <a:t>A debt ceiling or an annual borrowing limit (net or gross)  </a:t>
            </a:r>
          </a:p>
          <a:p>
            <a:pPr marL="901700" lvl="1" indent="-358775">
              <a:spcBef>
                <a:spcPts val="600"/>
              </a:spcBef>
            </a:pPr>
            <a:r>
              <a:rPr lang="en-GB" altLang="zh-CN" sz="2200" dirty="0" smtClean="0">
                <a:ea typeface="宋体" panose="02010600030101010101" pitchFamily="2" charset="-122"/>
              </a:rPr>
              <a:t>Borrowing not to exceed capital expenditure (at least over the cycle)</a:t>
            </a:r>
          </a:p>
          <a:p>
            <a:pPr marL="901700" lvl="1" indent="-358775">
              <a:spcBef>
                <a:spcPts val="600"/>
              </a:spcBef>
            </a:pPr>
            <a:r>
              <a:rPr lang="en-GB" altLang="zh-CN" sz="2200" dirty="0" smtClean="0">
                <a:ea typeface="宋体" panose="02010600030101010101" pitchFamily="2" charset="-122"/>
              </a:rPr>
              <a:t>May be linked to fiscal rule or Medium-term Fiscal Framework</a:t>
            </a:r>
          </a:p>
          <a:p>
            <a:pPr marL="901700" lvl="1" indent="-358775">
              <a:spcBef>
                <a:spcPts val="600"/>
              </a:spcBef>
            </a:pPr>
            <a:r>
              <a:rPr lang="en-GB" altLang="zh-CN" sz="2200" dirty="0" smtClean="0">
                <a:ea typeface="宋体" panose="02010600030101010101" pitchFamily="2" charset="-122"/>
              </a:rPr>
              <a:t>But preferable for Parliament to set an annual borrowing limit in connection with the approval of the fiscal budget – links with Parliamentary control of the budget</a:t>
            </a:r>
          </a:p>
          <a:p>
            <a:pPr marL="363538" indent="-363538">
              <a:spcBef>
                <a:spcPts val="600"/>
              </a:spcBef>
            </a:pPr>
            <a:r>
              <a:rPr lang="en-GB" altLang="zh-CN" sz="2400" dirty="0" smtClean="0">
                <a:ea typeface="宋体" panose="02010600030101010101" pitchFamily="2" charset="-122"/>
              </a:rPr>
              <a:t>The introduction of a DMO may require additional legislation</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95939">
                                            <p:txEl>
                                              <p:pRg st="0" end="0"/>
                                            </p:txEl>
                                          </p:spTgt>
                                        </p:tgtEl>
                                        <p:attrNameLst>
                                          <p:attrName>style.visibility</p:attrName>
                                        </p:attrNameLst>
                                      </p:cBhvr>
                                      <p:to>
                                        <p:strVal val="visible"/>
                                      </p:to>
                                    </p:set>
                                    <p:animEffect transition="in" filter="wipe(left)">
                                      <p:cBhvr>
                                        <p:cTn id="7" dur="500"/>
                                        <p:tgtEl>
                                          <p:spTgt spid="295939">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295939">
                                            <p:txEl>
                                              <p:pRg st="1" end="1"/>
                                            </p:txEl>
                                          </p:spTgt>
                                        </p:tgtEl>
                                        <p:attrNameLst>
                                          <p:attrName>style.visibility</p:attrName>
                                        </p:attrNameLst>
                                      </p:cBhvr>
                                      <p:to>
                                        <p:strVal val="visible"/>
                                      </p:to>
                                    </p:set>
                                    <p:animEffect transition="in" filter="wipe(left)">
                                      <p:cBhvr>
                                        <p:cTn id="10" dur="500"/>
                                        <p:tgtEl>
                                          <p:spTgt spid="295939">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295939">
                                            <p:txEl>
                                              <p:pRg st="2" end="2"/>
                                            </p:txEl>
                                          </p:spTgt>
                                        </p:tgtEl>
                                        <p:attrNameLst>
                                          <p:attrName>style.visibility</p:attrName>
                                        </p:attrNameLst>
                                      </p:cBhvr>
                                      <p:to>
                                        <p:strVal val="visible"/>
                                      </p:to>
                                    </p:set>
                                    <p:animEffect transition="in" filter="wipe(left)">
                                      <p:cBhvr>
                                        <p:cTn id="13" dur="500"/>
                                        <p:tgtEl>
                                          <p:spTgt spid="295939">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295939">
                                            <p:txEl>
                                              <p:pRg st="3" end="3"/>
                                            </p:txEl>
                                          </p:spTgt>
                                        </p:tgtEl>
                                        <p:attrNameLst>
                                          <p:attrName>style.visibility</p:attrName>
                                        </p:attrNameLst>
                                      </p:cBhvr>
                                      <p:to>
                                        <p:strVal val="visible"/>
                                      </p:to>
                                    </p:set>
                                    <p:animEffect transition="in" filter="wipe(left)">
                                      <p:cBhvr>
                                        <p:cTn id="16" dur="500"/>
                                        <p:tgtEl>
                                          <p:spTgt spid="295939">
                                            <p:txEl>
                                              <p:pRg st="3" end="3"/>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295939">
                                            <p:txEl>
                                              <p:pRg st="4" end="4"/>
                                            </p:txEl>
                                          </p:spTgt>
                                        </p:tgtEl>
                                        <p:attrNameLst>
                                          <p:attrName>style.visibility</p:attrName>
                                        </p:attrNameLst>
                                      </p:cBhvr>
                                      <p:to>
                                        <p:strVal val="visible"/>
                                      </p:to>
                                    </p:set>
                                    <p:animEffect transition="in" filter="wipe(left)">
                                      <p:cBhvr>
                                        <p:cTn id="19" dur="500"/>
                                        <p:tgtEl>
                                          <p:spTgt spid="295939">
                                            <p:txEl>
                                              <p:pRg st="4" end="4"/>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295939">
                                            <p:txEl>
                                              <p:pRg st="5" end="5"/>
                                            </p:txEl>
                                          </p:spTgt>
                                        </p:tgtEl>
                                        <p:attrNameLst>
                                          <p:attrName>style.visibility</p:attrName>
                                        </p:attrNameLst>
                                      </p:cBhvr>
                                      <p:to>
                                        <p:strVal val="visible"/>
                                      </p:to>
                                    </p:set>
                                    <p:animEffect transition="in" filter="wipe(left)">
                                      <p:cBhvr>
                                        <p:cTn id="22" dur="500"/>
                                        <p:tgtEl>
                                          <p:spTgt spid="295939">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95939">
                                            <p:txEl>
                                              <p:pRg st="6" end="6"/>
                                            </p:txEl>
                                          </p:spTgt>
                                        </p:tgtEl>
                                        <p:attrNameLst>
                                          <p:attrName>style.visibility</p:attrName>
                                        </p:attrNameLst>
                                      </p:cBhvr>
                                      <p:to>
                                        <p:strVal val="visible"/>
                                      </p:to>
                                    </p:set>
                                    <p:animEffect transition="in" filter="wipe(left)">
                                      <p:cBhvr>
                                        <p:cTn id="27" dur="500"/>
                                        <p:tgtEl>
                                          <p:spTgt spid="295939">
                                            <p:txEl>
                                              <p:pRg st="6" end="6"/>
                                            </p:txEl>
                                          </p:spTgt>
                                        </p:tgtEl>
                                      </p:cBhvr>
                                    </p:animEffect>
                                  </p:childTnLst>
                                </p:cTn>
                              </p:par>
                              <p:par>
                                <p:cTn id="28" presetID="22" presetClass="entr" presetSubtype="8" fill="hold" nodeType="withEffect">
                                  <p:stCondLst>
                                    <p:cond delay="0"/>
                                  </p:stCondLst>
                                  <p:childTnLst>
                                    <p:set>
                                      <p:cBhvr>
                                        <p:cTn id="29" dur="1" fill="hold">
                                          <p:stCondLst>
                                            <p:cond delay="0"/>
                                          </p:stCondLst>
                                        </p:cTn>
                                        <p:tgtEl>
                                          <p:spTgt spid="295939">
                                            <p:txEl>
                                              <p:pRg st="7" end="7"/>
                                            </p:txEl>
                                          </p:spTgt>
                                        </p:tgtEl>
                                        <p:attrNameLst>
                                          <p:attrName>style.visibility</p:attrName>
                                        </p:attrNameLst>
                                      </p:cBhvr>
                                      <p:to>
                                        <p:strVal val="visible"/>
                                      </p:to>
                                    </p:set>
                                    <p:animEffect transition="in" filter="wipe(left)">
                                      <p:cBhvr>
                                        <p:cTn id="30" dur="500"/>
                                        <p:tgtEl>
                                          <p:spTgt spid="295939">
                                            <p:txEl>
                                              <p:pRg st="7" end="7"/>
                                            </p:txEl>
                                          </p:spTgt>
                                        </p:tgtEl>
                                      </p:cBhvr>
                                    </p:animEffect>
                                  </p:childTnLst>
                                </p:cTn>
                              </p:par>
                              <p:par>
                                <p:cTn id="31" presetID="22" presetClass="entr" presetSubtype="8" fill="hold" nodeType="withEffect">
                                  <p:stCondLst>
                                    <p:cond delay="0"/>
                                  </p:stCondLst>
                                  <p:childTnLst>
                                    <p:set>
                                      <p:cBhvr>
                                        <p:cTn id="32" dur="1" fill="hold">
                                          <p:stCondLst>
                                            <p:cond delay="0"/>
                                          </p:stCondLst>
                                        </p:cTn>
                                        <p:tgtEl>
                                          <p:spTgt spid="295939">
                                            <p:txEl>
                                              <p:pRg st="8" end="8"/>
                                            </p:txEl>
                                          </p:spTgt>
                                        </p:tgtEl>
                                        <p:attrNameLst>
                                          <p:attrName>style.visibility</p:attrName>
                                        </p:attrNameLst>
                                      </p:cBhvr>
                                      <p:to>
                                        <p:strVal val="visible"/>
                                      </p:to>
                                    </p:set>
                                    <p:animEffect transition="in" filter="wipe(left)">
                                      <p:cBhvr>
                                        <p:cTn id="33" dur="500"/>
                                        <p:tgtEl>
                                          <p:spTgt spid="295939">
                                            <p:txEl>
                                              <p:pRg st="8" end="8"/>
                                            </p:txEl>
                                          </p:spTgt>
                                        </p:tgtEl>
                                      </p:cBhvr>
                                    </p:animEffect>
                                  </p:childTnLst>
                                </p:cTn>
                              </p:par>
                              <p:par>
                                <p:cTn id="34" presetID="22" presetClass="entr" presetSubtype="8" fill="hold" nodeType="withEffect">
                                  <p:stCondLst>
                                    <p:cond delay="0"/>
                                  </p:stCondLst>
                                  <p:childTnLst>
                                    <p:set>
                                      <p:cBhvr>
                                        <p:cTn id="35" dur="1" fill="hold">
                                          <p:stCondLst>
                                            <p:cond delay="0"/>
                                          </p:stCondLst>
                                        </p:cTn>
                                        <p:tgtEl>
                                          <p:spTgt spid="295939">
                                            <p:txEl>
                                              <p:pRg st="9" end="9"/>
                                            </p:txEl>
                                          </p:spTgt>
                                        </p:tgtEl>
                                        <p:attrNameLst>
                                          <p:attrName>style.visibility</p:attrName>
                                        </p:attrNameLst>
                                      </p:cBhvr>
                                      <p:to>
                                        <p:strVal val="visible"/>
                                      </p:to>
                                    </p:set>
                                    <p:animEffect transition="in" filter="wipe(left)">
                                      <p:cBhvr>
                                        <p:cTn id="36" dur="500"/>
                                        <p:tgtEl>
                                          <p:spTgt spid="295939">
                                            <p:txEl>
                                              <p:pRg st="9" end="9"/>
                                            </p:txEl>
                                          </p:spTgt>
                                        </p:tgtEl>
                                      </p:cBhvr>
                                    </p:animEffect>
                                  </p:childTnLst>
                                </p:cTn>
                              </p:par>
                              <p:par>
                                <p:cTn id="37" presetID="22" presetClass="entr" presetSubtype="8" fill="hold" nodeType="withEffect">
                                  <p:stCondLst>
                                    <p:cond delay="0"/>
                                  </p:stCondLst>
                                  <p:childTnLst>
                                    <p:set>
                                      <p:cBhvr>
                                        <p:cTn id="38" dur="1" fill="hold">
                                          <p:stCondLst>
                                            <p:cond delay="0"/>
                                          </p:stCondLst>
                                        </p:cTn>
                                        <p:tgtEl>
                                          <p:spTgt spid="295939">
                                            <p:txEl>
                                              <p:pRg st="10" end="10"/>
                                            </p:txEl>
                                          </p:spTgt>
                                        </p:tgtEl>
                                        <p:attrNameLst>
                                          <p:attrName>style.visibility</p:attrName>
                                        </p:attrNameLst>
                                      </p:cBhvr>
                                      <p:to>
                                        <p:strVal val="visible"/>
                                      </p:to>
                                    </p:set>
                                    <p:animEffect transition="in" filter="wipe(left)">
                                      <p:cBhvr>
                                        <p:cTn id="39" dur="500"/>
                                        <p:tgtEl>
                                          <p:spTgt spid="295939">
                                            <p:txEl>
                                              <p:pRg st="10" end="10"/>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8" fill="hold" nodeType="clickEffect">
                                  <p:stCondLst>
                                    <p:cond delay="0"/>
                                  </p:stCondLst>
                                  <p:childTnLst>
                                    <p:set>
                                      <p:cBhvr>
                                        <p:cTn id="43" dur="1" fill="hold">
                                          <p:stCondLst>
                                            <p:cond delay="0"/>
                                          </p:stCondLst>
                                        </p:cTn>
                                        <p:tgtEl>
                                          <p:spTgt spid="295939">
                                            <p:txEl>
                                              <p:pRg st="11" end="11"/>
                                            </p:txEl>
                                          </p:spTgt>
                                        </p:tgtEl>
                                        <p:attrNameLst>
                                          <p:attrName>style.visibility</p:attrName>
                                        </p:attrNameLst>
                                      </p:cBhvr>
                                      <p:to>
                                        <p:strVal val="visible"/>
                                      </p:to>
                                    </p:set>
                                    <p:animEffect transition="in" filter="wipe(left)">
                                      <p:cBhvr>
                                        <p:cTn id="44" dur="500"/>
                                        <p:tgtEl>
                                          <p:spTgt spid="29593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809414" y="1219200"/>
            <a:ext cx="7525171" cy="5306144"/>
          </a:xfrm>
          <a:prstGeom prst="rect">
            <a:avLst/>
          </a:prstGeom>
        </p:spPr>
      </p:pic>
      <p:sp>
        <p:nvSpPr>
          <p:cNvPr id="9218" name="Rectangle 2"/>
          <p:cNvSpPr>
            <a:spLocks noGrp="1" noChangeArrowheads="1"/>
          </p:cNvSpPr>
          <p:nvPr>
            <p:ph type="title" idx="4294967295"/>
          </p:nvPr>
        </p:nvSpPr>
        <p:spPr>
          <a:xfrm>
            <a:off x="611188" y="0"/>
            <a:ext cx="7772400" cy="1219200"/>
          </a:xfrm>
        </p:spPr>
        <p:txBody>
          <a:bodyPr/>
          <a:lstStyle/>
          <a:p>
            <a:r>
              <a:rPr lang="en-GB" altLang="en-US" smtClean="0"/>
              <a:t>Governance: the Framework</a:t>
            </a:r>
          </a:p>
        </p:txBody>
      </p:sp>
      <p:sp>
        <p:nvSpPr>
          <p:cNvPr id="292869" name="Oval 5"/>
          <p:cNvSpPr>
            <a:spLocks noChangeArrowheads="1"/>
          </p:cNvSpPr>
          <p:nvPr/>
        </p:nvSpPr>
        <p:spPr bwMode="auto">
          <a:xfrm>
            <a:off x="2195511" y="2132856"/>
            <a:ext cx="4752975" cy="3816424"/>
          </a:xfrm>
          <a:prstGeom prst="ellipse">
            <a:avLst/>
          </a:prstGeom>
          <a:noFill/>
          <a:ln w="15875" algn="ctr">
            <a:solidFill>
              <a:srgbClr val="0000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0"/>
              </a:spcBef>
              <a:buClrTx/>
              <a:buFontTx/>
              <a:buNone/>
            </a:pPr>
            <a:endParaRPr lang="en-GB" altLang="en-US" sz="2400">
              <a:solidFill>
                <a:schemeClr val="tx1"/>
              </a:solidFill>
              <a:latin typeface="Times New Roman" panose="02020603050405020304" pitchFamily="18" charset="0"/>
            </a:endParaRPr>
          </a:p>
        </p:txBody>
      </p:sp>
      <p:sp>
        <p:nvSpPr>
          <p:cNvPr id="292870" name="Oval 6"/>
          <p:cNvSpPr>
            <a:spLocks noChangeArrowheads="1"/>
          </p:cNvSpPr>
          <p:nvPr/>
        </p:nvSpPr>
        <p:spPr bwMode="auto">
          <a:xfrm>
            <a:off x="539750" y="1125538"/>
            <a:ext cx="8135938" cy="5111750"/>
          </a:xfrm>
          <a:prstGeom prst="ellipse">
            <a:avLst/>
          </a:prstGeom>
          <a:noFill/>
          <a:ln w="22225" algn="ctr">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0"/>
              </a:spcBef>
              <a:buClrTx/>
              <a:buFontTx/>
              <a:buNone/>
            </a:pPr>
            <a:endParaRPr lang="en-GB" altLang="en-US" sz="2400">
              <a:solidFill>
                <a:schemeClr val="tx1"/>
              </a:solidFill>
              <a:latin typeface="Times New Roman" panose="02020603050405020304" pitchFamily="18"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2869"/>
                                        </p:tgtEl>
                                        <p:attrNameLst>
                                          <p:attrName>style.visibility</p:attrName>
                                        </p:attrNameLst>
                                      </p:cBhvr>
                                      <p:to>
                                        <p:strVal val="visible"/>
                                      </p:to>
                                    </p:set>
                                    <p:animEffect transition="in" filter="wipe(left)">
                                      <p:cBhvr>
                                        <p:cTn id="7" dur="500"/>
                                        <p:tgtEl>
                                          <p:spTgt spid="2928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xit" presetSubtype="8" fill="hold" grpId="1" nodeType="clickEffect">
                                  <p:stCondLst>
                                    <p:cond delay="0"/>
                                  </p:stCondLst>
                                  <p:childTnLst>
                                    <p:animEffect transition="out" filter="wipe(left)">
                                      <p:cBhvr>
                                        <p:cTn id="11" dur="500"/>
                                        <p:tgtEl>
                                          <p:spTgt spid="292869"/>
                                        </p:tgtEl>
                                      </p:cBhvr>
                                    </p:animEffect>
                                    <p:set>
                                      <p:cBhvr>
                                        <p:cTn id="12" dur="1" fill="hold">
                                          <p:stCondLst>
                                            <p:cond delay="499"/>
                                          </p:stCondLst>
                                        </p:cTn>
                                        <p:tgtEl>
                                          <p:spTgt spid="292869"/>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2870"/>
                                        </p:tgtEl>
                                        <p:attrNameLst>
                                          <p:attrName>style.visibility</p:attrName>
                                        </p:attrNameLst>
                                      </p:cBhvr>
                                      <p:to>
                                        <p:strVal val="visible"/>
                                      </p:to>
                                    </p:set>
                                    <p:animEffect transition="in" filter="wipe(left)">
                                      <p:cBhvr>
                                        <p:cTn id="17" dur="500"/>
                                        <p:tgtEl>
                                          <p:spTgt spid="2928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69" grpId="0" animBg="1"/>
      <p:bldP spid="292869" grpId="1" animBg="1"/>
      <p:bldP spid="29287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7772400" cy="1219200"/>
          </a:xfrm>
        </p:spPr>
        <p:txBody>
          <a:bodyPr/>
          <a:lstStyle/>
          <a:p>
            <a:r>
              <a:rPr lang="en-GB" dirty="0" smtClean="0"/>
              <a:t>Some Key Characteristics</a:t>
            </a:r>
            <a:endParaRPr lang="en-GB" dirty="0"/>
          </a:p>
        </p:txBody>
      </p:sp>
      <p:sp>
        <p:nvSpPr>
          <p:cNvPr id="3" name="Content Placeholder 2"/>
          <p:cNvSpPr>
            <a:spLocks noGrp="1"/>
          </p:cNvSpPr>
          <p:nvPr>
            <p:ph idx="1"/>
          </p:nvPr>
        </p:nvSpPr>
        <p:spPr>
          <a:xfrm>
            <a:off x="755576" y="1219200"/>
            <a:ext cx="7772400" cy="5256584"/>
          </a:xfrm>
        </p:spPr>
        <p:txBody>
          <a:bodyPr>
            <a:noAutofit/>
          </a:bodyPr>
          <a:lstStyle/>
          <a:p>
            <a:pPr>
              <a:lnSpc>
                <a:spcPct val="90000"/>
              </a:lnSpc>
              <a:spcBef>
                <a:spcPts val="600"/>
              </a:spcBef>
            </a:pPr>
            <a:r>
              <a:rPr lang="en-GB" sz="2200" dirty="0" smtClean="0"/>
              <a:t>A process that separates high level policy-making from execution</a:t>
            </a:r>
          </a:p>
          <a:p>
            <a:pPr lvl="1">
              <a:lnSpc>
                <a:spcPct val="90000"/>
              </a:lnSpc>
              <a:spcBef>
                <a:spcPts val="600"/>
              </a:spcBef>
            </a:pPr>
            <a:r>
              <a:rPr lang="en-GB" sz="2000" dirty="0" smtClean="0"/>
              <a:t>Promotes transparency and accountability</a:t>
            </a:r>
          </a:p>
          <a:p>
            <a:pPr lvl="1">
              <a:lnSpc>
                <a:spcPct val="90000"/>
              </a:lnSpc>
              <a:spcBef>
                <a:spcPts val="600"/>
              </a:spcBef>
            </a:pPr>
            <a:r>
              <a:rPr lang="en-GB" sz="2000" dirty="0" smtClean="0"/>
              <a:t>A debt management strategy properly embedded in longer-term macro-economic objectives and taking account of contingent liabilities (discuss later)</a:t>
            </a:r>
          </a:p>
          <a:p>
            <a:pPr lvl="1">
              <a:lnSpc>
                <a:spcPct val="90000"/>
              </a:lnSpc>
              <a:spcBef>
                <a:spcPts val="600"/>
              </a:spcBef>
            </a:pPr>
            <a:r>
              <a:rPr lang="en-GB" sz="1800" dirty="0" smtClean="0"/>
              <a:t>A mandate for the debt managers to execute the strategy (t</a:t>
            </a:r>
            <a:r>
              <a:rPr lang="en-GB" sz="2000" dirty="0" smtClean="0"/>
              <a:t>ogether with structured delegated authorities to operate within this mandate)</a:t>
            </a:r>
          </a:p>
          <a:p>
            <a:pPr>
              <a:lnSpc>
                <a:spcPct val="90000"/>
              </a:lnSpc>
              <a:spcBef>
                <a:spcPts val="600"/>
              </a:spcBef>
            </a:pPr>
            <a:r>
              <a:rPr lang="en-GB" sz="2200" dirty="0" smtClean="0"/>
              <a:t>Clear arrangements for decision making, accountability, and audit - to manage and monitor the debt managers’ operations</a:t>
            </a:r>
          </a:p>
          <a:p>
            <a:pPr lvl="1">
              <a:lnSpc>
                <a:spcPct val="90000"/>
              </a:lnSpc>
              <a:spcBef>
                <a:spcPts val="600"/>
              </a:spcBef>
            </a:pPr>
            <a:r>
              <a:rPr lang="en-GB" sz="1800" dirty="0" smtClean="0"/>
              <a:t>Accountability requires reporting outturns against (published) objectives - within the Ministry of Finance, formally to Parliament, and to market and wider public</a:t>
            </a:r>
          </a:p>
          <a:p>
            <a:pPr lvl="1">
              <a:lnSpc>
                <a:spcPct val="90000"/>
              </a:lnSpc>
              <a:spcBef>
                <a:spcPts val="600"/>
              </a:spcBef>
            </a:pPr>
            <a:r>
              <a:rPr lang="en-GB" sz="1800" dirty="0" smtClean="0"/>
              <a:t>External audit covering performance/cost-effectiveness as well as propriety</a:t>
            </a:r>
          </a:p>
          <a:p>
            <a:pPr>
              <a:lnSpc>
                <a:spcPct val="90000"/>
              </a:lnSpc>
              <a:spcBef>
                <a:spcPts val="600"/>
              </a:spcBef>
            </a:pPr>
            <a:r>
              <a:rPr lang="en-GB" sz="2200" dirty="0" smtClean="0"/>
              <a:t>An organisational structure that supports professionalism, accountability and focus on objectives (see below)   </a:t>
            </a:r>
          </a:p>
        </p:txBody>
      </p:sp>
    </p:spTree>
    <p:extLst>
      <p:ext uri="{BB962C8B-B14F-4D97-AF65-F5344CB8AC3E}">
        <p14:creationId xmlns:p14="http://schemas.microsoft.com/office/powerpoint/2010/main" val="33122696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idx="4294967295"/>
          </p:nvPr>
        </p:nvSpPr>
        <p:spPr>
          <a:xfrm>
            <a:off x="684213" y="2565400"/>
            <a:ext cx="7772400" cy="1219200"/>
          </a:xfrm>
        </p:spPr>
        <p:txBody>
          <a:bodyPr/>
          <a:lstStyle/>
          <a:p>
            <a:r>
              <a:rPr lang="en-GB" altLang="en-US" sz="4200" smtClean="0"/>
              <a:t>The Debt Management Office</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Core Responsibilities</a:t>
            </a:r>
            <a:endParaRPr lang="en-GB" dirty="0"/>
          </a:p>
        </p:txBody>
      </p:sp>
      <p:sp>
        <p:nvSpPr>
          <p:cNvPr id="3" name="Content Placeholder 2"/>
          <p:cNvSpPr>
            <a:spLocks noGrp="1"/>
          </p:cNvSpPr>
          <p:nvPr>
            <p:ph idx="1"/>
          </p:nvPr>
        </p:nvSpPr>
        <p:spPr>
          <a:xfrm>
            <a:off x="755576" y="1394829"/>
            <a:ext cx="7772400" cy="5005245"/>
          </a:xfrm>
        </p:spPr>
        <p:txBody>
          <a:bodyPr>
            <a:normAutofit fontScale="92500" lnSpcReduction="10000"/>
          </a:bodyPr>
          <a:lstStyle/>
          <a:p>
            <a:pPr>
              <a:spcBef>
                <a:spcPts val="600"/>
              </a:spcBef>
            </a:pPr>
            <a:r>
              <a:rPr lang="en-GB" dirty="0" smtClean="0"/>
              <a:t>Debt management policy</a:t>
            </a:r>
          </a:p>
          <a:p>
            <a:pPr lvl="1">
              <a:spcBef>
                <a:spcPts val="600"/>
              </a:spcBef>
            </a:pPr>
            <a:r>
              <a:rPr lang="en-GB" dirty="0" smtClean="0"/>
              <a:t>Developing the debt management strategy</a:t>
            </a:r>
          </a:p>
          <a:p>
            <a:pPr lvl="1">
              <a:spcBef>
                <a:spcPts val="600"/>
              </a:spcBef>
            </a:pPr>
            <a:r>
              <a:rPr lang="en-GB" dirty="0" smtClean="0"/>
              <a:t>Risk management – market, credit and operational risk (discuss later)</a:t>
            </a:r>
          </a:p>
          <a:p>
            <a:pPr>
              <a:spcBef>
                <a:spcPts val="600"/>
              </a:spcBef>
            </a:pPr>
            <a:r>
              <a:rPr lang="en-GB" dirty="0" smtClean="0"/>
              <a:t>Executing the strategy</a:t>
            </a:r>
          </a:p>
          <a:p>
            <a:pPr lvl="1">
              <a:spcBef>
                <a:spcPts val="600"/>
              </a:spcBef>
            </a:pPr>
            <a:r>
              <a:rPr lang="en-GB" dirty="0" smtClean="0"/>
              <a:t>Financing transactions - issuing debt instruments or other borrowing</a:t>
            </a:r>
          </a:p>
          <a:p>
            <a:pPr>
              <a:spcBef>
                <a:spcPts val="600"/>
              </a:spcBef>
            </a:pPr>
            <a:r>
              <a:rPr lang="en-GB" dirty="0" smtClean="0"/>
              <a:t>Debt data and debt servicing</a:t>
            </a:r>
          </a:p>
          <a:p>
            <a:pPr lvl="1">
              <a:spcBef>
                <a:spcPts val="600"/>
              </a:spcBef>
            </a:pPr>
            <a:r>
              <a:rPr lang="en-GB" dirty="0" smtClean="0"/>
              <a:t>Maintaining the database (often includes guarantees)</a:t>
            </a:r>
          </a:p>
          <a:p>
            <a:pPr lvl="1">
              <a:spcBef>
                <a:spcPts val="600"/>
              </a:spcBef>
            </a:pPr>
            <a:r>
              <a:rPr lang="en-GB" dirty="0" smtClean="0"/>
              <a:t>Debt servicing projections and ensuring timely servicing payments</a:t>
            </a:r>
            <a:endParaRPr lang="en-GB" dirty="0"/>
          </a:p>
        </p:txBody>
      </p:sp>
    </p:spTree>
    <p:extLst>
      <p:ext uri="{BB962C8B-B14F-4D97-AF65-F5344CB8AC3E}">
        <p14:creationId xmlns:p14="http://schemas.microsoft.com/office/powerpoint/2010/main" val="34664849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609600" y="0"/>
            <a:ext cx="8001000" cy="1143000"/>
          </a:xfrm>
        </p:spPr>
        <p:txBody>
          <a:bodyPr/>
          <a:lstStyle/>
          <a:p>
            <a:pPr eaLnBrk="1" hangingPunct="1"/>
            <a:r>
              <a:rPr lang="en-GB" altLang="en-US" smtClean="0"/>
              <a:t>Internal Specialisation</a:t>
            </a:r>
          </a:p>
        </p:txBody>
      </p:sp>
      <p:sp>
        <p:nvSpPr>
          <p:cNvPr id="8195" name="Rectangle 3"/>
          <p:cNvSpPr>
            <a:spLocks noGrp="1" noChangeArrowheads="1"/>
          </p:cNvSpPr>
          <p:nvPr>
            <p:ph type="body" idx="4294967295"/>
          </p:nvPr>
        </p:nvSpPr>
        <p:spPr>
          <a:xfrm>
            <a:off x="685800" y="1143000"/>
            <a:ext cx="8001000" cy="5357813"/>
          </a:xfrm>
        </p:spPr>
        <p:txBody>
          <a:bodyPr/>
          <a:lstStyle/>
          <a:p>
            <a:pPr eaLnBrk="1" hangingPunct="1">
              <a:lnSpc>
                <a:spcPct val="95000"/>
              </a:lnSpc>
              <a:spcBef>
                <a:spcPct val="10000"/>
              </a:spcBef>
              <a:spcAft>
                <a:spcPct val="20000"/>
              </a:spcAft>
            </a:pPr>
            <a:r>
              <a:rPr lang="en-GB" altLang="en-US" sz="2400" dirty="0" smtClean="0"/>
              <a:t>Separate front, middle and back-office</a:t>
            </a:r>
            <a:endParaRPr lang="en-GB" altLang="en-US" sz="800" dirty="0" smtClean="0"/>
          </a:p>
          <a:p>
            <a:pPr lvl="1" eaLnBrk="1" hangingPunct="1">
              <a:lnSpc>
                <a:spcPct val="95000"/>
              </a:lnSpc>
              <a:spcBef>
                <a:spcPct val="10000"/>
              </a:spcBef>
              <a:spcAft>
                <a:spcPct val="20000"/>
              </a:spcAft>
            </a:pPr>
            <a:r>
              <a:rPr lang="en-GB" altLang="en-US" sz="2000" dirty="0" smtClean="0"/>
              <a:t>Allows specialisation</a:t>
            </a:r>
          </a:p>
          <a:p>
            <a:pPr lvl="1" eaLnBrk="1" hangingPunct="1">
              <a:lnSpc>
                <a:spcPct val="95000"/>
              </a:lnSpc>
              <a:spcBef>
                <a:spcPct val="10000"/>
              </a:spcBef>
              <a:spcAft>
                <a:spcPct val="20000"/>
              </a:spcAft>
            </a:pPr>
            <a:r>
              <a:rPr lang="en-GB" altLang="en-US" sz="2000" dirty="0" smtClean="0"/>
              <a:t>Avoids duplication</a:t>
            </a:r>
          </a:p>
          <a:p>
            <a:pPr lvl="1" eaLnBrk="1" hangingPunct="1">
              <a:lnSpc>
                <a:spcPct val="95000"/>
              </a:lnSpc>
              <a:spcBef>
                <a:spcPct val="10000"/>
              </a:spcBef>
              <a:spcAft>
                <a:spcPct val="20000"/>
              </a:spcAft>
            </a:pPr>
            <a:r>
              <a:rPr lang="en-GB" altLang="en-US" sz="2000" dirty="0" smtClean="0"/>
              <a:t>Contributes to risk management</a:t>
            </a:r>
            <a:endParaRPr lang="en-GB" altLang="en-US" sz="800" dirty="0" smtClean="0"/>
          </a:p>
          <a:p>
            <a:pPr eaLnBrk="1" hangingPunct="1">
              <a:lnSpc>
                <a:spcPct val="95000"/>
              </a:lnSpc>
              <a:spcBef>
                <a:spcPct val="10000"/>
              </a:spcBef>
              <a:spcAft>
                <a:spcPct val="20000"/>
              </a:spcAft>
            </a:pPr>
            <a:r>
              <a:rPr lang="en-GB" altLang="en-US" sz="2400" dirty="0" smtClean="0"/>
              <a:t>Distinguish between key responsibilities</a:t>
            </a:r>
            <a:endParaRPr lang="en-GB" altLang="en-US" sz="800" dirty="0" smtClean="0"/>
          </a:p>
          <a:p>
            <a:pPr lvl="1" eaLnBrk="1" hangingPunct="1">
              <a:lnSpc>
                <a:spcPct val="95000"/>
              </a:lnSpc>
              <a:spcBef>
                <a:spcPct val="10000"/>
              </a:spcBef>
              <a:spcAft>
                <a:spcPct val="20000"/>
              </a:spcAft>
            </a:pPr>
            <a:r>
              <a:rPr lang="en-GB" altLang="en-US" sz="2000" dirty="0" smtClean="0"/>
              <a:t>Senior management</a:t>
            </a:r>
          </a:p>
          <a:p>
            <a:pPr lvl="1" eaLnBrk="1" hangingPunct="1">
              <a:lnSpc>
                <a:spcPct val="95000"/>
              </a:lnSpc>
              <a:spcBef>
                <a:spcPct val="10000"/>
              </a:spcBef>
              <a:spcAft>
                <a:spcPct val="20000"/>
              </a:spcAft>
            </a:pPr>
            <a:r>
              <a:rPr lang="en-GB" altLang="en-US" sz="2000" dirty="0" smtClean="0"/>
              <a:t>Front office: primary issuance and execution, internal and external, secondary market transactions (debt and cash) </a:t>
            </a:r>
          </a:p>
          <a:p>
            <a:pPr lvl="1" eaLnBrk="1" hangingPunct="1">
              <a:lnSpc>
                <a:spcPct val="95000"/>
              </a:lnSpc>
              <a:spcBef>
                <a:spcPct val="10000"/>
              </a:spcBef>
              <a:spcAft>
                <a:spcPct val="20000"/>
              </a:spcAft>
            </a:pPr>
            <a:r>
              <a:rPr lang="en-GB" altLang="en-US" sz="2000" dirty="0" smtClean="0"/>
              <a:t>Middle office: policy and portfolio strategy development; and accountability reporting</a:t>
            </a:r>
          </a:p>
          <a:p>
            <a:pPr lvl="1" eaLnBrk="1" hangingPunct="1">
              <a:lnSpc>
                <a:spcPct val="95000"/>
              </a:lnSpc>
              <a:spcBef>
                <a:spcPct val="10000"/>
              </a:spcBef>
              <a:spcAft>
                <a:spcPct val="20000"/>
              </a:spcAft>
            </a:pPr>
            <a:r>
              <a:rPr lang="en-GB" altLang="en-US" sz="2000" dirty="0" smtClean="0"/>
              <a:t>Middle office: risk management: policies, processes and controls</a:t>
            </a:r>
          </a:p>
          <a:p>
            <a:pPr lvl="1" eaLnBrk="1" hangingPunct="1">
              <a:lnSpc>
                <a:spcPct val="95000"/>
              </a:lnSpc>
              <a:spcBef>
                <a:spcPct val="10000"/>
              </a:spcBef>
              <a:spcAft>
                <a:spcPct val="20000"/>
              </a:spcAft>
            </a:pPr>
            <a:r>
              <a:rPr lang="en-GB" altLang="en-US" sz="2000" dirty="0" smtClean="0"/>
              <a:t>Back-office: transaction recording, reconciliation, confirmation and settlement; debt servicing; debt data</a:t>
            </a:r>
          </a:p>
          <a:p>
            <a:pPr lvl="1" eaLnBrk="1" hangingPunct="1">
              <a:lnSpc>
                <a:spcPct val="95000"/>
              </a:lnSpc>
              <a:spcBef>
                <a:spcPct val="10000"/>
              </a:spcBef>
              <a:spcAft>
                <a:spcPct val="20000"/>
              </a:spcAft>
            </a:pPr>
            <a:r>
              <a:rPr lang="en-GB" altLang="en-US" sz="2000" dirty="0" smtClean="0"/>
              <a:t>Internal audit and compliance – reporting to Head of Office</a:t>
            </a:r>
          </a:p>
        </p:txBody>
      </p:sp>
    </p:spTree>
    <p:custDataLst>
      <p:tags r:id="rId1"/>
    </p:custDataLst>
    <p:extLst>
      <p:ext uri="{BB962C8B-B14F-4D97-AF65-F5344CB8AC3E}">
        <p14:creationId xmlns:p14="http://schemas.microsoft.com/office/powerpoint/2010/main" val="28993289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DMO: Typical Structure</a:t>
            </a:r>
            <a:endParaRPr lang="en-GB" dirty="0"/>
          </a:p>
        </p:txBody>
      </p:sp>
      <p:pic>
        <p:nvPicPr>
          <p:cNvPr id="3" name="Picture 2"/>
          <p:cNvPicPr>
            <a:picLocks noChangeAspect="1"/>
          </p:cNvPicPr>
          <p:nvPr/>
        </p:nvPicPr>
        <p:blipFill>
          <a:blip r:embed="rId2"/>
          <a:stretch>
            <a:fillRect/>
          </a:stretch>
        </p:blipFill>
        <p:spPr>
          <a:xfrm>
            <a:off x="515126" y="1772816"/>
            <a:ext cx="7951885" cy="4580793"/>
          </a:xfrm>
          <a:prstGeom prst="rect">
            <a:avLst/>
          </a:prstGeom>
        </p:spPr>
      </p:pic>
    </p:spTree>
    <p:extLst>
      <p:ext uri="{BB962C8B-B14F-4D97-AF65-F5344CB8AC3E}">
        <p14:creationId xmlns:p14="http://schemas.microsoft.com/office/powerpoint/2010/main" val="31410520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altLang="en-US" sz="3400" smtClean="0"/>
              <a:t>The Growing Responsibilities of Debt Managers</a:t>
            </a:r>
          </a:p>
        </p:txBody>
      </p:sp>
      <p:sp>
        <p:nvSpPr>
          <p:cNvPr id="206851" name="Rectangle 3"/>
          <p:cNvSpPr>
            <a:spLocks noGrp="1" noChangeArrowheads="1"/>
          </p:cNvSpPr>
          <p:nvPr>
            <p:ph type="body" idx="1"/>
          </p:nvPr>
        </p:nvSpPr>
        <p:spPr>
          <a:xfrm>
            <a:off x="685800" y="1557338"/>
            <a:ext cx="8062913" cy="5111750"/>
          </a:xfrm>
        </p:spPr>
        <p:txBody>
          <a:bodyPr/>
          <a:lstStyle/>
          <a:p>
            <a:pPr>
              <a:lnSpc>
                <a:spcPct val="80000"/>
              </a:lnSpc>
            </a:pPr>
            <a:r>
              <a:rPr lang="en-GB" altLang="en-US" sz="2400" dirty="0" smtClean="0"/>
              <a:t>Debt managers increasingly been given other responsibilities:</a:t>
            </a:r>
          </a:p>
          <a:p>
            <a:pPr lvl="1">
              <a:lnSpc>
                <a:spcPct val="80000"/>
              </a:lnSpc>
            </a:pPr>
            <a:r>
              <a:rPr lang="en-GB" altLang="en-US" sz="2000" dirty="0" smtClean="0"/>
              <a:t>Government cash management – ensuring that the government has cash available when it needs it </a:t>
            </a:r>
          </a:p>
          <a:p>
            <a:pPr lvl="1">
              <a:lnSpc>
                <a:spcPct val="80000"/>
              </a:lnSpc>
            </a:pPr>
            <a:r>
              <a:rPr lang="en-GB" altLang="en-US" sz="2000" dirty="0" smtClean="0"/>
              <a:t>Management of other segments of the government balance sheet (e.g. on-lending to municipalities, public sector funds)</a:t>
            </a:r>
          </a:p>
          <a:p>
            <a:pPr lvl="1">
              <a:lnSpc>
                <a:spcPct val="80000"/>
              </a:lnSpc>
            </a:pPr>
            <a:r>
              <a:rPr lang="en-GB" altLang="en-US" sz="2000" dirty="0" smtClean="0"/>
              <a:t>Using capabilities to supply other services within government</a:t>
            </a:r>
            <a:endParaRPr lang="en-GB" altLang="en-US" sz="1800" dirty="0" smtClean="0"/>
          </a:p>
          <a:p>
            <a:pPr lvl="2">
              <a:lnSpc>
                <a:spcPct val="80000"/>
              </a:lnSpc>
            </a:pPr>
            <a:r>
              <a:rPr lang="en-GB" altLang="en-US" sz="1800" dirty="0" smtClean="0"/>
              <a:t>as supplier of ‘treasury’ services – e.g. risk analysis of potential contingent liabilities</a:t>
            </a:r>
          </a:p>
          <a:p>
            <a:pPr lvl="2">
              <a:lnSpc>
                <a:spcPct val="80000"/>
              </a:lnSpc>
            </a:pPr>
            <a:r>
              <a:rPr lang="en-GB" altLang="en-US" sz="1800" dirty="0" smtClean="0"/>
              <a:t>as supplier of ‘financial asset management’ services</a:t>
            </a:r>
          </a:p>
          <a:p>
            <a:pPr>
              <a:lnSpc>
                <a:spcPct val="80000"/>
              </a:lnSpc>
            </a:pPr>
            <a:r>
              <a:rPr lang="en-GB" altLang="en-US" sz="2400" dirty="0" smtClean="0"/>
              <a:t>This evolution makes sense:</a:t>
            </a:r>
          </a:p>
          <a:p>
            <a:pPr lvl="1">
              <a:lnSpc>
                <a:spcPct val="80000"/>
              </a:lnSpc>
            </a:pPr>
            <a:r>
              <a:rPr lang="en-GB" altLang="en-US" sz="2000" dirty="0" smtClean="0"/>
              <a:t>Governments can lever off the capabilities of debt management functions; and professional and technically skilled staff</a:t>
            </a:r>
          </a:p>
          <a:p>
            <a:pPr lvl="1">
              <a:lnSpc>
                <a:spcPct val="80000"/>
              </a:lnSpc>
            </a:pPr>
            <a:r>
              <a:rPr lang="en-GB" altLang="en-US" sz="2000" dirty="0" smtClean="0"/>
              <a:t>Debt managers have an understanding of the government’s objectives for its balance sheet and its attitude to risk</a:t>
            </a:r>
          </a:p>
          <a:p>
            <a:pPr>
              <a:lnSpc>
                <a:spcPct val="80000"/>
              </a:lnSpc>
            </a:pPr>
            <a:r>
              <a:rPr lang="en-GB" altLang="en-US" sz="2400" dirty="0" smtClean="0"/>
              <a:t>But requires clarity about respective roles and responsibilities (</a:t>
            </a:r>
            <a:r>
              <a:rPr lang="en-GB" altLang="en-US" sz="2400" dirty="0" err="1" smtClean="0"/>
              <a:t>inc</a:t>
            </a:r>
            <a:r>
              <a:rPr lang="en-GB" altLang="en-US" sz="2400" dirty="0" smtClean="0"/>
              <a:t> with central bank); and adequate resources</a:t>
            </a:r>
          </a:p>
        </p:txBody>
      </p:sp>
    </p:spTree>
    <p:custDataLst>
      <p:tags r:id="rId1"/>
    </p:custDataLst>
    <p:extLst>
      <p:ext uri="{BB962C8B-B14F-4D97-AF65-F5344CB8AC3E}">
        <p14:creationId xmlns:p14="http://schemas.microsoft.com/office/powerpoint/2010/main" val="42557848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914400" y="0"/>
            <a:ext cx="7183438" cy="1066800"/>
          </a:xfrm>
        </p:spPr>
        <p:txBody>
          <a:bodyPr/>
          <a:lstStyle/>
          <a:p>
            <a:r>
              <a:rPr lang="en-GB" altLang="en-US" dirty="0" smtClean="0"/>
              <a:t>Today’s Agenda</a:t>
            </a:r>
          </a:p>
        </p:txBody>
      </p:sp>
      <p:sp>
        <p:nvSpPr>
          <p:cNvPr id="112643" name="Rectangle 3"/>
          <p:cNvSpPr>
            <a:spLocks noGrp="1" noChangeArrowheads="1"/>
          </p:cNvSpPr>
          <p:nvPr>
            <p:ph type="body" idx="1"/>
          </p:nvPr>
        </p:nvSpPr>
        <p:spPr>
          <a:xfrm>
            <a:off x="467544" y="1196752"/>
            <a:ext cx="8291513" cy="5184576"/>
          </a:xfrm>
        </p:spPr>
        <p:txBody>
          <a:bodyPr>
            <a:normAutofit fontScale="85000" lnSpcReduction="20000"/>
          </a:bodyPr>
          <a:lstStyle/>
          <a:p>
            <a:pPr>
              <a:lnSpc>
                <a:spcPct val="110000"/>
              </a:lnSpc>
              <a:spcBef>
                <a:spcPts val="600"/>
              </a:spcBef>
            </a:pPr>
            <a:r>
              <a:rPr lang="en-GB" altLang="en-US" dirty="0" smtClean="0"/>
              <a:t>Introduction (Mike Williams)</a:t>
            </a:r>
          </a:p>
          <a:p>
            <a:pPr lvl="1">
              <a:lnSpc>
                <a:spcPct val="110000"/>
              </a:lnSpc>
              <a:spcBef>
                <a:spcPts val="600"/>
              </a:spcBef>
            </a:pPr>
            <a:r>
              <a:rPr lang="en-GB" altLang="en-US" dirty="0" smtClean="0"/>
              <a:t>What is debt management; what is public sector debt; and why is it important</a:t>
            </a:r>
          </a:p>
          <a:p>
            <a:pPr>
              <a:lnSpc>
                <a:spcPct val="110000"/>
              </a:lnSpc>
              <a:spcBef>
                <a:spcPts val="600"/>
              </a:spcBef>
            </a:pPr>
            <a:r>
              <a:rPr lang="en-GB" altLang="en-US" dirty="0" smtClean="0"/>
              <a:t>The Governance Framework and the Debt Management Office (Mike Williams)</a:t>
            </a:r>
          </a:p>
          <a:p>
            <a:pPr lvl="1">
              <a:lnSpc>
                <a:spcPct val="110000"/>
              </a:lnSpc>
              <a:spcBef>
                <a:spcPts val="600"/>
              </a:spcBef>
            </a:pPr>
            <a:r>
              <a:rPr lang="en-GB" altLang="en-US" dirty="0" smtClean="0"/>
              <a:t>The legal and decision making framework</a:t>
            </a:r>
          </a:p>
          <a:p>
            <a:pPr lvl="1">
              <a:lnSpc>
                <a:spcPct val="110000"/>
              </a:lnSpc>
              <a:spcBef>
                <a:spcPts val="600"/>
              </a:spcBef>
            </a:pPr>
            <a:r>
              <a:rPr lang="en-GB" altLang="en-US" dirty="0" smtClean="0"/>
              <a:t>Structure and responsibilities of the DMO</a:t>
            </a:r>
          </a:p>
          <a:p>
            <a:pPr>
              <a:lnSpc>
                <a:spcPct val="110000"/>
              </a:lnSpc>
              <a:spcBef>
                <a:spcPts val="600"/>
              </a:spcBef>
            </a:pPr>
            <a:r>
              <a:rPr lang="en-GB" altLang="en-US" dirty="0" smtClean="0"/>
              <a:t>Debt Management Policy and its Implementation (Yasemin Hurcan)</a:t>
            </a:r>
          </a:p>
          <a:p>
            <a:pPr lvl="1">
              <a:lnSpc>
                <a:spcPct val="110000"/>
              </a:lnSpc>
              <a:spcBef>
                <a:spcPts val="600"/>
              </a:spcBef>
            </a:pPr>
            <a:r>
              <a:rPr lang="en-GB" altLang="en-US" dirty="0" smtClean="0"/>
              <a:t>Development of the debt management strategy; and risk management</a:t>
            </a:r>
          </a:p>
          <a:p>
            <a:pPr lvl="1">
              <a:lnSpc>
                <a:spcPct val="110000"/>
              </a:lnSpc>
              <a:spcBef>
                <a:spcPts val="600"/>
              </a:spcBef>
            </a:pPr>
            <a:r>
              <a:rPr lang="en-GB" altLang="en-US" dirty="0" smtClean="0"/>
              <a:t>Execution of the strategy: the annual financing plan, instruments and issuance</a:t>
            </a:r>
            <a:endParaRPr lang="en-GB" altLang="en-US" sz="2400" dirty="0" smtClean="0"/>
          </a:p>
        </p:txBody>
      </p:sp>
    </p:spTree>
    <p:custDataLst>
      <p:tags r:id="rId1"/>
    </p:custDataLst>
    <p:extLst>
      <p:ext uri="{BB962C8B-B14F-4D97-AF65-F5344CB8AC3E}">
        <p14:creationId xmlns:p14="http://schemas.microsoft.com/office/powerpoint/2010/main" val="38811024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anim calcmode="lin" valueType="num">
                                      <p:cBhvr additive="base">
                                        <p:cTn id="7" dur="500" fill="hold"/>
                                        <p:tgtEl>
                                          <p:spTgt spid="1126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4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12643">
                                            <p:txEl>
                                              <p:pRg st="1" end="1"/>
                                            </p:txEl>
                                          </p:spTgt>
                                        </p:tgtEl>
                                        <p:attrNameLst>
                                          <p:attrName>style.visibility</p:attrName>
                                        </p:attrNameLst>
                                      </p:cBhvr>
                                      <p:to>
                                        <p:strVal val="visible"/>
                                      </p:to>
                                    </p:set>
                                    <p:anim calcmode="lin" valueType="num">
                                      <p:cBhvr additive="base">
                                        <p:cTn id="11" dur="500" fill="hold"/>
                                        <p:tgtEl>
                                          <p:spTgt spid="11264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126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112643">
                                            <p:txEl>
                                              <p:pRg st="2" end="2"/>
                                            </p:txEl>
                                          </p:spTgt>
                                        </p:tgtEl>
                                        <p:attrNameLst>
                                          <p:attrName>style.visibility</p:attrName>
                                        </p:attrNameLst>
                                      </p:cBhvr>
                                      <p:to>
                                        <p:strVal val="visible"/>
                                      </p:to>
                                    </p:set>
                                    <p:anim calcmode="lin" valueType="num">
                                      <p:cBhvr additive="base">
                                        <p:cTn id="17" dur="500" fill="hold"/>
                                        <p:tgtEl>
                                          <p:spTgt spid="11264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12643">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112643">
                                            <p:txEl>
                                              <p:pRg st="3" end="3"/>
                                            </p:txEl>
                                          </p:spTgt>
                                        </p:tgtEl>
                                        <p:attrNameLst>
                                          <p:attrName>style.visibility</p:attrName>
                                        </p:attrNameLst>
                                      </p:cBhvr>
                                      <p:to>
                                        <p:strVal val="visible"/>
                                      </p:to>
                                    </p:set>
                                    <p:anim calcmode="lin" valueType="num">
                                      <p:cBhvr additive="base">
                                        <p:cTn id="21" dur="500" fill="hold"/>
                                        <p:tgtEl>
                                          <p:spTgt spid="11264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12643">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112643">
                                            <p:txEl>
                                              <p:pRg st="4" end="4"/>
                                            </p:txEl>
                                          </p:spTgt>
                                        </p:tgtEl>
                                        <p:attrNameLst>
                                          <p:attrName>style.visibility</p:attrName>
                                        </p:attrNameLst>
                                      </p:cBhvr>
                                      <p:to>
                                        <p:strVal val="visible"/>
                                      </p:to>
                                    </p:set>
                                    <p:anim calcmode="lin" valueType="num">
                                      <p:cBhvr additive="base">
                                        <p:cTn id="25" dur="500" fill="hold"/>
                                        <p:tgtEl>
                                          <p:spTgt spid="11264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264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12643">
                                            <p:txEl>
                                              <p:pRg st="5" end="5"/>
                                            </p:txEl>
                                          </p:spTgt>
                                        </p:tgtEl>
                                        <p:attrNameLst>
                                          <p:attrName>style.visibility</p:attrName>
                                        </p:attrNameLst>
                                      </p:cBhvr>
                                      <p:to>
                                        <p:strVal val="visible"/>
                                      </p:to>
                                    </p:set>
                                    <p:anim calcmode="lin" valueType="num">
                                      <p:cBhvr additive="base">
                                        <p:cTn id="31" dur="750" fill="hold"/>
                                        <p:tgtEl>
                                          <p:spTgt spid="112643">
                                            <p:txEl>
                                              <p:pRg st="5" end="5"/>
                                            </p:txEl>
                                          </p:spTgt>
                                        </p:tgtEl>
                                        <p:attrNameLst>
                                          <p:attrName>ppt_x</p:attrName>
                                        </p:attrNameLst>
                                      </p:cBhvr>
                                      <p:tavLst>
                                        <p:tav tm="0">
                                          <p:val>
                                            <p:strVal val="0-#ppt_w/2"/>
                                          </p:val>
                                        </p:tav>
                                        <p:tav tm="100000">
                                          <p:val>
                                            <p:strVal val="#ppt_x"/>
                                          </p:val>
                                        </p:tav>
                                      </p:tavLst>
                                    </p:anim>
                                    <p:anim calcmode="lin" valueType="num">
                                      <p:cBhvr additive="base">
                                        <p:cTn id="32" dur="750" fill="hold"/>
                                        <p:tgtEl>
                                          <p:spTgt spid="112643">
                                            <p:txEl>
                                              <p:pRg st="5" end="5"/>
                                            </p:txEl>
                                          </p:spTgt>
                                        </p:tgtEl>
                                        <p:attrNameLst>
                                          <p:attrName>ppt_y</p:attrName>
                                        </p:attrNameLst>
                                      </p:cBhvr>
                                      <p:tavLst>
                                        <p:tav tm="0">
                                          <p:val>
                                            <p:strVal val="#ppt_y"/>
                                          </p:val>
                                        </p:tav>
                                        <p:tav tm="100000">
                                          <p:val>
                                            <p:strVal val="#ppt_y"/>
                                          </p:val>
                                        </p:tav>
                                      </p:tavLst>
                                    </p:anim>
                                  </p:childTnLst>
                                </p:cTn>
                              </p:par>
                              <p:par>
                                <p:cTn id="33" presetID="2" presetClass="entr" presetSubtype="8" fill="hold" nodeType="withEffect">
                                  <p:stCondLst>
                                    <p:cond delay="0"/>
                                  </p:stCondLst>
                                  <p:childTnLst>
                                    <p:set>
                                      <p:cBhvr>
                                        <p:cTn id="34" dur="1" fill="hold">
                                          <p:stCondLst>
                                            <p:cond delay="0"/>
                                          </p:stCondLst>
                                        </p:cTn>
                                        <p:tgtEl>
                                          <p:spTgt spid="112643">
                                            <p:txEl>
                                              <p:pRg st="6" end="6"/>
                                            </p:txEl>
                                          </p:spTgt>
                                        </p:tgtEl>
                                        <p:attrNameLst>
                                          <p:attrName>style.visibility</p:attrName>
                                        </p:attrNameLst>
                                      </p:cBhvr>
                                      <p:to>
                                        <p:strVal val="visible"/>
                                      </p:to>
                                    </p:set>
                                    <p:anim calcmode="lin" valueType="num">
                                      <p:cBhvr additive="base">
                                        <p:cTn id="35" dur="500" fill="hold"/>
                                        <p:tgtEl>
                                          <p:spTgt spid="112643">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112643">
                                            <p:txEl>
                                              <p:pRg st="6" end="6"/>
                                            </p:txEl>
                                          </p:spTgt>
                                        </p:tgtEl>
                                        <p:attrNameLst>
                                          <p:attrName>ppt_y</p:attrName>
                                        </p:attrNameLst>
                                      </p:cBhvr>
                                      <p:tavLst>
                                        <p:tav tm="0">
                                          <p:val>
                                            <p:strVal val="#ppt_y"/>
                                          </p:val>
                                        </p:tav>
                                        <p:tav tm="100000">
                                          <p:val>
                                            <p:strVal val="#ppt_y"/>
                                          </p:val>
                                        </p:tav>
                                      </p:tavLst>
                                    </p:anim>
                                  </p:childTnLst>
                                </p:cTn>
                              </p:par>
                              <p:par>
                                <p:cTn id="37" presetID="2" presetClass="entr" presetSubtype="8" fill="hold" nodeType="withEffect">
                                  <p:stCondLst>
                                    <p:cond delay="0"/>
                                  </p:stCondLst>
                                  <p:childTnLst>
                                    <p:set>
                                      <p:cBhvr>
                                        <p:cTn id="38" dur="1" fill="hold">
                                          <p:stCondLst>
                                            <p:cond delay="0"/>
                                          </p:stCondLst>
                                        </p:cTn>
                                        <p:tgtEl>
                                          <p:spTgt spid="112643">
                                            <p:txEl>
                                              <p:pRg st="7" end="7"/>
                                            </p:txEl>
                                          </p:spTgt>
                                        </p:tgtEl>
                                        <p:attrNameLst>
                                          <p:attrName>style.visibility</p:attrName>
                                        </p:attrNameLst>
                                      </p:cBhvr>
                                      <p:to>
                                        <p:strVal val="visible"/>
                                      </p:to>
                                    </p:set>
                                    <p:anim calcmode="lin" valueType="num">
                                      <p:cBhvr additive="base">
                                        <p:cTn id="39" dur="500" fill="hold"/>
                                        <p:tgtEl>
                                          <p:spTgt spid="112643">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11264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0" y="0"/>
            <a:ext cx="9144000" cy="1066800"/>
          </a:xfrm>
        </p:spPr>
        <p:txBody>
          <a:bodyPr/>
          <a:lstStyle/>
          <a:p>
            <a:r>
              <a:rPr lang="en-GB" altLang="en-US" sz="3400" smtClean="0"/>
              <a:t>Cash Management and Debt Management</a:t>
            </a:r>
          </a:p>
        </p:txBody>
      </p:sp>
      <p:sp>
        <p:nvSpPr>
          <p:cNvPr id="318467" name="Rectangle 3"/>
          <p:cNvSpPr>
            <a:spLocks noGrp="1" noChangeArrowheads="1"/>
          </p:cNvSpPr>
          <p:nvPr>
            <p:ph type="body" idx="4294967295"/>
          </p:nvPr>
        </p:nvSpPr>
        <p:spPr>
          <a:xfrm>
            <a:off x="755650" y="1196975"/>
            <a:ext cx="7913688" cy="5375275"/>
          </a:xfrm>
        </p:spPr>
        <p:txBody>
          <a:bodyPr/>
          <a:lstStyle/>
          <a:p>
            <a:pPr marL="357188" indent="-357188">
              <a:lnSpc>
                <a:spcPct val="95000"/>
              </a:lnSpc>
              <a:spcBef>
                <a:spcPct val="15000"/>
              </a:spcBef>
            </a:pPr>
            <a:r>
              <a:rPr lang="en-GB" altLang="en-US" sz="2400" dirty="0" smtClean="0"/>
              <a:t>Integration of (or close coordination between) cash and debt management functions is increasingly the norm in OECD countries (Europe, USA, Australia, NZ) and more developed emerging market countries (Colombia, Peru, South Africa)</a:t>
            </a:r>
          </a:p>
          <a:p>
            <a:pPr marL="357188" indent="-357188">
              <a:lnSpc>
                <a:spcPct val="90000"/>
              </a:lnSpc>
            </a:pPr>
            <a:r>
              <a:rPr lang="en-GB" altLang="en-US" sz="2400" dirty="0" smtClean="0"/>
              <a:t>Ensures:</a:t>
            </a:r>
          </a:p>
          <a:p>
            <a:pPr marL="806450" lvl="1" indent="-269875">
              <a:lnSpc>
                <a:spcPct val="90000"/>
              </a:lnSpc>
            </a:pPr>
            <a:r>
              <a:rPr lang="en-GB" altLang="en-US" sz="2000" dirty="0" smtClean="0"/>
              <a:t>Debt issuance decisions are taken in the context of the seasonal nature of government’s cash flows </a:t>
            </a:r>
            <a:endParaRPr lang="en-GB" altLang="en-US" sz="900" dirty="0" smtClean="0"/>
          </a:p>
          <a:p>
            <a:pPr marL="806450" lvl="1" indent="-269875">
              <a:lnSpc>
                <a:spcPct val="90000"/>
              </a:lnSpc>
            </a:pPr>
            <a:r>
              <a:rPr lang="en-GB" altLang="en-US" sz="2000" dirty="0" smtClean="0"/>
              <a:t>MoF has overview of whole market – important when taking decisions about the future balance of short- and long-term debt, including Treasury bills.</a:t>
            </a:r>
          </a:p>
          <a:p>
            <a:pPr marL="806450" lvl="1" indent="-269875">
              <a:lnSpc>
                <a:spcPct val="90000"/>
              </a:lnSpc>
            </a:pPr>
            <a:r>
              <a:rPr lang="en-GB" altLang="en-US" sz="2000" dirty="0" smtClean="0"/>
              <a:t>In time, through active management of the short-term cash position, the combined function will be better placed to weaken the link between the timing of cash flows and bond issuance - allows pattern of bond sales to be announced in advance</a:t>
            </a:r>
            <a:endParaRPr lang="en-GB" altLang="en-US" sz="900" dirty="0" smtClean="0"/>
          </a:p>
          <a:p>
            <a:pPr marL="806450" lvl="1" indent="-269875">
              <a:lnSpc>
                <a:spcPct val="90000"/>
              </a:lnSpc>
            </a:pPr>
            <a:r>
              <a:rPr lang="en-GB" altLang="en-US" sz="2000" dirty="0" smtClean="0"/>
              <a:t>Potential operational and risk management advantages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8467">
                                            <p:txEl>
                                              <p:pRg st="0" end="0"/>
                                            </p:txEl>
                                          </p:spTgt>
                                        </p:tgtEl>
                                        <p:attrNameLst>
                                          <p:attrName>style.visibility</p:attrName>
                                        </p:attrNameLst>
                                      </p:cBhvr>
                                      <p:to>
                                        <p:strVal val="visible"/>
                                      </p:to>
                                    </p:set>
                                    <p:animEffect transition="in" filter="wipe(left)">
                                      <p:cBhvr>
                                        <p:cTn id="7" dur="500"/>
                                        <p:tgtEl>
                                          <p:spTgt spid="3184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8467">
                                            <p:txEl>
                                              <p:pRg st="1" end="1"/>
                                            </p:txEl>
                                          </p:spTgt>
                                        </p:tgtEl>
                                        <p:attrNameLst>
                                          <p:attrName>style.visibility</p:attrName>
                                        </p:attrNameLst>
                                      </p:cBhvr>
                                      <p:to>
                                        <p:strVal val="visible"/>
                                      </p:to>
                                    </p:set>
                                    <p:animEffect transition="in" filter="wipe(left)">
                                      <p:cBhvr>
                                        <p:cTn id="12" dur="500"/>
                                        <p:tgtEl>
                                          <p:spTgt spid="318467">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18467">
                                            <p:txEl>
                                              <p:pRg st="2" end="2"/>
                                            </p:txEl>
                                          </p:spTgt>
                                        </p:tgtEl>
                                        <p:attrNameLst>
                                          <p:attrName>style.visibility</p:attrName>
                                        </p:attrNameLst>
                                      </p:cBhvr>
                                      <p:to>
                                        <p:strVal val="visible"/>
                                      </p:to>
                                    </p:set>
                                    <p:animEffect transition="in" filter="wipe(left)">
                                      <p:cBhvr>
                                        <p:cTn id="15" dur="500"/>
                                        <p:tgtEl>
                                          <p:spTgt spid="318467">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18467">
                                            <p:txEl>
                                              <p:pRg st="3" end="3"/>
                                            </p:txEl>
                                          </p:spTgt>
                                        </p:tgtEl>
                                        <p:attrNameLst>
                                          <p:attrName>style.visibility</p:attrName>
                                        </p:attrNameLst>
                                      </p:cBhvr>
                                      <p:to>
                                        <p:strVal val="visible"/>
                                      </p:to>
                                    </p:set>
                                    <p:animEffect transition="in" filter="wipe(left)">
                                      <p:cBhvr>
                                        <p:cTn id="18" dur="500"/>
                                        <p:tgtEl>
                                          <p:spTgt spid="318467">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18467">
                                            <p:txEl>
                                              <p:pRg st="4" end="4"/>
                                            </p:txEl>
                                          </p:spTgt>
                                        </p:tgtEl>
                                        <p:attrNameLst>
                                          <p:attrName>style.visibility</p:attrName>
                                        </p:attrNameLst>
                                      </p:cBhvr>
                                      <p:to>
                                        <p:strVal val="visible"/>
                                      </p:to>
                                    </p:set>
                                    <p:animEffect transition="in" filter="wipe(left)">
                                      <p:cBhvr>
                                        <p:cTn id="21" dur="500"/>
                                        <p:tgtEl>
                                          <p:spTgt spid="318467">
                                            <p:txEl>
                                              <p:pRg st="4" end="4"/>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18467">
                                            <p:txEl>
                                              <p:pRg st="5" end="5"/>
                                            </p:txEl>
                                          </p:spTgt>
                                        </p:tgtEl>
                                        <p:attrNameLst>
                                          <p:attrName>style.visibility</p:attrName>
                                        </p:attrNameLst>
                                      </p:cBhvr>
                                      <p:to>
                                        <p:strVal val="visible"/>
                                      </p:to>
                                    </p:set>
                                    <p:animEffect transition="in" filter="wipe(left)">
                                      <p:cBhvr>
                                        <p:cTn id="24" dur="500"/>
                                        <p:tgtEl>
                                          <p:spTgt spid="3184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846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functions that the DMO does not have…</a:t>
            </a:r>
            <a:endParaRPr lang="en-GB" dirty="0"/>
          </a:p>
        </p:txBody>
      </p:sp>
      <p:sp>
        <p:nvSpPr>
          <p:cNvPr id="3" name="Content Placeholder 2"/>
          <p:cNvSpPr>
            <a:spLocks noGrp="1"/>
          </p:cNvSpPr>
          <p:nvPr>
            <p:ph idx="1"/>
          </p:nvPr>
        </p:nvSpPr>
        <p:spPr>
          <a:xfrm>
            <a:off x="588591" y="1484784"/>
            <a:ext cx="7963643" cy="5112568"/>
          </a:xfrm>
        </p:spPr>
        <p:txBody>
          <a:bodyPr>
            <a:normAutofit fontScale="62500" lnSpcReduction="20000"/>
          </a:bodyPr>
          <a:lstStyle/>
          <a:p>
            <a:pPr>
              <a:lnSpc>
                <a:spcPct val="110000"/>
              </a:lnSpc>
            </a:pPr>
            <a:r>
              <a:rPr lang="en-GB" dirty="0" smtClean="0"/>
              <a:t>Commitment control</a:t>
            </a:r>
          </a:p>
          <a:p>
            <a:pPr lvl="1">
              <a:lnSpc>
                <a:spcPct val="110000"/>
              </a:lnSpc>
            </a:pPr>
            <a:r>
              <a:rPr lang="en-GB" sz="2900" dirty="0" smtClean="0"/>
              <a:t>Part of the budget execution function – which has responsibility for delivering the planned budget – DMO’s responsibilities relate to financing the budget</a:t>
            </a:r>
          </a:p>
          <a:p>
            <a:pPr lvl="1">
              <a:lnSpc>
                <a:spcPct val="110000"/>
              </a:lnSpc>
            </a:pPr>
            <a:r>
              <a:rPr lang="en-GB" sz="2900" dirty="0" smtClean="0"/>
              <a:t>Cash flow forecasts may be prepared within the budget execution function or in the DMO – often in practice shared</a:t>
            </a:r>
          </a:p>
          <a:p>
            <a:pPr>
              <a:lnSpc>
                <a:spcPct val="110000"/>
              </a:lnSpc>
            </a:pPr>
            <a:r>
              <a:rPr lang="en-GB" dirty="0" smtClean="0"/>
              <a:t>Arrears</a:t>
            </a:r>
          </a:p>
          <a:p>
            <a:pPr lvl="1">
              <a:lnSpc>
                <a:spcPct val="110000"/>
              </a:lnSpc>
            </a:pPr>
            <a:r>
              <a:rPr lang="en-GB" sz="2900" dirty="0" smtClean="0"/>
              <a:t>DMO has role in deciding characteristics of securitisation (maturity, return)</a:t>
            </a:r>
          </a:p>
          <a:p>
            <a:pPr lvl="1">
              <a:lnSpc>
                <a:spcPct val="110000"/>
              </a:lnSpc>
            </a:pPr>
            <a:r>
              <a:rPr lang="en-GB" sz="2900" dirty="0" smtClean="0"/>
              <a:t>Processing and prioritising of arrears clearance handled by budget execution function (whether it is located)</a:t>
            </a:r>
          </a:p>
          <a:p>
            <a:pPr>
              <a:lnSpc>
                <a:spcPct val="110000"/>
              </a:lnSpc>
            </a:pPr>
            <a:r>
              <a:rPr lang="en-GB" dirty="0" smtClean="0"/>
              <a:t>Case work on guarantees etc</a:t>
            </a:r>
          </a:p>
          <a:p>
            <a:pPr lvl="1">
              <a:lnSpc>
                <a:spcPct val="110000"/>
              </a:lnSpc>
            </a:pPr>
            <a:r>
              <a:rPr lang="en-GB" sz="2900" dirty="0" smtClean="0"/>
              <a:t>DMO has role in setting policy (taking account of fiscal risks), maintaining data</a:t>
            </a:r>
          </a:p>
          <a:p>
            <a:pPr lvl="1">
              <a:lnSpc>
                <a:spcPct val="110000"/>
              </a:lnSpc>
            </a:pPr>
            <a:r>
              <a:rPr lang="en-GB" sz="2900" dirty="0" smtClean="0"/>
              <a:t>Appraisal of proposals, business case etc best done by those in relevant ministry closer to borrower</a:t>
            </a:r>
          </a:p>
          <a:p>
            <a:pPr>
              <a:lnSpc>
                <a:spcPct val="110000"/>
              </a:lnSpc>
            </a:pPr>
            <a:r>
              <a:rPr lang="en-GB" dirty="0" smtClean="0"/>
              <a:t>Borrowing for Municipalities, State-owned Enterprises</a:t>
            </a:r>
          </a:p>
          <a:p>
            <a:pPr lvl="1">
              <a:lnSpc>
                <a:spcPct val="110000"/>
              </a:lnSpc>
            </a:pPr>
            <a:r>
              <a:rPr lang="en-GB" sz="2900" dirty="0" smtClean="0"/>
              <a:t>Very unusual for DMO to borrow for sub-nationals (India an exception); although may on lend government borrowing to sub-nationals (as in UK) </a:t>
            </a:r>
          </a:p>
          <a:p>
            <a:pPr lvl="1">
              <a:lnSpc>
                <a:spcPct val="110000"/>
              </a:lnSpc>
            </a:pPr>
            <a:r>
              <a:rPr lang="en-GB" sz="2900" dirty="0"/>
              <a:t>DMO </a:t>
            </a:r>
            <a:r>
              <a:rPr lang="en-GB" sz="2900" dirty="0" smtClean="0"/>
              <a:t>could </a:t>
            </a:r>
            <a:r>
              <a:rPr lang="en-GB" sz="2900" dirty="0"/>
              <a:t>provide expertise on an agency </a:t>
            </a:r>
            <a:r>
              <a:rPr lang="en-GB" sz="2900" dirty="0" smtClean="0"/>
              <a:t>basis; or have an advisory role</a:t>
            </a:r>
            <a:endParaRPr lang="en-GB" sz="2900" dirty="0"/>
          </a:p>
        </p:txBody>
      </p:sp>
    </p:spTree>
    <p:extLst>
      <p:ext uri="{BB962C8B-B14F-4D97-AF65-F5344CB8AC3E}">
        <p14:creationId xmlns:p14="http://schemas.microsoft.com/office/powerpoint/2010/main" val="42699165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Different Institutional Structures</a:t>
            </a:r>
            <a:endParaRPr lang="en-GB" dirty="0"/>
          </a:p>
        </p:txBody>
      </p:sp>
      <p:sp>
        <p:nvSpPr>
          <p:cNvPr id="6" name="Content Placeholder 5"/>
          <p:cNvSpPr>
            <a:spLocks noGrp="1"/>
          </p:cNvSpPr>
          <p:nvPr>
            <p:ph idx="1"/>
          </p:nvPr>
        </p:nvSpPr>
        <p:spPr>
          <a:xfrm>
            <a:off x="783862" y="4941168"/>
            <a:ext cx="7772400" cy="1656184"/>
          </a:xfrm>
        </p:spPr>
        <p:txBody>
          <a:bodyPr>
            <a:normAutofit fontScale="62500" lnSpcReduction="20000"/>
          </a:bodyPr>
          <a:lstStyle/>
          <a:p>
            <a:r>
              <a:rPr lang="en-GB" dirty="0" smtClean="0"/>
              <a:t>In almost all cases MoF has high-level policy responsibility (setting objectives, monitoring performance)</a:t>
            </a:r>
          </a:p>
          <a:p>
            <a:r>
              <a:rPr lang="en-GB" dirty="0" smtClean="0"/>
              <a:t>In many other cases, DMO is part of wider Treasury function</a:t>
            </a:r>
          </a:p>
          <a:p>
            <a:pPr lvl="1"/>
            <a:r>
              <a:rPr lang="en-GB" dirty="0" smtClean="0"/>
              <a:t>Some countries brought Treasury and DMO together (Colombia, Peru, USA) to ensure closer debt/cash coordination</a:t>
            </a:r>
          </a:p>
          <a:p>
            <a:pPr lvl="1"/>
            <a:r>
              <a:rPr lang="en-GB" dirty="0" smtClean="0"/>
              <a:t>Some others lack an integrated debt management function (India, Vietnam)</a:t>
            </a: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1133477837"/>
              </p:ext>
            </p:extLst>
          </p:nvPr>
        </p:nvGraphicFramePr>
        <p:xfrm>
          <a:off x="757803" y="1412776"/>
          <a:ext cx="7557021" cy="3309528"/>
        </p:xfrm>
        <a:graphic>
          <a:graphicData uri="http://schemas.openxmlformats.org/drawingml/2006/table">
            <a:tbl>
              <a:tblPr firstRow="1" firstCol="1" bandRow="1"/>
              <a:tblGrid>
                <a:gridCol w="1511077"/>
                <a:gridCol w="1511077"/>
                <a:gridCol w="1511077"/>
                <a:gridCol w="1511895"/>
                <a:gridCol w="1511895"/>
              </a:tblGrid>
              <a:tr h="825252">
                <a:tc>
                  <a:txBody>
                    <a:bodyPr/>
                    <a:lstStyle/>
                    <a:p>
                      <a:pPr>
                        <a:spcAft>
                          <a:spcPts val="0"/>
                        </a:spcAft>
                      </a:pPr>
                      <a:r>
                        <a:rPr lang="en-US" sz="1600" b="1" dirty="0">
                          <a:effectLst/>
                          <a:latin typeface="Times New Roman" panose="02020603050405020304" pitchFamily="18" charset="0"/>
                          <a:ea typeface="Times New Roman" panose="02020603050405020304" pitchFamily="18" charset="0"/>
                        </a:rPr>
                        <a:t>Separate Company </a:t>
                      </a:r>
                      <a:endParaRPr lang="en-GB" sz="1600" b="1" dirty="0">
                        <a:effectLst/>
                        <a:latin typeface="Times New Roman" panose="02020603050405020304" pitchFamily="18" charset="0"/>
                        <a:ea typeface="Times New Roman" panose="02020603050405020304" pitchFamily="18" charset="0"/>
                      </a:endParaRPr>
                    </a:p>
                    <a:p>
                      <a:pPr>
                        <a:spcAft>
                          <a:spcPts val="0"/>
                        </a:spcAft>
                      </a:pPr>
                      <a:r>
                        <a:rPr lang="en-US" sz="1600" b="1" dirty="0">
                          <a:effectLst/>
                          <a:latin typeface="Times New Roman" panose="02020603050405020304" pitchFamily="18" charset="0"/>
                          <a:ea typeface="Times New Roman" panose="02020603050405020304" pitchFamily="18" charset="0"/>
                        </a:rPr>
                        <a:t>(SoE)</a:t>
                      </a:r>
                      <a:endParaRPr lang="en-GB" sz="1600" b="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b="1" dirty="0">
                          <a:effectLst/>
                          <a:latin typeface="Times New Roman" panose="02020603050405020304" pitchFamily="18" charset="0"/>
                          <a:ea typeface="Times New Roman" panose="02020603050405020304" pitchFamily="18" charset="0"/>
                        </a:rPr>
                        <a:t>Separate Government Agency</a:t>
                      </a:r>
                      <a:endParaRPr lang="en-GB" sz="1600" b="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b="1" dirty="0">
                          <a:effectLst/>
                          <a:latin typeface="Times New Roman" panose="02020603050405020304" pitchFamily="18" charset="0"/>
                          <a:ea typeface="Times New Roman" panose="02020603050405020304" pitchFamily="18" charset="0"/>
                        </a:rPr>
                        <a:t>Separate Agency within MoF</a:t>
                      </a:r>
                      <a:endParaRPr lang="en-GB" sz="1600" b="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b="1" dirty="0">
                          <a:effectLst/>
                          <a:latin typeface="Times New Roman" panose="02020603050405020304" pitchFamily="18" charset="0"/>
                          <a:ea typeface="Times New Roman" panose="02020603050405020304" pitchFamily="18" charset="0"/>
                        </a:rPr>
                        <a:t>Separate Directorate within MoF</a:t>
                      </a:r>
                      <a:endParaRPr lang="en-GB" sz="1600" b="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b="1" dirty="0">
                          <a:effectLst/>
                          <a:latin typeface="Times New Roman" panose="02020603050405020304" pitchFamily="18" charset="0"/>
                          <a:ea typeface="Times New Roman" panose="02020603050405020304" pitchFamily="18" charset="0"/>
                        </a:rPr>
                        <a:t>Agency in Central Bank</a:t>
                      </a:r>
                      <a:endParaRPr lang="en-GB" sz="1600" b="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84276">
                <a:tc>
                  <a:txBody>
                    <a:bodyPr/>
                    <a:lstStyle/>
                    <a:p>
                      <a:pPr>
                        <a:spcAft>
                          <a:spcPts val="0"/>
                        </a:spcAft>
                      </a:pPr>
                      <a:r>
                        <a:rPr lang="en-US" sz="1600">
                          <a:effectLst/>
                          <a:latin typeface="Times New Roman" panose="02020603050405020304" pitchFamily="18" charset="0"/>
                          <a:ea typeface="Times New Roman" panose="02020603050405020304" pitchFamily="18" charset="0"/>
                        </a:rPr>
                        <a:t>Germany</a:t>
                      </a:r>
                      <a:endParaRPr lang="en-GB" sz="1600">
                        <a:effectLst/>
                        <a:latin typeface="Times New Roman" panose="02020603050405020304" pitchFamily="18" charset="0"/>
                        <a:ea typeface="Times New Roman" panose="02020603050405020304" pitchFamily="18" charset="0"/>
                      </a:endParaRPr>
                    </a:p>
                    <a:p>
                      <a:pPr>
                        <a:spcAft>
                          <a:spcPts val="0"/>
                        </a:spcAft>
                      </a:pPr>
                      <a:r>
                        <a:rPr lang="en-US" sz="1600">
                          <a:effectLst/>
                          <a:latin typeface="Times New Roman" panose="02020603050405020304" pitchFamily="18" charset="0"/>
                          <a:ea typeface="Times New Roman" panose="02020603050405020304" pitchFamily="18" charset="0"/>
                        </a:rPr>
                        <a:t>Hungary</a:t>
                      </a:r>
                      <a:endParaRPr lang="en-GB"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dirty="0">
                          <a:effectLst/>
                          <a:latin typeface="Times New Roman" panose="02020603050405020304" pitchFamily="18" charset="0"/>
                          <a:ea typeface="Times New Roman" panose="02020603050405020304" pitchFamily="18" charset="0"/>
                        </a:rPr>
                        <a:t>Ireland</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Portugal</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Sweden</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[Nigeria]</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[Turkey]</a:t>
                      </a:r>
                      <a:endParaRPr lang="en-GB"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dirty="0">
                          <a:effectLst/>
                          <a:latin typeface="Times New Roman" panose="02020603050405020304" pitchFamily="18" charset="0"/>
                          <a:ea typeface="Times New Roman" panose="02020603050405020304" pitchFamily="18" charset="0"/>
                        </a:rPr>
                        <a:t>Australia</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smtClean="0">
                          <a:effectLst/>
                          <a:latin typeface="Times New Roman" panose="02020603050405020304" pitchFamily="18" charset="0"/>
                          <a:ea typeface="Times New Roman" panose="02020603050405020304" pitchFamily="18" charset="0"/>
                        </a:rPr>
                        <a:t>Belgium</a:t>
                      </a:r>
                    </a:p>
                    <a:p>
                      <a:pPr>
                        <a:spcAft>
                          <a:spcPts val="0"/>
                        </a:spcAft>
                      </a:pPr>
                      <a:r>
                        <a:rPr lang="en-US" sz="1600" dirty="0" smtClean="0">
                          <a:effectLst/>
                          <a:latin typeface="Times New Roman" panose="02020603050405020304" pitchFamily="18" charset="0"/>
                          <a:ea typeface="Times New Roman" panose="02020603050405020304" pitchFamily="18" charset="0"/>
                        </a:rPr>
                        <a:t>Brazil</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Finland</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France</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Netherlands</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New Zealand</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Philippines</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UK</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USA</a:t>
                      </a:r>
                      <a:endParaRPr lang="en-GB"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dirty="0">
                          <a:effectLst/>
                          <a:latin typeface="Times New Roman" panose="02020603050405020304" pitchFamily="18" charset="0"/>
                          <a:ea typeface="Times New Roman" panose="02020603050405020304" pitchFamily="18" charset="0"/>
                        </a:rPr>
                        <a:t>Albania</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Belarus</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Dominican Rep</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Indonesia</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Italy</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smtClean="0">
                          <a:effectLst/>
                          <a:latin typeface="Times New Roman" panose="02020603050405020304" pitchFamily="18" charset="0"/>
                          <a:ea typeface="Times New Roman" panose="02020603050405020304" pitchFamily="18" charset="0"/>
                        </a:rPr>
                        <a:t>Mexico</a:t>
                      </a:r>
                      <a:endParaRPr lang="en-GB"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dirty="0">
                          <a:effectLst/>
                          <a:latin typeface="Times New Roman" panose="02020603050405020304" pitchFamily="18" charset="0"/>
                          <a:ea typeface="Times New Roman" panose="02020603050405020304" pitchFamily="18" charset="0"/>
                        </a:rPr>
                        <a:t>Iceland</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Denmark</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US" sz="1600" dirty="0">
                          <a:effectLst/>
                          <a:latin typeface="Times New Roman" panose="02020603050405020304" pitchFamily="18" charset="0"/>
                          <a:ea typeface="Times New Roman" panose="02020603050405020304" pitchFamily="18" charset="0"/>
                        </a:rPr>
                        <a:t> </a:t>
                      </a:r>
                      <a:endParaRPr lang="en-GB"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0308500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0"/>
            <a:ext cx="9144000" cy="1143000"/>
          </a:xfrm>
        </p:spPr>
        <p:txBody>
          <a:bodyPr/>
          <a:lstStyle/>
          <a:p>
            <a:r>
              <a:rPr lang="en-GB" altLang="en-US" smtClean="0"/>
              <a:t>Inside or Outside the Ministry of Finance</a:t>
            </a:r>
          </a:p>
        </p:txBody>
      </p:sp>
      <p:sp>
        <p:nvSpPr>
          <p:cNvPr id="390147" name="Rectangle 3"/>
          <p:cNvSpPr>
            <a:spLocks noGrp="1" noChangeArrowheads="1"/>
          </p:cNvSpPr>
          <p:nvPr>
            <p:ph type="body" sz="half" idx="1"/>
          </p:nvPr>
        </p:nvSpPr>
        <p:spPr>
          <a:xfrm>
            <a:off x="381000" y="1371600"/>
            <a:ext cx="4419600" cy="4572000"/>
          </a:xfrm>
        </p:spPr>
        <p:txBody>
          <a:bodyPr/>
          <a:lstStyle/>
          <a:p>
            <a:pPr>
              <a:buFontTx/>
              <a:buNone/>
            </a:pPr>
            <a:r>
              <a:rPr lang="en-GB" altLang="en-US" sz="2400" b="1" dirty="0" smtClean="0"/>
              <a:t>Inside</a:t>
            </a:r>
          </a:p>
          <a:p>
            <a:r>
              <a:rPr lang="en-GB" altLang="en-US" sz="2400" dirty="0" smtClean="0">
                <a:solidFill>
                  <a:srgbClr val="000099"/>
                </a:solidFill>
              </a:rPr>
              <a:t>Puts less strain on governance framework; reduces principal-agent risks</a:t>
            </a:r>
          </a:p>
          <a:p>
            <a:r>
              <a:rPr lang="en-GB" altLang="en-US" sz="2400" dirty="0" smtClean="0">
                <a:solidFill>
                  <a:srgbClr val="000099"/>
                </a:solidFill>
              </a:rPr>
              <a:t>Proximity to budget and planning functions</a:t>
            </a:r>
          </a:p>
          <a:p>
            <a:r>
              <a:rPr lang="en-GB" altLang="en-US" sz="2400" dirty="0" smtClean="0">
                <a:solidFill>
                  <a:srgbClr val="000099"/>
                </a:solidFill>
              </a:rPr>
              <a:t>Easier for MoF to monitor performance; and DMU to feed its expertise into MoF</a:t>
            </a:r>
          </a:p>
          <a:p>
            <a:r>
              <a:rPr lang="en-GB" altLang="en-US" sz="2400" dirty="0" smtClean="0">
                <a:solidFill>
                  <a:srgbClr val="000099"/>
                </a:solidFill>
              </a:rPr>
              <a:t>Establishing the office is much more straightforward</a:t>
            </a:r>
          </a:p>
        </p:txBody>
      </p:sp>
      <p:sp>
        <p:nvSpPr>
          <p:cNvPr id="390148" name="Rectangle 4"/>
          <p:cNvSpPr>
            <a:spLocks noGrp="1" noChangeArrowheads="1"/>
          </p:cNvSpPr>
          <p:nvPr>
            <p:ph type="body" sz="half" idx="2"/>
          </p:nvPr>
        </p:nvSpPr>
        <p:spPr>
          <a:xfrm>
            <a:off x="4800600" y="1676400"/>
            <a:ext cx="4114800" cy="4495800"/>
          </a:xfrm>
        </p:spPr>
        <p:txBody>
          <a:bodyPr/>
          <a:lstStyle/>
          <a:p>
            <a:pPr>
              <a:buFontTx/>
              <a:buNone/>
            </a:pPr>
            <a:r>
              <a:rPr lang="en-GB" altLang="en-US" sz="2400" b="1" dirty="0" smtClean="0"/>
              <a:t>Outside</a:t>
            </a:r>
          </a:p>
          <a:p>
            <a:pPr>
              <a:spcBef>
                <a:spcPct val="30000"/>
              </a:spcBef>
            </a:pPr>
            <a:r>
              <a:rPr lang="en-GB" altLang="en-US" sz="2400" dirty="0" smtClean="0">
                <a:solidFill>
                  <a:srgbClr val="000099"/>
                </a:solidFill>
              </a:rPr>
              <a:t>Establishes separate status; signals break with the past</a:t>
            </a:r>
          </a:p>
          <a:p>
            <a:pPr>
              <a:spcBef>
                <a:spcPct val="30000"/>
              </a:spcBef>
            </a:pPr>
            <a:r>
              <a:rPr lang="en-GB" altLang="en-US" sz="2400" dirty="0" smtClean="0">
                <a:solidFill>
                  <a:srgbClr val="000099"/>
                </a:solidFill>
              </a:rPr>
              <a:t>Helps establish credibility with market</a:t>
            </a:r>
          </a:p>
          <a:p>
            <a:pPr>
              <a:spcBef>
                <a:spcPct val="30000"/>
              </a:spcBef>
            </a:pPr>
            <a:r>
              <a:rPr lang="en-GB" altLang="en-US" sz="2400" dirty="0" smtClean="0">
                <a:solidFill>
                  <a:srgbClr val="000099"/>
                </a:solidFill>
              </a:rPr>
              <a:t>Encourages more commercial management approach</a:t>
            </a:r>
          </a:p>
          <a:p>
            <a:pPr>
              <a:spcBef>
                <a:spcPct val="60000"/>
              </a:spcBef>
            </a:pPr>
            <a:r>
              <a:rPr lang="en-GB" altLang="en-US" sz="2400" dirty="0" smtClean="0">
                <a:solidFill>
                  <a:srgbClr val="000099"/>
                </a:solidFill>
              </a:rPr>
              <a:t>Easier to recruit and retain skilled staff</a:t>
            </a:r>
          </a:p>
          <a:p>
            <a:endParaRPr lang="en-GB" altLang="en-US" sz="2400" dirty="0" smtClean="0"/>
          </a:p>
        </p:txBody>
      </p:sp>
      <p:sp>
        <p:nvSpPr>
          <p:cNvPr id="25605" name="Text Box 5"/>
          <p:cNvSpPr txBox="1">
            <a:spLocks noChangeArrowheads="1"/>
          </p:cNvSpPr>
          <p:nvPr/>
        </p:nvSpPr>
        <p:spPr bwMode="auto">
          <a:xfrm>
            <a:off x="838200" y="6096000"/>
            <a:ext cx="800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spcBef>
                <a:spcPct val="50000"/>
              </a:spcBef>
              <a:buClrTx/>
              <a:buFontTx/>
              <a:buNone/>
            </a:pPr>
            <a:endParaRPr lang="en-GB" altLang="en-US" sz="2400">
              <a:solidFill>
                <a:schemeClr val="tx1"/>
              </a:solidFill>
              <a:latin typeface="Times New Roman" panose="02020603050405020304" pitchFamily="18" charset="0"/>
            </a:endParaRPr>
          </a:p>
        </p:txBody>
      </p:sp>
      <p:sp>
        <p:nvSpPr>
          <p:cNvPr id="390150" name="Text Box 6"/>
          <p:cNvSpPr txBox="1">
            <a:spLocks noChangeArrowheads="1"/>
          </p:cNvSpPr>
          <p:nvPr/>
        </p:nvSpPr>
        <p:spPr bwMode="auto">
          <a:xfrm>
            <a:off x="609600" y="5811838"/>
            <a:ext cx="8001000" cy="812800"/>
          </a:xfrm>
          <a:prstGeom prst="rect">
            <a:avLst/>
          </a:prstGeom>
          <a:solidFill>
            <a:srgbClr val="CCFFFF"/>
          </a:solidFill>
          <a:ln w="15875">
            <a:solidFill>
              <a:srgbClr val="000099"/>
            </a:solidFill>
            <a:miter lim="800000"/>
            <a:headEnd/>
            <a:tailEnd/>
          </a:ln>
        </p:spPr>
        <p:txBody>
          <a:bodyPr tIns="216000" bIns="216000">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80000"/>
              </a:spcBef>
              <a:spcAft>
                <a:spcPct val="80000"/>
              </a:spcAft>
              <a:buClrTx/>
              <a:buFontTx/>
              <a:buNone/>
            </a:pPr>
            <a:r>
              <a:rPr lang="en-GB" altLang="en-US" sz="2400" b="1" dirty="0">
                <a:solidFill>
                  <a:schemeClr val="tx1"/>
                </a:solidFill>
                <a:latin typeface="Times New Roman" panose="02020603050405020304" pitchFamily="18" charset="0"/>
              </a:rPr>
              <a:t>=&gt;</a:t>
            </a:r>
            <a:r>
              <a:rPr lang="en-GB" altLang="en-US" sz="2400" dirty="0">
                <a:solidFill>
                  <a:schemeClr val="tx1"/>
                </a:solidFill>
                <a:latin typeface="Times New Roman" panose="02020603050405020304" pitchFamily="18" charset="0"/>
              </a:rPr>
              <a:t> Preferable for EMCs to establish office within MoF</a:t>
            </a:r>
            <a:endParaRPr lang="en-US" altLang="en-US" sz="2400" dirty="0">
              <a:solidFill>
                <a:schemeClr val="tx1"/>
              </a:solidFill>
              <a:latin typeface="Times New Roman" panose="02020603050405020304" pitchFamily="18"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90147">
                                            <p:txEl>
                                              <p:pRg st="0" end="0"/>
                                            </p:txEl>
                                          </p:spTgt>
                                        </p:tgtEl>
                                        <p:attrNameLst>
                                          <p:attrName>style.visibility</p:attrName>
                                        </p:attrNameLst>
                                      </p:cBhvr>
                                      <p:to>
                                        <p:strVal val="visible"/>
                                      </p:to>
                                    </p:set>
                                    <p:animEffect transition="in" filter="wipe(left)">
                                      <p:cBhvr>
                                        <p:cTn id="7" dur="500"/>
                                        <p:tgtEl>
                                          <p:spTgt spid="390147">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90147">
                                            <p:txEl>
                                              <p:pRg st="1" end="1"/>
                                            </p:txEl>
                                          </p:spTgt>
                                        </p:tgtEl>
                                        <p:attrNameLst>
                                          <p:attrName>style.visibility</p:attrName>
                                        </p:attrNameLst>
                                      </p:cBhvr>
                                      <p:to>
                                        <p:strVal val="visible"/>
                                      </p:to>
                                    </p:set>
                                    <p:animEffect transition="in" filter="wipe(left)">
                                      <p:cBhvr>
                                        <p:cTn id="10" dur="500"/>
                                        <p:tgtEl>
                                          <p:spTgt spid="390147">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90147">
                                            <p:txEl>
                                              <p:pRg st="2" end="2"/>
                                            </p:txEl>
                                          </p:spTgt>
                                        </p:tgtEl>
                                        <p:attrNameLst>
                                          <p:attrName>style.visibility</p:attrName>
                                        </p:attrNameLst>
                                      </p:cBhvr>
                                      <p:to>
                                        <p:strVal val="visible"/>
                                      </p:to>
                                    </p:set>
                                    <p:animEffect transition="in" filter="wipe(left)">
                                      <p:cBhvr>
                                        <p:cTn id="13" dur="500"/>
                                        <p:tgtEl>
                                          <p:spTgt spid="390147">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90147">
                                            <p:txEl>
                                              <p:pRg st="3" end="3"/>
                                            </p:txEl>
                                          </p:spTgt>
                                        </p:tgtEl>
                                        <p:attrNameLst>
                                          <p:attrName>style.visibility</p:attrName>
                                        </p:attrNameLst>
                                      </p:cBhvr>
                                      <p:to>
                                        <p:strVal val="visible"/>
                                      </p:to>
                                    </p:set>
                                    <p:animEffect transition="in" filter="wipe(left)">
                                      <p:cBhvr>
                                        <p:cTn id="16" dur="500"/>
                                        <p:tgtEl>
                                          <p:spTgt spid="390147">
                                            <p:txEl>
                                              <p:pRg st="3" end="3"/>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390147">
                                            <p:txEl>
                                              <p:pRg st="4" end="4"/>
                                            </p:txEl>
                                          </p:spTgt>
                                        </p:tgtEl>
                                        <p:attrNameLst>
                                          <p:attrName>style.visibility</p:attrName>
                                        </p:attrNameLst>
                                      </p:cBhvr>
                                      <p:to>
                                        <p:strVal val="visible"/>
                                      </p:to>
                                    </p:set>
                                    <p:animEffect transition="in" filter="wipe(left)">
                                      <p:cBhvr>
                                        <p:cTn id="19" dur="500"/>
                                        <p:tgtEl>
                                          <p:spTgt spid="390147">
                                            <p:txEl>
                                              <p:pRg st="4" end="4"/>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nodeType="clickEffect">
                                  <p:stCondLst>
                                    <p:cond delay="0"/>
                                  </p:stCondLst>
                                  <p:childTnLst>
                                    <p:set>
                                      <p:cBhvr>
                                        <p:cTn id="23" dur="1" fill="hold">
                                          <p:stCondLst>
                                            <p:cond delay="0"/>
                                          </p:stCondLst>
                                        </p:cTn>
                                        <p:tgtEl>
                                          <p:spTgt spid="390148">
                                            <p:txEl>
                                              <p:pRg st="0" end="0"/>
                                            </p:txEl>
                                          </p:spTgt>
                                        </p:tgtEl>
                                        <p:attrNameLst>
                                          <p:attrName>style.visibility</p:attrName>
                                        </p:attrNameLst>
                                      </p:cBhvr>
                                      <p:to>
                                        <p:strVal val="visible"/>
                                      </p:to>
                                    </p:set>
                                    <p:animEffect transition="in" filter="wipe(left)">
                                      <p:cBhvr>
                                        <p:cTn id="24" dur="500"/>
                                        <p:tgtEl>
                                          <p:spTgt spid="390148">
                                            <p:txEl>
                                              <p:pRg st="0" end="0"/>
                                            </p:txEl>
                                          </p:spTgt>
                                        </p:tgtEl>
                                      </p:cBhvr>
                                    </p:animEffect>
                                  </p:childTnLst>
                                </p:cTn>
                              </p:par>
                              <p:par>
                                <p:cTn id="25" presetID="22" presetClass="entr" presetSubtype="8" fill="hold" nodeType="withEffect">
                                  <p:stCondLst>
                                    <p:cond delay="0"/>
                                  </p:stCondLst>
                                  <p:childTnLst>
                                    <p:set>
                                      <p:cBhvr>
                                        <p:cTn id="26" dur="1" fill="hold">
                                          <p:stCondLst>
                                            <p:cond delay="0"/>
                                          </p:stCondLst>
                                        </p:cTn>
                                        <p:tgtEl>
                                          <p:spTgt spid="390148">
                                            <p:txEl>
                                              <p:pRg st="1" end="1"/>
                                            </p:txEl>
                                          </p:spTgt>
                                        </p:tgtEl>
                                        <p:attrNameLst>
                                          <p:attrName>style.visibility</p:attrName>
                                        </p:attrNameLst>
                                      </p:cBhvr>
                                      <p:to>
                                        <p:strVal val="visible"/>
                                      </p:to>
                                    </p:set>
                                    <p:animEffect transition="in" filter="wipe(left)">
                                      <p:cBhvr>
                                        <p:cTn id="27" dur="500"/>
                                        <p:tgtEl>
                                          <p:spTgt spid="390148">
                                            <p:txEl>
                                              <p:pRg st="1" end="1"/>
                                            </p:txEl>
                                          </p:spTgt>
                                        </p:tgtEl>
                                      </p:cBhvr>
                                    </p:animEffect>
                                  </p:childTnLst>
                                </p:cTn>
                              </p:par>
                              <p:par>
                                <p:cTn id="28" presetID="22" presetClass="entr" presetSubtype="8" fill="hold" nodeType="withEffect">
                                  <p:stCondLst>
                                    <p:cond delay="0"/>
                                  </p:stCondLst>
                                  <p:childTnLst>
                                    <p:set>
                                      <p:cBhvr>
                                        <p:cTn id="29" dur="1" fill="hold">
                                          <p:stCondLst>
                                            <p:cond delay="0"/>
                                          </p:stCondLst>
                                        </p:cTn>
                                        <p:tgtEl>
                                          <p:spTgt spid="390148">
                                            <p:txEl>
                                              <p:pRg st="2" end="2"/>
                                            </p:txEl>
                                          </p:spTgt>
                                        </p:tgtEl>
                                        <p:attrNameLst>
                                          <p:attrName>style.visibility</p:attrName>
                                        </p:attrNameLst>
                                      </p:cBhvr>
                                      <p:to>
                                        <p:strVal val="visible"/>
                                      </p:to>
                                    </p:set>
                                    <p:animEffect transition="in" filter="wipe(left)">
                                      <p:cBhvr>
                                        <p:cTn id="30" dur="500"/>
                                        <p:tgtEl>
                                          <p:spTgt spid="390148">
                                            <p:txEl>
                                              <p:pRg st="2" end="2"/>
                                            </p:txEl>
                                          </p:spTgt>
                                        </p:tgtEl>
                                      </p:cBhvr>
                                    </p:animEffect>
                                  </p:childTnLst>
                                </p:cTn>
                              </p:par>
                              <p:par>
                                <p:cTn id="31" presetID="22" presetClass="entr" presetSubtype="8" fill="hold" nodeType="withEffect">
                                  <p:stCondLst>
                                    <p:cond delay="0"/>
                                  </p:stCondLst>
                                  <p:childTnLst>
                                    <p:set>
                                      <p:cBhvr>
                                        <p:cTn id="32" dur="1" fill="hold">
                                          <p:stCondLst>
                                            <p:cond delay="0"/>
                                          </p:stCondLst>
                                        </p:cTn>
                                        <p:tgtEl>
                                          <p:spTgt spid="390148">
                                            <p:txEl>
                                              <p:pRg st="3" end="3"/>
                                            </p:txEl>
                                          </p:spTgt>
                                        </p:tgtEl>
                                        <p:attrNameLst>
                                          <p:attrName>style.visibility</p:attrName>
                                        </p:attrNameLst>
                                      </p:cBhvr>
                                      <p:to>
                                        <p:strVal val="visible"/>
                                      </p:to>
                                    </p:set>
                                    <p:animEffect transition="in" filter="wipe(left)">
                                      <p:cBhvr>
                                        <p:cTn id="33" dur="500"/>
                                        <p:tgtEl>
                                          <p:spTgt spid="390148">
                                            <p:txEl>
                                              <p:pRg st="3" end="3"/>
                                            </p:txEl>
                                          </p:spTgt>
                                        </p:tgtEl>
                                      </p:cBhvr>
                                    </p:animEffect>
                                  </p:childTnLst>
                                </p:cTn>
                              </p:par>
                              <p:par>
                                <p:cTn id="34" presetID="22" presetClass="entr" presetSubtype="8" fill="hold" nodeType="withEffect">
                                  <p:stCondLst>
                                    <p:cond delay="0"/>
                                  </p:stCondLst>
                                  <p:childTnLst>
                                    <p:set>
                                      <p:cBhvr>
                                        <p:cTn id="35" dur="1" fill="hold">
                                          <p:stCondLst>
                                            <p:cond delay="0"/>
                                          </p:stCondLst>
                                        </p:cTn>
                                        <p:tgtEl>
                                          <p:spTgt spid="390148">
                                            <p:txEl>
                                              <p:pRg st="4" end="4"/>
                                            </p:txEl>
                                          </p:spTgt>
                                        </p:tgtEl>
                                        <p:attrNameLst>
                                          <p:attrName>style.visibility</p:attrName>
                                        </p:attrNameLst>
                                      </p:cBhvr>
                                      <p:to>
                                        <p:strVal val="visible"/>
                                      </p:to>
                                    </p:set>
                                    <p:animEffect transition="in" filter="wipe(left)">
                                      <p:cBhvr>
                                        <p:cTn id="36" dur="500"/>
                                        <p:tgtEl>
                                          <p:spTgt spid="390148">
                                            <p:txEl>
                                              <p:pRg st="4" end="4"/>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390150"/>
                                        </p:tgtEl>
                                        <p:attrNameLst>
                                          <p:attrName>style.visibility</p:attrName>
                                        </p:attrNameLst>
                                      </p:cBhvr>
                                      <p:to>
                                        <p:strVal val="visible"/>
                                      </p:to>
                                    </p:set>
                                    <p:animEffect transition="in" filter="wipe(left)">
                                      <p:cBhvr>
                                        <p:cTn id="41" dur="500"/>
                                        <p:tgtEl>
                                          <p:spTgt spid="390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5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p:cNvSpPr>
            <a:spLocks noChangeArrowheads="1"/>
          </p:cNvSpPr>
          <p:nvPr/>
        </p:nvSpPr>
        <p:spPr bwMode="auto">
          <a:xfrm>
            <a:off x="228600" y="2474913"/>
            <a:ext cx="2743200" cy="3122612"/>
          </a:xfrm>
          <a:prstGeom prst="rect">
            <a:avLst/>
          </a:prstGeom>
          <a:solidFill>
            <a:srgbClr val="99CCFF"/>
          </a:solidFill>
          <a:ln w="9525">
            <a:solidFill>
              <a:schemeClr val="tx1"/>
            </a:solidFill>
            <a:prstDash val="dash"/>
            <a:miter lim="800000"/>
            <a:headEnd/>
            <a:tailEnd/>
          </a:ln>
        </p:spPr>
        <p:txBody>
          <a:bodyPr lIns="90000" tIns="46800" rIns="90000" bIns="46800" anchor="ctr">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eaLnBrk="1" hangingPunct="1">
              <a:spcBef>
                <a:spcPct val="0"/>
              </a:spcBef>
              <a:buClrTx/>
              <a:buFontTx/>
              <a:buNone/>
            </a:pPr>
            <a:endParaRPr lang="en-GB" altLang="en-US" sz="1800">
              <a:solidFill>
                <a:schemeClr val="tx1"/>
              </a:solidFill>
              <a:latin typeface="Trebuchet MS" panose="020B0603020202020204" pitchFamily="34" charset="0"/>
            </a:endParaRPr>
          </a:p>
          <a:p>
            <a:pPr algn="ctr" eaLnBrk="1" hangingPunct="1">
              <a:spcBef>
                <a:spcPct val="0"/>
              </a:spcBef>
              <a:buClrTx/>
              <a:buFontTx/>
              <a:buNone/>
            </a:pPr>
            <a:endParaRPr lang="en-GB" altLang="en-US" sz="1800">
              <a:solidFill>
                <a:schemeClr val="tx1"/>
              </a:solidFill>
              <a:latin typeface="Trebuchet MS" panose="020B0603020202020204" pitchFamily="34" charset="0"/>
            </a:endParaRPr>
          </a:p>
          <a:p>
            <a:pPr algn="ctr" eaLnBrk="1" hangingPunct="1">
              <a:spcBef>
                <a:spcPct val="0"/>
              </a:spcBef>
              <a:buClrTx/>
              <a:buFontTx/>
              <a:buNone/>
            </a:pPr>
            <a:endParaRPr lang="en-GB" altLang="en-US" sz="1800">
              <a:solidFill>
                <a:schemeClr val="tx1"/>
              </a:solidFill>
              <a:latin typeface="Trebuchet MS" panose="020B0603020202020204" pitchFamily="34" charset="0"/>
            </a:endParaRPr>
          </a:p>
          <a:p>
            <a:pPr algn="ctr" eaLnBrk="1" hangingPunct="1">
              <a:spcBef>
                <a:spcPct val="0"/>
              </a:spcBef>
              <a:buClrTx/>
              <a:buFontTx/>
              <a:buNone/>
            </a:pPr>
            <a:endParaRPr lang="en-GB" altLang="en-US" sz="1800">
              <a:solidFill>
                <a:schemeClr val="tx1"/>
              </a:solidFill>
              <a:latin typeface="Trebuchet MS" panose="020B0603020202020204" pitchFamily="34" charset="0"/>
            </a:endParaRPr>
          </a:p>
          <a:p>
            <a:pPr algn="ctr" eaLnBrk="1" hangingPunct="1">
              <a:spcBef>
                <a:spcPct val="0"/>
              </a:spcBef>
              <a:buClrTx/>
              <a:buFontTx/>
              <a:buNone/>
            </a:pPr>
            <a:r>
              <a:rPr lang="en-GB" altLang="en-US" sz="1800">
                <a:solidFill>
                  <a:schemeClr val="tx1"/>
                </a:solidFill>
                <a:latin typeface="Trebuchet MS" panose="020B0603020202020204" pitchFamily="34" charset="0"/>
              </a:rPr>
              <a:t>Debt Management Committee</a:t>
            </a:r>
          </a:p>
          <a:p>
            <a:pPr algn="ctr" eaLnBrk="1" hangingPunct="1">
              <a:spcBef>
                <a:spcPct val="0"/>
              </a:spcBef>
              <a:buClrTx/>
              <a:buFontTx/>
              <a:buNone/>
            </a:pPr>
            <a:endParaRPr lang="en-GB" altLang="en-US" sz="1800">
              <a:solidFill>
                <a:schemeClr val="tx1"/>
              </a:solidFill>
              <a:latin typeface="Trebuchet MS" panose="020B0603020202020204" pitchFamily="34" charset="0"/>
            </a:endParaRPr>
          </a:p>
          <a:p>
            <a:pPr algn="ctr" eaLnBrk="1" hangingPunct="1">
              <a:spcBef>
                <a:spcPct val="0"/>
              </a:spcBef>
              <a:buClrTx/>
              <a:buFontTx/>
              <a:buNone/>
            </a:pPr>
            <a:endParaRPr lang="en-GB" altLang="en-US" sz="1800">
              <a:solidFill>
                <a:schemeClr val="tx1"/>
              </a:solidFill>
              <a:latin typeface="Trebuchet MS" panose="020B0603020202020204" pitchFamily="34" charset="0"/>
            </a:endParaRPr>
          </a:p>
          <a:p>
            <a:pPr algn="ctr" eaLnBrk="1" hangingPunct="1">
              <a:spcBef>
                <a:spcPct val="0"/>
              </a:spcBef>
              <a:buClrTx/>
              <a:buFontTx/>
              <a:buNone/>
            </a:pPr>
            <a:endParaRPr lang="en-GB" altLang="en-US" sz="1800">
              <a:solidFill>
                <a:schemeClr val="tx1"/>
              </a:solidFill>
              <a:latin typeface="Trebuchet MS" panose="020B0603020202020204" pitchFamily="34" charset="0"/>
            </a:endParaRPr>
          </a:p>
          <a:p>
            <a:pPr algn="ctr" eaLnBrk="1" hangingPunct="1">
              <a:spcBef>
                <a:spcPct val="0"/>
              </a:spcBef>
              <a:buClrTx/>
              <a:buFontTx/>
              <a:buNone/>
            </a:pPr>
            <a:endParaRPr lang="en-GB" altLang="en-US" sz="1800">
              <a:solidFill>
                <a:schemeClr val="tx1"/>
              </a:solidFill>
              <a:latin typeface="Trebuchet MS" panose="020B0603020202020204" pitchFamily="34" charset="0"/>
            </a:endParaRPr>
          </a:p>
          <a:p>
            <a:pPr algn="ctr" eaLnBrk="1" hangingPunct="1">
              <a:spcBef>
                <a:spcPct val="0"/>
              </a:spcBef>
              <a:buClrTx/>
              <a:buFontTx/>
              <a:buNone/>
            </a:pPr>
            <a:endParaRPr lang="en-GB" altLang="en-US" sz="1800">
              <a:solidFill>
                <a:schemeClr val="tx1"/>
              </a:solidFill>
              <a:latin typeface="Trebuchet MS" panose="020B0603020202020204" pitchFamily="34" charset="0"/>
            </a:endParaRPr>
          </a:p>
        </p:txBody>
      </p:sp>
      <p:sp>
        <p:nvSpPr>
          <p:cNvPr id="36867" name="Rectangle 3"/>
          <p:cNvSpPr>
            <a:spLocks noGrp="1" noChangeArrowheads="1"/>
          </p:cNvSpPr>
          <p:nvPr>
            <p:ph type="title"/>
          </p:nvPr>
        </p:nvSpPr>
        <p:spPr>
          <a:xfrm>
            <a:off x="8032" y="-14838"/>
            <a:ext cx="9144000" cy="1828800"/>
          </a:xfrm>
        </p:spPr>
        <p:txBody>
          <a:bodyPr/>
          <a:lstStyle/>
          <a:p>
            <a:r>
              <a:rPr lang="en-GB" altLang="en-US" sz="3400" smtClean="0"/>
              <a:t>External and Internal Governance Structure </a:t>
            </a:r>
            <a:br>
              <a:rPr lang="en-GB" altLang="en-US" sz="3400" smtClean="0"/>
            </a:br>
            <a:r>
              <a:rPr lang="en-GB" altLang="en-US" sz="3400" smtClean="0"/>
              <a:t>- Typical International Arrangement</a:t>
            </a:r>
          </a:p>
        </p:txBody>
      </p:sp>
      <p:sp>
        <p:nvSpPr>
          <p:cNvPr id="405508" name="Text Box 4"/>
          <p:cNvSpPr txBox="1">
            <a:spLocks noChangeArrowheads="1"/>
          </p:cNvSpPr>
          <p:nvPr/>
        </p:nvSpPr>
        <p:spPr bwMode="auto">
          <a:xfrm>
            <a:off x="3200400" y="3124200"/>
            <a:ext cx="2590800" cy="1168400"/>
          </a:xfrm>
          <a:prstGeom prst="rect">
            <a:avLst/>
          </a:prstGeom>
          <a:solidFill>
            <a:srgbClr val="00CCFF"/>
          </a:solidFill>
          <a:ln w="9525">
            <a:solidFill>
              <a:schemeClr val="tx1"/>
            </a:solidFill>
            <a:miter lim="800000"/>
            <a:headEnd/>
            <a:tailEnd/>
          </a:ln>
        </p:spPr>
        <p:txBody>
          <a:bodyPr>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50000"/>
              </a:spcBef>
              <a:buClrTx/>
              <a:buFontTx/>
              <a:buNone/>
            </a:pPr>
            <a:r>
              <a:rPr lang="en-GB" altLang="en-US" sz="2000">
                <a:solidFill>
                  <a:schemeClr val="tx1"/>
                </a:solidFill>
                <a:latin typeface="Times New Roman" panose="02020603050405020304" pitchFamily="18" charset="0"/>
              </a:rPr>
              <a:t>Head of Debt Office</a:t>
            </a:r>
          </a:p>
          <a:p>
            <a:pPr algn="ctr">
              <a:spcBef>
                <a:spcPct val="50000"/>
              </a:spcBef>
              <a:buClrTx/>
              <a:buFontTx/>
              <a:buNone/>
            </a:pPr>
            <a:r>
              <a:rPr lang="en-GB" altLang="en-US" sz="2000">
                <a:solidFill>
                  <a:schemeClr val="tx1"/>
                </a:solidFill>
                <a:latin typeface="Times New Roman" panose="02020603050405020304" pitchFamily="18" charset="0"/>
              </a:rPr>
              <a:t>Senior Management Committee</a:t>
            </a:r>
          </a:p>
        </p:txBody>
      </p:sp>
      <p:sp>
        <p:nvSpPr>
          <p:cNvPr id="405509" name="Text Box 5"/>
          <p:cNvSpPr txBox="1">
            <a:spLocks noChangeArrowheads="1"/>
          </p:cNvSpPr>
          <p:nvPr/>
        </p:nvSpPr>
        <p:spPr bwMode="auto">
          <a:xfrm>
            <a:off x="3200400" y="4724400"/>
            <a:ext cx="2590800" cy="711200"/>
          </a:xfrm>
          <a:prstGeom prst="rect">
            <a:avLst/>
          </a:prstGeom>
          <a:solidFill>
            <a:srgbClr val="CCFFFF"/>
          </a:solidFill>
          <a:ln w="9525">
            <a:solidFill>
              <a:schemeClr val="tx1"/>
            </a:solidFill>
            <a:miter lim="800000"/>
            <a:headEnd/>
            <a:tailEnd/>
          </a:ln>
        </p:spPr>
        <p:txBody>
          <a:bodyPr>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50000"/>
              </a:spcBef>
              <a:buClrTx/>
              <a:buFontTx/>
              <a:buNone/>
            </a:pPr>
            <a:r>
              <a:rPr lang="en-GB" altLang="en-US" sz="2000">
                <a:solidFill>
                  <a:schemeClr val="tx1"/>
                </a:solidFill>
                <a:latin typeface="Times New Roman" panose="02020603050405020304" pitchFamily="18" charset="0"/>
              </a:rPr>
              <a:t>Operational Committees</a:t>
            </a:r>
          </a:p>
        </p:txBody>
      </p:sp>
      <p:sp>
        <p:nvSpPr>
          <p:cNvPr id="405510" name="Text Box 6"/>
          <p:cNvSpPr txBox="1">
            <a:spLocks noChangeArrowheads="1"/>
          </p:cNvSpPr>
          <p:nvPr/>
        </p:nvSpPr>
        <p:spPr bwMode="auto">
          <a:xfrm>
            <a:off x="762000" y="2971800"/>
            <a:ext cx="1676400" cy="406400"/>
          </a:xfrm>
          <a:prstGeom prst="rect">
            <a:avLst/>
          </a:prstGeom>
          <a:solidFill>
            <a:srgbClr val="CCFFFF"/>
          </a:solidFill>
          <a:ln w="9525">
            <a:solidFill>
              <a:schemeClr val="tx1"/>
            </a:solidFill>
            <a:miter lim="800000"/>
            <a:headEnd/>
            <a:tailEnd/>
          </a:ln>
        </p:spPr>
        <p:txBody>
          <a:bodyPr lIns="90000" tIns="46800" rIns="90000" bIns="46800">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50000"/>
              </a:spcBef>
              <a:buClrTx/>
              <a:buFontTx/>
              <a:buNone/>
            </a:pPr>
            <a:r>
              <a:rPr lang="en-GB" altLang="en-US" sz="2000">
                <a:solidFill>
                  <a:schemeClr val="tx1"/>
                </a:solidFill>
                <a:latin typeface="Times New Roman" panose="02020603050405020304" pitchFamily="18" charset="0"/>
              </a:rPr>
              <a:t>Ministers</a:t>
            </a:r>
          </a:p>
        </p:txBody>
      </p:sp>
      <p:sp>
        <p:nvSpPr>
          <p:cNvPr id="405511" name="Text Box 7"/>
          <p:cNvSpPr txBox="1">
            <a:spLocks noChangeArrowheads="1"/>
          </p:cNvSpPr>
          <p:nvPr/>
        </p:nvSpPr>
        <p:spPr bwMode="auto">
          <a:xfrm>
            <a:off x="685800" y="4418013"/>
            <a:ext cx="1905000" cy="711200"/>
          </a:xfrm>
          <a:prstGeom prst="rect">
            <a:avLst/>
          </a:prstGeom>
          <a:solidFill>
            <a:srgbClr val="CCFFFF"/>
          </a:solidFill>
          <a:ln w="9525">
            <a:solidFill>
              <a:schemeClr val="tx1"/>
            </a:solidFill>
            <a:miter lim="800000"/>
            <a:headEnd/>
            <a:tailEnd/>
          </a:ln>
        </p:spPr>
        <p:txBody>
          <a:bodyPr lIns="90000" tIns="46800" rIns="90000" bIns="46800">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50000"/>
              </a:spcBef>
              <a:buClrTx/>
              <a:buFontTx/>
              <a:buNone/>
            </a:pPr>
            <a:r>
              <a:rPr lang="en-GB" altLang="en-US" sz="2000">
                <a:solidFill>
                  <a:schemeClr val="tx1"/>
                </a:solidFill>
                <a:latin typeface="Times New Roman" panose="02020603050405020304" pitchFamily="18" charset="0"/>
              </a:rPr>
              <a:t>Senior Officials in MoF</a:t>
            </a:r>
          </a:p>
        </p:txBody>
      </p:sp>
      <p:sp>
        <p:nvSpPr>
          <p:cNvPr id="405512" name="Text Box 8"/>
          <p:cNvSpPr txBox="1">
            <a:spLocks noChangeArrowheads="1"/>
          </p:cNvSpPr>
          <p:nvPr/>
        </p:nvSpPr>
        <p:spPr bwMode="auto">
          <a:xfrm>
            <a:off x="3198813" y="2133600"/>
            <a:ext cx="2514600" cy="406400"/>
          </a:xfrm>
          <a:prstGeom prst="rect">
            <a:avLst/>
          </a:prstGeom>
          <a:solidFill>
            <a:srgbClr val="CCFFFF"/>
          </a:solidFill>
          <a:ln w="9525">
            <a:solidFill>
              <a:schemeClr val="tx1"/>
            </a:solidFill>
            <a:miter lim="800000"/>
            <a:headEnd/>
            <a:tailEnd/>
          </a:ln>
        </p:spPr>
        <p:txBody>
          <a:bodyPr lIns="90000" tIns="46800" rIns="90000" bIns="46800">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50000"/>
              </a:spcBef>
              <a:buClrTx/>
              <a:buFontTx/>
              <a:buNone/>
            </a:pPr>
            <a:r>
              <a:rPr lang="en-GB" altLang="en-US" sz="2000" dirty="0">
                <a:solidFill>
                  <a:schemeClr val="tx1"/>
                </a:solidFill>
                <a:latin typeface="Times New Roman" panose="02020603050405020304" pitchFamily="18" charset="0"/>
              </a:rPr>
              <a:t>Parliament</a:t>
            </a:r>
          </a:p>
        </p:txBody>
      </p:sp>
      <p:sp>
        <p:nvSpPr>
          <p:cNvPr id="405513" name="Text Box 9"/>
          <p:cNvSpPr txBox="1">
            <a:spLocks noChangeArrowheads="1"/>
          </p:cNvSpPr>
          <p:nvPr/>
        </p:nvSpPr>
        <p:spPr bwMode="auto">
          <a:xfrm>
            <a:off x="6324600" y="3352800"/>
            <a:ext cx="1676400" cy="711200"/>
          </a:xfrm>
          <a:prstGeom prst="rect">
            <a:avLst/>
          </a:prstGeom>
          <a:solidFill>
            <a:srgbClr val="CCFFFF"/>
          </a:solidFill>
          <a:ln w="9525">
            <a:solidFill>
              <a:schemeClr val="tx1"/>
            </a:solidFill>
            <a:prstDash val="dash"/>
            <a:miter lim="800000"/>
            <a:headEnd/>
            <a:tailEnd/>
          </a:ln>
        </p:spPr>
        <p:txBody>
          <a:bodyPr lIns="90000" tIns="46800" rIns="90000" bIns="46800">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50000"/>
              </a:spcBef>
              <a:buClrTx/>
              <a:buFontTx/>
              <a:buNone/>
            </a:pPr>
            <a:r>
              <a:rPr lang="en-GB" altLang="en-US" sz="2000">
                <a:solidFill>
                  <a:schemeClr val="tx1"/>
                </a:solidFill>
                <a:latin typeface="Times New Roman" panose="02020603050405020304" pitchFamily="18" charset="0"/>
              </a:rPr>
              <a:t>Advisory Committee</a:t>
            </a:r>
          </a:p>
        </p:txBody>
      </p:sp>
      <p:sp>
        <p:nvSpPr>
          <p:cNvPr id="405514" name="Text Box 10"/>
          <p:cNvSpPr txBox="1">
            <a:spLocks noChangeArrowheads="1"/>
          </p:cNvSpPr>
          <p:nvPr/>
        </p:nvSpPr>
        <p:spPr bwMode="auto">
          <a:xfrm>
            <a:off x="6172200" y="4724400"/>
            <a:ext cx="2590800" cy="711200"/>
          </a:xfrm>
          <a:prstGeom prst="rect">
            <a:avLst/>
          </a:prstGeom>
          <a:solidFill>
            <a:srgbClr val="CCFFFF"/>
          </a:solidFill>
          <a:ln w="9525">
            <a:solidFill>
              <a:schemeClr val="tx1"/>
            </a:solidFill>
            <a:miter lim="800000"/>
            <a:headEnd/>
            <a:tailEnd/>
          </a:ln>
        </p:spPr>
        <p:txBody>
          <a:bodyPr lIns="90000" tIns="46800" rIns="90000" bIns="46800">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50000"/>
              </a:spcBef>
              <a:buClrTx/>
              <a:buFontTx/>
              <a:buNone/>
            </a:pPr>
            <a:r>
              <a:rPr lang="en-GB" altLang="en-US" sz="2000">
                <a:solidFill>
                  <a:schemeClr val="tx1"/>
                </a:solidFill>
                <a:latin typeface="Times New Roman" panose="02020603050405020304" pitchFamily="18" charset="0"/>
              </a:rPr>
              <a:t>Risk Policy and /or Audit Committees</a:t>
            </a:r>
          </a:p>
        </p:txBody>
      </p:sp>
      <p:sp>
        <p:nvSpPr>
          <p:cNvPr id="405515" name="Line 11"/>
          <p:cNvSpPr>
            <a:spLocks noChangeShapeType="1"/>
          </p:cNvSpPr>
          <p:nvPr/>
        </p:nvSpPr>
        <p:spPr bwMode="auto">
          <a:xfrm flipH="1" flipV="1">
            <a:off x="2438400" y="3200400"/>
            <a:ext cx="7620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16" name="Line 12"/>
          <p:cNvSpPr>
            <a:spLocks noChangeShapeType="1"/>
          </p:cNvSpPr>
          <p:nvPr/>
        </p:nvSpPr>
        <p:spPr bwMode="auto">
          <a:xfrm flipH="1">
            <a:off x="2590800" y="3962400"/>
            <a:ext cx="6096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17" name="Line 13"/>
          <p:cNvSpPr>
            <a:spLocks noChangeShapeType="1"/>
          </p:cNvSpPr>
          <p:nvPr/>
        </p:nvSpPr>
        <p:spPr bwMode="auto">
          <a:xfrm flipV="1">
            <a:off x="4343400" y="4267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18" name="Line 14"/>
          <p:cNvSpPr>
            <a:spLocks noChangeShapeType="1"/>
          </p:cNvSpPr>
          <p:nvPr/>
        </p:nvSpPr>
        <p:spPr bwMode="auto">
          <a:xfrm flipV="1">
            <a:off x="4343400" y="2514600"/>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19" name="Text Box 15"/>
          <p:cNvSpPr txBox="1">
            <a:spLocks noChangeArrowheads="1"/>
          </p:cNvSpPr>
          <p:nvPr/>
        </p:nvSpPr>
        <p:spPr bwMode="auto">
          <a:xfrm>
            <a:off x="6477000" y="2133600"/>
            <a:ext cx="2057400" cy="406400"/>
          </a:xfrm>
          <a:prstGeom prst="rect">
            <a:avLst/>
          </a:prstGeom>
          <a:solidFill>
            <a:srgbClr val="CCFFFF"/>
          </a:solidFill>
          <a:ln w="9525">
            <a:solidFill>
              <a:schemeClr val="tx1"/>
            </a:solidFill>
            <a:miter lim="800000"/>
            <a:headEnd/>
            <a:tailEnd/>
          </a:ln>
        </p:spPr>
        <p:txBody>
          <a:bodyPr lIns="90000" tIns="46800" rIns="90000" bIns="46800">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50000"/>
              </a:spcBef>
              <a:buClrTx/>
              <a:buFontTx/>
              <a:buNone/>
            </a:pPr>
            <a:r>
              <a:rPr lang="en-GB" altLang="en-US" sz="2000">
                <a:solidFill>
                  <a:schemeClr val="tx1"/>
                </a:solidFill>
                <a:latin typeface="Times New Roman" panose="02020603050405020304" pitchFamily="18" charset="0"/>
              </a:rPr>
              <a:t>External Audit</a:t>
            </a:r>
          </a:p>
        </p:txBody>
      </p:sp>
      <p:sp>
        <p:nvSpPr>
          <p:cNvPr id="405520" name="Line 16"/>
          <p:cNvSpPr>
            <a:spLocks noChangeShapeType="1"/>
          </p:cNvSpPr>
          <p:nvPr/>
        </p:nvSpPr>
        <p:spPr bwMode="auto">
          <a:xfrm flipH="1">
            <a:off x="5715000" y="2286000"/>
            <a:ext cx="762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21" name="Line 17"/>
          <p:cNvSpPr>
            <a:spLocks noChangeShapeType="1"/>
          </p:cNvSpPr>
          <p:nvPr/>
        </p:nvSpPr>
        <p:spPr bwMode="auto">
          <a:xfrm flipV="1">
            <a:off x="5795963" y="2565400"/>
            <a:ext cx="1012825" cy="711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22" name="Line 18"/>
          <p:cNvSpPr>
            <a:spLocks noChangeShapeType="1"/>
          </p:cNvSpPr>
          <p:nvPr/>
        </p:nvSpPr>
        <p:spPr bwMode="auto">
          <a:xfrm flipH="1">
            <a:off x="5791200" y="3657600"/>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23" name="Line 19"/>
          <p:cNvSpPr>
            <a:spLocks noChangeShapeType="1"/>
          </p:cNvSpPr>
          <p:nvPr/>
        </p:nvSpPr>
        <p:spPr bwMode="auto">
          <a:xfrm flipV="1">
            <a:off x="6705600" y="4038600"/>
            <a:ext cx="3810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24" name="Line 20"/>
          <p:cNvSpPr>
            <a:spLocks noChangeShapeType="1"/>
          </p:cNvSpPr>
          <p:nvPr/>
        </p:nvSpPr>
        <p:spPr bwMode="auto">
          <a:xfrm flipH="1" flipV="1">
            <a:off x="5791200" y="4114800"/>
            <a:ext cx="7620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25" name="Line 21"/>
          <p:cNvSpPr>
            <a:spLocks noChangeShapeType="1"/>
          </p:cNvSpPr>
          <p:nvPr/>
        </p:nvSpPr>
        <p:spPr bwMode="auto">
          <a:xfrm flipV="1">
            <a:off x="8459788" y="2565400"/>
            <a:ext cx="0" cy="21590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26" name="Rectangle 22"/>
          <p:cNvSpPr>
            <a:spLocks noChangeArrowheads="1"/>
          </p:cNvSpPr>
          <p:nvPr/>
        </p:nvSpPr>
        <p:spPr bwMode="auto">
          <a:xfrm>
            <a:off x="460375" y="6059488"/>
            <a:ext cx="2300288" cy="376237"/>
          </a:xfrm>
          <a:prstGeom prst="rect">
            <a:avLst/>
          </a:prstGeom>
          <a:solidFill>
            <a:srgbClr val="99CCFF"/>
          </a:solidFill>
          <a:ln w="9525">
            <a:solidFill>
              <a:schemeClr val="tx1"/>
            </a:solidFill>
            <a:prstDash val="dash"/>
            <a:miter lim="800000"/>
            <a:headEnd/>
            <a:tailEnd/>
          </a:ln>
        </p:spPr>
        <p:txBody>
          <a:bodyPr wrap="none" lIns="90000" tIns="46800" rIns="90000" bIns="46800" anchor="ctr">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eaLnBrk="1" hangingPunct="1">
              <a:spcBef>
                <a:spcPct val="0"/>
              </a:spcBef>
              <a:buClrTx/>
              <a:buFontTx/>
              <a:buNone/>
            </a:pPr>
            <a:r>
              <a:rPr lang="en-GB" altLang="en-US" sz="1800">
                <a:solidFill>
                  <a:schemeClr val="tx1"/>
                </a:solidFill>
                <a:latin typeface="Trebuchet MS" panose="020B0603020202020204" pitchFamily="34" charset="0"/>
              </a:rPr>
              <a:t>Central Bank, others</a:t>
            </a:r>
          </a:p>
        </p:txBody>
      </p:sp>
      <p:sp>
        <p:nvSpPr>
          <p:cNvPr id="405527" name="Line 23"/>
          <p:cNvSpPr>
            <a:spLocks noChangeShapeType="1"/>
          </p:cNvSpPr>
          <p:nvPr/>
        </p:nvSpPr>
        <p:spPr bwMode="auto">
          <a:xfrm flipV="1">
            <a:off x="1600200" y="55626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28" name="Text Box 24"/>
          <p:cNvSpPr txBox="1">
            <a:spLocks noChangeArrowheads="1"/>
          </p:cNvSpPr>
          <p:nvPr/>
        </p:nvSpPr>
        <p:spPr bwMode="auto">
          <a:xfrm>
            <a:off x="5410200" y="5867400"/>
            <a:ext cx="2590800" cy="406400"/>
          </a:xfrm>
          <a:prstGeom prst="rect">
            <a:avLst/>
          </a:prstGeom>
          <a:solidFill>
            <a:srgbClr val="CCFFFF"/>
          </a:solidFill>
          <a:ln w="9525">
            <a:solidFill>
              <a:schemeClr val="tx1"/>
            </a:solidFill>
            <a:miter lim="800000"/>
            <a:headEnd/>
            <a:tailEnd/>
          </a:ln>
        </p:spPr>
        <p:txBody>
          <a:bodyPr>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50000"/>
              </a:spcBef>
              <a:buClrTx/>
              <a:buFontTx/>
              <a:buNone/>
            </a:pPr>
            <a:r>
              <a:rPr lang="en-GB" altLang="en-US" sz="2000">
                <a:solidFill>
                  <a:schemeClr val="tx1"/>
                </a:solidFill>
                <a:latin typeface="Times New Roman" panose="02020603050405020304" pitchFamily="18" charset="0"/>
              </a:rPr>
              <a:t>Internal Audit</a:t>
            </a:r>
          </a:p>
        </p:txBody>
      </p:sp>
      <p:sp>
        <p:nvSpPr>
          <p:cNvPr id="405529" name="Line 25"/>
          <p:cNvSpPr>
            <a:spLocks noChangeShapeType="1"/>
          </p:cNvSpPr>
          <p:nvPr/>
        </p:nvSpPr>
        <p:spPr bwMode="auto">
          <a:xfrm flipV="1">
            <a:off x="7086600" y="5410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30" name="Line 26"/>
          <p:cNvSpPr>
            <a:spLocks noChangeShapeType="1"/>
          </p:cNvSpPr>
          <p:nvPr/>
        </p:nvSpPr>
        <p:spPr bwMode="auto">
          <a:xfrm flipH="1" flipV="1">
            <a:off x="5562600" y="3581400"/>
            <a:ext cx="685800" cy="22860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GB"/>
          </a:p>
        </p:txBody>
      </p:sp>
      <p:sp>
        <p:nvSpPr>
          <p:cNvPr id="405531" name="Freeform 27"/>
          <p:cNvSpPr>
            <a:spLocks/>
          </p:cNvSpPr>
          <p:nvPr/>
        </p:nvSpPr>
        <p:spPr bwMode="auto">
          <a:xfrm>
            <a:off x="2921000" y="2514600"/>
            <a:ext cx="6223000" cy="4089400"/>
          </a:xfrm>
          <a:custGeom>
            <a:avLst/>
            <a:gdLst>
              <a:gd name="T0" fmla="*/ 443547500 w 3920"/>
              <a:gd name="T1" fmla="*/ 766127500 h 2576"/>
              <a:gd name="T2" fmla="*/ 2147483646 w 3920"/>
              <a:gd name="T3" fmla="*/ 403225000 h 2576"/>
              <a:gd name="T4" fmla="*/ 2147483646 w 3920"/>
              <a:gd name="T5" fmla="*/ 1008062500 h 2576"/>
              <a:gd name="T6" fmla="*/ 2147483646 w 3920"/>
              <a:gd name="T7" fmla="*/ 2147483646 h 2576"/>
              <a:gd name="T8" fmla="*/ 2147483646 w 3920"/>
              <a:gd name="T9" fmla="*/ 2147483646 h 2576"/>
              <a:gd name="T10" fmla="*/ 2147483646 w 3920"/>
              <a:gd name="T11" fmla="*/ 2147483646 h 2576"/>
              <a:gd name="T12" fmla="*/ 2147483646 w 3920"/>
              <a:gd name="T13" fmla="*/ 2147483646 h 2576"/>
              <a:gd name="T14" fmla="*/ 2147483646 w 3920"/>
              <a:gd name="T15" fmla="*/ 2147483646 h 2576"/>
              <a:gd name="T16" fmla="*/ 564515000 w 3920"/>
              <a:gd name="T17" fmla="*/ 2147483646 h 2576"/>
              <a:gd name="T18" fmla="*/ 443547500 w 3920"/>
              <a:gd name="T19" fmla="*/ 766127500 h 257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20"/>
              <a:gd name="T31" fmla="*/ 0 h 2576"/>
              <a:gd name="T32" fmla="*/ 3920 w 3920"/>
              <a:gd name="T33" fmla="*/ 2576 h 257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20" h="2576">
                <a:moveTo>
                  <a:pt x="176" y="304"/>
                </a:moveTo>
                <a:cubicBezTo>
                  <a:pt x="336" y="0"/>
                  <a:pt x="872" y="144"/>
                  <a:pt x="1184" y="160"/>
                </a:cubicBezTo>
                <a:cubicBezTo>
                  <a:pt x="1496" y="176"/>
                  <a:pt x="1856" y="272"/>
                  <a:pt x="2048" y="400"/>
                </a:cubicBezTo>
                <a:cubicBezTo>
                  <a:pt x="2240" y="528"/>
                  <a:pt x="2064" y="800"/>
                  <a:pt x="2336" y="928"/>
                </a:cubicBezTo>
                <a:cubicBezTo>
                  <a:pt x="2608" y="1056"/>
                  <a:pt x="3440" y="976"/>
                  <a:pt x="3680" y="1168"/>
                </a:cubicBezTo>
                <a:cubicBezTo>
                  <a:pt x="3920" y="1360"/>
                  <a:pt x="3888" y="1856"/>
                  <a:pt x="3776" y="2080"/>
                </a:cubicBezTo>
                <a:cubicBezTo>
                  <a:pt x="3664" y="2304"/>
                  <a:pt x="3384" y="2448"/>
                  <a:pt x="3008" y="2512"/>
                </a:cubicBezTo>
                <a:cubicBezTo>
                  <a:pt x="2632" y="2576"/>
                  <a:pt x="1984" y="2552"/>
                  <a:pt x="1520" y="2464"/>
                </a:cubicBezTo>
                <a:cubicBezTo>
                  <a:pt x="1056" y="2376"/>
                  <a:pt x="448" y="2336"/>
                  <a:pt x="224" y="1984"/>
                </a:cubicBezTo>
                <a:cubicBezTo>
                  <a:pt x="0" y="1632"/>
                  <a:pt x="16" y="608"/>
                  <a:pt x="176" y="304"/>
                </a:cubicBezTo>
                <a:close/>
              </a:path>
            </a:pathLst>
          </a:custGeom>
          <a:noFill/>
          <a:ln w="12700" cap="flat" cmpd="sng">
            <a:solidFill>
              <a:srgbClr val="000099"/>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05532" name="Text Box 28"/>
          <p:cNvSpPr txBox="1">
            <a:spLocks noChangeArrowheads="1"/>
          </p:cNvSpPr>
          <p:nvPr/>
        </p:nvSpPr>
        <p:spPr bwMode="auto">
          <a:xfrm>
            <a:off x="2916238" y="6308725"/>
            <a:ext cx="22320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50000"/>
              </a:spcBef>
              <a:buClrTx/>
              <a:buFontTx/>
              <a:buNone/>
            </a:pPr>
            <a:r>
              <a:rPr lang="en-GB" altLang="en-US" sz="1800" dirty="0">
                <a:solidFill>
                  <a:schemeClr val="tx1"/>
                </a:solidFill>
                <a:latin typeface="Times New Roman" panose="02020603050405020304" pitchFamily="18" charset="0"/>
              </a:rPr>
              <a:t>DMO Boundary</a:t>
            </a:r>
          </a:p>
        </p:txBody>
      </p:sp>
      <p:sp>
        <p:nvSpPr>
          <p:cNvPr id="405533" name="Line 29"/>
          <p:cNvSpPr>
            <a:spLocks noChangeShapeType="1"/>
          </p:cNvSpPr>
          <p:nvPr/>
        </p:nvSpPr>
        <p:spPr bwMode="auto">
          <a:xfrm flipV="1">
            <a:off x="3708400" y="6092825"/>
            <a:ext cx="142875" cy="2159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30" name="Line 14"/>
          <p:cNvSpPr>
            <a:spLocks noChangeShapeType="1"/>
          </p:cNvSpPr>
          <p:nvPr/>
        </p:nvSpPr>
        <p:spPr bwMode="auto">
          <a:xfrm flipV="1">
            <a:off x="2443162" y="2311399"/>
            <a:ext cx="759461" cy="68421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90000" tIns="46800" rIns="90000" bIns="46800">
            <a:spAutoFit/>
          </a:bodyPr>
          <a:lstStyle/>
          <a:p>
            <a:endParaRPr lang="en-GB"/>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5508">
                                            <p:bg/>
                                          </p:spTgt>
                                        </p:tgtEl>
                                        <p:attrNameLst>
                                          <p:attrName>style.visibility</p:attrName>
                                        </p:attrNameLst>
                                      </p:cBhvr>
                                      <p:to>
                                        <p:strVal val="visible"/>
                                      </p:to>
                                    </p:set>
                                    <p:animEffect transition="in" filter="wipe(left)">
                                      <p:cBhvr>
                                        <p:cTn id="7" dur="500"/>
                                        <p:tgtEl>
                                          <p:spTgt spid="405508">
                                            <p:bg/>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05508">
                                            <p:txEl>
                                              <p:pRg st="0" end="0"/>
                                            </p:txEl>
                                          </p:spTgt>
                                        </p:tgtEl>
                                        <p:attrNameLst>
                                          <p:attrName>style.visibility</p:attrName>
                                        </p:attrNameLst>
                                      </p:cBhvr>
                                      <p:to>
                                        <p:strVal val="visible"/>
                                      </p:to>
                                    </p:set>
                                    <p:animEffect transition="in" filter="wipe(left)">
                                      <p:cBhvr>
                                        <p:cTn id="10" dur="500"/>
                                        <p:tgtEl>
                                          <p:spTgt spid="405508">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405516"/>
                                        </p:tgtEl>
                                        <p:attrNameLst>
                                          <p:attrName>style.visibility</p:attrName>
                                        </p:attrNameLst>
                                      </p:cBhvr>
                                      <p:to>
                                        <p:strVal val="visible"/>
                                      </p:to>
                                    </p:set>
                                    <p:animEffect transition="in" filter="wipe(right)">
                                      <p:cBhvr>
                                        <p:cTn id="15" dur="500"/>
                                        <p:tgtEl>
                                          <p:spTgt spid="405516"/>
                                        </p:tgtEl>
                                      </p:cBhvr>
                                    </p:animEffect>
                                  </p:childTnLst>
                                </p:cTn>
                              </p:par>
                              <p:par>
                                <p:cTn id="16" presetID="22" presetClass="entr" presetSubtype="2" fill="hold" grpId="0" nodeType="withEffect">
                                  <p:stCondLst>
                                    <p:cond delay="0"/>
                                  </p:stCondLst>
                                  <p:childTnLst>
                                    <p:set>
                                      <p:cBhvr>
                                        <p:cTn id="17" dur="1" fill="hold">
                                          <p:stCondLst>
                                            <p:cond delay="0"/>
                                          </p:stCondLst>
                                        </p:cTn>
                                        <p:tgtEl>
                                          <p:spTgt spid="405515"/>
                                        </p:tgtEl>
                                        <p:attrNameLst>
                                          <p:attrName>style.visibility</p:attrName>
                                        </p:attrNameLst>
                                      </p:cBhvr>
                                      <p:to>
                                        <p:strVal val="visible"/>
                                      </p:to>
                                    </p:set>
                                    <p:animEffect transition="in" filter="wipe(right)">
                                      <p:cBhvr>
                                        <p:cTn id="18" dur="500"/>
                                        <p:tgtEl>
                                          <p:spTgt spid="405515"/>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405510"/>
                                        </p:tgtEl>
                                        <p:attrNameLst>
                                          <p:attrName>style.visibility</p:attrName>
                                        </p:attrNameLst>
                                      </p:cBhvr>
                                      <p:to>
                                        <p:strVal val="visible"/>
                                      </p:to>
                                    </p:set>
                                    <p:animEffect transition="in" filter="wipe(left)">
                                      <p:cBhvr>
                                        <p:cTn id="21" dur="500"/>
                                        <p:tgtEl>
                                          <p:spTgt spid="405510"/>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405511"/>
                                        </p:tgtEl>
                                        <p:attrNameLst>
                                          <p:attrName>style.visibility</p:attrName>
                                        </p:attrNameLst>
                                      </p:cBhvr>
                                      <p:to>
                                        <p:strVal val="visible"/>
                                      </p:to>
                                    </p:set>
                                    <p:animEffect transition="in" filter="wipe(left)">
                                      <p:cBhvr>
                                        <p:cTn id="24" dur="500"/>
                                        <p:tgtEl>
                                          <p:spTgt spid="405511"/>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405506"/>
                                        </p:tgtEl>
                                        <p:attrNameLst>
                                          <p:attrName>style.visibility</p:attrName>
                                        </p:attrNameLst>
                                      </p:cBhvr>
                                      <p:to>
                                        <p:strVal val="visible"/>
                                      </p:to>
                                    </p:set>
                                    <p:animEffect transition="in" filter="wipe(left)">
                                      <p:cBhvr>
                                        <p:cTn id="29" dur="500"/>
                                        <p:tgtEl>
                                          <p:spTgt spid="40550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405527"/>
                                        </p:tgtEl>
                                        <p:attrNameLst>
                                          <p:attrName>style.visibility</p:attrName>
                                        </p:attrNameLst>
                                      </p:cBhvr>
                                      <p:to>
                                        <p:strVal val="visible"/>
                                      </p:to>
                                    </p:set>
                                    <p:animEffect transition="in" filter="wipe(left)">
                                      <p:cBhvr>
                                        <p:cTn id="34" dur="500"/>
                                        <p:tgtEl>
                                          <p:spTgt spid="405527"/>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405526"/>
                                        </p:tgtEl>
                                        <p:attrNameLst>
                                          <p:attrName>style.visibility</p:attrName>
                                        </p:attrNameLst>
                                      </p:cBhvr>
                                      <p:to>
                                        <p:strVal val="visible"/>
                                      </p:to>
                                    </p:set>
                                    <p:animEffect transition="in" filter="wipe(left)">
                                      <p:cBhvr>
                                        <p:cTn id="37" dur="500"/>
                                        <p:tgtEl>
                                          <p:spTgt spid="40552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05518"/>
                                        </p:tgtEl>
                                        <p:attrNameLst>
                                          <p:attrName>style.visibility</p:attrName>
                                        </p:attrNameLst>
                                      </p:cBhvr>
                                      <p:to>
                                        <p:strVal val="visible"/>
                                      </p:to>
                                    </p:set>
                                    <p:animEffect transition="in" filter="wipe(left)">
                                      <p:cBhvr>
                                        <p:cTn id="42" dur="500"/>
                                        <p:tgtEl>
                                          <p:spTgt spid="405518"/>
                                        </p:tgtEl>
                                      </p:cBhvr>
                                    </p:animEffect>
                                  </p:childTnLst>
                                </p:cTn>
                              </p:par>
                              <p:par>
                                <p:cTn id="43" presetID="22" presetClass="entr" presetSubtype="8" fill="hold" grpId="0" nodeType="with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wipe(left)">
                                      <p:cBhvr>
                                        <p:cTn id="45" dur="500"/>
                                        <p:tgtEl>
                                          <p:spTgt spid="30"/>
                                        </p:tgtEl>
                                      </p:cBhvr>
                                    </p:animEffect>
                                  </p:childTnLst>
                                </p:cTn>
                              </p:par>
                              <p:par>
                                <p:cTn id="46" presetID="22" presetClass="entr" presetSubtype="8" fill="hold" grpId="0" nodeType="withEffect">
                                  <p:stCondLst>
                                    <p:cond delay="0"/>
                                  </p:stCondLst>
                                  <p:childTnLst>
                                    <p:set>
                                      <p:cBhvr>
                                        <p:cTn id="47" dur="1" fill="hold">
                                          <p:stCondLst>
                                            <p:cond delay="0"/>
                                          </p:stCondLst>
                                        </p:cTn>
                                        <p:tgtEl>
                                          <p:spTgt spid="405512"/>
                                        </p:tgtEl>
                                        <p:attrNameLst>
                                          <p:attrName>style.visibility</p:attrName>
                                        </p:attrNameLst>
                                      </p:cBhvr>
                                      <p:to>
                                        <p:strVal val="visible"/>
                                      </p:to>
                                    </p:set>
                                    <p:animEffect transition="in" filter="wipe(left)">
                                      <p:cBhvr>
                                        <p:cTn id="48" dur="500"/>
                                        <p:tgtEl>
                                          <p:spTgt spid="405512"/>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405519"/>
                                        </p:tgtEl>
                                        <p:attrNameLst>
                                          <p:attrName>style.visibility</p:attrName>
                                        </p:attrNameLst>
                                      </p:cBhvr>
                                      <p:to>
                                        <p:strVal val="visible"/>
                                      </p:to>
                                    </p:set>
                                    <p:animEffect transition="in" filter="wipe(left)">
                                      <p:cBhvr>
                                        <p:cTn id="53" dur="500"/>
                                        <p:tgtEl>
                                          <p:spTgt spid="405519"/>
                                        </p:tgtEl>
                                      </p:cBhvr>
                                    </p:animEffect>
                                  </p:childTnLst>
                                </p:cTn>
                              </p:par>
                              <p:par>
                                <p:cTn id="54" presetID="22" presetClass="entr" presetSubtype="2" fill="hold" grpId="0" nodeType="withEffect">
                                  <p:stCondLst>
                                    <p:cond delay="0"/>
                                  </p:stCondLst>
                                  <p:childTnLst>
                                    <p:set>
                                      <p:cBhvr>
                                        <p:cTn id="55" dur="1" fill="hold">
                                          <p:stCondLst>
                                            <p:cond delay="0"/>
                                          </p:stCondLst>
                                        </p:cTn>
                                        <p:tgtEl>
                                          <p:spTgt spid="405520"/>
                                        </p:tgtEl>
                                        <p:attrNameLst>
                                          <p:attrName>style.visibility</p:attrName>
                                        </p:attrNameLst>
                                      </p:cBhvr>
                                      <p:to>
                                        <p:strVal val="visible"/>
                                      </p:to>
                                    </p:set>
                                    <p:animEffect transition="in" filter="wipe(right)">
                                      <p:cBhvr>
                                        <p:cTn id="56" dur="500"/>
                                        <p:tgtEl>
                                          <p:spTgt spid="405520"/>
                                        </p:tgtEl>
                                      </p:cBhvr>
                                    </p:animEffect>
                                  </p:childTnLst>
                                </p:cTn>
                              </p:par>
                              <p:par>
                                <p:cTn id="57" presetID="22" presetClass="entr" presetSubtype="8" fill="hold" grpId="0" nodeType="withEffect">
                                  <p:stCondLst>
                                    <p:cond delay="0"/>
                                  </p:stCondLst>
                                  <p:childTnLst>
                                    <p:set>
                                      <p:cBhvr>
                                        <p:cTn id="58" dur="1" fill="hold">
                                          <p:stCondLst>
                                            <p:cond delay="0"/>
                                          </p:stCondLst>
                                        </p:cTn>
                                        <p:tgtEl>
                                          <p:spTgt spid="405521"/>
                                        </p:tgtEl>
                                        <p:attrNameLst>
                                          <p:attrName>style.visibility</p:attrName>
                                        </p:attrNameLst>
                                      </p:cBhvr>
                                      <p:to>
                                        <p:strVal val="visible"/>
                                      </p:to>
                                    </p:set>
                                    <p:animEffect transition="in" filter="wipe(left)">
                                      <p:cBhvr>
                                        <p:cTn id="59" dur="500"/>
                                        <p:tgtEl>
                                          <p:spTgt spid="405521"/>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grpId="1" nodeType="clickEffect">
                                  <p:stCondLst>
                                    <p:cond delay="0"/>
                                  </p:stCondLst>
                                  <p:childTnLst>
                                    <p:set>
                                      <p:cBhvr>
                                        <p:cTn id="63" dur="1" fill="hold">
                                          <p:stCondLst>
                                            <p:cond delay="0"/>
                                          </p:stCondLst>
                                        </p:cTn>
                                        <p:tgtEl>
                                          <p:spTgt spid="405508">
                                            <p:txEl>
                                              <p:pRg st="1" end="1"/>
                                            </p:txEl>
                                          </p:spTgt>
                                        </p:tgtEl>
                                        <p:attrNameLst>
                                          <p:attrName>style.visibility</p:attrName>
                                        </p:attrNameLst>
                                      </p:cBhvr>
                                      <p:to>
                                        <p:strVal val="visible"/>
                                      </p:to>
                                    </p:set>
                                    <p:animEffect transition="in" filter="wipe(left)">
                                      <p:cBhvr>
                                        <p:cTn id="64" dur="500"/>
                                        <p:tgtEl>
                                          <p:spTgt spid="405508">
                                            <p:txEl>
                                              <p:pRg st="1" end="1"/>
                                            </p:txEl>
                                          </p:spTgt>
                                        </p:tgtEl>
                                      </p:cBhvr>
                                    </p:animEffect>
                                  </p:childTnLst>
                                </p:cTn>
                              </p:par>
                              <p:par>
                                <p:cTn id="65" presetID="22" presetClass="entr" presetSubtype="8" fill="hold" grpId="0" nodeType="withEffect">
                                  <p:stCondLst>
                                    <p:cond delay="0"/>
                                  </p:stCondLst>
                                  <p:childTnLst>
                                    <p:set>
                                      <p:cBhvr>
                                        <p:cTn id="66" dur="1" fill="hold">
                                          <p:stCondLst>
                                            <p:cond delay="0"/>
                                          </p:stCondLst>
                                        </p:cTn>
                                        <p:tgtEl>
                                          <p:spTgt spid="405517"/>
                                        </p:tgtEl>
                                        <p:attrNameLst>
                                          <p:attrName>style.visibility</p:attrName>
                                        </p:attrNameLst>
                                      </p:cBhvr>
                                      <p:to>
                                        <p:strVal val="visible"/>
                                      </p:to>
                                    </p:set>
                                    <p:animEffect transition="in" filter="wipe(left)">
                                      <p:cBhvr>
                                        <p:cTn id="67" dur="500"/>
                                        <p:tgtEl>
                                          <p:spTgt spid="405517"/>
                                        </p:tgtEl>
                                      </p:cBhvr>
                                    </p:animEffect>
                                  </p:childTnLst>
                                </p:cTn>
                              </p:par>
                              <p:par>
                                <p:cTn id="68" presetID="22" presetClass="entr" presetSubtype="8" fill="hold" grpId="0" nodeType="withEffect">
                                  <p:stCondLst>
                                    <p:cond delay="0"/>
                                  </p:stCondLst>
                                  <p:childTnLst>
                                    <p:set>
                                      <p:cBhvr>
                                        <p:cTn id="69" dur="1" fill="hold">
                                          <p:stCondLst>
                                            <p:cond delay="0"/>
                                          </p:stCondLst>
                                        </p:cTn>
                                        <p:tgtEl>
                                          <p:spTgt spid="405509"/>
                                        </p:tgtEl>
                                        <p:attrNameLst>
                                          <p:attrName>style.visibility</p:attrName>
                                        </p:attrNameLst>
                                      </p:cBhvr>
                                      <p:to>
                                        <p:strVal val="visible"/>
                                      </p:to>
                                    </p:set>
                                    <p:animEffect transition="in" filter="wipe(left)">
                                      <p:cBhvr>
                                        <p:cTn id="70" dur="500"/>
                                        <p:tgtEl>
                                          <p:spTgt spid="405509"/>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405524"/>
                                        </p:tgtEl>
                                        <p:attrNameLst>
                                          <p:attrName>style.visibility</p:attrName>
                                        </p:attrNameLst>
                                      </p:cBhvr>
                                      <p:to>
                                        <p:strVal val="visible"/>
                                      </p:to>
                                    </p:set>
                                    <p:animEffect transition="in" filter="wipe(down)">
                                      <p:cBhvr>
                                        <p:cTn id="75" dur="500"/>
                                        <p:tgtEl>
                                          <p:spTgt spid="405524"/>
                                        </p:tgtEl>
                                      </p:cBhvr>
                                    </p:animEffect>
                                  </p:childTnLst>
                                </p:cTn>
                              </p:par>
                              <p:par>
                                <p:cTn id="76" presetID="22" presetClass="entr" presetSubtype="8" fill="hold" grpId="0" nodeType="withEffect">
                                  <p:stCondLst>
                                    <p:cond delay="0"/>
                                  </p:stCondLst>
                                  <p:childTnLst>
                                    <p:set>
                                      <p:cBhvr>
                                        <p:cTn id="77" dur="1" fill="hold">
                                          <p:stCondLst>
                                            <p:cond delay="0"/>
                                          </p:stCondLst>
                                        </p:cTn>
                                        <p:tgtEl>
                                          <p:spTgt spid="405514"/>
                                        </p:tgtEl>
                                        <p:attrNameLst>
                                          <p:attrName>style.visibility</p:attrName>
                                        </p:attrNameLst>
                                      </p:cBhvr>
                                      <p:to>
                                        <p:strVal val="visible"/>
                                      </p:to>
                                    </p:set>
                                    <p:animEffect transition="in" filter="wipe(left)">
                                      <p:cBhvr>
                                        <p:cTn id="78" dur="500"/>
                                        <p:tgtEl>
                                          <p:spTgt spid="405514"/>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8" fill="hold" grpId="0" nodeType="clickEffect">
                                  <p:stCondLst>
                                    <p:cond delay="0"/>
                                  </p:stCondLst>
                                  <p:childTnLst>
                                    <p:set>
                                      <p:cBhvr>
                                        <p:cTn id="82" dur="1" fill="hold">
                                          <p:stCondLst>
                                            <p:cond delay="0"/>
                                          </p:stCondLst>
                                        </p:cTn>
                                        <p:tgtEl>
                                          <p:spTgt spid="405528"/>
                                        </p:tgtEl>
                                        <p:attrNameLst>
                                          <p:attrName>style.visibility</p:attrName>
                                        </p:attrNameLst>
                                      </p:cBhvr>
                                      <p:to>
                                        <p:strVal val="visible"/>
                                      </p:to>
                                    </p:set>
                                    <p:animEffect transition="in" filter="wipe(left)">
                                      <p:cBhvr>
                                        <p:cTn id="83" dur="500"/>
                                        <p:tgtEl>
                                          <p:spTgt spid="405528"/>
                                        </p:tgtEl>
                                      </p:cBhvr>
                                    </p:animEffect>
                                  </p:childTnLst>
                                </p:cTn>
                              </p:par>
                              <p:par>
                                <p:cTn id="84" presetID="22" presetClass="entr" presetSubtype="4" fill="hold" grpId="0" nodeType="withEffect">
                                  <p:stCondLst>
                                    <p:cond delay="0"/>
                                  </p:stCondLst>
                                  <p:childTnLst>
                                    <p:set>
                                      <p:cBhvr>
                                        <p:cTn id="85" dur="1" fill="hold">
                                          <p:stCondLst>
                                            <p:cond delay="0"/>
                                          </p:stCondLst>
                                        </p:cTn>
                                        <p:tgtEl>
                                          <p:spTgt spid="405530"/>
                                        </p:tgtEl>
                                        <p:attrNameLst>
                                          <p:attrName>style.visibility</p:attrName>
                                        </p:attrNameLst>
                                      </p:cBhvr>
                                      <p:to>
                                        <p:strVal val="visible"/>
                                      </p:to>
                                    </p:set>
                                    <p:animEffect transition="in" filter="wipe(down)">
                                      <p:cBhvr>
                                        <p:cTn id="86" dur="500"/>
                                        <p:tgtEl>
                                          <p:spTgt spid="405530"/>
                                        </p:tgtEl>
                                      </p:cBhvr>
                                    </p:animEffect>
                                  </p:childTnLst>
                                </p:cTn>
                              </p:par>
                              <p:par>
                                <p:cTn id="87" presetID="22" presetClass="entr" presetSubtype="4" fill="hold" grpId="0" nodeType="withEffect">
                                  <p:stCondLst>
                                    <p:cond delay="0"/>
                                  </p:stCondLst>
                                  <p:childTnLst>
                                    <p:set>
                                      <p:cBhvr>
                                        <p:cTn id="88" dur="1" fill="hold">
                                          <p:stCondLst>
                                            <p:cond delay="0"/>
                                          </p:stCondLst>
                                        </p:cTn>
                                        <p:tgtEl>
                                          <p:spTgt spid="405529"/>
                                        </p:tgtEl>
                                        <p:attrNameLst>
                                          <p:attrName>style.visibility</p:attrName>
                                        </p:attrNameLst>
                                      </p:cBhvr>
                                      <p:to>
                                        <p:strVal val="visible"/>
                                      </p:to>
                                    </p:set>
                                    <p:animEffect transition="in" filter="wipe(down)">
                                      <p:cBhvr>
                                        <p:cTn id="89" dur="500"/>
                                        <p:tgtEl>
                                          <p:spTgt spid="405529"/>
                                        </p:tgtEl>
                                      </p:cBhvr>
                                    </p:animEffect>
                                  </p:childTnLst>
                                </p:cTn>
                              </p:par>
                              <p:par>
                                <p:cTn id="90" presetID="22" presetClass="entr" presetSubtype="4" fill="hold" grpId="0" nodeType="withEffect">
                                  <p:stCondLst>
                                    <p:cond delay="0"/>
                                  </p:stCondLst>
                                  <p:childTnLst>
                                    <p:set>
                                      <p:cBhvr>
                                        <p:cTn id="91" dur="1" fill="hold">
                                          <p:stCondLst>
                                            <p:cond delay="0"/>
                                          </p:stCondLst>
                                        </p:cTn>
                                        <p:tgtEl>
                                          <p:spTgt spid="405525"/>
                                        </p:tgtEl>
                                        <p:attrNameLst>
                                          <p:attrName>style.visibility</p:attrName>
                                        </p:attrNameLst>
                                      </p:cBhvr>
                                      <p:to>
                                        <p:strVal val="visible"/>
                                      </p:to>
                                    </p:set>
                                    <p:animEffect transition="in" filter="wipe(down)">
                                      <p:cBhvr>
                                        <p:cTn id="92" dur="500"/>
                                        <p:tgtEl>
                                          <p:spTgt spid="405525"/>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405523"/>
                                        </p:tgtEl>
                                        <p:attrNameLst>
                                          <p:attrName>style.visibility</p:attrName>
                                        </p:attrNameLst>
                                      </p:cBhvr>
                                      <p:to>
                                        <p:strVal val="visible"/>
                                      </p:to>
                                    </p:set>
                                    <p:animEffect transition="in" filter="wipe(down)">
                                      <p:cBhvr>
                                        <p:cTn id="97" dur="500"/>
                                        <p:tgtEl>
                                          <p:spTgt spid="405523"/>
                                        </p:tgtEl>
                                      </p:cBhvr>
                                    </p:animEffect>
                                  </p:childTnLst>
                                </p:cTn>
                              </p:par>
                              <p:par>
                                <p:cTn id="98" presetID="22" presetClass="entr" presetSubtype="2" fill="hold" grpId="0" nodeType="withEffect">
                                  <p:stCondLst>
                                    <p:cond delay="0"/>
                                  </p:stCondLst>
                                  <p:childTnLst>
                                    <p:set>
                                      <p:cBhvr>
                                        <p:cTn id="99" dur="1" fill="hold">
                                          <p:stCondLst>
                                            <p:cond delay="0"/>
                                          </p:stCondLst>
                                        </p:cTn>
                                        <p:tgtEl>
                                          <p:spTgt spid="405522"/>
                                        </p:tgtEl>
                                        <p:attrNameLst>
                                          <p:attrName>style.visibility</p:attrName>
                                        </p:attrNameLst>
                                      </p:cBhvr>
                                      <p:to>
                                        <p:strVal val="visible"/>
                                      </p:to>
                                    </p:set>
                                    <p:animEffect transition="in" filter="wipe(right)">
                                      <p:cBhvr>
                                        <p:cTn id="100" dur="500"/>
                                        <p:tgtEl>
                                          <p:spTgt spid="405522"/>
                                        </p:tgtEl>
                                      </p:cBhvr>
                                    </p:animEffect>
                                  </p:childTnLst>
                                </p:cTn>
                              </p:par>
                              <p:par>
                                <p:cTn id="101" presetID="22" presetClass="entr" presetSubtype="4" fill="hold" grpId="0" nodeType="withEffect">
                                  <p:stCondLst>
                                    <p:cond delay="0"/>
                                  </p:stCondLst>
                                  <p:childTnLst>
                                    <p:set>
                                      <p:cBhvr>
                                        <p:cTn id="102" dur="1" fill="hold">
                                          <p:stCondLst>
                                            <p:cond delay="0"/>
                                          </p:stCondLst>
                                        </p:cTn>
                                        <p:tgtEl>
                                          <p:spTgt spid="405513"/>
                                        </p:tgtEl>
                                        <p:attrNameLst>
                                          <p:attrName>style.visibility</p:attrName>
                                        </p:attrNameLst>
                                      </p:cBhvr>
                                      <p:to>
                                        <p:strVal val="visible"/>
                                      </p:to>
                                    </p:set>
                                    <p:animEffect transition="in" filter="wipe(down)">
                                      <p:cBhvr>
                                        <p:cTn id="103" dur="500"/>
                                        <p:tgtEl>
                                          <p:spTgt spid="405513"/>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8" fill="hold" grpId="0" nodeType="clickEffect">
                                  <p:stCondLst>
                                    <p:cond delay="0"/>
                                  </p:stCondLst>
                                  <p:childTnLst>
                                    <p:set>
                                      <p:cBhvr>
                                        <p:cTn id="107" dur="1" fill="hold">
                                          <p:stCondLst>
                                            <p:cond delay="0"/>
                                          </p:stCondLst>
                                        </p:cTn>
                                        <p:tgtEl>
                                          <p:spTgt spid="405531"/>
                                        </p:tgtEl>
                                        <p:attrNameLst>
                                          <p:attrName>style.visibility</p:attrName>
                                        </p:attrNameLst>
                                      </p:cBhvr>
                                      <p:to>
                                        <p:strVal val="visible"/>
                                      </p:to>
                                    </p:set>
                                    <p:animEffect transition="in" filter="wipe(left)">
                                      <p:cBhvr>
                                        <p:cTn id="108" dur="500"/>
                                        <p:tgtEl>
                                          <p:spTgt spid="405531"/>
                                        </p:tgtEl>
                                      </p:cBhvr>
                                    </p:animEffect>
                                  </p:childTnLst>
                                </p:cTn>
                              </p:par>
                              <p:par>
                                <p:cTn id="109" presetID="22" presetClass="entr" presetSubtype="8" fill="hold" grpId="0" nodeType="withEffect">
                                  <p:stCondLst>
                                    <p:cond delay="0"/>
                                  </p:stCondLst>
                                  <p:childTnLst>
                                    <p:set>
                                      <p:cBhvr>
                                        <p:cTn id="110" dur="1" fill="hold">
                                          <p:stCondLst>
                                            <p:cond delay="0"/>
                                          </p:stCondLst>
                                        </p:cTn>
                                        <p:tgtEl>
                                          <p:spTgt spid="405533"/>
                                        </p:tgtEl>
                                        <p:attrNameLst>
                                          <p:attrName>style.visibility</p:attrName>
                                        </p:attrNameLst>
                                      </p:cBhvr>
                                      <p:to>
                                        <p:strVal val="visible"/>
                                      </p:to>
                                    </p:set>
                                    <p:animEffect transition="in" filter="wipe(left)">
                                      <p:cBhvr>
                                        <p:cTn id="111" dur="500"/>
                                        <p:tgtEl>
                                          <p:spTgt spid="405533"/>
                                        </p:tgtEl>
                                      </p:cBhvr>
                                    </p:animEffect>
                                  </p:childTnLst>
                                </p:cTn>
                              </p:par>
                              <p:par>
                                <p:cTn id="112" presetID="22" presetClass="entr" presetSubtype="8" fill="hold" grpId="0" nodeType="withEffect">
                                  <p:stCondLst>
                                    <p:cond delay="0"/>
                                  </p:stCondLst>
                                  <p:childTnLst>
                                    <p:set>
                                      <p:cBhvr>
                                        <p:cTn id="113" dur="1" fill="hold">
                                          <p:stCondLst>
                                            <p:cond delay="0"/>
                                          </p:stCondLst>
                                        </p:cTn>
                                        <p:tgtEl>
                                          <p:spTgt spid="405532"/>
                                        </p:tgtEl>
                                        <p:attrNameLst>
                                          <p:attrName>style.visibility</p:attrName>
                                        </p:attrNameLst>
                                      </p:cBhvr>
                                      <p:to>
                                        <p:strVal val="visible"/>
                                      </p:to>
                                    </p:set>
                                    <p:animEffect transition="in" filter="wipe(left)">
                                      <p:cBhvr>
                                        <p:cTn id="114" dur="500"/>
                                        <p:tgtEl>
                                          <p:spTgt spid="405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506" grpId="0" animBg="1"/>
      <p:bldP spid="405508" grpId="0" build="allAtOnce" animBg="1"/>
      <p:bldP spid="405508" grpId="1" build="allAtOnce"/>
      <p:bldP spid="405509" grpId="0" animBg="1"/>
      <p:bldP spid="405510" grpId="0" animBg="1"/>
      <p:bldP spid="405511" grpId="0" animBg="1"/>
      <p:bldP spid="405512" grpId="0" animBg="1"/>
      <p:bldP spid="405513" grpId="0" animBg="1"/>
      <p:bldP spid="405514" grpId="0" animBg="1"/>
      <p:bldP spid="405515" grpId="0" animBg="1"/>
      <p:bldP spid="405516" grpId="0" animBg="1"/>
      <p:bldP spid="405517" grpId="0" animBg="1"/>
      <p:bldP spid="405518" grpId="0" animBg="1"/>
      <p:bldP spid="405519" grpId="0" animBg="1"/>
      <p:bldP spid="405520" grpId="0" animBg="1"/>
      <p:bldP spid="405521" grpId="0" animBg="1"/>
      <p:bldP spid="405522" grpId="0" animBg="1"/>
      <p:bldP spid="405523" grpId="0" animBg="1"/>
      <p:bldP spid="405524" grpId="0" animBg="1"/>
      <p:bldP spid="405525" grpId="0" animBg="1"/>
      <p:bldP spid="405526" grpId="0" animBg="1"/>
      <p:bldP spid="405527" grpId="0" animBg="1"/>
      <p:bldP spid="405528" grpId="0" animBg="1"/>
      <p:bldP spid="405529" grpId="0" animBg="1"/>
      <p:bldP spid="405530" grpId="0" animBg="1"/>
      <p:bldP spid="405531" grpId="0" animBg="1"/>
      <p:bldP spid="405532" grpId="0"/>
      <p:bldP spid="405533" grpId="0" animBg="1"/>
      <p:bldP spid="3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52400" y="0"/>
            <a:ext cx="8991600" cy="1447800"/>
          </a:xfrm>
        </p:spPr>
        <p:txBody>
          <a:bodyPr/>
          <a:lstStyle/>
          <a:p>
            <a:r>
              <a:rPr lang="en-GB" altLang="en-US" smtClean="0"/>
              <a:t>What is Sovereign Debt Management?</a:t>
            </a:r>
          </a:p>
        </p:txBody>
      </p:sp>
      <p:sp>
        <p:nvSpPr>
          <p:cNvPr id="113667" name="Rectangle 3"/>
          <p:cNvSpPr>
            <a:spLocks noGrp="1" noChangeArrowheads="1"/>
          </p:cNvSpPr>
          <p:nvPr>
            <p:ph type="body" idx="1"/>
          </p:nvPr>
        </p:nvSpPr>
        <p:spPr>
          <a:xfrm>
            <a:off x="466725" y="1346200"/>
            <a:ext cx="8362950" cy="4514850"/>
          </a:xfrm>
        </p:spPr>
        <p:txBody>
          <a:bodyPr/>
          <a:lstStyle/>
          <a:p>
            <a:pPr>
              <a:lnSpc>
                <a:spcPct val="120000"/>
              </a:lnSpc>
              <a:spcBef>
                <a:spcPts val="600"/>
              </a:spcBef>
              <a:buFontTx/>
              <a:buNone/>
            </a:pPr>
            <a:r>
              <a:rPr lang="en-GB" altLang="en-US" sz="2400" dirty="0" smtClean="0"/>
              <a:t> </a:t>
            </a:r>
            <a:r>
              <a:rPr lang="en-GB" altLang="en-US" dirty="0" smtClean="0"/>
              <a:t>“The process of establishing and executing a strategy for managing the government’s debt in order to:</a:t>
            </a:r>
          </a:p>
          <a:p>
            <a:pPr lvl="1">
              <a:lnSpc>
                <a:spcPct val="120000"/>
              </a:lnSpc>
              <a:spcBef>
                <a:spcPts val="600"/>
              </a:spcBef>
            </a:pPr>
            <a:r>
              <a:rPr lang="en-GB" altLang="en-US" dirty="0" smtClean="0"/>
              <a:t>Raise the required amount of funding</a:t>
            </a:r>
          </a:p>
          <a:p>
            <a:pPr lvl="1">
              <a:lnSpc>
                <a:spcPct val="120000"/>
              </a:lnSpc>
              <a:spcBef>
                <a:spcPts val="600"/>
              </a:spcBef>
            </a:pPr>
            <a:r>
              <a:rPr lang="en-GB" altLang="en-US" dirty="0" smtClean="0"/>
              <a:t>Achieve its cost and risk objectives</a:t>
            </a:r>
          </a:p>
          <a:p>
            <a:pPr lvl="1">
              <a:lnSpc>
                <a:spcPct val="120000"/>
              </a:lnSpc>
              <a:spcBef>
                <a:spcPts val="600"/>
              </a:spcBef>
            </a:pPr>
            <a:r>
              <a:rPr lang="en-GB" altLang="en-US" dirty="0" smtClean="0"/>
              <a:t>Meet related goals – e.g. developing an efficient market for government securities.”</a:t>
            </a:r>
          </a:p>
        </p:txBody>
      </p:sp>
      <p:sp>
        <p:nvSpPr>
          <p:cNvPr id="113668" name="Text Box 4"/>
          <p:cNvSpPr txBox="1">
            <a:spLocks noChangeArrowheads="1"/>
          </p:cNvSpPr>
          <p:nvPr/>
        </p:nvSpPr>
        <p:spPr bwMode="auto">
          <a:xfrm>
            <a:off x="3995738" y="5759450"/>
            <a:ext cx="49530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Char char="•"/>
              <a:defRPr sz="3200">
                <a:solidFill>
                  <a:schemeClr val="tx2"/>
                </a:solidFill>
                <a:latin typeface="Garamond" panose="02020404030301010803" pitchFamily="18" charset="0"/>
              </a:defRPr>
            </a:lvl1pPr>
            <a:lvl2pPr>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lvl="1">
              <a:lnSpc>
                <a:spcPct val="90000"/>
              </a:lnSpc>
              <a:buFontTx/>
              <a:buNone/>
            </a:pPr>
            <a:r>
              <a:rPr lang="en-GB" altLang="en-US" sz="2000" i="1">
                <a:solidFill>
                  <a:schemeClr val="tx1"/>
                </a:solidFill>
                <a:latin typeface="Times New Roman" panose="02020603050405020304" pitchFamily="18" charset="0"/>
              </a:rPr>
              <a:t>IMF/World Bank, Guidelines for Public Debt Management, March 2001</a:t>
            </a:r>
          </a:p>
          <a:p>
            <a:pPr>
              <a:spcBef>
                <a:spcPct val="50000"/>
              </a:spcBef>
              <a:buClrTx/>
              <a:buFontTx/>
              <a:buNone/>
            </a:pPr>
            <a:endParaRPr lang="en-GB" altLang="en-US" sz="2000">
              <a:solidFill>
                <a:schemeClr val="tx1"/>
              </a:solidFill>
              <a:latin typeface="Times New Roman" panose="02020603050405020304" pitchFamily="18" charset="0"/>
            </a:endParaRPr>
          </a:p>
        </p:txBody>
      </p:sp>
    </p:spTree>
    <p:custDataLst>
      <p:tags r:id="rId1"/>
    </p:custDataLst>
    <p:extLst>
      <p:ext uri="{BB962C8B-B14F-4D97-AF65-F5344CB8AC3E}">
        <p14:creationId xmlns:p14="http://schemas.microsoft.com/office/powerpoint/2010/main" val="10340619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838200" y="0"/>
            <a:ext cx="7150100" cy="1143000"/>
          </a:xfrm>
        </p:spPr>
        <p:txBody>
          <a:bodyPr/>
          <a:lstStyle/>
          <a:p>
            <a:r>
              <a:rPr lang="en-GB" altLang="en-US" smtClean="0"/>
              <a:t>What is Public Sector Debt?</a:t>
            </a:r>
          </a:p>
        </p:txBody>
      </p:sp>
      <p:sp>
        <p:nvSpPr>
          <p:cNvPr id="117763" name="Rectangle 3"/>
          <p:cNvSpPr>
            <a:spLocks noGrp="1" noChangeArrowheads="1"/>
          </p:cNvSpPr>
          <p:nvPr>
            <p:ph type="body" idx="1"/>
          </p:nvPr>
        </p:nvSpPr>
        <p:spPr>
          <a:xfrm>
            <a:off x="683568" y="1211228"/>
            <a:ext cx="8153400" cy="4114800"/>
          </a:xfrm>
        </p:spPr>
        <p:txBody>
          <a:bodyPr/>
          <a:lstStyle/>
          <a:p>
            <a:pPr>
              <a:lnSpc>
                <a:spcPct val="90000"/>
              </a:lnSpc>
              <a:buFontTx/>
              <a:buNone/>
            </a:pPr>
            <a:endParaRPr lang="en-GB" altLang="en-US" sz="1000" dirty="0" smtClean="0"/>
          </a:p>
          <a:p>
            <a:pPr>
              <a:lnSpc>
                <a:spcPct val="130000"/>
              </a:lnSpc>
              <a:spcBef>
                <a:spcPts val="600"/>
              </a:spcBef>
              <a:buFontTx/>
              <a:buNone/>
            </a:pPr>
            <a:r>
              <a:rPr lang="en-GB" altLang="en-US" sz="2800" dirty="0" smtClean="0">
                <a:solidFill>
                  <a:schemeClr val="tx1"/>
                </a:solidFill>
              </a:rPr>
              <a:t>“Debt consists of all liabilities that require payment or payments of interest [or Sharia equivalent] and/or principal by the debtor to the creditor at a date or dates in the future. Thus, all liabilities in the Government Financial Statistics System are debt except for shares and other equity and financial derivatives</a:t>
            </a:r>
            <a:r>
              <a:rPr lang="en-GB" altLang="en-US" sz="2800" dirty="0" smtClean="0"/>
              <a:t>.”</a:t>
            </a:r>
          </a:p>
        </p:txBody>
      </p:sp>
      <p:sp>
        <p:nvSpPr>
          <p:cNvPr id="117764" name="Text Box 4"/>
          <p:cNvSpPr txBox="1">
            <a:spLocks noChangeArrowheads="1"/>
          </p:cNvSpPr>
          <p:nvPr/>
        </p:nvSpPr>
        <p:spPr bwMode="auto">
          <a:xfrm>
            <a:off x="5001796" y="4914865"/>
            <a:ext cx="3810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eaLnBrk="1" hangingPunct="1">
              <a:spcBef>
                <a:spcPct val="50000"/>
              </a:spcBef>
              <a:buClrTx/>
              <a:buFontTx/>
              <a:buNone/>
            </a:pPr>
            <a:r>
              <a:rPr lang="en-GB" altLang="en-US" sz="2400" i="1" dirty="0">
                <a:solidFill>
                  <a:schemeClr val="tx1"/>
                </a:solidFill>
                <a:latin typeface="Times New Roman" panose="02020603050405020304" pitchFamily="18" charset="0"/>
              </a:rPr>
              <a:t>IMF:  Government Financial Statistics Manual 2001</a:t>
            </a:r>
          </a:p>
        </p:txBody>
      </p:sp>
    </p:spTree>
    <p:custDataLst>
      <p:tags r:id="rId1"/>
    </p:custDataLst>
    <p:extLst>
      <p:ext uri="{BB962C8B-B14F-4D97-AF65-F5344CB8AC3E}">
        <p14:creationId xmlns:p14="http://schemas.microsoft.com/office/powerpoint/2010/main" val="1998138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8313" y="0"/>
            <a:ext cx="8280400" cy="1066800"/>
          </a:xfrm>
        </p:spPr>
        <p:txBody>
          <a:bodyPr/>
          <a:lstStyle/>
          <a:p>
            <a:r>
              <a:rPr lang="en-GB" altLang="en-US" sz="3400" smtClean="0"/>
              <a:t>Government Debt and Public Sector Debt</a:t>
            </a:r>
          </a:p>
        </p:txBody>
      </p:sp>
      <p:sp>
        <p:nvSpPr>
          <p:cNvPr id="193539" name="Rectangle 3"/>
          <p:cNvSpPr>
            <a:spLocks noGrp="1" noChangeArrowheads="1"/>
          </p:cNvSpPr>
          <p:nvPr>
            <p:ph type="body" idx="1"/>
          </p:nvPr>
        </p:nvSpPr>
        <p:spPr>
          <a:xfrm>
            <a:off x="323850" y="1268413"/>
            <a:ext cx="3816350" cy="4897437"/>
          </a:xfrm>
          <a:noFill/>
          <a:ln w="12700">
            <a:solidFill>
              <a:srgbClr val="000099"/>
            </a:solidFill>
            <a:miter lim="800000"/>
            <a:headEnd/>
            <a:tailEnd/>
          </a:ln>
        </p:spPr>
        <p:txBody>
          <a:bodyPr/>
          <a:lstStyle/>
          <a:p>
            <a:pPr>
              <a:lnSpc>
                <a:spcPct val="80000"/>
              </a:lnSpc>
              <a:buFontTx/>
              <a:buNone/>
            </a:pPr>
            <a:r>
              <a:rPr lang="en-GB" altLang="en-US" sz="2400" b="1" dirty="0" smtClean="0">
                <a:solidFill>
                  <a:srgbClr val="000099"/>
                </a:solidFill>
              </a:rPr>
              <a:t>Public Sector Debt includes:</a:t>
            </a:r>
          </a:p>
          <a:p>
            <a:pPr>
              <a:lnSpc>
                <a:spcPct val="80000"/>
              </a:lnSpc>
              <a:buFontTx/>
              <a:buNone/>
            </a:pPr>
            <a:endParaRPr lang="en-GB" altLang="en-US" sz="2000" dirty="0" smtClean="0"/>
          </a:p>
          <a:p>
            <a:pPr>
              <a:lnSpc>
                <a:spcPct val="80000"/>
              </a:lnSpc>
            </a:pPr>
            <a:r>
              <a:rPr lang="en-GB" altLang="en-US" sz="2000" dirty="0" smtClean="0"/>
              <a:t>Bills [sukuk[</a:t>
            </a:r>
          </a:p>
          <a:p>
            <a:pPr>
              <a:lnSpc>
                <a:spcPct val="80000"/>
              </a:lnSpc>
            </a:pPr>
            <a:r>
              <a:rPr lang="en-GB" altLang="en-US" sz="2000" dirty="0" smtClean="0"/>
              <a:t>Bonds [sukuk] – domestic or external</a:t>
            </a:r>
          </a:p>
          <a:p>
            <a:pPr>
              <a:lnSpc>
                <a:spcPct val="80000"/>
              </a:lnSpc>
            </a:pPr>
            <a:r>
              <a:rPr lang="en-GB" altLang="en-US" sz="2000" dirty="0" smtClean="0"/>
              <a:t>Bilateral or multilateral external credits</a:t>
            </a:r>
          </a:p>
          <a:p>
            <a:pPr>
              <a:lnSpc>
                <a:spcPct val="80000"/>
              </a:lnSpc>
            </a:pPr>
            <a:r>
              <a:rPr lang="en-GB" altLang="en-US" sz="2000" dirty="0" smtClean="0"/>
              <a:t>Loans from banks – internal or external</a:t>
            </a:r>
          </a:p>
          <a:p>
            <a:pPr>
              <a:lnSpc>
                <a:spcPct val="80000"/>
              </a:lnSpc>
            </a:pPr>
            <a:r>
              <a:rPr lang="en-GB" altLang="en-US" sz="2000" dirty="0" smtClean="0"/>
              <a:t>[Arrears to suppliers]</a:t>
            </a:r>
          </a:p>
          <a:p>
            <a:pPr>
              <a:lnSpc>
                <a:spcPct val="80000"/>
              </a:lnSpc>
            </a:pPr>
            <a:r>
              <a:rPr lang="en-GB" altLang="en-US" sz="2000" dirty="0" smtClean="0"/>
              <a:t>…etc</a:t>
            </a:r>
          </a:p>
          <a:p>
            <a:pPr>
              <a:lnSpc>
                <a:spcPct val="80000"/>
              </a:lnSpc>
              <a:buFont typeface="Monotype Sorts" pitchFamily="2" charset="2"/>
              <a:buChar char="Ù"/>
            </a:pPr>
            <a:r>
              <a:rPr lang="en-GB" altLang="en-US" sz="2000" dirty="0" smtClean="0"/>
              <a:t>Whether issued or owed by central government, sub-national government (provinces, cities or municipalities) or state-owned enterprises (SoEs)</a:t>
            </a:r>
          </a:p>
        </p:txBody>
      </p:sp>
      <p:graphicFrame>
        <p:nvGraphicFramePr>
          <p:cNvPr id="193700" name="Group 164"/>
          <p:cNvGraphicFramePr>
            <a:graphicFrameLocks noGrp="1"/>
          </p:cNvGraphicFramePr>
          <p:nvPr>
            <p:extLst>
              <p:ext uri="{D42A27DB-BD31-4B8C-83A1-F6EECF244321}">
                <p14:modId xmlns:p14="http://schemas.microsoft.com/office/powerpoint/2010/main" val="2231718476"/>
              </p:ext>
            </p:extLst>
          </p:nvPr>
        </p:nvGraphicFramePr>
        <p:xfrm>
          <a:off x="4284663" y="1268413"/>
          <a:ext cx="4535487" cy="4911738"/>
        </p:xfrm>
        <a:graphic>
          <a:graphicData uri="http://schemas.openxmlformats.org/drawingml/2006/table">
            <a:tbl>
              <a:tblPr/>
              <a:tblGrid>
                <a:gridCol w="3240087"/>
                <a:gridCol w="1295400"/>
              </a:tblGrid>
              <a:tr h="822932">
                <a:tc grid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rgbClr val="000099"/>
                          </a:solidFill>
                          <a:effectLst/>
                          <a:latin typeface="Garamond" pitchFamily="18" charset="0"/>
                          <a:ea typeface="Times New Roman" pitchFamily="18" charset="0"/>
                          <a:cs typeface="Arial" charset="0"/>
                        </a:rPr>
                        <a:t>Central &amp; General Government; and Public Sector</a:t>
                      </a:r>
                    </a:p>
                  </a:txBody>
                  <a:tcPr marT="45713" marB="45713"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noFill/>
                  </a:tcPr>
                </a:tc>
                <a:tc hMerge="1">
                  <a:txBody>
                    <a:bodyPr/>
                    <a:lstStyle/>
                    <a:p>
                      <a:endParaRPr lang="en-GB"/>
                    </a:p>
                  </a:txBody>
                  <a:tcPr/>
                </a:tc>
              </a:tr>
              <a:tr h="40316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2"/>
                          </a:solidFill>
                          <a:effectLst/>
                          <a:latin typeface="Garamond" pitchFamily="18" charset="0"/>
                          <a:ea typeface="Times New Roman" pitchFamily="18" charset="0"/>
                          <a:cs typeface="Arial" charset="0"/>
                        </a:rPr>
                        <a:t>Central Government Debt</a:t>
                      </a: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Arial" charset="0"/>
                        </a:rPr>
                        <a:t>                   </a:t>
                      </a:r>
                      <a:endParaRPr kumimoji="0" lang="en-US"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arrow"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arrow"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Garamond" pitchFamily="18" charset="0"/>
                          <a:ea typeface="Times New Roman" pitchFamily="18" charset="0"/>
                          <a:cs typeface="Arial" charset="0"/>
                        </a:rPr>
                        <a:t>A</a:t>
                      </a:r>
                      <a:endParaRPr kumimoji="0" lang="en-US"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arrow"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arrow" w="med" len="med"/>
                    </a:lnB>
                    <a:lnTlToBr>
                      <a:noFill/>
                    </a:lnTlToBr>
                    <a:lnBlToTr>
                      <a:noFill/>
                    </a:lnBlToTr>
                    <a:noFill/>
                  </a:tcPr>
                </a:tc>
              </a:tr>
              <a:tr h="67141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Garamond" pitchFamily="18" charset="0"/>
                          <a:ea typeface="Times New Roman" pitchFamily="18" charset="0"/>
                          <a:cs typeface="Arial" charset="0"/>
                        </a:rPr>
                        <a:t>Provincial, city and municipality government debt  </a:t>
                      </a:r>
                      <a:endParaRPr kumimoji="0" lang="en-US"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arrow"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arrow"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Garamond" pitchFamily="18" charset="0"/>
                          <a:ea typeface="Times New Roman" pitchFamily="18" charset="0"/>
                          <a:cs typeface="Arial" charset="0"/>
                        </a:rPr>
                        <a:t>B</a:t>
                      </a:r>
                      <a:endParaRPr kumimoji="0" lang="en-US"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arrow"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arrow" w="med" len="med"/>
                    </a:lnB>
                    <a:lnTlToBr>
                      <a:noFill/>
                    </a:lnTlToBr>
                    <a:lnBlToTr>
                      <a:noFill/>
                    </a:lnBlToTr>
                    <a:noFill/>
                  </a:tcPr>
                </a:tc>
              </a:tr>
              <a:tr h="69681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smtClean="0">
                          <a:ln>
                            <a:noFill/>
                          </a:ln>
                          <a:solidFill>
                            <a:schemeClr val="tx1"/>
                          </a:solidFill>
                          <a:effectLst/>
                          <a:latin typeface="Garamond" pitchFamily="18" charset="0"/>
                          <a:ea typeface="Times New Roman" pitchFamily="18" charset="0"/>
                          <a:cs typeface="Arial" charset="0"/>
                        </a:rPr>
                        <a:t>of which, borrowed from central government</a:t>
                      </a:r>
                      <a:endParaRPr kumimoji="0" lang="en-US" sz="1800" b="0" i="1"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arrow"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arrow"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Garamond" pitchFamily="18" charset="0"/>
                          <a:ea typeface="Times New Roman" pitchFamily="18" charset="0"/>
                          <a:cs typeface="Arial" charset="0"/>
                        </a:rPr>
                        <a:t>C</a:t>
                      </a:r>
                      <a:endParaRPr kumimoji="0" lang="en-US"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arrow"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arrow" w="med" len="med"/>
                    </a:lnB>
                    <a:lnTlToBr>
                      <a:noFill/>
                    </a:lnTlToBr>
                    <a:lnBlToTr>
                      <a:noFill/>
                    </a:lnBlToTr>
                    <a:noFill/>
                  </a:tcPr>
                </a:tc>
              </a:tr>
              <a:tr h="45237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2"/>
                          </a:solidFill>
                          <a:effectLst/>
                          <a:latin typeface="Garamond" pitchFamily="18" charset="0"/>
                          <a:ea typeface="Times New Roman" pitchFamily="18" charset="0"/>
                          <a:cs typeface="Arial" charset="0"/>
                        </a:rPr>
                        <a:t>General Government Debt</a:t>
                      </a:r>
                      <a:r>
                        <a:rPr kumimoji="0" lang="en-US" sz="1800" b="1" i="0" u="none" strike="noStrike" cap="none" normalizeH="0" baseline="0" smtClean="0">
                          <a:ln>
                            <a:noFill/>
                          </a:ln>
                          <a:solidFill>
                            <a:schemeClr val="tx1"/>
                          </a:solidFill>
                          <a:effectLst/>
                          <a:latin typeface="Garamond" pitchFamily="18" charset="0"/>
                          <a:ea typeface="Times New Roman" pitchFamily="18" charset="0"/>
                          <a:cs typeface="Arial" charset="0"/>
                        </a:rPr>
                        <a:t>	</a:t>
                      </a:r>
                      <a:endParaRPr kumimoji="0" lang="en-US"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arrow"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arrow"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Garamond" pitchFamily="18" charset="0"/>
                          <a:ea typeface="Times New Roman" pitchFamily="18" charset="0"/>
                          <a:cs typeface="Arial" charset="0"/>
                        </a:rPr>
                        <a:t>E=A+B-C</a:t>
                      </a:r>
                      <a:endParaRPr kumimoji="0" lang="en-US"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arrow"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arrow" w="med" len="med"/>
                    </a:lnB>
                    <a:lnTlToBr>
                      <a:noFill/>
                    </a:lnTlToBr>
                    <a:lnBlToTr>
                      <a:noFill/>
                    </a:lnBlToTr>
                    <a:noFill/>
                  </a:tcPr>
                </a:tc>
              </a:tr>
              <a:tr h="4618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Garamond" pitchFamily="18" charset="0"/>
                          <a:ea typeface="Times New Roman" pitchFamily="18" charset="0"/>
                          <a:cs typeface="Arial" charset="0"/>
                        </a:rPr>
                        <a:t>SoE or Public Corporation Debt</a:t>
                      </a:r>
                      <a:endParaRPr kumimoji="0" lang="en-US" sz="18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arrow"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arrow"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Garamond" pitchFamily="18" charset="0"/>
                          <a:ea typeface="Times New Roman" pitchFamily="18" charset="0"/>
                          <a:cs typeface="Arial" charset="0"/>
                        </a:rPr>
                        <a:t>F</a:t>
                      </a:r>
                      <a:endParaRPr kumimoji="0" lang="en-US"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arrow"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arrow" w="med" len="med"/>
                    </a:lnB>
                    <a:lnTlToBr>
                      <a:noFill/>
                    </a:lnTlToBr>
                    <a:lnBlToTr>
                      <a:noFill/>
                    </a:lnBlToTr>
                    <a:noFill/>
                  </a:tcPr>
                </a:tc>
              </a:tr>
              <a:tr h="95870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smtClean="0">
                          <a:ln>
                            <a:noFill/>
                          </a:ln>
                          <a:solidFill>
                            <a:schemeClr val="tx1"/>
                          </a:solidFill>
                          <a:effectLst/>
                          <a:latin typeface="Garamond" pitchFamily="18" charset="0"/>
                          <a:ea typeface="Times New Roman" pitchFamily="18" charset="0"/>
                          <a:cs typeface="Arial" charset="0"/>
                        </a:rPr>
                        <a:t>of which, borrowed from central government or provincial, city or municipality government</a:t>
                      </a:r>
                      <a:endParaRPr kumimoji="0" lang="en-US" sz="1800" b="0" i="1"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arrow"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arrow"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Garamond" pitchFamily="18" charset="0"/>
                          <a:ea typeface="Times New Roman" pitchFamily="18" charset="0"/>
                          <a:cs typeface="Arial" charset="0"/>
                        </a:rPr>
                        <a:t>G</a:t>
                      </a:r>
                      <a:endParaRPr kumimoji="0" lang="en-US"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arrow"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arrow" w="med" len="med"/>
                    </a:lnB>
                    <a:lnTlToBr>
                      <a:noFill/>
                    </a:lnTlToBr>
                    <a:lnBlToTr>
                      <a:noFill/>
                    </a:lnBlToTr>
                    <a:noFill/>
                  </a:tcPr>
                </a:tc>
              </a:tr>
              <a:tr h="44443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2"/>
                          </a:solidFill>
                          <a:effectLst/>
                          <a:latin typeface="Garamond" pitchFamily="18" charset="0"/>
                          <a:ea typeface="Times New Roman" pitchFamily="18" charset="0"/>
                          <a:cs typeface="Arial" charset="0"/>
                        </a:rPr>
                        <a:t>Public Sector Debt</a:t>
                      </a:r>
                      <a:endParaRPr kumimoji="0" lang="en-US" sz="1800" b="0" i="0" u="none" strike="noStrike" cap="none" normalizeH="0" baseline="0" smtClean="0">
                        <a:ln>
                          <a:noFill/>
                        </a:ln>
                        <a:solidFill>
                          <a:schemeClr val="tx2"/>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arrow"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Garamond" pitchFamily="18" charset="0"/>
                          <a:ea typeface="Times New Roman" pitchFamily="18" charset="0"/>
                          <a:cs typeface="Arial" charset="0"/>
                        </a:rPr>
                        <a:t>H=E+F-G</a:t>
                      </a:r>
                      <a:endParaRPr kumimoji="0" lang="en-US" sz="18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13" marB="45713" horzOverflow="overflow">
                    <a:lnL w="12700" cap="flat" cmpd="sng" algn="ctr">
                      <a:solidFill>
                        <a:srgbClr val="000099"/>
                      </a:solidFill>
                      <a:prstDash val="solid"/>
                      <a:round/>
                      <a:headEnd type="none" w="med" len="med"/>
                      <a:tailEnd type="arrow"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arrow" w="med" len="med"/>
                    </a:lnT>
                    <a:lnB w="12700" cap="flat" cmpd="sng" algn="ctr">
                      <a:solidFill>
                        <a:srgbClr val="000099"/>
                      </a:solidFill>
                      <a:prstDash val="solid"/>
                      <a:round/>
                      <a:headEnd type="none" w="med" len="med"/>
                      <a:tailEnd type="none" w="med" len="med"/>
                    </a:lnB>
                    <a:lnTlToBr>
                      <a:noFill/>
                    </a:lnTlToBr>
                    <a:lnBlToTr>
                      <a:noFill/>
                    </a:lnBlToTr>
                    <a:noFill/>
                  </a:tcPr>
                </a:tc>
              </a:tr>
            </a:tbl>
          </a:graphicData>
        </a:graphic>
      </p:graphicFrame>
    </p:spTree>
    <p:custDataLst>
      <p:tags r:id="rId1"/>
    </p:custDataLst>
    <p:extLst>
      <p:ext uri="{BB962C8B-B14F-4D97-AF65-F5344CB8AC3E}">
        <p14:creationId xmlns:p14="http://schemas.microsoft.com/office/powerpoint/2010/main" val="41027825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withEffect">
                                  <p:stCondLst>
                                    <p:cond delay="0"/>
                                  </p:stCondLst>
                                  <p:childTnLst>
                                    <p:set>
                                      <p:cBhvr>
                                        <p:cTn id="6" dur="1" fill="hold">
                                          <p:stCondLst>
                                            <p:cond delay="0"/>
                                          </p:stCondLst>
                                        </p:cTn>
                                        <p:tgtEl>
                                          <p:spTgt spid="193539">
                                            <p:txEl>
                                              <p:pRg st="0" end="0"/>
                                            </p:txEl>
                                          </p:spTgt>
                                        </p:tgtEl>
                                        <p:attrNameLst>
                                          <p:attrName>style.visibility</p:attrName>
                                        </p:attrNameLst>
                                      </p:cBhvr>
                                      <p:to>
                                        <p:strVal val="visible"/>
                                      </p:to>
                                    </p:set>
                                    <p:animEffect transition="in" filter="wipe(left)">
                                      <p:cBhvr>
                                        <p:cTn id="7" dur="500"/>
                                        <p:tgtEl>
                                          <p:spTgt spid="193539">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93539">
                                            <p:txEl>
                                              <p:pRg st="2" end="2"/>
                                            </p:txEl>
                                          </p:spTgt>
                                        </p:tgtEl>
                                        <p:attrNameLst>
                                          <p:attrName>style.visibility</p:attrName>
                                        </p:attrNameLst>
                                      </p:cBhvr>
                                      <p:to>
                                        <p:strVal val="visible"/>
                                      </p:to>
                                    </p:set>
                                    <p:animEffect transition="in" filter="wipe(left)">
                                      <p:cBhvr>
                                        <p:cTn id="10" dur="500"/>
                                        <p:tgtEl>
                                          <p:spTgt spid="193539">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193539">
                                            <p:txEl>
                                              <p:pRg st="3" end="3"/>
                                            </p:txEl>
                                          </p:spTgt>
                                        </p:tgtEl>
                                        <p:attrNameLst>
                                          <p:attrName>style.visibility</p:attrName>
                                        </p:attrNameLst>
                                      </p:cBhvr>
                                      <p:to>
                                        <p:strVal val="visible"/>
                                      </p:to>
                                    </p:set>
                                    <p:animEffect transition="in" filter="wipe(left)">
                                      <p:cBhvr>
                                        <p:cTn id="13" dur="500"/>
                                        <p:tgtEl>
                                          <p:spTgt spid="193539">
                                            <p:txEl>
                                              <p:pRg st="3" end="3"/>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193539">
                                            <p:txEl>
                                              <p:pRg st="4" end="4"/>
                                            </p:txEl>
                                          </p:spTgt>
                                        </p:tgtEl>
                                        <p:attrNameLst>
                                          <p:attrName>style.visibility</p:attrName>
                                        </p:attrNameLst>
                                      </p:cBhvr>
                                      <p:to>
                                        <p:strVal val="visible"/>
                                      </p:to>
                                    </p:set>
                                    <p:animEffect transition="in" filter="wipe(left)">
                                      <p:cBhvr>
                                        <p:cTn id="16" dur="500"/>
                                        <p:tgtEl>
                                          <p:spTgt spid="193539">
                                            <p:txEl>
                                              <p:pRg st="4" end="4"/>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193539">
                                            <p:txEl>
                                              <p:pRg st="5" end="5"/>
                                            </p:txEl>
                                          </p:spTgt>
                                        </p:tgtEl>
                                        <p:attrNameLst>
                                          <p:attrName>style.visibility</p:attrName>
                                        </p:attrNameLst>
                                      </p:cBhvr>
                                      <p:to>
                                        <p:strVal val="visible"/>
                                      </p:to>
                                    </p:set>
                                    <p:animEffect transition="in" filter="wipe(left)">
                                      <p:cBhvr>
                                        <p:cTn id="19" dur="500"/>
                                        <p:tgtEl>
                                          <p:spTgt spid="193539">
                                            <p:txEl>
                                              <p:pRg st="5" end="5"/>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193539">
                                            <p:txEl>
                                              <p:pRg st="6" end="6"/>
                                            </p:txEl>
                                          </p:spTgt>
                                        </p:tgtEl>
                                        <p:attrNameLst>
                                          <p:attrName>style.visibility</p:attrName>
                                        </p:attrNameLst>
                                      </p:cBhvr>
                                      <p:to>
                                        <p:strVal val="visible"/>
                                      </p:to>
                                    </p:set>
                                    <p:animEffect transition="in" filter="wipe(left)">
                                      <p:cBhvr>
                                        <p:cTn id="22" dur="500"/>
                                        <p:tgtEl>
                                          <p:spTgt spid="193539">
                                            <p:txEl>
                                              <p:pRg st="6" end="6"/>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193539">
                                            <p:txEl>
                                              <p:pRg st="7" end="7"/>
                                            </p:txEl>
                                          </p:spTgt>
                                        </p:tgtEl>
                                        <p:attrNameLst>
                                          <p:attrName>style.visibility</p:attrName>
                                        </p:attrNameLst>
                                      </p:cBhvr>
                                      <p:to>
                                        <p:strVal val="visible"/>
                                      </p:to>
                                    </p:set>
                                    <p:animEffect transition="in" filter="wipe(left)">
                                      <p:cBhvr>
                                        <p:cTn id="25" dur="500"/>
                                        <p:tgtEl>
                                          <p:spTgt spid="193539">
                                            <p:txEl>
                                              <p:pRg st="7" end="7"/>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193539">
                                            <p:txEl>
                                              <p:pRg st="8" end="8"/>
                                            </p:txEl>
                                          </p:spTgt>
                                        </p:tgtEl>
                                        <p:attrNameLst>
                                          <p:attrName>style.visibility</p:attrName>
                                        </p:attrNameLst>
                                      </p:cBhvr>
                                      <p:to>
                                        <p:strVal val="visible"/>
                                      </p:to>
                                    </p:set>
                                    <p:animEffect transition="in" filter="wipe(left)">
                                      <p:cBhvr>
                                        <p:cTn id="28" dur="500"/>
                                        <p:tgtEl>
                                          <p:spTgt spid="193539">
                                            <p:txEl>
                                              <p:pRg st="8" end="8"/>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193539">
                                            <p:bg/>
                                          </p:spTgt>
                                        </p:tgtEl>
                                        <p:attrNameLst>
                                          <p:attrName>style.visibility</p:attrName>
                                        </p:attrNameLst>
                                      </p:cBhvr>
                                      <p:to>
                                        <p:strVal val="visible"/>
                                      </p:to>
                                    </p:set>
                                    <p:animEffect transition="in" filter="wipe(left)">
                                      <p:cBhvr>
                                        <p:cTn id="31" dur="500"/>
                                        <p:tgtEl>
                                          <p:spTgt spid="193539">
                                            <p:bg/>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nodeType="clickEffect">
                                  <p:stCondLst>
                                    <p:cond delay="0"/>
                                  </p:stCondLst>
                                  <p:childTnLst>
                                    <p:set>
                                      <p:cBhvr>
                                        <p:cTn id="35" dur="1" fill="hold">
                                          <p:stCondLst>
                                            <p:cond delay="0"/>
                                          </p:stCondLst>
                                        </p:cTn>
                                        <p:tgtEl>
                                          <p:spTgt spid="193700"/>
                                        </p:tgtEl>
                                        <p:attrNameLst>
                                          <p:attrName>style.visibility</p:attrName>
                                        </p:attrNameLst>
                                      </p:cBhvr>
                                      <p:to>
                                        <p:strVal val="visible"/>
                                      </p:to>
                                    </p:set>
                                    <p:animEffect transition="in" filter="wipe(left)">
                                      <p:cBhvr>
                                        <p:cTn id="36" dur="500"/>
                                        <p:tgtEl>
                                          <p:spTgt spid="193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9"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122238"/>
            <a:ext cx="9142413" cy="1219200"/>
          </a:xfrm>
        </p:spPr>
        <p:txBody>
          <a:bodyPr/>
          <a:lstStyle/>
          <a:p>
            <a:r>
              <a:rPr lang="en-GB" altLang="en-US" dirty="0" smtClean="0">
                <a:solidFill>
                  <a:srgbClr val="000099"/>
                </a:solidFill>
              </a:rPr>
              <a:t>Both Size and Composition Matter</a:t>
            </a:r>
          </a:p>
        </p:txBody>
      </p:sp>
      <p:sp>
        <p:nvSpPr>
          <p:cNvPr id="204803" name="Rectangle 3"/>
          <p:cNvSpPr>
            <a:spLocks noGrp="1" noChangeArrowheads="1"/>
          </p:cNvSpPr>
          <p:nvPr>
            <p:ph type="body" idx="1"/>
          </p:nvPr>
        </p:nvSpPr>
        <p:spPr>
          <a:xfrm>
            <a:off x="685800" y="1341438"/>
            <a:ext cx="7702550" cy="4895850"/>
          </a:xfrm>
        </p:spPr>
        <p:txBody>
          <a:bodyPr/>
          <a:lstStyle/>
          <a:p>
            <a:pPr>
              <a:lnSpc>
                <a:spcPct val="90000"/>
              </a:lnSpc>
            </a:pPr>
            <a:r>
              <a:rPr lang="en-US" altLang="en-US" sz="2200" b="1" dirty="0" smtClean="0"/>
              <a:t>Debt sustainability</a:t>
            </a:r>
            <a:r>
              <a:rPr lang="en-US" altLang="en-US" sz="2200" dirty="0" smtClean="0"/>
              <a:t> is ability to continue servicing debt without an unrealistically large correction to the balance of income and expenditure</a:t>
            </a:r>
          </a:p>
          <a:p>
            <a:pPr lvl="1">
              <a:lnSpc>
                <a:spcPct val="90000"/>
              </a:lnSpc>
            </a:pPr>
            <a:r>
              <a:rPr lang="en-US" altLang="en-US" sz="2000" dirty="0" smtClean="0"/>
              <a:t>The emphasis is on a country’s underlying vulnerabilities</a:t>
            </a:r>
          </a:p>
          <a:p>
            <a:pPr>
              <a:lnSpc>
                <a:spcPct val="90000"/>
              </a:lnSpc>
            </a:pPr>
            <a:r>
              <a:rPr lang="en-GB" altLang="en-US" sz="2200" dirty="0" smtClean="0"/>
              <a:t>Debt sustainability analysis feeds into fiscal policy decisions, especially the primary balance </a:t>
            </a:r>
          </a:p>
          <a:p>
            <a:pPr lvl="1">
              <a:lnSpc>
                <a:spcPct val="90000"/>
              </a:lnSpc>
            </a:pPr>
            <a:r>
              <a:rPr lang="en-US" altLang="en-US" sz="2000" dirty="0" smtClean="0"/>
              <a:t>Stress tests and alternative scenarios bring to light related underlying exposures, and instill realism into projections</a:t>
            </a:r>
            <a:endParaRPr lang="en-GB" altLang="en-US" sz="2000" dirty="0" smtClean="0"/>
          </a:p>
          <a:p>
            <a:pPr>
              <a:lnSpc>
                <a:spcPct val="90000"/>
              </a:lnSpc>
            </a:pPr>
            <a:r>
              <a:rPr lang="en-GB" altLang="en-US" sz="2200" b="1" dirty="0" smtClean="0"/>
              <a:t>Debt management strategy</a:t>
            </a:r>
            <a:r>
              <a:rPr lang="en-GB" altLang="en-US" sz="2200" dirty="0" smtClean="0"/>
              <a:t> focuses on the composition of the debt portfolio, rather than its overall size</a:t>
            </a:r>
            <a:endParaRPr lang="en-GB" altLang="en-US" sz="2400" dirty="0" smtClean="0"/>
          </a:p>
          <a:p>
            <a:pPr lvl="1">
              <a:lnSpc>
                <a:spcPct val="90000"/>
              </a:lnSpc>
            </a:pPr>
            <a:r>
              <a:rPr lang="en-GB" altLang="en-US" sz="2000" dirty="0" smtClean="0"/>
              <a:t>Objective is improved resilience to economic shocks</a:t>
            </a:r>
          </a:p>
          <a:p>
            <a:pPr lvl="1">
              <a:lnSpc>
                <a:spcPct val="90000"/>
              </a:lnSpc>
            </a:pPr>
            <a:r>
              <a:rPr lang="en-GB" altLang="en-US" sz="2000" dirty="0" smtClean="0"/>
              <a:t>But vulnerabilities can also arise from the composition of the debt portfolio</a:t>
            </a:r>
          </a:p>
          <a:p>
            <a:pPr>
              <a:lnSpc>
                <a:spcPct val="90000"/>
              </a:lnSpc>
            </a:pPr>
            <a:r>
              <a:rPr lang="en-GB" altLang="en-US" sz="2200" dirty="0" smtClean="0"/>
              <a:t>Important in practice to share data and analysis</a:t>
            </a:r>
          </a:p>
          <a:p>
            <a:pPr lvl="1">
              <a:lnSpc>
                <a:spcPct val="90000"/>
              </a:lnSpc>
            </a:pPr>
            <a:r>
              <a:rPr lang="en-GB" altLang="en-US" sz="1800" dirty="0" smtClean="0"/>
              <a:t>DSA led by macro-fiscal unit, DMS by DMO</a:t>
            </a:r>
          </a:p>
        </p:txBody>
      </p:sp>
    </p:spTree>
    <p:custDataLst>
      <p:tags r:id="rId1"/>
    </p:custDataLst>
    <p:extLst>
      <p:ext uri="{BB962C8B-B14F-4D97-AF65-F5344CB8AC3E}">
        <p14:creationId xmlns:p14="http://schemas.microsoft.com/office/powerpoint/2010/main" val="2383031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0"/>
            <a:ext cx="8991600" cy="1196752"/>
          </a:xfrm>
        </p:spPr>
        <p:txBody>
          <a:bodyPr/>
          <a:lstStyle/>
          <a:p>
            <a:r>
              <a:rPr lang="en-GB" altLang="en-US" sz="3600" dirty="0" smtClean="0"/>
              <a:t>Modern Practice is Response to the Crises of the 1990s</a:t>
            </a:r>
          </a:p>
        </p:txBody>
      </p:sp>
      <p:sp>
        <p:nvSpPr>
          <p:cNvPr id="129027" name="Rectangle 3"/>
          <p:cNvSpPr>
            <a:spLocks noGrp="1" noChangeArrowheads="1"/>
          </p:cNvSpPr>
          <p:nvPr>
            <p:ph type="body" idx="1"/>
          </p:nvPr>
        </p:nvSpPr>
        <p:spPr>
          <a:xfrm>
            <a:off x="666750" y="1340768"/>
            <a:ext cx="7962900" cy="5410200"/>
          </a:xfrm>
        </p:spPr>
        <p:txBody>
          <a:bodyPr>
            <a:normAutofit fontScale="85000" lnSpcReduction="10000"/>
          </a:bodyPr>
          <a:lstStyle/>
          <a:p>
            <a:pPr>
              <a:spcBef>
                <a:spcPts val="600"/>
              </a:spcBef>
            </a:pPr>
            <a:r>
              <a:rPr lang="en-GB" altLang="en-US" sz="2800" dirty="0" smtClean="0"/>
              <a:t>1990s saw huge losses (in </a:t>
            </a:r>
            <a:r>
              <a:rPr lang="en-GB" altLang="en-US" sz="2800" dirty="0" err="1" smtClean="0"/>
              <a:t>E.Asia</a:t>
            </a:r>
            <a:r>
              <a:rPr lang="en-GB" altLang="en-US" sz="2800" dirty="0" smtClean="0"/>
              <a:t>, Mexico etc)</a:t>
            </a:r>
          </a:p>
          <a:p>
            <a:pPr lvl="1">
              <a:spcBef>
                <a:spcPts val="600"/>
              </a:spcBef>
            </a:pPr>
            <a:r>
              <a:rPr lang="en-GB" altLang="en-US" sz="2600" dirty="0" smtClean="0"/>
              <a:t>Confusion about roles, lack of strategy and professionalism</a:t>
            </a:r>
          </a:p>
          <a:p>
            <a:pPr lvl="1">
              <a:spcBef>
                <a:spcPts val="600"/>
              </a:spcBef>
            </a:pPr>
            <a:r>
              <a:rPr lang="en-GB" altLang="en-US" sz="2600" dirty="0" smtClean="0"/>
              <a:t>Insufficient awareness of impact of contingent labilities</a:t>
            </a:r>
            <a:endParaRPr lang="en-GB" altLang="en-US" sz="2600" dirty="0"/>
          </a:p>
          <a:p>
            <a:pPr>
              <a:spcBef>
                <a:spcPts val="600"/>
              </a:spcBef>
            </a:pPr>
            <a:r>
              <a:rPr lang="en-GB" altLang="en-US" sz="2800" dirty="0" smtClean="0"/>
              <a:t>Modern approach</a:t>
            </a:r>
          </a:p>
          <a:p>
            <a:pPr lvl="1">
              <a:spcBef>
                <a:spcPts val="600"/>
              </a:spcBef>
            </a:pPr>
            <a:r>
              <a:rPr lang="en-GB" altLang="en-US" sz="2600" dirty="0" smtClean="0"/>
              <a:t>Separation of objectives and accountabilities: monetary policy independence for central bank; development of professional debt management function</a:t>
            </a:r>
          </a:p>
          <a:p>
            <a:pPr lvl="2">
              <a:spcBef>
                <a:spcPts val="600"/>
              </a:spcBef>
            </a:pPr>
            <a:r>
              <a:rPr lang="en-GB" altLang="en-US" sz="2200" dirty="0" smtClean="0"/>
              <a:t>Qualified by recent events (quantitative easing)</a:t>
            </a:r>
          </a:p>
          <a:p>
            <a:pPr lvl="1">
              <a:spcBef>
                <a:spcPts val="600"/>
              </a:spcBef>
            </a:pPr>
            <a:r>
              <a:rPr lang="en-GB" altLang="en-US" sz="2600" dirty="0" smtClean="0"/>
              <a:t>Clarity also between roles of debt manager and fiscal manager: </a:t>
            </a:r>
          </a:p>
          <a:p>
            <a:pPr lvl="2">
              <a:spcBef>
                <a:spcPts val="600"/>
              </a:spcBef>
            </a:pPr>
            <a:r>
              <a:rPr lang="en-GB" altLang="en-US" sz="2200" dirty="0" smtClean="0"/>
              <a:t>Fiscal policy drives level of debt; debt management its composition</a:t>
            </a:r>
          </a:p>
          <a:p>
            <a:pPr>
              <a:spcBef>
                <a:spcPts val="600"/>
              </a:spcBef>
            </a:pPr>
            <a:r>
              <a:rPr lang="en-GB" altLang="en-US" sz="2800" dirty="0" smtClean="0"/>
              <a:t>Institutional structures and the governance framework matter</a:t>
            </a:r>
          </a:p>
          <a:p>
            <a:pPr lvl="1">
              <a:spcBef>
                <a:spcPts val="600"/>
              </a:spcBef>
            </a:pPr>
            <a:r>
              <a:rPr lang="en-GB" altLang="en-US" sz="2600" dirty="0" smtClean="0"/>
              <a:t>Need for greater professionalism drives formation of semi-autonomous debt offices</a:t>
            </a:r>
          </a:p>
          <a:p>
            <a:pPr lvl="1">
              <a:spcBef>
                <a:spcPts val="600"/>
              </a:spcBef>
            </a:pPr>
            <a:r>
              <a:rPr lang="en-GB" altLang="en-US" sz="2600" dirty="0" smtClean="0"/>
              <a:t>Greater “transparency and predictability”</a:t>
            </a:r>
          </a:p>
          <a:p>
            <a:pPr>
              <a:lnSpc>
                <a:spcPct val="110000"/>
              </a:lnSpc>
              <a:spcBef>
                <a:spcPts val="600"/>
              </a:spcBef>
            </a:pPr>
            <a:endParaRPr lang="en-GB" altLang="en-US" sz="2600" dirty="0" smtClean="0"/>
          </a:p>
          <a:p>
            <a:pPr>
              <a:lnSpc>
                <a:spcPct val="80000"/>
              </a:lnSpc>
            </a:pPr>
            <a:endParaRPr lang="en-GB" altLang="en-US" dirty="0" smtClean="0"/>
          </a:p>
          <a:p>
            <a:pPr>
              <a:lnSpc>
                <a:spcPct val="80000"/>
              </a:lnSpc>
            </a:pPr>
            <a:endParaRPr lang="en-GB" altLang="en-US" dirty="0" smtClean="0"/>
          </a:p>
        </p:txBody>
      </p:sp>
    </p:spTree>
    <p:custDataLst>
      <p:tags r:id="rId1"/>
    </p:custDataLst>
    <p:extLst>
      <p:ext uri="{BB962C8B-B14F-4D97-AF65-F5344CB8AC3E}">
        <p14:creationId xmlns:p14="http://schemas.microsoft.com/office/powerpoint/2010/main" val="39349623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idx="4294967295"/>
          </p:nvPr>
        </p:nvSpPr>
        <p:spPr>
          <a:xfrm>
            <a:off x="755650" y="2420938"/>
            <a:ext cx="7704138" cy="1512887"/>
          </a:xfrm>
        </p:spPr>
        <p:txBody>
          <a:bodyPr/>
          <a:lstStyle/>
          <a:p>
            <a:r>
              <a:rPr lang="en-GB" altLang="en-US" sz="4600" dirty="0" smtClean="0"/>
              <a:t>Governance and Decision Making</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684213" y="0"/>
            <a:ext cx="7704137" cy="981075"/>
          </a:xfrm>
        </p:spPr>
        <p:txBody>
          <a:bodyPr/>
          <a:lstStyle/>
          <a:p>
            <a:r>
              <a:rPr lang="en-GB" altLang="en-US" smtClean="0"/>
              <a:t>Governance</a:t>
            </a:r>
          </a:p>
        </p:txBody>
      </p:sp>
      <p:sp>
        <p:nvSpPr>
          <p:cNvPr id="290819" name="Text Box 3"/>
          <p:cNvSpPr txBox="1">
            <a:spLocks noChangeArrowheads="1"/>
          </p:cNvSpPr>
          <p:nvPr/>
        </p:nvSpPr>
        <p:spPr bwMode="auto">
          <a:xfrm>
            <a:off x="827088" y="1052513"/>
            <a:ext cx="7696200" cy="1200150"/>
          </a:xfrm>
          <a:prstGeom prst="rect">
            <a:avLst/>
          </a:prstGeom>
          <a:noFill/>
          <a:ln w="12700" algn="ctr">
            <a:solidFill>
              <a:srgbClr val="000099"/>
            </a:solidFill>
            <a:miter lim="800000"/>
            <a:headEnd/>
            <a:tailEnd type="none" w="lg" len="lg"/>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spcBef>
                <a:spcPct val="0"/>
              </a:spcBef>
              <a:buClrTx/>
              <a:buFontTx/>
              <a:buNone/>
            </a:pPr>
            <a:r>
              <a:rPr lang="en-GB" altLang="en-US" sz="2400">
                <a:solidFill>
                  <a:schemeClr val="tx1"/>
                </a:solidFill>
                <a:latin typeface="Times New Roman" panose="02020603050405020304" pitchFamily="18" charset="0"/>
              </a:rPr>
              <a:t>Governance is </a:t>
            </a:r>
            <a:r>
              <a:rPr lang="en-GB" altLang="en-US" sz="2400" i="1">
                <a:solidFill>
                  <a:schemeClr val="tx1"/>
                </a:solidFill>
                <a:latin typeface="Times New Roman" panose="02020603050405020304" pitchFamily="18" charset="0"/>
              </a:rPr>
              <a:t>“The legal, administrative and accountability structures – formal and informal – within which policies are made, executed and monitored.”</a:t>
            </a:r>
            <a:r>
              <a:rPr lang="en-GB" altLang="en-US" sz="2400">
                <a:solidFill>
                  <a:schemeClr val="tx1"/>
                </a:solidFill>
                <a:latin typeface="Times New Roman" panose="02020603050405020304" pitchFamily="18" charset="0"/>
              </a:rPr>
              <a:t> </a:t>
            </a:r>
          </a:p>
        </p:txBody>
      </p:sp>
      <p:sp>
        <p:nvSpPr>
          <p:cNvPr id="290820" name="Rectangle 4"/>
          <p:cNvSpPr>
            <a:spLocks noChangeArrowheads="1"/>
          </p:cNvSpPr>
          <p:nvPr/>
        </p:nvSpPr>
        <p:spPr bwMode="auto">
          <a:xfrm>
            <a:off x="900113" y="2420938"/>
            <a:ext cx="7632700" cy="3168650"/>
          </a:xfrm>
          <a:prstGeom prst="rect">
            <a:avLst/>
          </a:prstGeom>
          <a:noFill/>
          <a:ln w="9525">
            <a:solidFill>
              <a:srgbClr val="000099"/>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buSzPts val="2400"/>
              <a:buFont typeface="Garamond" panose="02020404030301010803" pitchFamily="18" charset="0"/>
              <a:buNone/>
            </a:pPr>
            <a:r>
              <a:rPr lang="en-GB" altLang="en-US" sz="2400" dirty="0"/>
              <a:t>			</a:t>
            </a:r>
            <a:r>
              <a:rPr lang="en-GB" altLang="en-US" sz="2800" dirty="0"/>
              <a:t>The Tools of Governance</a:t>
            </a:r>
          </a:p>
          <a:p>
            <a:pPr lvl="1">
              <a:buSzPts val="2400"/>
              <a:buFont typeface="Garamond" panose="02020404030301010803" pitchFamily="18" charset="0"/>
              <a:buChar char="•"/>
            </a:pPr>
            <a:r>
              <a:rPr lang="en-GB" altLang="en-US" sz="2000" dirty="0"/>
              <a:t>Legal Framework </a:t>
            </a:r>
          </a:p>
          <a:p>
            <a:pPr lvl="1">
              <a:buSzPts val="2400"/>
              <a:buFont typeface="Garamond" panose="02020404030301010803" pitchFamily="18" charset="0"/>
              <a:buChar char="•"/>
            </a:pPr>
            <a:r>
              <a:rPr lang="en-GB" altLang="en-US" sz="2000" dirty="0"/>
              <a:t>Policy co-ordination, decision-making, objective setting</a:t>
            </a:r>
          </a:p>
          <a:p>
            <a:pPr lvl="1">
              <a:buSzPts val="2400"/>
              <a:buFont typeface="Garamond" panose="02020404030301010803" pitchFamily="18" charset="0"/>
              <a:buChar char="•"/>
            </a:pPr>
            <a:r>
              <a:rPr lang="en-GB" altLang="en-US" sz="2000" dirty="0"/>
              <a:t>Delegation and accountability</a:t>
            </a:r>
          </a:p>
          <a:p>
            <a:pPr lvl="1">
              <a:buSzPts val="2400"/>
              <a:buFont typeface="Garamond" panose="02020404030301010803" pitchFamily="18" charset="0"/>
              <a:buChar char="•"/>
            </a:pPr>
            <a:r>
              <a:rPr lang="en-GB" altLang="en-US" sz="2000" dirty="0"/>
              <a:t>Transparency, disclosure and reporting</a:t>
            </a:r>
          </a:p>
          <a:p>
            <a:pPr lvl="1">
              <a:buSzPts val="2400"/>
              <a:buFont typeface="Garamond" panose="02020404030301010803" pitchFamily="18" charset="0"/>
              <a:buChar char="•"/>
            </a:pPr>
            <a:r>
              <a:rPr lang="en-GB" altLang="en-US" sz="2000" dirty="0"/>
              <a:t>The risk management framework</a:t>
            </a:r>
          </a:p>
          <a:p>
            <a:pPr lvl="1">
              <a:buSzPts val="2400"/>
              <a:buFont typeface="Garamond" panose="02020404030301010803" pitchFamily="18" charset="0"/>
              <a:buChar char="•"/>
            </a:pPr>
            <a:r>
              <a:rPr lang="en-GB" altLang="en-US" sz="2000" dirty="0"/>
              <a:t>Institutional organisation</a:t>
            </a:r>
          </a:p>
          <a:p>
            <a:pPr lvl="1">
              <a:buSzPts val="2400"/>
              <a:buFont typeface="Garamond" panose="02020404030301010803" pitchFamily="18" charset="0"/>
              <a:buChar char="•"/>
            </a:pPr>
            <a:r>
              <a:rPr lang="en-GB" altLang="en-US" sz="2000" dirty="0"/>
              <a:t>Oversight and audit</a:t>
            </a:r>
            <a:endParaRPr lang="en-GB" altLang="en-US" dirty="0"/>
          </a:p>
        </p:txBody>
      </p:sp>
      <p:sp>
        <p:nvSpPr>
          <p:cNvPr id="290822" name="Text Box 6"/>
          <p:cNvSpPr txBox="1">
            <a:spLocks noChangeArrowheads="1"/>
          </p:cNvSpPr>
          <p:nvPr/>
        </p:nvSpPr>
        <p:spPr bwMode="auto">
          <a:xfrm>
            <a:off x="3995738" y="5734050"/>
            <a:ext cx="4465637" cy="711200"/>
          </a:xfrm>
          <a:prstGeom prst="rect">
            <a:avLst/>
          </a:prstGeom>
          <a:noFill/>
          <a:ln w="9525">
            <a:solidFill>
              <a:srgbClr val="000099"/>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a:spcBef>
                <a:spcPct val="20000"/>
              </a:spcBef>
              <a:buClr>
                <a:schemeClr val="tx1"/>
              </a:buClr>
              <a:buChar char="•"/>
              <a:defRPr sz="3200">
                <a:solidFill>
                  <a:schemeClr val="tx2"/>
                </a:solidFill>
                <a:latin typeface="Garamond" panose="02020404030301010803" pitchFamily="18" charset="0"/>
              </a:defRPr>
            </a:lvl1pPr>
            <a:lvl2pPr marL="742950" indent="-285750">
              <a:spcBef>
                <a:spcPct val="20000"/>
              </a:spcBef>
              <a:buChar char="–"/>
              <a:defRPr sz="2800">
                <a:solidFill>
                  <a:srgbClr val="000099"/>
                </a:solidFill>
                <a:latin typeface="Garamond" panose="02020404030301010803" pitchFamily="18" charset="0"/>
              </a:defRPr>
            </a:lvl2pPr>
            <a:lvl3pPr marL="1143000" indent="-228600">
              <a:spcBef>
                <a:spcPct val="20000"/>
              </a:spcBef>
              <a:buChar char="•"/>
              <a:defRPr sz="2400">
                <a:solidFill>
                  <a:srgbClr val="000099"/>
                </a:solidFill>
                <a:latin typeface="Garamond" panose="02020404030301010803" pitchFamily="18" charset="0"/>
              </a:defRPr>
            </a:lvl3pPr>
            <a:lvl4pPr marL="1600200" indent="-228600">
              <a:spcBef>
                <a:spcPct val="20000"/>
              </a:spcBef>
              <a:buChar char="–"/>
              <a:defRPr sz="2000">
                <a:solidFill>
                  <a:srgbClr val="000099"/>
                </a:solidFill>
                <a:latin typeface="Garamond" panose="02020404030301010803" pitchFamily="18" charset="0"/>
              </a:defRPr>
            </a:lvl4pPr>
            <a:lvl5pPr marL="2057400" indent="-228600">
              <a:spcBef>
                <a:spcPct val="20000"/>
              </a:spcBef>
              <a:buChar char="»"/>
              <a:defRPr sz="2000">
                <a:solidFill>
                  <a:srgbClr val="000099"/>
                </a:solidFill>
                <a:latin typeface="Garamond" panose="02020404030301010803" pitchFamily="18" charset="0"/>
              </a:defRPr>
            </a:lvl5pPr>
            <a:lvl6pPr marL="2514600" indent="-228600" eaLnBrk="0" fontAlgn="base" hangingPunct="0">
              <a:spcBef>
                <a:spcPct val="20000"/>
              </a:spcBef>
              <a:spcAft>
                <a:spcPct val="0"/>
              </a:spcAft>
              <a:buChar char="»"/>
              <a:defRPr sz="2000">
                <a:solidFill>
                  <a:srgbClr val="000099"/>
                </a:solidFill>
                <a:latin typeface="Garamond" panose="02020404030301010803" pitchFamily="18" charset="0"/>
              </a:defRPr>
            </a:lvl6pPr>
            <a:lvl7pPr marL="2971800" indent="-228600" eaLnBrk="0" fontAlgn="base" hangingPunct="0">
              <a:spcBef>
                <a:spcPct val="20000"/>
              </a:spcBef>
              <a:spcAft>
                <a:spcPct val="0"/>
              </a:spcAft>
              <a:buChar char="»"/>
              <a:defRPr sz="2000">
                <a:solidFill>
                  <a:srgbClr val="000099"/>
                </a:solidFill>
                <a:latin typeface="Garamond" panose="02020404030301010803" pitchFamily="18" charset="0"/>
              </a:defRPr>
            </a:lvl7pPr>
            <a:lvl8pPr marL="3429000" indent="-228600" eaLnBrk="0" fontAlgn="base" hangingPunct="0">
              <a:spcBef>
                <a:spcPct val="20000"/>
              </a:spcBef>
              <a:spcAft>
                <a:spcPct val="0"/>
              </a:spcAft>
              <a:buChar char="»"/>
              <a:defRPr sz="2000">
                <a:solidFill>
                  <a:srgbClr val="000099"/>
                </a:solidFill>
                <a:latin typeface="Garamond" panose="02020404030301010803" pitchFamily="18" charset="0"/>
              </a:defRPr>
            </a:lvl8pPr>
            <a:lvl9pPr marL="3886200" indent="-228600" eaLnBrk="0" fontAlgn="base" hangingPunct="0">
              <a:spcBef>
                <a:spcPct val="20000"/>
              </a:spcBef>
              <a:spcAft>
                <a:spcPct val="0"/>
              </a:spcAft>
              <a:buChar char="»"/>
              <a:defRPr sz="2000">
                <a:solidFill>
                  <a:srgbClr val="000099"/>
                </a:solidFill>
                <a:latin typeface="Garamond" panose="02020404030301010803" pitchFamily="18" charset="0"/>
              </a:defRPr>
            </a:lvl9pPr>
          </a:lstStyle>
          <a:p>
            <a:pPr algn="ctr">
              <a:buFontTx/>
              <a:buNone/>
            </a:pPr>
            <a:r>
              <a:rPr lang="en-GB" altLang="zh-CN" sz="2000">
                <a:latin typeface="Times New Roman" panose="02020603050405020304" pitchFamily="18" charset="0"/>
                <a:ea typeface="宋体" panose="02010600030101010101" pitchFamily="2" charset="-122"/>
              </a:rPr>
              <a:t>Apply in the specific institutional context (inc legal framework)</a:t>
            </a:r>
            <a:endParaRPr lang="en-GB" altLang="en-US" sz="2000">
              <a:solidFill>
                <a:schemeClr val="tx1"/>
              </a:solidFill>
              <a:latin typeface="Times New Roman" panose="02020603050405020304" pitchFamily="18" charset="0"/>
            </a:endParaRPr>
          </a:p>
        </p:txBody>
      </p:sp>
      <p:sp>
        <p:nvSpPr>
          <p:cNvPr id="290823" name="AutoShape 7"/>
          <p:cNvSpPr>
            <a:spLocks noChangeArrowheads="1"/>
          </p:cNvSpPr>
          <p:nvPr/>
        </p:nvSpPr>
        <p:spPr bwMode="auto">
          <a:xfrm rot="10822577" flipH="1">
            <a:off x="2195513" y="5661025"/>
            <a:ext cx="1439862" cy="720725"/>
          </a:xfrm>
          <a:custGeom>
            <a:avLst/>
            <a:gdLst>
              <a:gd name="T0" fmla="*/ 2147483646 w 21600"/>
              <a:gd name="T1" fmla="*/ 0 h 21600"/>
              <a:gd name="T2" fmla="*/ 2147483646 w 21600"/>
              <a:gd name="T3" fmla="*/ 451658204 h 21600"/>
              <a:gd name="T4" fmla="*/ 896632531 w 21600"/>
              <a:gd name="T5" fmla="*/ 802419079 h 21600"/>
              <a:gd name="T6" fmla="*/ 2147483646 w 21600"/>
              <a:gd name="T7" fmla="*/ 225828535 h 21600"/>
              <a:gd name="T8" fmla="*/ 17694720 60000 65536"/>
              <a:gd name="T9" fmla="*/ 5898240 60000 65536"/>
              <a:gd name="T10" fmla="*/ 5898240 60000 65536"/>
              <a:gd name="T11" fmla="*/ 0 60000 65536"/>
              <a:gd name="T12" fmla="*/ 12427 w 21600"/>
              <a:gd name="T13" fmla="*/ 3118 h 21600"/>
              <a:gd name="T14" fmla="*/ 18295 w 21600"/>
              <a:gd name="T15" fmla="*/ 9040 h 21600"/>
            </a:gdLst>
            <a:ahLst/>
            <a:cxnLst>
              <a:cxn ang="T8">
                <a:pos x="T0" y="T1"/>
              </a:cxn>
              <a:cxn ang="T9">
                <a:pos x="T2" y="T3"/>
              </a:cxn>
              <a:cxn ang="T10">
                <a:pos x="T4" y="T5"/>
              </a:cxn>
              <a:cxn ang="T11">
                <a:pos x="T6" y="T7"/>
              </a:cxn>
            </a:cxnLst>
            <a:rect l="T12" t="T13" r="T14" b="T15"/>
            <a:pathLst>
              <a:path w="21600" h="21600">
                <a:moveTo>
                  <a:pt x="21600" y="6079"/>
                </a:moveTo>
                <a:lnTo>
                  <a:pt x="14815" y="0"/>
                </a:lnTo>
                <a:lnTo>
                  <a:pt x="14815" y="3118"/>
                </a:lnTo>
                <a:lnTo>
                  <a:pt x="12427" y="3118"/>
                </a:lnTo>
                <a:cubicBezTo>
                  <a:pt x="5564" y="3118"/>
                  <a:pt x="0" y="7165"/>
                  <a:pt x="0" y="12158"/>
                </a:cubicBezTo>
                <a:lnTo>
                  <a:pt x="0" y="21600"/>
                </a:lnTo>
                <a:lnTo>
                  <a:pt x="6053" y="21600"/>
                </a:lnTo>
                <a:lnTo>
                  <a:pt x="6053" y="12158"/>
                </a:lnTo>
                <a:cubicBezTo>
                  <a:pt x="6053" y="10436"/>
                  <a:pt x="8907" y="9040"/>
                  <a:pt x="12427" y="9040"/>
                </a:cubicBezTo>
                <a:lnTo>
                  <a:pt x="14815" y="9040"/>
                </a:lnTo>
                <a:lnTo>
                  <a:pt x="14815" y="12158"/>
                </a:lnTo>
                <a:lnTo>
                  <a:pt x="21600" y="6079"/>
                </a:lnTo>
                <a:close/>
              </a:path>
            </a:pathLst>
          </a:custGeom>
          <a:solidFill>
            <a:srgbClr val="CCFFFF"/>
          </a:solidFill>
          <a:ln w="3175">
            <a:solidFill>
              <a:srgbClr val="000099"/>
            </a:solidFill>
            <a:miter lim="800000"/>
            <a:headEnd/>
            <a:tailEnd/>
          </a:ln>
        </p:spPr>
        <p:txBody>
          <a:bodyPr wrap="none" anchor="ctr"/>
          <a:lstStyle/>
          <a:p>
            <a:endParaRPr lang="en-GB"/>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0819"/>
                                        </p:tgtEl>
                                        <p:attrNameLst>
                                          <p:attrName>style.visibility</p:attrName>
                                        </p:attrNameLst>
                                      </p:cBhvr>
                                      <p:to>
                                        <p:strVal val="visible"/>
                                      </p:to>
                                    </p:set>
                                    <p:animEffect transition="in" filter="wipe(left)">
                                      <p:cBhvr>
                                        <p:cTn id="7" dur="500"/>
                                        <p:tgtEl>
                                          <p:spTgt spid="2908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0820"/>
                                        </p:tgtEl>
                                        <p:attrNameLst>
                                          <p:attrName>style.visibility</p:attrName>
                                        </p:attrNameLst>
                                      </p:cBhvr>
                                      <p:to>
                                        <p:strVal val="visible"/>
                                      </p:to>
                                    </p:set>
                                    <p:animEffect transition="in" filter="wipe(left)">
                                      <p:cBhvr>
                                        <p:cTn id="12" dur="500"/>
                                        <p:tgtEl>
                                          <p:spTgt spid="29082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0823"/>
                                        </p:tgtEl>
                                        <p:attrNameLst>
                                          <p:attrName>style.visibility</p:attrName>
                                        </p:attrNameLst>
                                      </p:cBhvr>
                                      <p:to>
                                        <p:strVal val="visible"/>
                                      </p:to>
                                    </p:set>
                                    <p:animEffect transition="in" filter="wipe(left)">
                                      <p:cBhvr>
                                        <p:cTn id="17" dur="500"/>
                                        <p:tgtEl>
                                          <p:spTgt spid="290823"/>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290822"/>
                                        </p:tgtEl>
                                        <p:attrNameLst>
                                          <p:attrName>style.visibility</p:attrName>
                                        </p:attrNameLst>
                                      </p:cBhvr>
                                      <p:to>
                                        <p:strVal val="visible"/>
                                      </p:to>
                                    </p:set>
                                    <p:animEffect transition="in" filter="wipe(left)">
                                      <p:cBhvr>
                                        <p:cTn id="20" dur="500"/>
                                        <p:tgtEl>
                                          <p:spTgt spid="2908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19" grpId="0" animBg="1"/>
      <p:bldP spid="290820" grpId="0" animBg="1"/>
      <p:bldP spid="290822" grpId="0" animBg="1"/>
      <p:bldP spid="29082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HST_RECORDED_PRES" val="1"/>
</p:tagLst>
</file>

<file path=ppt/tags/tag10.xml><?xml version="1.0" encoding="utf-8"?>
<p:tagLst xmlns:a="http://schemas.openxmlformats.org/drawingml/2006/main" xmlns:r="http://schemas.openxmlformats.org/officeDocument/2006/relationships" xmlns:p="http://schemas.openxmlformats.org/presentationml/2006/main">
  <p:tag name="HST_TIMELINE" val="2.3|3.7|13.8|24.0|38.7|46.2"/>
  <p:tag name="HST_TIMELINE_INTERVALS" val="|2.3|1.4|10.2|10.1|14.8"/>
  <p:tag name="TIMING" val="|2.3|1.4|10.2|10.1|14.8"/>
  <p:tag name="HST_ACTIVE_THIS_SESSION" val="NO"/>
</p:tagLst>
</file>

<file path=ppt/tags/tag11.xml><?xml version="1.0" encoding="utf-8"?>
<p:tagLst xmlns:a="http://schemas.openxmlformats.org/drawingml/2006/main" xmlns:r="http://schemas.openxmlformats.org/officeDocument/2006/relationships" xmlns:p="http://schemas.openxmlformats.org/presentationml/2006/main">
  <p:tag name="HST_TIMELINE" val="2.3|18.9|26.5|33.8|82.8"/>
  <p:tag name="HST_TIMELINE_INTERVALS" val="|2.3|16.6|7.6|7.3"/>
  <p:tag name="TIMING" val="|2.3|16.6|7.6|7.3"/>
  <p:tag name="HST_ACTIVE_THIS_SESSION" val="NO"/>
</p:tagLst>
</file>

<file path=ppt/tags/tag12.xml><?xml version="1.0" encoding="utf-8"?>
<p:tagLst xmlns:a="http://schemas.openxmlformats.org/drawingml/2006/main" xmlns:r="http://schemas.openxmlformats.org/officeDocument/2006/relationships" xmlns:p="http://schemas.openxmlformats.org/presentationml/2006/main">
  <p:tag name="HST_TIMELINE" val="3.3|57.0|103.2|121.2"/>
  <p:tag name="HST_TIMELINE_INTERVALS" val="|3.3|53.6|46.2"/>
  <p:tag name="TIMING" val="|3.3|53.6|46.2"/>
  <p:tag name="HST_ACTIVE_THIS_SESSION" val="NO"/>
</p:tagLst>
</file>

<file path=ppt/tags/tag13.xml><?xml version="1.0" encoding="utf-8"?>
<p:tagLst xmlns:a="http://schemas.openxmlformats.org/drawingml/2006/main" xmlns:r="http://schemas.openxmlformats.org/officeDocument/2006/relationships" xmlns:p="http://schemas.openxmlformats.org/presentationml/2006/main">
  <p:tag name="HST_TIMELINE" val="11.3|18.7|20.4|29.0"/>
  <p:tag name="HST_TIMELINE_INTERVALS" val="|11.3|7.3|1.8"/>
  <p:tag name="TIMING" val="|11.3|7.3|1.8"/>
  <p:tag name="HST_ACTIVE_THIS_SESSION" val="NO"/>
</p:tagLst>
</file>

<file path=ppt/tags/tag14.xml><?xml version="1.0" encoding="utf-8"?>
<p:tagLst xmlns:a="http://schemas.openxmlformats.org/drawingml/2006/main" xmlns:r="http://schemas.openxmlformats.org/officeDocument/2006/relationships" xmlns:p="http://schemas.openxmlformats.org/presentationml/2006/main">
  <p:tag name="HST_TIMELINE" val="11.7"/>
  <p:tag name="HST_ACTIVE_THIS_SESSION" val="NO"/>
</p:tagLst>
</file>

<file path=ppt/tags/tag15.xml><?xml version="1.0" encoding="utf-8"?>
<p:tagLst xmlns:a="http://schemas.openxmlformats.org/drawingml/2006/main" xmlns:r="http://schemas.openxmlformats.org/officeDocument/2006/relationships" xmlns:p="http://schemas.openxmlformats.org/presentationml/2006/main">
  <p:tag name="HST_TIMELINE" val="4.8|29.0|78.3"/>
  <p:tag name="HST_TIMELINE_INTERVALS" val="|4.8|24.2"/>
  <p:tag name="TIMING" val="|4.8|24.2"/>
  <p:tag name="HST_ACTIVE_THIS_SESSION" val="NO"/>
</p:tagLst>
</file>

<file path=ppt/tags/tag16.xml><?xml version="1.0" encoding="utf-8"?>
<p:tagLst xmlns:a="http://schemas.openxmlformats.org/drawingml/2006/main" xmlns:r="http://schemas.openxmlformats.org/officeDocument/2006/relationships" xmlns:p="http://schemas.openxmlformats.org/presentationml/2006/main">
  <p:tag name="HST_TIMELINE" val="3.7|65.7|98.0|111.5"/>
  <p:tag name="HST_TIMELINE_INTERVALS" val="|3.7|62.0|32.2"/>
  <p:tag name="TIMING" val="|3.7|62.0|32.2"/>
  <p:tag name="HST_ACTIVE_THIS_SESSION" val="NO"/>
</p:tagLst>
</file>

<file path=ppt/tags/tag17.xml><?xml version="1.0" encoding="utf-8"?>
<p:tagLst xmlns:a="http://schemas.openxmlformats.org/drawingml/2006/main" xmlns:r="http://schemas.openxmlformats.org/officeDocument/2006/relationships" xmlns:p="http://schemas.openxmlformats.org/presentationml/2006/main">
  <p:tag name="HST_TIMELINE" val="6.1|21.1|79.8"/>
  <p:tag name="HST_TIMELINE_INTERVALS" val="|6.1|15.1"/>
  <p:tag name="TIMING" val="|6.1|15.1"/>
  <p:tag name="HST_ACTIVE_THIS_SESSION" val="NO"/>
</p:tagLst>
</file>

<file path=ppt/tags/tag18.xml><?xml version="1.0" encoding="utf-8"?>
<p:tagLst xmlns:a="http://schemas.openxmlformats.org/drawingml/2006/main" xmlns:r="http://schemas.openxmlformats.org/officeDocument/2006/relationships" xmlns:p="http://schemas.openxmlformats.org/presentationml/2006/main">
  <p:tag name="HST_TIMELINE" val="13.6|39.5|70.8|104.7"/>
  <p:tag name="HST_TIMELINE_INTERVALS" val="|13.6|25.8|31.3"/>
  <p:tag name="TIMING" val="|13.6|25.8|31.3"/>
  <p:tag name="HST_ACTIVE_THIS_SESSION" val="NO"/>
</p:tagLst>
</file>

<file path=ppt/tags/tag19.xml><?xml version="1.0" encoding="utf-8"?>
<p:tagLst xmlns:a="http://schemas.openxmlformats.org/drawingml/2006/main" xmlns:r="http://schemas.openxmlformats.org/officeDocument/2006/relationships" xmlns:p="http://schemas.openxmlformats.org/presentationml/2006/main">
  <p:tag name="HST_TIMELINE" val="4.1|6.9|13.5|22.6|32.8|42.8|47.0|56.2"/>
  <p:tag name="HST_TIMELINE_INTERVALS" val="|4.1|2.9|6.6|9.1|10.3|10.0|4.2"/>
  <p:tag name="TIMING" val="|4.1|2.9|6.6|9.1|10.3|10.0|4.2"/>
  <p:tag name="HST_ACTIVE_THIS_SESSION" val="NO"/>
</p:tagLst>
</file>

<file path=ppt/tags/tag2.xml><?xml version="1.0" encoding="utf-8"?>
<p:tagLst xmlns:a="http://schemas.openxmlformats.org/drawingml/2006/main" xmlns:r="http://schemas.openxmlformats.org/officeDocument/2006/relationships" xmlns:p="http://schemas.openxmlformats.org/presentationml/2006/main">
  <p:tag name="HST_TIMELINE" val="6.5|8.0|10.0|18.3|23.6|36.3"/>
  <p:tag name="HST_TIMELINE_INTERVALS" val="|6.5|1.5|2.0|8.2|5.4"/>
  <p:tag name="TIMING" val="|6.5|1.5|2.0|8.2|5.4"/>
  <p:tag name="HST_ACTIVE_THIS_SESSION" val="NO"/>
</p:tagLst>
</file>

<file path=ppt/tags/tag3.xml><?xml version="1.0" encoding="utf-8"?>
<p:tagLst xmlns:a="http://schemas.openxmlformats.org/drawingml/2006/main" xmlns:r="http://schemas.openxmlformats.org/officeDocument/2006/relationships" xmlns:p="http://schemas.openxmlformats.org/presentationml/2006/main">
  <p:tag name="HST_TIMELINE" val="4.3|53.9"/>
  <p:tag name="HST_TIMELINE_INTERVALS" val="|4.3"/>
  <p:tag name="TIMING" val="|4.3"/>
  <p:tag name="HST_ACTIVE_THIS_SESSION" val="NO"/>
</p:tagLst>
</file>

<file path=ppt/tags/tag4.xml><?xml version="1.0" encoding="utf-8"?>
<p:tagLst xmlns:a="http://schemas.openxmlformats.org/drawingml/2006/main" xmlns:r="http://schemas.openxmlformats.org/officeDocument/2006/relationships" xmlns:p="http://schemas.openxmlformats.org/presentationml/2006/main">
  <p:tag name="HST_TIMELINE" val="10.0"/>
  <p:tag name="HST_ACTIVE_THIS_SESSION" val="NO"/>
</p:tagLst>
</file>

<file path=ppt/tags/tag5.xml><?xml version="1.0" encoding="utf-8"?>
<p:tagLst xmlns:a="http://schemas.openxmlformats.org/drawingml/2006/main" xmlns:r="http://schemas.openxmlformats.org/officeDocument/2006/relationships" xmlns:p="http://schemas.openxmlformats.org/presentationml/2006/main">
  <p:tag name="HST_TIMELINE" val="7.7|35.4"/>
  <p:tag name="HST_TIMELINE_INTERVALS" val="|7.7"/>
  <p:tag name="TIMING" val="|7.7"/>
  <p:tag name="HST_ACTIVE_THIS_SESSION" val="NO"/>
</p:tagLst>
</file>

<file path=ppt/tags/tag6.xml><?xml version="1.0" encoding="utf-8"?>
<p:tagLst xmlns:a="http://schemas.openxmlformats.org/drawingml/2006/main" xmlns:r="http://schemas.openxmlformats.org/officeDocument/2006/relationships" xmlns:p="http://schemas.openxmlformats.org/presentationml/2006/main">
  <p:tag name="HST_TIMELINE" val="11.2|22.3|43.1|63.8|76.0"/>
  <p:tag name="HST_TIMELINE_INTERVALS" val="|11.2|11.1|20.8|20.7"/>
  <p:tag name="TIMING" val="|11.2|11.1|20.8|20.7"/>
  <p:tag name="HST_ACTIVE_THIS_SESSION" val="NO"/>
</p:tagLst>
</file>

<file path=ppt/tags/tag7.xml><?xml version="1.0" encoding="utf-8"?>
<p:tagLst xmlns:a="http://schemas.openxmlformats.org/drawingml/2006/main" xmlns:r="http://schemas.openxmlformats.org/officeDocument/2006/relationships" xmlns:p="http://schemas.openxmlformats.org/presentationml/2006/main">
  <p:tag name="HST_TIMELINE" val="5.1|14.7|20.4|37.6|61.8"/>
  <p:tag name="HST_TIMELINE_INTERVALS" val="|5.1|9.6|5.7|17.2"/>
  <p:tag name="TIMING" val="|5.1|9.6|5.7|17.2"/>
  <p:tag name="HST_ACTIVE_THIS_SESSION" val="NO"/>
</p:tagLst>
</file>

<file path=ppt/tags/tag8.xml><?xml version="1.0" encoding="utf-8"?>
<p:tagLst xmlns:a="http://schemas.openxmlformats.org/drawingml/2006/main" xmlns:r="http://schemas.openxmlformats.org/officeDocument/2006/relationships" xmlns:p="http://schemas.openxmlformats.org/presentationml/2006/main">
  <p:tag name="HST_TIMELINE" val="5.3"/>
  <p:tag name="HST_ACTIVE_THIS_SESSION" val="NO"/>
</p:tagLst>
</file>

<file path=ppt/tags/tag9.xml><?xml version="1.0" encoding="utf-8"?>
<p:tagLst xmlns:a="http://schemas.openxmlformats.org/drawingml/2006/main" xmlns:r="http://schemas.openxmlformats.org/officeDocument/2006/relationships" xmlns:p="http://schemas.openxmlformats.org/presentationml/2006/main">
  <p:tag name="HST_TIMELINE" val="1.7|15.1|37.2|45.4"/>
  <p:tag name="HST_TIMELINE_INTERVALS" val="|1.7|13.4|22.1"/>
  <p:tag name="TIMING" val="|1.7|13.4|22.1"/>
  <p:tag name="HST_ACTIVE_THIS_SESSION" val="NO"/>
</p:tagLst>
</file>

<file path=ppt/theme/theme1.xml><?xml version="1.0" encoding="utf-8"?>
<a:theme xmlns:a="http://schemas.openxmlformats.org/drawingml/2006/main" name="mwpowerpoint.templatev2">
  <a:themeElements>
    <a:clrScheme name="mwpowerpoint.templatev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wpowerpoint.templatev2">
      <a:majorFont>
        <a:latin typeface="NewBskvll BT"/>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wpowerpoint.templatev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wpowerpoint.templatev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wpowerpoint.templatev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wpowerpoint.templatev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wpowerpoint.templatev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wpowerpoint.templatev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wpowerpoint.templatev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NewBskvll BT"/>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mwpowerpoint.templatev2</Template>
  <TotalTime>5776</TotalTime>
  <Words>1996</Words>
  <Application>Microsoft Office PowerPoint</Application>
  <PresentationFormat>On-screen Show (4:3)</PresentationFormat>
  <Paragraphs>257</Paragraphs>
  <Slides>24</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24</vt:i4>
      </vt:variant>
    </vt:vector>
  </HeadingPairs>
  <TitlesOfParts>
    <vt:vector size="33" baseType="lpstr">
      <vt:lpstr>宋体</vt:lpstr>
      <vt:lpstr>Arial</vt:lpstr>
      <vt:lpstr>Garamond</vt:lpstr>
      <vt:lpstr>Monotype Sorts</vt:lpstr>
      <vt:lpstr>NewBskvll BT</vt:lpstr>
      <vt:lpstr>Times New Roman</vt:lpstr>
      <vt:lpstr>Trebuchet MS</vt:lpstr>
      <vt:lpstr>mwpowerpoint.templatev2</vt:lpstr>
      <vt:lpstr>Default Design</vt:lpstr>
      <vt:lpstr>Government Debt Management:  An Introduction to International Sound Practice </vt:lpstr>
      <vt:lpstr>Today’s Agenda</vt:lpstr>
      <vt:lpstr>What is Sovereign Debt Management?</vt:lpstr>
      <vt:lpstr>What is Public Sector Debt?</vt:lpstr>
      <vt:lpstr>Government Debt and Public Sector Debt</vt:lpstr>
      <vt:lpstr>Both Size and Composition Matter</vt:lpstr>
      <vt:lpstr>Modern Practice is Response to the Crises of the 1990s</vt:lpstr>
      <vt:lpstr>Governance and Decision Making</vt:lpstr>
      <vt:lpstr>Governance</vt:lpstr>
      <vt:lpstr>Governance in Debt Management</vt:lpstr>
      <vt:lpstr>Legislation: the Options</vt:lpstr>
      <vt:lpstr>Legal Framework for Debt Management: International Practice</vt:lpstr>
      <vt:lpstr>Governance: the Framework</vt:lpstr>
      <vt:lpstr>Some Key Characteristics</vt:lpstr>
      <vt:lpstr>The Debt Management Office</vt:lpstr>
      <vt:lpstr>Core Responsibilities</vt:lpstr>
      <vt:lpstr>Internal Specialisation</vt:lpstr>
      <vt:lpstr>DMO: Typical Structure</vt:lpstr>
      <vt:lpstr>The Growing Responsibilities of Debt Managers</vt:lpstr>
      <vt:lpstr>Cash Management and Debt Management</vt:lpstr>
      <vt:lpstr>Some functions that the DMO does not have…</vt:lpstr>
      <vt:lpstr>Different Institutional Structures</vt:lpstr>
      <vt:lpstr>Inside or Outside the Ministry of Finance</vt:lpstr>
      <vt:lpstr>External and Internal Governance Structure  - Typical International Arrangement</vt:lpstr>
    </vt:vector>
  </TitlesOfParts>
  <Company>Indiana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Debt Management</dc:title>
  <dc:creator>Mike Williams</dc:creator>
  <cp:lastModifiedBy>Mike Williams</cp:lastModifiedBy>
  <cp:revision>91</cp:revision>
  <cp:lastPrinted>1998-02-19T11:56:28Z</cp:lastPrinted>
  <dcterms:created xsi:type="dcterms:W3CDTF">2008-06-16T07:23:52Z</dcterms:created>
  <dcterms:modified xsi:type="dcterms:W3CDTF">2016-08-26T13:33:24Z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STName">
    <vt:lpwstr>C:\Documents and Settings\Mike Williams\My Documents\Work\Henry Stewart\HST-MikeWilliams-OrgDebtMgtOffices-Sept08\OrgDebtOfficesV2.ppt</vt:lpwstr>
  </property>
  <property fmtid="{D5CDD505-2E9C-101B-9397-08002B2CF9AE}" pid="3" name="HSTBaseID">
    <vt:lpwstr>HST ja7</vt:lpwstr>
  </property>
</Properties>
</file>