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663" r:id="rId2"/>
  </p:sldMasterIdLst>
  <p:notesMasterIdLst>
    <p:notesMasterId r:id="rId47"/>
  </p:notesMasterIdLst>
  <p:handoutMasterIdLst>
    <p:handoutMasterId r:id="rId48"/>
  </p:handoutMasterIdLst>
  <p:sldIdLst>
    <p:sldId id="393" r:id="rId3"/>
    <p:sldId id="257" r:id="rId4"/>
    <p:sldId id="360" r:id="rId5"/>
    <p:sldId id="258" r:id="rId6"/>
    <p:sldId id="260" r:id="rId7"/>
    <p:sldId id="299" r:id="rId8"/>
    <p:sldId id="300" r:id="rId9"/>
    <p:sldId id="301" r:id="rId10"/>
    <p:sldId id="261" r:id="rId11"/>
    <p:sldId id="263" r:id="rId12"/>
    <p:sldId id="264" r:id="rId13"/>
    <p:sldId id="266" r:id="rId14"/>
    <p:sldId id="289" r:id="rId15"/>
    <p:sldId id="394" r:id="rId16"/>
    <p:sldId id="395" r:id="rId17"/>
    <p:sldId id="396" r:id="rId18"/>
    <p:sldId id="397" r:id="rId19"/>
    <p:sldId id="398" r:id="rId20"/>
    <p:sldId id="399" r:id="rId21"/>
    <p:sldId id="400" r:id="rId22"/>
    <p:sldId id="401" r:id="rId23"/>
    <p:sldId id="402" r:id="rId24"/>
    <p:sldId id="355" r:id="rId25"/>
    <p:sldId id="363" r:id="rId26"/>
    <p:sldId id="292" r:id="rId27"/>
    <p:sldId id="403" r:id="rId28"/>
    <p:sldId id="404" r:id="rId29"/>
    <p:sldId id="385" r:id="rId30"/>
    <p:sldId id="369" r:id="rId31"/>
    <p:sldId id="378" r:id="rId32"/>
    <p:sldId id="376" r:id="rId33"/>
    <p:sldId id="377" r:id="rId34"/>
    <p:sldId id="380" r:id="rId35"/>
    <p:sldId id="405" r:id="rId36"/>
    <p:sldId id="406" r:id="rId37"/>
    <p:sldId id="407" r:id="rId38"/>
    <p:sldId id="408" r:id="rId39"/>
    <p:sldId id="409" r:id="rId40"/>
    <p:sldId id="410" r:id="rId41"/>
    <p:sldId id="411" r:id="rId42"/>
    <p:sldId id="412" r:id="rId43"/>
    <p:sldId id="413" r:id="rId44"/>
    <p:sldId id="414" r:id="rId45"/>
    <p:sldId id="415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33CC"/>
    <a:srgbClr val="000099"/>
    <a:srgbClr val="CCECFF"/>
    <a:srgbClr val="CC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93" autoAdjust="0"/>
    <p:restoredTop sz="94660"/>
  </p:normalViewPr>
  <p:slideViewPr>
    <p:cSldViewPr>
      <p:cViewPr varScale="1">
        <p:scale>
          <a:sx n="90" d="100"/>
          <a:sy n="90" d="100"/>
        </p:scale>
        <p:origin x="12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theme" Target="theme/theme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9FEB70F-3724-4A7D-AC51-509425250A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7827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GB" smtClean="0"/>
              <a:t>Click to edit Master text styles</a:t>
            </a:r>
          </a:p>
          <a:p>
            <a:pPr lvl="1"/>
            <a:r>
              <a:rPr lang="en-US" altLang="en-GB" smtClean="0"/>
              <a:t>Second level</a:t>
            </a:r>
          </a:p>
          <a:p>
            <a:pPr lvl="2"/>
            <a:r>
              <a:rPr lang="en-US" altLang="en-GB" smtClean="0"/>
              <a:t>Third level</a:t>
            </a:r>
          </a:p>
          <a:p>
            <a:pPr lvl="3"/>
            <a:r>
              <a:rPr lang="en-US" altLang="en-GB" smtClean="0"/>
              <a:t>Fourth level</a:t>
            </a:r>
          </a:p>
          <a:p>
            <a:pPr lvl="4"/>
            <a:r>
              <a:rPr lang="en-US" alt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BE0FED-7D4A-47F0-B745-EDBB3D1788B5}" type="slidenum">
              <a:rPr lang="en-US" altLang="en-GB"/>
              <a:pPr/>
              <a:t>‹#›</a:t>
            </a:fld>
            <a:endParaRPr lang="en-US" altLang="en-GB"/>
          </a:p>
        </p:txBody>
      </p:sp>
    </p:spTree>
    <p:extLst>
      <p:ext uri="{BB962C8B-B14F-4D97-AF65-F5344CB8AC3E}">
        <p14:creationId xmlns:p14="http://schemas.microsoft.com/office/powerpoint/2010/main" val="3977643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7B7A468-8E14-407F-AFDF-E74D9EBCC03B}" type="slidenum">
              <a:rPr lang="en-US" altLang="en-GB" sz="1200">
                <a:solidFill>
                  <a:srgbClr val="000000"/>
                </a:solidFill>
              </a:rPr>
              <a:pPr/>
              <a:t>1</a:t>
            </a:fld>
            <a:endParaRPr lang="en-US" altLang="en-GB" sz="1200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799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BBBE15-6A1B-412F-B388-BE00EDEE4F34}" type="slidenum">
              <a:rPr lang="en-GB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GB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5863" y="698500"/>
            <a:ext cx="4657725" cy="34925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6837" y="4423331"/>
            <a:ext cx="5152602" cy="4190524"/>
          </a:xfrm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182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8E34DEF-839D-4788-8334-A57655626B99}" type="slidenum">
              <a:rPr lang="en-GB" sz="1200" smtClean="0">
                <a:latin typeface="Arial" charset="0"/>
                <a:cs typeface="Arial" charset="0"/>
              </a:rPr>
              <a:pPr/>
              <a:t>4</a:t>
            </a:fld>
            <a:endParaRPr lang="en-GB" sz="120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22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BE09C3-49D6-4037-89F3-174931AFE0DF}" type="slidenum">
              <a:rPr lang="en-GB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528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94B1B-2481-473F-A586-94EC251A30EA}" type="slidenum">
              <a:rPr lang="en-GB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620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FC2606-BB17-4D0F-9D61-03F5749BDD2C}" type="slidenum">
              <a:rPr lang="en-GB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295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1EF2EEB-31D1-4115-B2E2-F7A15D7ACBEF}" type="slidenum">
              <a:rPr lang="en-GB" sz="1200" smtClean="0"/>
              <a:pPr/>
              <a:t>24</a:t>
            </a:fld>
            <a:endParaRPr lang="en-GB" sz="1200" smtClean="0"/>
          </a:p>
        </p:txBody>
      </p:sp>
    </p:spTree>
    <p:extLst>
      <p:ext uri="{BB962C8B-B14F-4D97-AF65-F5344CB8AC3E}">
        <p14:creationId xmlns:p14="http://schemas.microsoft.com/office/powerpoint/2010/main" val="919932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4E141-01A6-4B87-9235-08B9EDAB636A}" type="slidenum">
              <a:rPr lang="en-GB" smtClean="0">
                <a:latin typeface="Arial" pitchFamily="34" charset="0"/>
                <a:cs typeface="Arial" pitchFamily="34" charset="0"/>
              </a:rPr>
              <a:pPr/>
              <a:t>40</a:t>
            </a:fld>
            <a:endParaRPr lang="en-GB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257675"/>
            <a:ext cx="6011862" cy="4648200"/>
          </a:xfrm>
          <a:noFill/>
          <a:ln/>
        </p:spPr>
        <p:txBody>
          <a:bodyPr lIns="90729" tIns="45364" rIns="90729" bIns="45364"/>
          <a:lstStyle/>
          <a:p>
            <a:pPr marL="228600" indent="-228600"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654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16B6C06-BD2E-4F61-A0A1-1594048056F6}" type="slidenum">
              <a:rPr lang="en-GB" sz="1200" smtClean="0">
                <a:latin typeface="Arial" charset="0"/>
                <a:cs typeface="Arial" charset="0"/>
              </a:rPr>
              <a:pPr/>
              <a:t>41</a:t>
            </a:fld>
            <a:endParaRPr lang="en-GB" sz="1200" smtClean="0">
              <a:latin typeface="Arial" charset="0"/>
              <a:cs typeface="Arial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54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23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563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843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701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878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7884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95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27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71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513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522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5355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96966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909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91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43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7025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1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15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47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3242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558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 smtClean="0"/>
              <a:t>Click to edit Master title style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 smtClean="0"/>
              <a:t>Click to edit Master text styles</a:t>
            </a:r>
          </a:p>
          <a:p>
            <a:pPr lvl="1"/>
            <a:r>
              <a:rPr lang="en-GB" altLang="en-GB" smtClean="0"/>
              <a:t>Second level</a:t>
            </a:r>
          </a:p>
          <a:p>
            <a:pPr lvl="2"/>
            <a:r>
              <a:rPr lang="en-GB" altLang="en-GB" smtClean="0"/>
              <a:t>Third level</a:t>
            </a:r>
          </a:p>
          <a:p>
            <a:pPr lvl="3"/>
            <a:r>
              <a:rPr lang="en-GB" altLang="en-GB" smtClean="0"/>
              <a:t>Fourth level</a:t>
            </a:r>
          </a:p>
          <a:p>
            <a:pPr lvl="4"/>
            <a:r>
              <a:rPr lang="en-GB" altLang="en-GB" smtClean="0"/>
              <a:t>Fifth level</a:t>
            </a:r>
          </a:p>
        </p:txBody>
      </p:sp>
      <p:sp>
        <p:nvSpPr>
          <p:cNvPr id="104453" name="Rectangle 5"/>
          <p:cNvSpPr>
            <a:spLocks noChangeArrowheads="1"/>
          </p:cNvSpPr>
          <p:nvPr userDrawn="1"/>
        </p:nvSpPr>
        <p:spPr bwMode="auto">
          <a:xfrm>
            <a:off x="0" y="64770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fld id="{63C4F9DD-89E7-4BAA-B805-740235F33996}" type="slidenum">
              <a:rPr lang="en-GB" altLang="en-US" sz="1800">
                <a:solidFill>
                  <a:srgbClr val="000099"/>
                </a:solidFill>
              </a:rPr>
              <a:pPr algn="ctr"/>
              <a:t>‹#›</a:t>
            </a:fld>
            <a:endParaRPr lang="en-GB" altLang="en-US" sz="1800">
              <a:solidFill>
                <a:srgbClr val="0000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3411A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0"/>
            <a:ext cx="7239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GB" smtClean="0"/>
              <a:t>Click to edit Master text styles</a:t>
            </a:r>
          </a:p>
          <a:p>
            <a:pPr lvl="1"/>
            <a:r>
              <a:rPr lang="en-GB" altLang="en-GB" smtClean="0"/>
              <a:t>Second level</a:t>
            </a:r>
          </a:p>
          <a:p>
            <a:pPr lvl="2"/>
            <a:r>
              <a:rPr lang="en-GB" altLang="en-GB" smtClean="0"/>
              <a:t>Third level</a:t>
            </a:r>
          </a:p>
          <a:p>
            <a:pPr lvl="3"/>
            <a:r>
              <a:rPr lang="en-GB" altLang="en-GB" smtClean="0"/>
              <a:t>Fourth level</a:t>
            </a:r>
          </a:p>
          <a:p>
            <a:pPr lvl="4"/>
            <a:r>
              <a:rPr lang="en-GB" altLang="en-GB" smtClean="0"/>
              <a:t>Fifth level</a:t>
            </a:r>
          </a:p>
        </p:txBody>
      </p:sp>
      <p:sp>
        <p:nvSpPr>
          <p:cNvPr id="104453" name="Rectangle 5"/>
          <p:cNvSpPr>
            <a:spLocks noChangeArrowheads="1"/>
          </p:cNvSpPr>
          <p:nvPr userDrawn="1"/>
        </p:nvSpPr>
        <p:spPr bwMode="auto">
          <a:xfrm>
            <a:off x="0" y="6477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fld id="{9F1DC267-3D71-4B6B-9EE2-E88C7765EB65}" type="slidenum">
              <a:rPr lang="en-GB" altLang="en-US" sz="1800">
                <a:solidFill>
                  <a:srgbClr val="000099"/>
                </a:solidFill>
              </a:rPr>
              <a:pPr algn="ctr"/>
              <a:t>‹#›</a:t>
            </a:fld>
            <a:endParaRPr lang="en-GB" altLang="en-US" sz="1800">
              <a:solidFill>
                <a:srgbClr val="000099"/>
              </a:solidFill>
            </a:endParaRPr>
          </a:p>
        </p:txBody>
      </p:sp>
      <p:pic>
        <p:nvPicPr>
          <p:cNvPr id="1029" name="Picture 6" descr="IMFLogoEn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1324000" cy="13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3642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3411A5"/>
          </a:solidFill>
          <a:latin typeface="NewBskvll BT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2276872"/>
            <a:ext cx="8136904" cy="269416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altLang="en-US" sz="4000" dirty="0"/>
              <a:t>Government Cash Management:</a:t>
            </a:r>
            <a:br>
              <a:rPr lang="en-GB" altLang="en-US" sz="4000" dirty="0"/>
            </a:br>
            <a:r>
              <a:rPr lang="en-GB" altLang="en-US" sz="4000" dirty="0"/>
              <a:t>International Experience</a:t>
            </a:r>
            <a:r>
              <a:rPr lang="en-GB" altLang="en-US" sz="3600" dirty="0" smtClean="0"/>
              <a:t/>
            </a:r>
            <a:br>
              <a:rPr lang="en-GB" altLang="en-US" sz="3600" dirty="0" smtClean="0"/>
            </a:br>
            <a:endParaRPr lang="en-GB" altLang="en-US" sz="40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4797152"/>
            <a:ext cx="3240360" cy="1752600"/>
          </a:xfrm>
        </p:spPr>
        <p:txBody>
          <a:bodyPr/>
          <a:lstStyle/>
          <a:p>
            <a:r>
              <a:rPr lang="en-GB" altLang="en-US" sz="2800" dirty="0" smtClean="0"/>
              <a:t>Ministry of Economic Affairs and Finance, Tehran, August 2016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29200" y="5036697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000000"/>
                </a:solidFill>
              </a:rPr>
              <a:t>Mike Williams</a:t>
            </a:r>
          </a:p>
          <a:p>
            <a:pPr algn="ctr"/>
            <a:r>
              <a:rPr lang="en-GB" dirty="0" smtClean="0">
                <a:solidFill>
                  <a:srgbClr val="000000"/>
                </a:solidFill>
              </a:rPr>
              <a:t>mike.williams@mj-w.net</a:t>
            </a:r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34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9067800" cy="1219200"/>
          </a:xfrm>
        </p:spPr>
        <p:txBody>
          <a:bodyPr/>
          <a:lstStyle/>
          <a:p>
            <a:r>
              <a:rPr lang="en-GB" dirty="0" smtClean="0"/>
              <a:t>The 4 Phases of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08814"/>
            <a:ext cx="7772400" cy="5486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3000" dirty="0"/>
              <a:t>Phase 1: Treasury Single Account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dirty="0"/>
              <a:t>integration of government accounts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dirty="0" smtClean="0"/>
              <a:t>Minimising any overnight balances outside the  </a:t>
            </a:r>
            <a:r>
              <a:rPr lang="en-GB" dirty="0"/>
              <a:t>single MoF account at central </a:t>
            </a:r>
            <a:r>
              <a:rPr lang="en-GB" dirty="0" smtClean="0"/>
              <a:t>bank</a:t>
            </a:r>
          </a:p>
          <a:p>
            <a:pPr lvl="2">
              <a:lnSpc>
                <a:spcPct val="90000"/>
              </a:lnSpc>
              <a:spcBef>
                <a:spcPts val="600"/>
              </a:spcBef>
            </a:pPr>
            <a:r>
              <a:rPr lang="en-GB" dirty="0" smtClean="0"/>
              <a:t>whether by sweeping, direct payments, </a:t>
            </a:r>
            <a:r>
              <a:rPr lang="en-GB" dirty="0" err="1" smtClean="0"/>
              <a:t>etc</a:t>
            </a:r>
            <a:r>
              <a:rPr lang="en-GB" dirty="0" smtClean="0"/>
              <a:t>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3000" dirty="0" smtClean="0"/>
              <a:t>Phase </a:t>
            </a:r>
            <a:r>
              <a:rPr lang="en-GB" sz="3000" dirty="0"/>
              <a:t>2: Forecasting capability</a:t>
            </a:r>
            <a:r>
              <a:rPr lang="en-GB" dirty="0"/>
              <a:t>	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dirty="0"/>
              <a:t>the development of a capability within MoF to monitor and forecast </a:t>
            </a:r>
            <a:r>
              <a:rPr lang="en-GB" dirty="0" smtClean="0"/>
              <a:t>(at least 3 months ahead) changes </a:t>
            </a:r>
            <a:r>
              <a:rPr lang="en-GB" dirty="0"/>
              <a:t>in MoF balances at central </a:t>
            </a:r>
            <a:r>
              <a:rPr lang="en-GB" dirty="0" smtClean="0"/>
              <a:t>bank </a:t>
            </a:r>
          </a:p>
        </p:txBody>
      </p:sp>
    </p:spTree>
    <p:extLst>
      <p:ext uri="{BB962C8B-B14F-4D97-AF65-F5344CB8AC3E}">
        <p14:creationId xmlns:p14="http://schemas.microsoft.com/office/powerpoint/2010/main" val="384492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GB" dirty="0" smtClean="0"/>
              <a:t>The 4 Phases of Development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128" y="1066800"/>
            <a:ext cx="7772400" cy="5412432"/>
          </a:xfrm>
        </p:spPr>
        <p:txBody>
          <a:bodyPr>
            <a:normAutofit fontScale="92500"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rgbClr val="000000"/>
              </a:buClr>
            </a:pPr>
            <a:r>
              <a:rPr lang="en-GB" dirty="0">
                <a:solidFill>
                  <a:srgbClr val="000000"/>
                </a:solidFill>
              </a:rPr>
              <a:t>Phase 3: Rough tuning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the </a:t>
            </a:r>
            <a:r>
              <a:rPr lang="en-GB" dirty="0"/>
              <a:t>issue of Treasury bills (or other bills)</a:t>
            </a:r>
          </a:p>
          <a:p>
            <a:pPr lvl="1">
              <a:spcBef>
                <a:spcPts val="600"/>
              </a:spcBef>
            </a:pPr>
            <a:r>
              <a:rPr lang="en-GB" dirty="0"/>
              <a:t>issuance pattern designed to offset </a:t>
            </a:r>
            <a:r>
              <a:rPr lang="en-GB" dirty="0" smtClean="0"/>
              <a:t>fluctuations in cash </a:t>
            </a:r>
            <a:r>
              <a:rPr lang="en-GB" dirty="0"/>
              <a:t>flows, i.e. to smooth the change in MoF’s balance at the central bank</a:t>
            </a:r>
          </a:p>
          <a:p>
            <a:pPr lvl="1">
              <a:spcBef>
                <a:spcPts val="600"/>
              </a:spcBef>
            </a:pPr>
            <a:r>
              <a:rPr lang="en-GB" dirty="0"/>
              <a:t>some management of </a:t>
            </a:r>
            <a:r>
              <a:rPr lang="en-GB" dirty="0" smtClean="0"/>
              <a:t>cash surpluses</a:t>
            </a:r>
            <a:endParaRPr lang="en-GB" dirty="0"/>
          </a:p>
          <a:p>
            <a:pPr>
              <a:spcBef>
                <a:spcPts val="600"/>
              </a:spcBef>
            </a:pPr>
            <a:r>
              <a:rPr lang="en-GB" dirty="0"/>
              <a:t>Phase 4: Fine tuning</a:t>
            </a:r>
          </a:p>
          <a:p>
            <a:pPr lvl="1">
              <a:spcBef>
                <a:spcPts val="600"/>
              </a:spcBef>
            </a:pPr>
            <a:r>
              <a:rPr lang="en-GB" dirty="0"/>
              <a:t>more active policies, drawing on a wider range of instruments or institutional options, to smooth more fully MoF’s balance at central </a:t>
            </a:r>
            <a:r>
              <a:rPr lang="en-GB" dirty="0" smtClean="0"/>
              <a:t>bank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3000" i="1" dirty="0" smtClean="0"/>
              <a:t>[Emerging Market Countries </a:t>
            </a:r>
            <a:r>
              <a:rPr lang="en-GB" sz="3000" i="1" dirty="0" smtClean="0"/>
              <a:t>advised to focus on the first three]</a:t>
            </a:r>
          </a:p>
          <a:p>
            <a:pPr lvl="1">
              <a:spcBef>
                <a:spcPts val="600"/>
              </a:spcBef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399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219200"/>
          </a:xfrm>
        </p:spPr>
        <p:txBody>
          <a:bodyPr/>
          <a:lstStyle/>
          <a:p>
            <a:r>
              <a:rPr lang="en-GB" sz="4000" dirty="0" smtClean="0"/>
              <a:t>The Treasury Single Account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22581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44"/>
            <a:ext cx="9144000" cy="1044575"/>
          </a:xfrm>
        </p:spPr>
        <p:txBody>
          <a:bodyPr/>
          <a:lstStyle/>
          <a:p>
            <a:r>
              <a:rPr lang="en-GB" dirty="0" smtClean="0"/>
              <a:t>The Treasury Single Account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761"/>
            <a:ext cx="8137276" cy="5400600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GB" sz="2400" dirty="0" smtClean="0"/>
              <a:t>TSA = unified structure of government bank accounts to give a consolidated view of government cash resources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Primary </a:t>
            </a:r>
            <a:r>
              <a:rPr lang="en-GB" sz="2000" dirty="0"/>
              <a:t>objective </a:t>
            </a:r>
            <a:r>
              <a:rPr lang="en-GB" sz="2000" dirty="0" smtClean="0"/>
              <a:t>to </a:t>
            </a:r>
            <a:r>
              <a:rPr lang="en-GB" sz="2000" dirty="0"/>
              <a:t>ensure effective </a:t>
            </a:r>
            <a:r>
              <a:rPr lang="en-GB" sz="2000" dirty="0" smtClean="0"/>
              <a:t>control </a:t>
            </a:r>
            <a:r>
              <a:rPr lang="en-GB" sz="2000" dirty="0"/>
              <a:t>over aggregate </a:t>
            </a:r>
            <a:r>
              <a:rPr lang="en-GB" sz="2000" dirty="0" smtClean="0"/>
              <a:t>government </a:t>
            </a:r>
            <a:r>
              <a:rPr lang="en-GB" sz="2000" dirty="0"/>
              <a:t>cash </a:t>
            </a:r>
            <a:r>
              <a:rPr lang="en-GB" sz="2000" dirty="0" smtClean="0"/>
              <a:t>balances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helps the Treasury to plan and implement budget execution efficiently and transparently  </a:t>
            </a:r>
          </a:p>
          <a:p>
            <a:pPr lvl="2">
              <a:spcBef>
                <a:spcPts val="600"/>
              </a:spcBef>
            </a:pPr>
            <a:r>
              <a:rPr lang="en-GB" sz="1800" dirty="0"/>
              <a:t>allows the Treasury to minimize the volume of idle balances in the banking system, with consequent cost savings</a:t>
            </a:r>
            <a:endParaRPr lang="en-GB" sz="1800" dirty="0" smtClean="0"/>
          </a:p>
          <a:p>
            <a:pPr>
              <a:spcBef>
                <a:spcPts val="600"/>
              </a:spcBef>
            </a:pPr>
            <a:r>
              <a:rPr lang="en-GB" sz="2400" dirty="0" smtClean="0"/>
              <a:t>A fully-fledged TSA shares three essential features: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Government banking arrangement should be unified, to enable Treasury oversight of government cash flows in and out of these accounts. Unified structure allows complete fungibility of all cash resources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No other government agency operates bank accounts beyond Treasury oversight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Consolidation of government cash resources should be comprehensive and include all government cash resources, both budgetary and extra-budgetary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4932363" y="3284538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20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544"/>
            <a:ext cx="9144000" cy="1044575"/>
          </a:xfrm>
        </p:spPr>
        <p:txBody>
          <a:bodyPr/>
          <a:lstStyle/>
          <a:p>
            <a:r>
              <a:rPr lang="en-GB" dirty="0" smtClean="0"/>
              <a:t>The Treasury Single Account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761"/>
            <a:ext cx="8137276" cy="5400600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GB" sz="2400" dirty="0" smtClean="0"/>
              <a:t>TSA = unified structure of government bank accounts to give a consolidated view of government cash resources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Primary </a:t>
            </a:r>
            <a:r>
              <a:rPr lang="en-GB" sz="2000" dirty="0"/>
              <a:t>objective </a:t>
            </a:r>
            <a:r>
              <a:rPr lang="en-GB" sz="2000" dirty="0" smtClean="0"/>
              <a:t>to </a:t>
            </a:r>
            <a:r>
              <a:rPr lang="en-GB" sz="2000" dirty="0"/>
              <a:t>ensure effective </a:t>
            </a:r>
            <a:r>
              <a:rPr lang="en-GB" sz="2000" dirty="0" smtClean="0"/>
              <a:t>control </a:t>
            </a:r>
            <a:r>
              <a:rPr lang="en-GB" sz="2000" dirty="0"/>
              <a:t>over aggregate </a:t>
            </a:r>
            <a:r>
              <a:rPr lang="en-GB" sz="2000" dirty="0" smtClean="0"/>
              <a:t>government </a:t>
            </a:r>
            <a:r>
              <a:rPr lang="en-GB" sz="2000" dirty="0"/>
              <a:t>cash </a:t>
            </a:r>
            <a:r>
              <a:rPr lang="en-GB" sz="2000" dirty="0" smtClean="0"/>
              <a:t>balances</a:t>
            </a:r>
          </a:p>
          <a:p>
            <a:pPr lvl="2">
              <a:spcBef>
                <a:spcPts val="600"/>
              </a:spcBef>
            </a:pPr>
            <a:r>
              <a:rPr lang="en-US" sz="1800" dirty="0"/>
              <a:t>helps the Treasury to plan and implement budget execution efficiently and transparently  </a:t>
            </a:r>
          </a:p>
          <a:p>
            <a:pPr lvl="2">
              <a:spcBef>
                <a:spcPts val="600"/>
              </a:spcBef>
            </a:pPr>
            <a:r>
              <a:rPr lang="en-GB" sz="1800" dirty="0"/>
              <a:t>allows the Treasury to minimize the volume of idle balances in the banking system, with consequent cost savings</a:t>
            </a:r>
            <a:endParaRPr lang="en-GB" sz="1800" dirty="0" smtClean="0"/>
          </a:p>
          <a:p>
            <a:pPr>
              <a:spcBef>
                <a:spcPts val="600"/>
              </a:spcBef>
            </a:pPr>
            <a:r>
              <a:rPr lang="en-GB" sz="2400" dirty="0" smtClean="0"/>
              <a:t>A fully-fledged TSA shares three essential features: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Government banking arrangement should be unified, to enable Treasury oversight of government cash flows in and out of these accounts. Unified structure allows complete fungibility of all cash resources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No other government agency operates bank accounts beyond Treasury oversight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Consolidation of government cash resources should be comprehensive and include all government cash resources, both budgetary and extra-budgetary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4932363" y="3284538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98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044575"/>
          </a:xfrm>
        </p:spPr>
        <p:txBody>
          <a:bodyPr/>
          <a:lstStyle/>
          <a:p>
            <a:r>
              <a:rPr lang="en-GB" dirty="0" smtClean="0"/>
              <a:t>The TSA: Objectives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761"/>
            <a:ext cx="8065268" cy="540059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2400" dirty="0" smtClean="0"/>
              <a:t>The primary objective of a TSA is to ensure effective aggregate control over government cash balances</a:t>
            </a:r>
          </a:p>
          <a:p>
            <a:pPr marL="381000" indent="-381000">
              <a:spcBef>
                <a:spcPts val="600"/>
              </a:spcBef>
              <a:defRPr/>
            </a:pPr>
            <a:r>
              <a:rPr lang="en-GB" sz="2200" dirty="0" smtClean="0"/>
              <a:t>Facilitates monitoring and control, and fiscal and financial planning</a:t>
            </a:r>
          </a:p>
          <a:p>
            <a:pPr marL="800100" lvl="1" indent="-342900">
              <a:spcBef>
                <a:spcPts val="600"/>
              </a:spcBef>
              <a:defRPr/>
            </a:pPr>
            <a:r>
              <a:rPr lang="en-GB" sz="1900" dirty="0" smtClean="0"/>
              <a:t>Provides complete information about government funds – in modern systems in close to real time  </a:t>
            </a:r>
          </a:p>
          <a:p>
            <a:pPr marL="800100" lvl="1" indent="-342900">
              <a:spcBef>
                <a:spcPts val="600"/>
              </a:spcBef>
              <a:defRPr/>
            </a:pPr>
            <a:r>
              <a:rPr lang="en-US" sz="1900" dirty="0" smtClean="0"/>
              <a:t>Full information about cash resources helps the Treasury to plan and implement budget execution efficiently and transparently  </a:t>
            </a:r>
          </a:p>
          <a:p>
            <a:pPr marL="800100" lvl="1" indent="-342900">
              <a:spcBef>
                <a:spcPts val="600"/>
              </a:spcBef>
              <a:defRPr/>
            </a:pPr>
            <a:r>
              <a:rPr lang="en-US" sz="1900" dirty="0" smtClean="0"/>
              <a:t>Facilitates effective reconciliation between the government accounting systems and cash flow statements</a:t>
            </a:r>
            <a:r>
              <a:rPr lang="en-US" sz="1900" b="1" dirty="0" smtClean="0"/>
              <a:t> </a:t>
            </a:r>
            <a:r>
              <a:rPr lang="en-US" sz="1900" dirty="0" smtClean="0"/>
              <a:t>from the central bank</a:t>
            </a:r>
          </a:p>
          <a:p>
            <a:pPr marL="800100" lvl="1" indent="-342900">
              <a:spcBef>
                <a:spcPts val="600"/>
              </a:spcBef>
              <a:defRPr/>
            </a:pPr>
            <a:r>
              <a:rPr lang="en-US" sz="1900" dirty="0" smtClean="0"/>
              <a:t>Facilitates efficient payment systems – giving government full overview</a:t>
            </a:r>
          </a:p>
          <a:p>
            <a:pPr marL="800100" lvl="1" indent="-342900">
              <a:spcBef>
                <a:spcPts val="600"/>
              </a:spcBef>
              <a:defRPr/>
            </a:pPr>
            <a:r>
              <a:rPr lang="en-US" sz="1900" dirty="0" smtClean="0"/>
              <a:t>Also  </a:t>
            </a:r>
            <a:r>
              <a:rPr lang="en-GB" sz="1900" dirty="0" smtClean="0"/>
              <a:t>minimises transaction costs during budget execution </a:t>
            </a:r>
            <a:r>
              <a:rPr lang="en-US" sz="1900" dirty="0" smtClean="0"/>
              <a:t>– </a:t>
            </a:r>
            <a:r>
              <a:rPr lang="en-GB" sz="1900" dirty="0" smtClean="0"/>
              <a:t> controlling the delay in remittance of government revenues (tax and non-tax) by collecting banks, and making rapid payments of government expenses</a:t>
            </a:r>
          </a:p>
          <a:p>
            <a:pPr marL="400050">
              <a:spcBef>
                <a:spcPts val="600"/>
              </a:spcBef>
              <a:defRPr/>
            </a:pPr>
            <a:r>
              <a:rPr lang="en-GB" sz="2400" dirty="0" smtClean="0"/>
              <a:t>Also allows </a:t>
            </a:r>
            <a:r>
              <a:rPr lang="en-GB" sz="2400" dirty="0"/>
              <a:t>the Treasury to minimize the volume of idle balances in the banking system, with consequent cost </a:t>
            </a:r>
            <a:r>
              <a:rPr lang="en-GB" sz="2400" dirty="0" smtClean="0"/>
              <a:t>savings</a:t>
            </a:r>
            <a:endParaRPr lang="en-GB" sz="2000" dirty="0" smtClean="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4932363" y="3284538"/>
            <a:ext cx="1008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4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 also, the TSA…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90120"/>
          </a:xfrm>
        </p:spPr>
        <p:txBody>
          <a:bodyPr>
            <a:normAutofit fontScale="92500"/>
          </a:bodyPr>
          <a:lstStyle/>
          <a:p>
            <a:pPr marL="381000" indent="-381000">
              <a:spcBef>
                <a:spcPct val="15000"/>
              </a:spcBef>
              <a:defRPr/>
            </a:pPr>
            <a:r>
              <a:rPr lang="en-GB" sz="2400" dirty="0" smtClean="0"/>
              <a:t>Is the cash balance which is the relevant variable for effective cash management</a:t>
            </a:r>
          </a:p>
          <a:p>
            <a:pPr marL="381000" indent="-381000">
              <a:spcBef>
                <a:spcPct val="15000"/>
              </a:spcBef>
              <a:defRPr/>
            </a:pPr>
            <a:r>
              <a:rPr lang="en-GB" sz="2400" dirty="0" smtClean="0"/>
              <a:t>Can work with variety of payments systems</a:t>
            </a:r>
          </a:p>
          <a:p>
            <a:pPr marL="781050" lvl="1" indent="-381000">
              <a:spcBef>
                <a:spcPct val="15000"/>
              </a:spcBef>
              <a:defRPr/>
            </a:pPr>
            <a:r>
              <a:rPr lang="en-GB" sz="2000" dirty="0" smtClean="0"/>
              <a:t>Processing of payments centralised in MoF/Treasury or dispersed to spending agencies</a:t>
            </a:r>
          </a:p>
          <a:p>
            <a:pPr marL="781050" lvl="1" indent="-381000">
              <a:spcBef>
                <a:spcPct val="15000"/>
              </a:spcBef>
              <a:defRPr/>
            </a:pPr>
            <a:r>
              <a:rPr lang="en-GB" sz="2000" dirty="0" smtClean="0"/>
              <a:t>Approval may be centralised even if processing and accountability is dispersed </a:t>
            </a:r>
          </a:p>
          <a:p>
            <a:pPr marL="781050" lvl="1" indent="-381000">
              <a:spcBef>
                <a:spcPct val="15000"/>
              </a:spcBef>
              <a:defRPr/>
            </a:pPr>
            <a:r>
              <a:rPr lang="en-GB" sz="2000" dirty="0" smtClean="0"/>
              <a:t>Processing of payments centralised within Central Bank or dispersed to the banking sector</a:t>
            </a:r>
          </a:p>
          <a:p>
            <a:pPr marL="800100" lvl="1" indent="-342900">
              <a:spcBef>
                <a:spcPct val="15000"/>
              </a:spcBef>
              <a:defRPr/>
            </a:pPr>
            <a:r>
              <a:rPr lang="en-GB" sz="2000" dirty="0" smtClean="0"/>
              <a:t>A mixture </a:t>
            </a:r>
          </a:p>
          <a:p>
            <a:pPr marL="381000" indent="-381000">
              <a:spcBef>
                <a:spcPct val="15000"/>
              </a:spcBef>
              <a:defRPr/>
            </a:pPr>
            <a:r>
              <a:rPr lang="en-GB" sz="2400" dirty="0" smtClean="0"/>
              <a:t>But: any balances left with the banking system should be swept overnight back into the TSA.  May also need:</a:t>
            </a:r>
          </a:p>
          <a:p>
            <a:pPr marL="800100" lvl="1" indent="-342900">
              <a:spcBef>
                <a:spcPct val="15000"/>
              </a:spcBef>
              <a:defRPr/>
            </a:pPr>
            <a:r>
              <a:rPr lang="en-GB" sz="2000" dirty="0" smtClean="0"/>
              <a:t>Internal accounting arrangements (and incentives) to minimise level of idle balances and reduce timing uncertainties</a:t>
            </a:r>
          </a:p>
          <a:p>
            <a:pPr marL="800100" lvl="1" indent="-342900">
              <a:spcBef>
                <a:spcPct val="15000"/>
              </a:spcBef>
              <a:defRPr/>
            </a:pPr>
            <a:r>
              <a:rPr lang="en-GB" sz="2000" dirty="0" smtClean="0"/>
              <a:t>Account structures to net transactions and aggregate balances into 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96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should be in the TSA?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246745" y="2357278"/>
            <a:ext cx="25758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Should all be swept into TSA (ideally also accounts of extra-budgetary funds). May need to track own resources (discussed below)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517619" y="4970227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Policy choice</a:t>
            </a:r>
            <a:endParaRPr lang="en-GB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86890" y="5602615"/>
            <a:ext cx="18412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FX accounts not in </a:t>
            </a:r>
            <a:r>
              <a:rPr lang="en-GB" sz="2000" dirty="0" smtClean="0"/>
              <a:t>TSA</a:t>
            </a:r>
          </a:p>
          <a:p>
            <a:r>
              <a:rPr lang="en-GB" sz="2000" dirty="0" smtClean="0"/>
              <a:t>(may be linked) </a:t>
            </a:r>
            <a:endParaRPr lang="en-GB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087" y="1898857"/>
            <a:ext cx="4999861" cy="4350241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 bwMode="auto">
          <a:xfrm flipH="1">
            <a:off x="4139952" y="3370418"/>
            <a:ext cx="1944216" cy="346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4419600" y="3717032"/>
            <a:ext cx="1808584" cy="6796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H="1">
            <a:off x="4825724" y="5170282"/>
            <a:ext cx="1575076" cy="1869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5112060" y="6093296"/>
            <a:ext cx="154647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flipH="1">
            <a:off x="3660840" y="1743056"/>
            <a:ext cx="2567344" cy="1298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6246745" y="1465428"/>
            <a:ext cx="2413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In Central </a:t>
            </a:r>
            <a:r>
              <a:rPr lang="en-GB" sz="2000" dirty="0" smtClean="0"/>
              <a:t>Bank (CB)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0204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GB" dirty="0" smtClean="0"/>
              <a:t>TSA: Problems and Choices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199141"/>
            <a:ext cx="8062913" cy="535405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3100" dirty="0" smtClean="0"/>
              <a:t>Extent to which budget units should have bank accounts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Should be limited to </a:t>
            </a:r>
            <a:r>
              <a:rPr lang="en-US" sz="2600" dirty="0" smtClean="0"/>
              <a:t>necessary transaction accounts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600" dirty="0" smtClean="0"/>
              <a:t>Where transaction accounts are necessary balances are swept up into TSA periodically (preferably daily) [ZBAs]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2600" dirty="0" smtClean="0"/>
              <a:t>Can still allow them to retain “permission to spend” eg of own-revenues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sz="3100" dirty="0" smtClean="0"/>
              <a:t>Balances of extra-budgetary funds (EBFs)</a:t>
            </a:r>
            <a:r>
              <a:rPr lang="en-GB" sz="3100" dirty="0" smtClean="0"/>
              <a:t> preferably included in TSA </a:t>
            </a:r>
            <a:endParaRPr lang="en-GB" sz="3100" dirty="0"/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International </a:t>
            </a:r>
            <a:r>
              <a:rPr lang="en-GB" sz="2600" dirty="0"/>
              <a:t>good practice to include as many government-controlled </a:t>
            </a:r>
            <a:r>
              <a:rPr lang="en-GB" sz="2600" dirty="0" smtClean="0"/>
              <a:t>funds </a:t>
            </a:r>
            <a:r>
              <a:rPr lang="en-GB" sz="2600" dirty="0"/>
              <a:t>and EBFs </a:t>
            </a:r>
            <a:r>
              <a:rPr lang="en-GB" sz="2600" dirty="0" smtClean="0"/>
              <a:t>(social </a:t>
            </a:r>
            <a:r>
              <a:rPr lang="en-GB" sz="2600" dirty="0"/>
              <a:t>security, pension, and other trust </a:t>
            </a:r>
            <a:r>
              <a:rPr lang="en-GB" sz="2600" dirty="0" smtClean="0"/>
              <a:t>funds) within </a:t>
            </a:r>
            <a:r>
              <a:rPr lang="en-GB" sz="2600" dirty="0"/>
              <a:t>the </a:t>
            </a:r>
            <a:r>
              <a:rPr lang="en-GB" sz="2600" dirty="0" smtClean="0"/>
              <a:t>TSA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Gives government access to cash – but needs to be properly managed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3000" dirty="0" smtClean="0"/>
              <a:t>Centralised or Dispersed structure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May </a:t>
            </a:r>
            <a:r>
              <a:rPr lang="en-GB" sz="2600" dirty="0"/>
              <a:t>depend on whether centralised or dispersed payment authority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/>
              <a:t>Dispersed authority tends to imply separate accounts (in central bank or commercial banks), but linked and zero-balanced by </a:t>
            </a:r>
            <a:r>
              <a:rPr lang="en-GB" sz="2600" dirty="0" smtClean="0"/>
              <a:t>sweeping</a:t>
            </a:r>
            <a:endParaRPr lang="en-GB" sz="2600" dirty="0"/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/>
              <a:t>But even centralised account may have </a:t>
            </a:r>
            <a:r>
              <a:rPr lang="en-GB" sz="2600" dirty="0" smtClean="0"/>
              <a:t>sub-structure – see below</a:t>
            </a:r>
            <a:endParaRPr lang="en-GB" sz="2600" dirty="0"/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en-GB" sz="3000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23598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1219200"/>
          </a:xfrm>
        </p:spPr>
        <p:txBody>
          <a:bodyPr/>
          <a:lstStyle/>
          <a:p>
            <a:r>
              <a:rPr lang="en-GB" dirty="0" smtClean="0"/>
              <a:t>Extending the Coverage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68760"/>
            <a:ext cx="7772400" cy="490344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 smtClean="0"/>
              <a:t>Balances </a:t>
            </a:r>
            <a:r>
              <a:rPr lang="en-GB" dirty="0"/>
              <a:t>of </a:t>
            </a:r>
            <a:r>
              <a:rPr lang="en-GB" dirty="0" smtClean="0"/>
              <a:t>SNGs </a:t>
            </a:r>
            <a:endParaRPr lang="en-GB" dirty="0"/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dirty="0" smtClean="0"/>
              <a:t>Pros and cons of including in TSA – international practice varies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dirty="0" smtClean="0"/>
              <a:t>Single TSA </a:t>
            </a:r>
            <a:r>
              <a:rPr lang="en-GB" dirty="0"/>
              <a:t>for central and </a:t>
            </a:r>
            <a:r>
              <a:rPr lang="en-GB" dirty="0" smtClean="0"/>
              <a:t>subnational governments requires </a:t>
            </a:r>
            <a:r>
              <a:rPr lang="en-GB" dirty="0"/>
              <a:t>a well developed accounting </a:t>
            </a:r>
            <a:r>
              <a:rPr lang="en-GB" dirty="0" smtClean="0"/>
              <a:t>system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 smtClean="0"/>
              <a:t>Balances of public corporations (or SoEs)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dirty="0" smtClean="0"/>
              <a:t>Including </a:t>
            </a:r>
            <a:r>
              <a:rPr lang="en-GB" dirty="0"/>
              <a:t>more commercial </a:t>
            </a:r>
            <a:r>
              <a:rPr lang="en-GB" dirty="0" err="1"/>
              <a:t>SoEs</a:t>
            </a:r>
            <a:r>
              <a:rPr lang="en-GB" dirty="0"/>
              <a:t> generally not advised: could limit their operational </a:t>
            </a:r>
            <a:r>
              <a:rPr lang="en-GB" dirty="0" smtClean="0"/>
              <a:t>independence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dirty="0" smtClean="0"/>
              <a:t>Include </a:t>
            </a:r>
            <a:r>
              <a:rPr lang="en-GB" dirty="0"/>
              <a:t>those that are an arm of government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/>
              <a:t>Prefunding (seed funds)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dirty="0"/>
              <a:t>Should be avoided (unless subject to sweeping)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/>
              <a:t>Collection Funds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GB" dirty="0"/>
              <a:t>Abolish in favour of transaction </a:t>
            </a:r>
            <a:r>
              <a:rPr lang="en-GB" dirty="0" smtClean="0"/>
              <a:t>fees</a:t>
            </a:r>
          </a:p>
        </p:txBody>
      </p:sp>
    </p:spTree>
    <p:extLst>
      <p:ext uri="{BB962C8B-B14F-4D97-AF65-F5344CB8AC3E}">
        <p14:creationId xmlns:p14="http://schemas.microsoft.com/office/powerpoint/2010/main" val="8996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28800"/>
            <a:ext cx="7010400" cy="525780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GB" dirty="0" smtClean="0"/>
              <a:t>Cash management policy: an overview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GB" dirty="0" smtClean="0"/>
              <a:t>The Treasury Single Account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GB" dirty="0" smtClean="0"/>
              <a:t>Cash flow forecasting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GB" dirty="0" smtClean="0"/>
              <a:t>Cash Management &amp; Debt Management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GB" dirty="0" smtClean="0"/>
              <a:t>Moving to active cash management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00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1044575"/>
          </a:xfrm>
        </p:spPr>
        <p:txBody>
          <a:bodyPr/>
          <a:lstStyle/>
          <a:p>
            <a:r>
              <a:rPr lang="en-GB" dirty="0" smtClean="0"/>
              <a:t>Structure of the TSA – Centralised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1295400"/>
            <a:ext cx="7772400" cy="519985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defRPr/>
            </a:pPr>
            <a:r>
              <a:rPr lang="en-GB" sz="3000" dirty="0" smtClean="0"/>
              <a:t>Centralised payment authority</a:t>
            </a:r>
            <a:endParaRPr lang="en-GB" sz="2600" dirty="0" smtClean="0"/>
          </a:p>
          <a:p>
            <a:pPr lvl="1">
              <a:spcBef>
                <a:spcPts val="600"/>
              </a:spcBef>
              <a:defRPr/>
            </a:pPr>
            <a:r>
              <a:rPr lang="en-GB" sz="2600" dirty="0" smtClean="0"/>
              <a:t>Implies no need for ministry bank accounts</a:t>
            </a:r>
          </a:p>
          <a:p>
            <a:pPr>
              <a:spcBef>
                <a:spcPts val="600"/>
              </a:spcBef>
              <a:defRPr/>
            </a:pPr>
            <a:r>
              <a:rPr lang="en-GB" sz="3000" dirty="0" smtClean="0"/>
              <a:t>Different structures for the TSA – in the simplest version:</a:t>
            </a:r>
          </a:p>
          <a:p>
            <a:pPr lvl="1">
              <a:spcBef>
                <a:spcPts val="600"/>
              </a:spcBef>
              <a:defRPr/>
            </a:pPr>
            <a:r>
              <a:rPr lang="en-GB" sz="2600" dirty="0" smtClean="0"/>
              <a:t>No account </a:t>
            </a:r>
            <a:r>
              <a:rPr lang="en-GB" sz="2600" dirty="0"/>
              <a:t>sub-structure; </a:t>
            </a:r>
            <a:r>
              <a:rPr lang="en-GB" sz="2600" dirty="0" smtClean="0"/>
              <a:t>all </a:t>
            </a:r>
            <a:r>
              <a:rPr lang="en-GB" sz="2600" dirty="0"/>
              <a:t>deposit and payment transactions </a:t>
            </a:r>
            <a:r>
              <a:rPr lang="en-GB" sz="2600" dirty="0" smtClean="0"/>
              <a:t>processed </a:t>
            </a:r>
            <a:r>
              <a:rPr lang="en-GB" sz="2600" dirty="0"/>
              <a:t>through a single bank </a:t>
            </a:r>
            <a:r>
              <a:rPr lang="en-GB" sz="2600" dirty="0" smtClean="0"/>
              <a:t>account </a:t>
            </a:r>
          </a:p>
          <a:p>
            <a:pPr lvl="1">
              <a:spcBef>
                <a:spcPts val="600"/>
              </a:spcBef>
              <a:defRPr/>
            </a:pPr>
            <a:r>
              <a:rPr lang="en-GB" sz="2600" dirty="0" smtClean="0"/>
              <a:t>Requires a developed </a:t>
            </a:r>
            <a:r>
              <a:rPr lang="en-GB" sz="2600" dirty="0"/>
              <a:t>Government Integrated Financial Management Information System (</a:t>
            </a:r>
            <a:r>
              <a:rPr lang="en-GB" sz="2600" dirty="0" smtClean="0"/>
              <a:t>GIFMIS – e-Treasury in Iran)</a:t>
            </a:r>
            <a:endParaRPr lang="en-GB" sz="2600" dirty="0" smtClean="0"/>
          </a:p>
          <a:p>
            <a:pPr lvl="1">
              <a:spcBef>
                <a:spcPts val="600"/>
              </a:spcBef>
              <a:defRPr/>
            </a:pPr>
            <a:r>
              <a:rPr lang="en-GB" sz="2600" dirty="0" smtClean="0"/>
              <a:t>Classification </a:t>
            </a:r>
            <a:r>
              <a:rPr lang="en-GB" sz="2600" dirty="0"/>
              <a:t>structure and chart of accounts embedded in </a:t>
            </a:r>
            <a:r>
              <a:rPr lang="en-GB" sz="2600" dirty="0" smtClean="0"/>
              <a:t>GIFMIS used </a:t>
            </a:r>
            <a:r>
              <a:rPr lang="en-GB" sz="2600" dirty="0"/>
              <a:t>to control payments against released budgets and to account for transactions against specific purposes and </a:t>
            </a:r>
            <a:r>
              <a:rPr lang="en-GB" sz="2600" dirty="0" smtClean="0"/>
              <a:t>funds</a:t>
            </a:r>
          </a:p>
          <a:p>
            <a:pPr lvl="1">
              <a:lnSpc>
                <a:spcPct val="110000"/>
              </a:lnSpc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7208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-22051"/>
            <a:ext cx="7772400" cy="1219200"/>
          </a:xfrm>
        </p:spPr>
        <p:txBody>
          <a:bodyPr/>
          <a:lstStyle/>
          <a:p>
            <a:r>
              <a:rPr lang="en-GB" dirty="0" smtClean="0"/>
              <a:t>The Need for Sub-Accounts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4320480" cy="5432648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 smtClean="0"/>
              <a:t>Without a developed GIFMIS, sub-accounts are needed 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to control expenditures of ministries – with cash or credit limits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to allow spending agencies (SAs) </a:t>
            </a:r>
            <a:r>
              <a:rPr lang="en-GB" dirty="0"/>
              <a:t>with legal authority to retain self-generated funds; or </a:t>
            </a:r>
            <a:r>
              <a:rPr lang="en-GB" dirty="0" smtClean="0"/>
              <a:t>to maintain extra-budgetary </a:t>
            </a:r>
            <a:r>
              <a:rPr lang="en-GB" dirty="0"/>
              <a:t>funds separately from other </a:t>
            </a:r>
            <a:r>
              <a:rPr lang="en-GB" dirty="0" smtClean="0"/>
              <a:t>funds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TSA </a:t>
            </a:r>
            <a:r>
              <a:rPr lang="en-GB" dirty="0"/>
              <a:t>subsidiary accounts are not separate bank accounts but are sub-accounts or ledger accounts within the TSA main account  </a:t>
            </a:r>
          </a:p>
          <a:p>
            <a:pPr lvl="1">
              <a:lnSpc>
                <a:spcPct val="110000"/>
              </a:lnSpc>
            </a:pPr>
            <a:r>
              <a:rPr lang="en-GB" dirty="0" smtClean="0"/>
              <a:t>Balances </a:t>
            </a:r>
            <a:r>
              <a:rPr lang="en-GB" dirty="0"/>
              <a:t>on these accounts may be rolled up to present the single cash position for cash management purposes</a:t>
            </a:r>
          </a:p>
          <a:p>
            <a:pPr lvl="1">
              <a:lnSpc>
                <a:spcPct val="110000"/>
              </a:lnSpc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314" y="2420888"/>
            <a:ext cx="4215361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375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 of the TSA - Dispersed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772400" cy="4953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GB" sz="3600" dirty="0" smtClean="0"/>
              <a:t>Dispersed Payment Authority</a:t>
            </a:r>
          </a:p>
          <a:p>
            <a:pPr>
              <a:lnSpc>
                <a:spcPct val="110000"/>
              </a:lnSpc>
            </a:pPr>
            <a:r>
              <a:rPr lang="en-GB" sz="3600" dirty="0" smtClean="0"/>
              <a:t>Several Models Internationally</a:t>
            </a:r>
          </a:p>
          <a:p>
            <a:pPr lvl="1">
              <a:lnSpc>
                <a:spcPct val="110000"/>
              </a:lnSpc>
            </a:pPr>
            <a:r>
              <a:rPr lang="en-GB" sz="3100" dirty="0"/>
              <a:t>Cash releases to individual </a:t>
            </a:r>
            <a:r>
              <a:rPr lang="en-GB" sz="3100" dirty="0" smtClean="0"/>
              <a:t>spending </a:t>
            </a:r>
            <a:r>
              <a:rPr lang="en-GB" sz="3100" dirty="0"/>
              <a:t>agency (SA) </a:t>
            </a:r>
            <a:r>
              <a:rPr lang="en-GB" sz="3100" dirty="0" smtClean="0"/>
              <a:t>accounts; swept back to TSA at end of day (ZBAs)</a:t>
            </a:r>
          </a:p>
          <a:p>
            <a:pPr lvl="2">
              <a:lnSpc>
                <a:spcPct val="110000"/>
              </a:lnSpc>
            </a:pPr>
            <a:r>
              <a:rPr lang="en-GB" sz="2700" dirty="0" smtClean="0"/>
              <a:t>TSA has use of the cash overnight</a:t>
            </a:r>
          </a:p>
          <a:p>
            <a:pPr lvl="2">
              <a:lnSpc>
                <a:spcPct val="110000"/>
              </a:lnSpc>
            </a:pPr>
            <a:r>
              <a:rPr lang="en-GB" sz="2700" dirty="0"/>
              <a:t>At the start of the next business day, the unchanged balance is transferred back to the SA </a:t>
            </a:r>
            <a:r>
              <a:rPr lang="en-GB" sz="2700" dirty="0" smtClean="0"/>
              <a:t>account</a:t>
            </a:r>
            <a:endParaRPr lang="en-GB" sz="3100" dirty="0" smtClean="0"/>
          </a:p>
          <a:p>
            <a:pPr lvl="1">
              <a:lnSpc>
                <a:spcPct val="110000"/>
              </a:lnSpc>
            </a:pPr>
            <a:r>
              <a:rPr lang="en-GB" sz="3100" dirty="0" smtClean="0"/>
              <a:t>Credit limit given to the banks for each SA</a:t>
            </a:r>
          </a:p>
          <a:p>
            <a:pPr lvl="2">
              <a:lnSpc>
                <a:spcPct val="110000"/>
              </a:lnSpc>
            </a:pPr>
            <a:r>
              <a:rPr lang="en-GB" sz="2700" dirty="0" smtClean="0"/>
              <a:t>Avoids and cash with commercial banks</a:t>
            </a:r>
          </a:p>
          <a:p>
            <a:pPr lvl="2">
              <a:lnSpc>
                <a:spcPct val="110000"/>
              </a:lnSpc>
            </a:pPr>
            <a:r>
              <a:rPr lang="en-GB" sz="2700" dirty="0"/>
              <a:t>TSA retains all moneys until required to settle </a:t>
            </a:r>
            <a:r>
              <a:rPr lang="en-GB" sz="2700" dirty="0" smtClean="0"/>
              <a:t>obligations</a:t>
            </a:r>
          </a:p>
          <a:p>
            <a:pPr lvl="1">
              <a:lnSpc>
                <a:spcPct val="110000"/>
              </a:lnSpc>
            </a:pPr>
            <a:r>
              <a:rPr lang="en-GB" sz="3100" dirty="0" smtClean="0"/>
              <a:t>“Just in time” </a:t>
            </a:r>
          </a:p>
          <a:p>
            <a:pPr lvl="2">
              <a:lnSpc>
                <a:spcPct val="110000"/>
              </a:lnSpc>
            </a:pPr>
            <a:r>
              <a:rPr lang="en-GB" sz="2700" dirty="0" smtClean="0"/>
              <a:t>Cash transferred on days payments to be made</a:t>
            </a:r>
            <a:endParaRPr lang="en-GB" sz="2700" dirty="0"/>
          </a:p>
          <a:p>
            <a:pPr lvl="1">
              <a:lnSpc>
                <a:spcPct val="110000"/>
              </a:lnSpc>
            </a:pPr>
            <a:endParaRPr lang="en-GB" sz="3100" dirty="0"/>
          </a:p>
          <a:p>
            <a:pPr lvl="1"/>
            <a:endParaRPr lang="en-GB" sz="31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846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90800"/>
            <a:ext cx="7772400" cy="1219200"/>
          </a:xfrm>
        </p:spPr>
        <p:txBody>
          <a:bodyPr/>
          <a:lstStyle/>
          <a:p>
            <a:r>
              <a:rPr lang="en-GB" sz="4000" dirty="0" smtClean="0"/>
              <a:t>Cash Flow Forecasting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64650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Cash Flow Forecasting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77200" cy="537368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defRPr/>
            </a:pPr>
            <a:r>
              <a:rPr lang="en-US" sz="2600" dirty="0" smtClean="0"/>
              <a:t>Efficient cash management requires ability to forecast daily cash flows across the TSA </a:t>
            </a:r>
          </a:p>
          <a:p>
            <a:pPr lvl="1">
              <a:spcBef>
                <a:spcPts val="600"/>
              </a:spcBef>
              <a:defRPr/>
            </a:pPr>
            <a:r>
              <a:rPr lang="en-GB" sz="2400" dirty="0" smtClean="0"/>
              <a:t>To facilitate orderly achievement of budget targets; to ensure that budgeted expenditure is smoothly financed avoiding delays; and to give early warning of any problems</a:t>
            </a:r>
          </a:p>
          <a:p>
            <a:pPr lvl="1">
              <a:spcBef>
                <a:spcPts val="600"/>
              </a:spcBef>
              <a:defRPr/>
            </a:pPr>
            <a:r>
              <a:rPr lang="en-US" sz="2400" dirty="0" smtClean="0"/>
              <a:t>To devise the strategies for smoothing the cash flow profile</a:t>
            </a:r>
          </a:p>
          <a:p>
            <a:pPr>
              <a:spcBef>
                <a:spcPts val="600"/>
              </a:spcBef>
              <a:defRPr/>
            </a:pPr>
            <a:r>
              <a:rPr lang="en-US" sz="2600" dirty="0" smtClean="0"/>
              <a:t>A </a:t>
            </a:r>
            <a:r>
              <a:rPr lang="en-US" sz="2600" dirty="0" smtClean="0">
                <a:solidFill>
                  <a:schemeClr val="tx1"/>
                </a:solidFill>
              </a:rPr>
              <a:t>smoother cash flow means:</a:t>
            </a:r>
            <a:endParaRPr lang="en-US" sz="2800" dirty="0" smtClean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defRPr/>
            </a:pPr>
            <a:r>
              <a:rPr lang="en-US" sz="2400" dirty="0" smtClean="0"/>
              <a:t>Lower average cash balances</a:t>
            </a:r>
          </a:p>
          <a:p>
            <a:pPr lvl="1">
              <a:spcBef>
                <a:spcPts val="600"/>
              </a:spcBef>
              <a:defRPr/>
            </a:pPr>
            <a:r>
              <a:rPr lang="en-US" sz="2400" dirty="0" smtClean="0"/>
              <a:t>Reduced net borrowing costs</a:t>
            </a:r>
          </a:p>
          <a:p>
            <a:pPr lvl="2">
              <a:spcBef>
                <a:spcPts val="600"/>
              </a:spcBef>
              <a:defRPr/>
            </a:pPr>
            <a:r>
              <a:rPr lang="en-US" sz="1800" dirty="0" smtClean="0"/>
              <a:t>Interest on cash balances always less than interest on marginal borrowing </a:t>
            </a:r>
          </a:p>
          <a:p>
            <a:pPr lvl="2">
              <a:spcBef>
                <a:spcPts val="600"/>
              </a:spcBef>
              <a:defRPr/>
            </a:pPr>
            <a:r>
              <a:rPr lang="en-US" sz="1800" dirty="0" smtClean="0"/>
              <a:t>Interest can be earned on any </a:t>
            </a:r>
            <a:r>
              <a:rPr lang="en-US" sz="1800" dirty="0"/>
              <a:t>temporary cash surpluses</a:t>
            </a:r>
            <a:endParaRPr lang="en-US" sz="1800" dirty="0" smtClean="0"/>
          </a:p>
          <a:p>
            <a:pPr lvl="1">
              <a:spcBef>
                <a:spcPts val="600"/>
              </a:spcBef>
              <a:defRPr/>
            </a:pPr>
            <a:r>
              <a:rPr lang="en-US" sz="2400" dirty="0" smtClean="0"/>
              <a:t>Less pressure on central banks’ monetary policy operations</a:t>
            </a:r>
          </a:p>
          <a:p>
            <a:pPr>
              <a:spcBef>
                <a:spcPts val="600"/>
              </a:spcBef>
              <a:defRPr/>
            </a:pPr>
            <a:r>
              <a:rPr lang="en-US" sz="2600" dirty="0" smtClean="0"/>
              <a:t>Characteristic of all modern government cash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309672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sz="3600" dirty="0" smtClean="0"/>
              <a:t>Financial Programming and Cash Flow Forecasting</a:t>
            </a:r>
            <a:endParaRPr lang="en-GB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295400"/>
            <a:ext cx="4040188" cy="639762"/>
          </a:xfrm>
        </p:spPr>
        <p:txBody>
          <a:bodyPr/>
          <a:lstStyle/>
          <a:p>
            <a:pPr algn="ctr"/>
            <a:r>
              <a:rPr lang="en-GB" dirty="0" smtClean="0"/>
              <a:t>Financial Programming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05001"/>
            <a:ext cx="4191000" cy="472439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Linked to budget execution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Forecasts based on budget profiles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Profiles often used as appropriation authority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Revenue forecasts may </a:t>
            </a:r>
            <a:r>
              <a:rPr lang="en-GB" sz="2000" dirty="0"/>
              <a:t>also be constrained to budget </a:t>
            </a:r>
            <a:r>
              <a:rPr lang="en-GB" sz="2000" dirty="0" smtClean="0"/>
              <a:t>target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Two objectives: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Controlling spending profile to ensure cash availability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Identifying short-term cash requirements and surpluses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Risk confusing targets/ controls with forecasts</a:t>
            </a:r>
            <a:endParaRPr lang="en-GB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295400"/>
            <a:ext cx="4041775" cy="639762"/>
          </a:xfrm>
        </p:spPr>
        <p:txBody>
          <a:bodyPr/>
          <a:lstStyle/>
          <a:p>
            <a:pPr algn="ctr"/>
            <a:r>
              <a:rPr lang="en-GB" dirty="0" smtClean="0"/>
              <a:t>Cash Flow Forecasting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4800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800" dirty="0" smtClean="0"/>
              <a:t>Forecasts independent of control totals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600" dirty="0" smtClean="0"/>
              <a:t>what “will” happen” not what “should” happen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800" dirty="0" smtClean="0"/>
              <a:t>Two objectives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600" dirty="0" smtClean="0"/>
              <a:t>Ensuring that cash is available when required, with no risk of cash rationing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600" dirty="0" smtClean="0"/>
              <a:t>Minimising use of cash over the period ahead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800" dirty="0" smtClean="0"/>
              <a:t>Often managed separately from budget execution processes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35699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GB" sz="3600" smtClean="0"/>
              <a:t>Key Features of Forecasting Framework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89888" cy="501015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800" dirty="0" smtClean="0"/>
              <a:t>A comprehensive framework with the focus on cash flow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400" dirty="0" smtClean="0"/>
              <a:t>Separation of permission to spend from actual spending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400" dirty="0" smtClean="0"/>
              <a:t>Tax in TSA not in banking system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800" dirty="0"/>
              <a:t>May need to build an allowance for prudence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400" dirty="0"/>
              <a:t>But </a:t>
            </a:r>
            <a:r>
              <a:rPr lang="en-GB" sz="2400" dirty="0" smtClean="0"/>
              <a:t>it should be explicit</a:t>
            </a:r>
            <a:endParaRPr lang="en-GB" sz="2400" dirty="0"/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800" dirty="0" smtClean="0"/>
              <a:t>Monitor actual changes in the TSA in close to real time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400" dirty="0" smtClean="0"/>
              <a:t>Analyse divergences between forecast and outturn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800" dirty="0" smtClean="0"/>
              <a:t>Forecasting relies heavily on those in spending units and tax departments closest to cash flows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400" dirty="0" smtClean="0"/>
              <a:t>Add information on large payments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800" dirty="0" smtClean="0">
                <a:solidFill>
                  <a:schemeClr val="tx1"/>
                </a:solidFill>
              </a:rPr>
              <a:t>Concentrate on major inflows and outflows</a:t>
            </a:r>
            <a:endParaRPr lang="en-GB" sz="2800" dirty="0" smtClean="0">
              <a:solidFill>
                <a:srgbClr val="000099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800" dirty="0" smtClean="0"/>
              <a:t>Emphasis on history and experience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400" dirty="0" smtClean="0"/>
              <a:t>Not econometrics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1892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GB" sz="3600" dirty="0" smtClean="0"/>
              <a:t>How </a:t>
            </a:r>
            <a:r>
              <a:rPr lang="en-GB" sz="3600" dirty="0"/>
              <a:t>Forecasting </a:t>
            </a:r>
            <a:r>
              <a:rPr lang="en-GB" sz="3600" dirty="0" smtClean="0"/>
              <a:t>Works </a:t>
            </a:r>
            <a:r>
              <a:rPr lang="en-GB" sz="3600" dirty="0"/>
              <a:t>in Practice</a:t>
            </a:r>
            <a:endParaRPr lang="en-GB" sz="360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989888" cy="5562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900" dirty="0"/>
              <a:t>Important that Spending Units and Tax Departments cooperate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/>
              <a:t>Insist on profiles and </a:t>
            </a:r>
            <a:r>
              <a:rPr lang="en-GB" sz="1700" dirty="0" smtClean="0"/>
              <a:t>forecasts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Carrots and Sticks?</a:t>
            </a:r>
            <a:endParaRPr lang="en-GB" sz="1700" dirty="0"/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900" dirty="0" smtClean="0"/>
              <a:t>Identify seasonality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Monthly salary payments; regular social welfare or pension payments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Some other expenditures – eg agricultural support – may be seasonal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Tax payment days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900" dirty="0" smtClean="0"/>
              <a:t>Identify major individual flows – some are very precise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Tax payments by the largest companies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Debt issuance or servicing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Payments on major public projects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 smtClean="0"/>
              <a:t>Transfers to lower levels of government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900" dirty="0"/>
              <a:t>Personal contacts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/>
              <a:t>Avoid requests / information going up hierarchy, across and down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700" dirty="0"/>
              <a:t>Cash forecasters in Treasury must have direct contact with opposite numbers in major spending units and tax departments</a:t>
            </a:r>
          </a:p>
        </p:txBody>
      </p:sp>
    </p:spTree>
    <p:extLst>
      <p:ext uri="{BB962C8B-B14F-4D97-AF65-F5344CB8AC3E}">
        <p14:creationId xmlns:p14="http://schemas.microsoft.com/office/powerpoint/2010/main" val="390540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2438400"/>
            <a:ext cx="7772400" cy="1219200"/>
          </a:xfrm>
        </p:spPr>
        <p:txBody>
          <a:bodyPr/>
          <a:lstStyle/>
          <a:p>
            <a:r>
              <a:rPr lang="en-GB" sz="4000" dirty="0" smtClean="0"/>
              <a:t>Cash Management and Debt Management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9196848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848600" cy="1066800"/>
          </a:xfrm>
        </p:spPr>
        <p:txBody>
          <a:bodyPr/>
          <a:lstStyle/>
          <a:p>
            <a:r>
              <a:rPr lang="en-GB" smtClean="0"/>
              <a:t>Debt Management Policy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68413"/>
            <a:ext cx="7842250" cy="5040312"/>
          </a:xfrm>
        </p:spPr>
        <p:txBody>
          <a:bodyPr/>
          <a:lstStyle/>
          <a:p>
            <a:pPr marL="357188" indent="-357188">
              <a:spcBef>
                <a:spcPct val="15000"/>
              </a:spcBef>
            </a:pPr>
            <a:r>
              <a:rPr lang="en-GB" sz="2400" dirty="0" smtClean="0"/>
              <a:t>Integration of (or close coordination between) cash and debt management functions ensures:</a:t>
            </a:r>
          </a:p>
          <a:p>
            <a:pPr marL="806450" lvl="1" indent="-269875"/>
            <a:r>
              <a:rPr lang="en-GB" sz="2000" dirty="0" smtClean="0"/>
              <a:t>Debt issuance decisions are taken in the context of the seasonal nature of government’s cash flows </a:t>
            </a:r>
            <a:endParaRPr lang="en-GB" sz="900" dirty="0" smtClean="0"/>
          </a:p>
          <a:p>
            <a:pPr marL="806450" lvl="1" indent="-269875"/>
            <a:r>
              <a:rPr lang="en-GB" sz="2000" dirty="0" smtClean="0"/>
              <a:t>MoF has overview of whole market – important when taking decisions about the future balance of short- and long-term debt, including Treasury bills</a:t>
            </a:r>
          </a:p>
          <a:p>
            <a:pPr marL="806450" lvl="1" indent="-269875"/>
            <a:r>
              <a:rPr lang="en-GB" sz="2000" dirty="0" smtClean="0"/>
              <a:t>Active management of the short-term cash position allows pattern of bond sales to be announced in advance [as capacity develops]</a:t>
            </a:r>
          </a:p>
          <a:p>
            <a:pPr marL="806450" lvl="1" indent="-269875"/>
            <a:r>
              <a:rPr lang="en-GB" sz="2000" dirty="0" smtClean="0"/>
              <a:t>Potentially operational and risk management advantages</a:t>
            </a:r>
          </a:p>
          <a:p>
            <a:pPr marL="357188" indent="-357188">
              <a:spcBef>
                <a:spcPct val="15000"/>
              </a:spcBef>
            </a:pPr>
            <a:r>
              <a:rPr lang="en-GB" sz="2400" dirty="0" smtClean="0"/>
              <a:t>Integration  tending to become the norm in OECD and many other countries</a:t>
            </a:r>
          </a:p>
          <a:p>
            <a:pPr marL="806450" lvl="1" indent="-269875">
              <a:spcBef>
                <a:spcPct val="15000"/>
              </a:spcBef>
            </a:pPr>
            <a:r>
              <a:rPr lang="en-GB" sz="2000" dirty="0" smtClean="0"/>
              <a:t>Often with the formation of a </a:t>
            </a:r>
            <a:r>
              <a:rPr lang="en-GB" sz="2000" dirty="0" smtClean="0"/>
              <a:t>debt management </a:t>
            </a:r>
            <a:r>
              <a:rPr lang="en-GB" sz="2000" dirty="0" smtClean="0"/>
              <a:t>office or similar  </a:t>
            </a:r>
          </a:p>
        </p:txBody>
      </p:sp>
    </p:spTree>
    <p:extLst>
      <p:ext uri="{BB962C8B-B14F-4D97-AF65-F5344CB8AC3E}">
        <p14:creationId xmlns:p14="http://schemas.microsoft.com/office/powerpoint/2010/main" val="171977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066800"/>
          </a:xfrm>
        </p:spPr>
        <p:txBody>
          <a:bodyPr/>
          <a:lstStyle/>
          <a:p>
            <a:r>
              <a:rPr lang="en-GB" smtClean="0"/>
              <a:t>What is Cash Management?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520858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Internationally, cash management is: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The strategy and associated processes….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for managing cost-effectively….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the government’s short-term cash flows and cash balances….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both within government, and between government and other sectors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“Making sure the right cash is in the right place at the right time – and  doing so cost effectively”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Cash management is distinct from budget management or budget execution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Budget execution is about ensuring that the budget is managed consistently within agreed financial limits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Cash management is about ensuring that the government has the liquidity to execute its payments; and is able to use surplus cash cost </a:t>
            </a:r>
            <a:r>
              <a:rPr lang="en-GB" sz="2000" dirty="0"/>
              <a:t>effectively </a:t>
            </a:r>
            <a:r>
              <a:rPr lang="en-GB" sz="2000" dirty="0" smtClean="0"/>
              <a:t>– both of which require planning ahead</a:t>
            </a:r>
          </a:p>
        </p:txBody>
      </p:sp>
    </p:spTree>
    <p:extLst>
      <p:ext uri="{BB962C8B-B14F-4D97-AF65-F5344CB8AC3E}">
        <p14:creationId xmlns:p14="http://schemas.microsoft.com/office/powerpoint/2010/main" val="3423269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667000"/>
            <a:ext cx="6705600" cy="1219200"/>
          </a:xfrm>
        </p:spPr>
        <p:txBody>
          <a:bodyPr/>
          <a:lstStyle/>
          <a:p>
            <a:r>
              <a:rPr lang="en-GB" sz="4000" dirty="0" smtClean="0"/>
              <a:t>Moving to More Active Cash Management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86618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Putting the forecast to work…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5334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Smoothing the net cash – target a range of fluctuations of the TSA balance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The central bank no longer takes responsibility for managing day to day fluctuations in cash balances</a:t>
            </a:r>
            <a:r>
              <a:rPr lang="en-GB" sz="2400" dirty="0" smtClean="0"/>
              <a:t>		</a:t>
            </a:r>
            <a:endParaRPr lang="en-GB" sz="13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Associated with monetary policy independence of central bank (and helps to ensure it)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Major benefits – clarity in financial markets, eases monetary policy operations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But residual cash flow forecasts should be passed to central bank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600" dirty="0" smtClean="0"/>
              <a:t>Distinguish between: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“Rough tuning” – issuing Treasury bills (or other short-term instruments) to a pattern designed to offset the impact on banking sector of net cash flows in and out of government, ie to smooth somewhat the changes in the TSA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“Fine tuning” – more active policies, wide on a wider range of instruments, to smooth the treasury’s balance more fully – technically more demanding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000" dirty="0" smtClean="0"/>
              <a:t> </a:t>
            </a:r>
            <a:r>
              <a:rPr lang="en-GB" sz="2600" dirty="0" smtClean="0"/>
              <a:t>Identify responsibility within MoF/Treasury/DMO </a:t>
            </a:r>
            <a:endParaRPr lang="en-GB" sz="2400" dirty="0" smtClean="0"/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Increasingly given to DMO or similar, in consultation with others, because of benefits of integration between debt and cash management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sz="2300" dirty="0" smtClean="0"/>
              <a:t>But different international models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endParaRPr lang="en-GB" sz="2000" dirty="0" smtClean="0"/>
          </a:p>
          <a:p>
            <a:pPr lvl="1">
              <a:lnSpc>
                <a:spcPct val="95000"/>
              </a:lnSpc>
              <a:spcBef>
                <a:spcPts val="600"/>
              </a:spcBef>
              <a:defRPr/>
            </a:pPr>
            <a:endParaRPr lang="en-GB" sz="600" dirty="0" smtClean="0"/>
          </a:p>
        </p:txBody>
      </p:sp>
    </p:spTree>
    <p:extLst>
      <p:ext uri="{BB962C8B-B14F-4D97-AF65-F5344CB8AC3E}">
        <p14:creationId xmlns:p14="http://schemas.microsoft.com/office/powerpoint/2010/main" val="13641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66800"/>
          </a:xfrm>
        </p:spPr>
        <p:txBody>
          <a:bodyPr/>
          <a:lstStyle/>
          <a:p>
            <a:r>
              <a:rPr lang="en-GB" smtClean="0"/>
              <a:t>Cash Management Instruments</a:t>
            </a:r>
            <a:endParaRPr lang="en-US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066800"/>
            <a:ext cx="4114800" cy="5486400"/>
          </a:xfrm>
          <a:ln w="15875"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  <a:buFontTx/>
              <a:buNone/>
              <a:defRPr/>
            </a:pPr>
            <a:r>
              <a:rPr lang="en-GB" sz="3600" b="1" dirty="0" smtClean="0"/>
              <a:t>Borrowing</a:t>
            </a:r>
          </a:p>
          <a:p>
            <a:pPr>
              <a:spcBef>
                <a:spcPts val="600"/>
              </a:spcBef>
              <a:defRPr/>
            </a:pPr>
            <a:r>
              <a:rPr lang="en-GB" dirty="0" smtClean="0"/>
              <a:t>Treasury bill usually main instrument in moving towards more active cash management </a:t>
            </a:r>
          </a:p>
          <a:p>
            <a:pPr lvl="1">
              <a:spcBef>
                <a:spcPts val="600"/>
              </a:spcBef>
              <a:defRPr/>
            </a:pPr>
            <a:r>
              <a:rPr lang="en-GB" dirty="0" smtClean="0"/>
              <a:t>TBill has different roles as instrument of </a:t>
            </a:r>
          </a:p>
          <a:p>
            <a:pPr lvl="2">
              <a:spcBef>
                <a:spcPts val="600"/>
              </a:spcBef>
              <a:defRPr/>
            </a:pPr>
            <a:r>
              <a:rPr lang="en-GB" dirty="0" smtClean="0"/>
              <a:t>debt management</a:t>
            </a:r>
          </a:p>
          <a:p>
            <a:pPr lvl="2">
              <a:spcBef>
                <a:spcPts val="600"/>
              </a:spcBef>
              <a:defRPr/>
            </a:pPr>
            <a:r>
              <a:rPr lang="en-GB" dirty="0" smtClean="0"/>
              <a:t>cash management</a:t>
            </a:r>
          </a:p>
          <a:p>
            <a:pPr lvl="2">
              <a:spcBef>
                <a:spcPts val="600"/>
              </a:spcBef>
              <a:defRPr/>
            </a:pPr>
            <a:r>
              <a:rPr lang="en-GB" dirty="0" smtClean="0"/>
              <a:t>monetary policy</a:t>
            </a:r>
          </a:p>
          <a:p>
            <a:pPr lvl="1">
              <a:spcBef>
                <a:spcPts val="600"/>
              </a:spcBef>
              <a:defRPr/>
            </a:pPr>
            <a:r>
              <a:rPr lang="en-GB" dirty="0" smtClean="0"/>
              <a:t>Emphasis on shorter-term (e.g. 1 month) bills for cash management</a:t>
            </a:r>
          </a:p>
          <a:p>
            <a:pPr>
              <a:spcBef>
                <a:spcPts val="600"/>
              </a:spcBef>
              <a:defRPr/>
            </a:pPr>
            <a:r>
              <a:rPr lang="en-GB" dirty="0" smtClean="0"/>
              <a:t>Some EU countries issue commercial paper (CP) </a:t>
            </a:r>
          </a:p>
          <a:p>
            <a:pPr>
              <a:spcBef>
                <a:spcPts val="600"/>
              </a:spcBef>
              <a:defRPr/>
            </a:pPr>
            <a:r>
              <a:rPr lang="en-GB" dirty="0" smtClean="0"/>
              <a:t>Repo usually used for fine tuning – but requires liquid market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066800"/>
            <a:ext cx="4343400" cy="5486400"/>
          </a:xfrm>
          <a:ln w="15875"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algn="ctr">
              <a:spcAft>
                <a:spcPts val="600"/>
              </a:spcAft>
              <a:buFontTx/>
              <a:buNone/>
              <a:defRPr/>
            </a:pPr>
            <a:r>
              <a:rPr lang="en-GB" sz="3600" b="1" dirty="0" smtClean="0"/>
              <a:t>Lending</a:t>
            </a:r>
          </a:p>
          <a:p>
            <a:pPr>
              <a:spcBef>
                <a:spcPts val="600"/>
              </a:spcBef>
              <a:defRPr/>
            </a:pPr>
            <a:r>
              <a:rPr lang="en-GB" dirty="0" smtClean="0"/>
              <a:t>(Reverse) repo preferred instrument if market sufficiently liquid</a:t>
            </a:r>
          </a:p>
          <a:p>
            <a:pPr lvl="1">
              <a:spcBef>
                <a:spcPts val="600"/>
              </a:spcBef>
              <a:defRPr/>
            </a:pPr>
            <a:r>
              <a:rPr lang="en-GB" dirty="0" smtClean="0"/>
              <a:t>Secured and flexible</a:t>
            </a:r>
          </a:p>
          <a:p>
            <a:pPr>
              <a:spcBef>
                <a:spcPts val="600"/>
              </a:spcBef>
              <a:defRPr/>
            </a:pPr>
            <a:r>
              <a:rPr lang="en-GB" dirty="0" smtClean="0"/>
              <a:t>Many countries use bank deposits</a:t>
            </a:r>
          </a:p>
          <a:p>
            <a:pPr lvl="1">
              <a:spcBef>
                <a:spcPts val="600"/>
              </a:spcBef>
              <a:defRPr/>
            </a:pPr>
            <a:r>
              <a:rPr lang="en-GB" dirty="0" smtClean="0"/>
              <a:t>Lend at market rates – term or overnight</a:t>
            </a:r>
          </a:p>
          <a:p>
            <a:pPr lvl="1">
              <a:spcBef>
                <a:spcPts val="600"/>
              </a:spcBef>
              <a:defRPr/>
            </a:pPr>
            <a:r>
              <a:rPr lang="en-GB" dirty="0" smtClean="0"/>
              <a:t>Competitive process (by tender if no transparent prices)</a:t>
            </a:r>
          </a:p>
          <a:p>
            <a:pPr lvl="1">
              <a:spcBef>
                <a:spcPts val="600"/>
              </a:spcBef>
              <a:defRPr/>
            </a:pPr>
            <a:r>
              <a:rPr lang="en-GB" dirty="0" smtClean="0"/>
              <a:t>But must be colleralised – reduce credit risk</a:t>
            </a:r>
          </a:p>
          <a:p>
            <a:pPr>
              <a:spcBef>
                <a:spcPts val="600"/>
              </a:spcBef>
              <a:defRPr/>
            </a:pPr>
            <a:r>
              <a:rPr lang="en-GB" dirty="0" smtClean="0"/>
              <a:t>Consider (remunerated) deposits with central bank if important for monetary policy purposes  </a:t>
            </a:r>
          </a:p>
        </p:txBody>
      </p:sp>
    </p:spTree>
    <p:extLst>
      <p:ext uri="{BB962C8B-B14F-4D97-AF65-F5344CB8AC3E}">
        <p14:creationId xmlns:p14="http://schemas.microsoft.com/office/powerpoint/2010/main" val="396321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nimBg="1"/>
      <p:bldP spid="4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ChangeArrowheads="1"/>
          </p:cNvSpPr>
          <p:nvPr/>
        </p:nvSpPr>
        <p:spPr bwMode="auto">
          <a:xfrm>
            <a:off x="0" y="6381750"/>
            <a:ext cx="468313" cy="476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Rough Tuning: Example</a:t>
            </a:r>
            <a:endParaRPr lang="en-US" dirty="0" smtClean="0"/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13100"/>
            <a:ext cx="4643438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84538"/>
            <a:ext cx="457200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Text Box 5"/>
          <p:cNvSpPr txBox="1">
            <a:spLocks noChangeArrowheads="1"/>
          </p:cNvSpPr>
          <p:nvPr/>
        </p:nvSpPr>
        <p:spPr bwMode="auto">
          <a:xfrm>
            <a:off x="971550" y="1557338"/>
            <a:ext cx="712946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en-GB" dirty="0"/>
              <a:t>Rough Tuning </a:t>
            </a:r>
            <a:r>
              <a:rPr lang="en-GB" dirty="0" smtClean="0"/>
              <a:t>with weekly </a:t>
            </a:r>
            <a:r>
              <a:rPr lang="en-GB" dirty="0"/>
              <a:t>issue of Treasury Bills </a:t>
            </a:r>
            <a:r>
              <a:rPr lang="en-GB" dirty="0" smtClean="0"/>
              <a:t>only</a:t>
            </a:r>
          </a:p>
          <a:p>
            <a:pPr algn="ctr">
              <a:spcBef>
                <a:spcPts val="0"/>
              </a:spcBef>
            </a:pPr>
            <a:r>
              <a:rPr lang="en-GB" sz="2000" dirty="0" smtClean="0"/>
              <a:t>(in this </a:t>
            </a:r>
            <a:r>
              <a:rPr lang="en-GB" sz="2000" dirty="0" smtClean="0"/>
              <a:t>example)</a:t>
            </a:r>
            <a:endParaRPr lang="en-GB" dirty="0"/>
          </a:p>
          <a:p>
            <a:pPr algn="ctr">
              <a:spcBef>
                <a:spcPct val="50000"/>
              </a:spcBef>
            </a:pPr>
            <a:r>
              <a:rPr lang="en-GB" dirty="0">
                <a:solidFill>
                  <a:srgbClr val="000099"/>
                </a:solidFill>
              </a:rPr>
              <a:t>Converts </a:t>
            </a:r>
            <a:r>
              <a:rPr lang="en-GB" b="1" dirty="0">
                <a:solidFill>
                  <a:srgbClr val="000099"/>
                </a:solidFill>
              </a:rPr>
              <a:t>this</a:t>
            </a:r>
            <a:r>
              <a:rPr lang="en-GB" dirty="0">
                <a:solidFill>
                  <a:srgbClr val="000099"/>
                </a:solidFill>
              </a:rPr>
              <a:t> profile to </a:t>
            </a:r>
            <a:r>
              <a:rPr lang="en-GB" b="1" dirty="0">
                <a:solidFill>
                  <a:srgbClr val="000099"/>
                </a:solidFill>
              </a:rPr>
              <a:t>this</a:t>
            </a:r>
            <a:r>
              <a:rPr lang="en-GB" dirty="0">
                <a:solidFill>
                  <a:srgbClr val="000099"/>
                </a:solidFill>
              </a:rPr>
              <a:t> profile</a:t>
            </a:r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8439" name="Line 6"/>
          <p:cNvSpPr>
            <a:spLocks noChangeShapeType="1"/>
          </p:cNvSpPr>
          <p:nvPr/>
        </p:nvSpPr>
        <p:spPr bwMode="auto">
          <a:xfrm flipH="1">
            <a:off x="3348038" y="2880776"/>
            <a:ext cx="385762" cy="16277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>
            <a:off x="6019800" y="2880776"/>
            <a:ext cx="1289050" cy="1124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 dirty="0"/>
          </a:p>
        </p:txBody>
      </p:sp>
      <p:sp>
        <p:nvSpPr>
          <p:cNvPr id="18441" name="Text Box 8"/>
          <p:cNvSpPr txBox="1">
            <a:spLocks noChangeArrowheads="1"/>
          </p:cNvSpPr>
          <p:nvPr/>
        </p:nvSpPr>
        <p:spPr bwMode="auto">
          <a:xfrm>
            <a:off x="7667625" y="2276475"/>
            <a:ext cx="1476375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800" dirty="0"/>
              <a:t>[Fine tuning</a:t>
            </a:r>
            <a:r>
              <a:rPr lang="en-GB" dirty="0"/>
              <a:t> </a:t>
            </a:r>
            <a:r>
              <a:rPr lang="en-GB" sz="1800" dirty="0"/>
              <a:t>makes it flat]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275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r>
              <a:rPr lang="en-GB" smtClean="0"/>
              <a:t>What Determines the Cash Buffer?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5105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FontTx/>
              <a:buNone/>
              <a:defRPr/>
            </a:pPr>
            <a:r>
              <a:rPr lang="en-GB" dirty="0" smtClean="0">
                <a:solidFill>
                  <a:srgbClr val="000099"/>
                </a:solidFill>
              </a:rPr>
              <a:t>1.  </a:t>
            </a:r>
            <a:r>
              <a:rPr lang="en-GB" dirty="0" smtClean="0"/>
              <a:t>The volatility of daily cash flows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en-GB" dirty="0" smtClean="0">
                <a:solidFill>
                  <a:srgbClr val="000099"/>
                </a:solidFill>
              </a:rPr>
              <a:t>2.  </a:t>
            </a:r>
            <a:r>
              <a:rPr lang="en-GB" dirty="0" smtClean="0"/>
              <a:t>The ability to forecast those cash flows</a:t>
            </a:r>
          </a:p>
          <a:p>
            <a:pPr lvl="1">
              <a:lnSpc>
                <a:spcPct val="110000"/>
              </a:lnSpc>
              <a:defRPr/>
            </a:pPr>
            <a:r>
              <a:rPr lang="en-GB" dirty="0" smtClean="0"/>
              <a:t>A poor forecast is usually better than no forecast</a:t>
            </a:r>
            <a:endParaRPr lang="en-GB" dirty="0" smtClean="0"/>
          </a:p>
          <a:p>
            <a:pPr lvl="1">
              <a:lnSpc>
                <a:spcPct val="110000"/>
              </a:lnSpc>
              <a:defRPr/>
            </a:pPr>
            <a:r>
              <a:rPr lang="en-GB" dirty="0" smtClean="0"/>
              <a:t>Key area for policy focus – Treasurers have less leverage over other determinants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en-GB" dirty="0" smtClean="0">
                <a:solidFill>
                  <a:srgbClr val="000099"/>
                </a:solidFill>
              </a:rPr>
              <a:t>3.  </a:t>
            </a:r>
            <a:r>
              <a:rPr lang="en-GB" dirty="0" smtClean="0"/>
              <a:t>The scope to manage unanticipated fluctuations and the timescale over which they can be managed</a:t>
            </a:r>
          </a:p>
          <a:p>
            <a:pPr lvl="1">
              <a:lnSpc>
                <a:spcPct val="110000"/>
              </a:lnSpc>
              <a:defRPr/>
            </a:pPr>
            <a:r>
              <a:rPr lang="en-GB" dirty="0" smtClean="0"/>
              <a:t>How soon can additional TBills be issued?</a:t>
            </a:r>
          </a:p>
          <a:p>
            <a:pPr>
              <a:lnSpc>
                <a:spcPct val="110000"/>
              </a:lnSpc>
              <a:buFontTx/>
              <a:buNone/>
              <a:defRPr/>
            </a:pPr>
            <a:r>
              <a:rPr lang="en-GB" dirty="0" smtClean="0">
                <a:solidFill>
                  <a:srgbClr val="000099"/>
                </a:solidFill>
              </a:rPr>
              <a:t>4.  </a:t>
            </a:r>
            <a:r>
              <a:rPr lang="en-GB" dirty="0" smtClean="0"/>
              <a:t>Safety nets</a:t>
            </a:r>
          </a:p>
          <a:p>
            <a:pPr lvl="1">
              <a:lnSpc>
                <a:spcPct val="110000"/>
              </a:lnSpc>
              <a:defRPr/>
            </a:pPr>
            <a:r>
              <a:rPr lang="en-US" dirty="0" smtClean="0"/>
              <a:t>Emergency credit facilities or cash reserves</a:t>
            </a:r>
          </a:p>
          <a:p>
            <a:pPr lvl="1">
              <a:lnSpc>
                <a:spcPct val="110000"/>
              </a:lnSpc>
              <a:defRPr/>
            </a:pPr>
            <a:r>
              <a:rPr lang="en-US" dirty="0" smtClean="0">
                <a:ea typeface="+mn-ea"/>
                <a:cs typeface="+mn-cs"/>
              </a:rPr>
              <a:t>End of day borrowing from commercial banks</a:t>
            </a:r>
          </a:p>
          <a:p>
            <a:pPr lvl="1">
              <a:lnSpc>
                <a:spcPct val="110000"/>
              </a:lnSpc>
              <a:defRPr/>
            </a:pPr>
            <a:r>
              <a:rPr lang="en-US" dirty="0" smtClean="0">
                <a:ea typeface="+mn-ea"/>
                <a:cs typeface="+mn-cs"/>
              </a:rPr>
              <a:t>[Short-term borrowing from central bank]</a:t>
            </a:r>
          </a:p>
        </p:txBody>
      </p:sp>
    </p:spTree>
    <p:extLst>
      <p:ext uri="{BB962C8B-B14F-4D97-AF65-F5344CB8AC3E}">
        <p14:creationId xmlns:p14="http://schemas.microsoft.com/office/powerpoint/2010/main" val="320019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6"/>
          <p:cNvSpPr txBox="1">
            <a:spLocks noChangeArrowheads="1"/>
          </p:cNvSpPr>
          <p:nvPr/>
        </p:nvSpPr>
        <p:spPr bwMode="auto">
          <a:xfrm>
            <a:off x="6248400" y="6324600"/>
            <a:ext cx="2209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lang="en-GB"/>
          </a:p>
        </p:txBody>
      </p:sp>
      <p:sp>
        <p:nvSpPr>
          <p:cNvPr id="21507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68413"/>
          </a:xfrm>
        </p:spPr>
        <p:txBody>
          <a:bodyPr/>
          <a:lstStyle/>
          <a:p>
            <a:r>
              <a:rPr lang="en-GB" smtClean="0"/>
              <a:t>Cash Buffers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715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/>
              <a:t>Several northern European countries operate with cash balances in the central bank &lt;&lt; 0.1% annual central government expenditure.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But they have liquid money markets, sophisticated active cash management. Some plan to be long of cash and on-lend only when position is secure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Drying up of liquidity led some to be more cautious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/>
              <a:t>Some other approaches – the importance of signalling prudence: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Target balance calculated as a safety reserve in event of adverse market conditions – depends on expected time to return to normality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Maintaining balances as least as great as the debt redemptions due in the following month, implicitly allowing for a failed auction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To guarantee budget execution or debt service for [X] months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In Italy there is a legal requirement for balances to exceed €10 billion – the </a:t>
            </a:r>
            <a:r>
              <a:rPr lang="en-US" dirty="0" smtClean="0">
                <a:ea typeface="+mn-ea"/>
                <a:cs typeface="+mn-cs"/>
              </a:rPr>
              <a:t>peak of cumulative net outflows reached in any period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solidFill>
                  <a:schemeClr val="tx1"/>
                </a:solidFill>
              </a:rPr>
              <a:t>Recommended buffer</a:t>
            </a:r>
            <a:r>
              <a:rPr lang="en-GB" dirty="0" smtClean="0"/>
              <a:t> in absence of developed cash management: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Cumulative forecast errors over policy reaction period coupled with a cautionary balance for market disruption or auction failure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dirty="0" smtClean="0">
                <a:ea typeface="+mn-ea"/>
                <a:cs typeface="+mn-cs"/>
              </a:rPr>
              <a:t>But the buffer has an opportunity cost – there is a trade-off with caution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44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3200"/>
            <a:ext cx="7772400" cy="1219200"/>
          </a:xfrm>
        </p:spPr>
        <p:txBody>
          <a:bodyPr/>
          <a:lstStyle/>
          <a:p>
            <a:r>
              <a:rPr lang="en-GB" sz="4000" dirty="0" smtClean="0"/>
              <a:t>Some Other Issues Arising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5002233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219200"/>
          </a:xfrm>
        </p:spPr>
        <p:txBody>
          <a:bodyPr/>
          <a:lstStyle/>
          <a:p>
            <a:r>
              <a:rPr lang="en-GB" dirty="0" smtClean="0"/>
              <a:t>Cash Management </a:t>
            </a:r>
            <a:r>
              <a:rPr lang="en-GB" dirty="0" smtClean="0"/>
              <a:t>&amp; </a:t>
            </a:r>
            <a:r>
              <a:rPr lang="en-GB" dirty="0" smtClean="0"/>
              <a:t>Monetary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953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The liquidity of the domestic banking sector depends on: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The monetary policy operations of central banks - borrowing or lending to credit institutions, reserve requirements, deposit services, etc.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"Autonomous" Influences - demand for banknotes by the public (predictable), net inflow of foreign currency (which depends on the policy of intervention) and changes in government deposits at the central bank (</a:t>
            </a:r>
            <a:r>
              <a:rPr lang="en-GB" sz="2000" dirty="0" err="1"/>
              <a:t>ie</a:t>
            </a:r>
            <a:r>
              <a:rPr lang="en-GB" sz="2000" dirty="0"/>
              <a:t>, changes in the balance of </a:t>
            </a:r>
            <a:r>
              <a:rPr lang="en-GB" sz="2000" dirty="0" smtClean="0"/>
              <a:t>TSA)</a:t>
            </a:r>
            <a:endParaRPr lang="en-GB" sz="2000" dirty="0"/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400" dirty="0"/>
              <a:t>Less </a:t>
            </a:r>
            <a:r>
              <a:rPr lang="en-GB" sz="2400" dirty="0" smtClean="0"/>
              <a:t>fluctuation in </a:t>
            </a:r>
            <a:r>
              <a:rPr lang="en-GB" sz="2400" dirty="0"/>
              <a:t>cash flows of the government through the </a:t>
            </a:r>
            <a:r>
              <a:rPr lang="en-GB" sz="2400" dirty="0" smtClean="0"/>
              <a:t>TSA, implies </a:t>
            </a:r>
            <a:r>
              <a:rPr lang="en-GB" sz="2400" dirty="0"/>
              <a:t>less fluctuating monetary liquidity / market banks </a:t>
            </a:r>
            <a:r>
              <a:rPr lang="en-GB" sz="2400" dirty="0" smtClean="0"/>
              <a:t>(other </a:t>
            </a:r>
            <a:r>
              <a:rPr lang="en-GB" sz="2400" dirty="0"/>
              <a:t>factors being equal</a:t>
            </a:r>
            <a:r>
              <a:rPr lang="en-GB" sz="2400" dirty="0" smtClean="0"/>
              <a:t>)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Less </a:t>
            </a:r>
            <a:r>
              <a:rPr lang="en-GB" sz="2000" dirty="0"/>
              <a:t>weight should be assigned to </a:t>
            </a:r>
            <a:r>
              <a:rPr lang="en-GB" sz="2000" dirty="0" smtClean="0"/>
              <a:t>monetary </a:t>
            </a:r>
            <a:r>
              <a:rPr lang="en-GB" sz="2000" dirty="0"/>
              <a:t>operations to control liquidity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2000" dirty="0"/>
              <a:t>Active cash management functions and facilitates the task of central </a:t>
            </a:r>
            <a:r>
              <a:rPr lang="en-GB" sz="2000" dirty="0" smtClean="0"/>
              <a:t>banks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57184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GB" dirty="0" smtClean="0"/>
              <a:t>The Central Bank’s Balance Sheet</a:t>
            </a:r>
            <a:endParaRPr lang="en-GB" dirty="0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540" y="1422399"/>
            <a:ext cx="6192688" cy="5117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4149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Financial Market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41438"/>
            <a:ext cx="7989888" cy="496728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2000" dirty="0" smtClean="0"/>
              <a:t>Active cash management links to development of domestic financial market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2000" dirty="0" smtClean="0"/>
              <a:t>Repo (or similar secured instruments) contributes to money market activity</a:t>
            </a:r>
            <a:endParaRPr lang="en-GB" sz="2000" dirty="0" smtClean="0">
              <a:solidFill>
                <a:srgbClr val="000099"/>
              </a:solidFill>
            </a:endParaRP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800" dirty="0" smtClean="0">
                <a:ea typeface="+mn-ea"/>
                <a:cs typeface="+mn-cs"/>
              </a:rPr>
              <a:t>Makes treasury securities more attractive to banks for liquidity management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800" dirty="0" smtClean="0">
                <a:ea typeface="+mn-ea"/>
                <a:cs typeface="+mn-cs"/>
              </a:rPr>
              <a:t>Spurs development of infrastructure required for interbank repo market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800" dirty="0" smtClean="0">
                <a:ea typeface="+mn-ea"/>
                <a:cs typeface="+mn-cs"/>
              </a:rPr>
              <a:t>Also stimulates government bond market 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600" dirty="0" smtClean="0">
                <a:ea typeface="+mn-ea"/>
                <a:cs typeface="+mn-cs"/>
              </a:rPr>
              <a:t>Domestic government bonds normally the preferred collateral</a:t>
            </a:r>
            <a:endParaRPr lang="en-GB" sz="1400" dirty="0" smtClean="0">
              <a:ea typeface="+mn-ea"/>
              <a:cs typeface="+mn-cs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CA" sz="2000" dirty="0" smtClean="0"/>
              <a:t>Benefits government debt and cash management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CA" sz="1800" dirty="0" smtClean="0">
                <a:ea typeface="+mn-ea"/>
                <a:cs typeface="+mn-cs"/>
              </a:rPr>
              <a:t>Reduces risks and consequences of debt auction failure</a:t>
            </a:r>
            <a:endParaRPr lang="en-US" sz="1800" dirty="0" smtClean="0">
              <a:ea typeface="+mn-ea"/>
              <a:cs typeface="+mn-cs"/>
            </a:endParaRP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CA" sz="1800" dirty="0" smtClean="0">
                <a:ea typeface="+mn-ea"/>
                <a:cs typeface="+mn-cs"/>
              </a:rPr>
              <a:t>Providing opportunities to invest </a:t>
            </a:r>
            <a:r>
              <a:rPr lang="en-US" sz="1800" dirty="0" smtClean="0">
                <a:ea typeface="+mn-ea"/>
                <a:cs typeface="+mn-cs"/>
              </a:rPr>
              <a:t> </a:t>
            </a:r>
            <a:r>
              <a:rPr lang="en-CA" sz="1800" dirty="0" smtClean="0">
                <a:ea typeface="+mn-ea"/>
                <a:cs typeface="+mn-cs"/>
              </a:rPr>
              <a:t>excess cash balances</a:t>
            </a:r>
            <a:endParaRPr lang="en-GB" sz="1800" dirty="0" smtClean="0">
              <a:ea typeface="+mn-ea"/>
              <a:cs typeface="+mn-cs"/>
            </a:endParaRPr>
          </a:p>
          <a:p>
            <a:pPr marL="342900" lvl="1" indent="-342900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FontTx/>
              <a:buChar char="•"/>
              <a:defRPr/>
            </a:pPr>
            <a:r>
              <a:rPr lang="en-GB" sz="2000" dirty="0" smtClean="0">
                <a:solidFill>
                  <a:schemeClr val="tx2"/>
                </a:solidFill>
                <a:ea typeface="+mn-ea"/>
                <a:cs typeface="+mn-cs"/>
              </a:rPr>
              <a:t>Developed money market important both as an objective in itself and through its links to other financial markets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2000" dirty="0" smtClean="0"/>
              <a:t>Emphasises importance of: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GB" sz="1800" dirty="0" smtClean="0">
                <a:ea typeface="+mn-ea"/>
                <a:cs typeface="+mn-cs"/>
              </a:rPr>
              <a:t>Debt</a:t>
            </a:r>
            <a:r>
              <a:rPr lang="en-CA" sz="1800" dirty="0" smtClean="0">
                <a:ea typeface="+mn-ea"/>
                <a:cs typeface="+mn-cs"/>
              </a:rPr>
              <a:t> and cash managers working closely together. 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defRPr/>
            </a:pPr>
            <a:r>
              <a:rPr lang="en-CA" sz="1800" dirty="0" smtClean="0">
                <a:ea typeface="+mn-ea"/>
                <a:cs typeface="+mn-cs"/>
              </a:rPr>
              <a:t>Interaction between cash management policies and monetary policy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224781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44450"/>
            <a:ext cx="8745537" cy="1098550"/>
          </a:xfrm>
        </p:spPr>
        <p:txBody>
          <a:bodyPr/>
          <a:lstStyle/>
          <a:p>
            <a:r>
              <a:rPr lang="en-GB" sz="3600" dirty="0" smtClean="0"/>
              <a:t>The Objectives of Cash Management</a:t>
            </a:r>
            <a:endParaRPr lang="en-GB" sz="3200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3429000"/>
            <a:ext cx="7629525" cy="3048000"/>
          </a:xfrm>
          <a:ln>
            <a:solidFill>
              <a:srgbClr val="000099"/>
            </a:solidFill>
            <a:miter lim="800000"/>
            <a:headEnd/>
            <a:tailEnd/>
          </a:ln>
        </p:spPr>
        <p:txBody>
          <a:bodyPr tIns="82800" bIns="82800"/>
          <a:lstStyle/>
          <a:p>
            <a:pPr>
              <a:lnSpc>
                <a:spcPct val="90000"/>
              </a:lnSpc>
            </a:pPr>
            <a:r>
              <a:rPr lang="en-GB" sz="2000" dirty="0" smtClean="0"/>
              <a:t>Economising on cash within government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Saving costs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Reducing risk</a:t>
            </a:r>
            <a:endParaRPr lang="en-GB" sz="800" dirty="0" smtClean="0"/>
          </a:p>
          <a:p>
            <a:pPr>
              <a:lnSpc>
                <a:spcPct val="90000"/>
              </a:lnSpc>
            </a:pPr>
            <a:r>
              <a:rPr lang="en-GB" sz="2000" dirty="0" smtClean="0"/>
              <a:t>Managing efficiently the government’s aggregate short-term cash flow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Both cash deficits and cash surpluses </a:t>
            </a:r>
            <a:endParaRPr lang="en-GB" sz="800" dirty="0" smtClean="0"/>
          </a:p>
          <a:p>
            <a:pPr>
              <a:lnSpc>
                <a:spcPct val="90000"/>
              </a:lnSpc>
            </a:pPr>
            <a:r>
              <a:rPr lang="en-GB" sz="2000" dirty="0" smtClean="0"/>
              <a:t>In such as way as also to </a:t>
            </a:r>
            <a:r>
              <a:rPr lang="en-GB" sz="2000" dirty="0" smtClean="0"/>
              <a:t>benefit:</a:t>
            </a:r>
            <a:endParaRPr lang="en-GB" sz="2000" dirty="0" smtClean="0"/>
          </a:p>
          <a:p>
            <a:pPr lvl="1">
              <a:lnSpc>
                <a:spcPct val="90000"/>
              </a:lnSpc>
            </a:pPr>
            <a:r>
              <a:rPr lang="en-GB" sz="1800" dirty="0" smtClean="0"/>
              <a:t>Debt management 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Monetary policy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Financial markets (market liquidity and infrastructure)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295400" y="1295400"/>
            <a:ext cx="6400800" cy="914400"/>
          </a:xfrm>
          <a:ln>
            <a:solidFill>
              <a:srgbClr val="000099"/>
            </a:solidFill>
            <a:miter lim="800000"/>
            <a:headEnd/>
            <a:tailEnd/>
          </a:ln>
        </p:spPr>
        <p:txBody>
          <a:bodyPr tIns="82800" bIns="82800"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dirty="0" smtClean="0"/>
              <a:t>Ensuring cash is available to meet commitments</a:t>
            </a:r>
            <a:endParaRPr lang="en-GB" sz="2400" dirty="0" smtClean="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09600" y="2209800"/>
            <a:ext cx="79248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GB" sz="2800" i="1" dirty="0">
                <a:solidFill>
                  <a:schemeClr val="tx2"/>
                </a:solidFill>
                <a:latin typeface="Garamond" pitchFamily="18" charset="0"/>
              </a:rPr>
              <a:t>Overriding objective – other objectives must be subject to it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GB" sz="2800" i="1" dirty="0">
                <a:solidFill>
                  <a:schemeClr val="tx2"/>
                </a:solidFill>
                <a:latin typeface="Garamond" pitchFamily="18" charset="0"/>
              </a:rPr>
              <a:t>But other objectives are important</a:t>
            </a:r>
            <a:endParaRPr lang="en-GB" sz="3200" dirty="0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1676400" y="28194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6934200" y="2819400"/>
            <a:ext cx="485775" cy="609600"/>
          </a:xfrm>
          <a:prstGeom prst="downArrow">
            <a:avLst>
              <a:gd name="adj1" fmla="val 50000"/>
              <a:gd name="adj2" fmla="val 3137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6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66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nimBg="1"/>
      <p:bldP spid="26628" grpId="0" build="p" animBg="1"/>
      <p:bldP spid="26629" grpId="0"/>
      <p:bldP spid="26630" grpId="0" animBg="1"/>
      <p:bldP spid="2663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723900" y="1341438"/>
            <a:ext cx="5808663" cy="684212"/>
            <a:chOff x="456" y="845"/>
            <a:chExt cx="3659" cy="431"/>
          </a:xfrm>
        </p:grpSpPr>
        <p:grpSp>
          <p:nvGrpSpPr>
            <p:cNvPr id="26656" name="Group 3"/>
            <p:cNvGrpSpPr>
              <a:grpSpLocks/>
            </p:cNvGrpSpPr>
            <p:nvPr/>
          </p:nvGrpSpPr>
          <p:grpSpPr bwMode="auto">
            <a:xfrm>
              <a:off x="456" y="845"/>
              <a:ext cx="1408" cy="248"/>
              <a:chOff x="449" y="579"/>
              <a:chExt cx="1408" cy="248"/>
            </a:xfrm>
          </p:grpSpPr>
          <p:sp>
            <p:nvSpPr>
              <p:cNvPr id="26658" name="Text Box 4"/>
              <p:cNvSpPr txBox="1">
                <a:spLocks noChangeArrowheads="1"/>
              </p:cNvSpPr>
              <p:nvPr/>
            </p:nvSpPr>
            <p:spPr bwMode="auto">
              <a:xfrm>
                <a:off x="449" y="579"/>
                <a:ext cx="1347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Monetary policy</a:t>
                </a:r>
              </a:p>
            </p:txBody>
          </p:sp>
          <p:sp>
            <p:nvSpPr>
              <p:cNvPr id="26659" name="Line 5"/>
              <p:cNvSpPr>
                <a:spLocks noChangeShapeType="1"/>
              </p:cNvSpPr>
              <p:nvPr/>
            </p:nvSpPr>
            <p:spPr bwMode="auto">
              <a:xfrm flipV="1">
                <a:off x="1485" y="827"/>
                <a:ext cx="3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57" name="AutoShape 6"/>
            <p:cNvSpPr>
              <a:spLocks noChangeArrowheads="1"/>
            </p:cNvSpPr>
            <p:nvPr/>
          </p:nvSpPr>
          <p:spPr bwMode="auto">
            <a:xfrm>
              <a:off x="1877" y="883"/>
              <a:ext cx="2238" cy="393"/>
            </a:xfrm>
            <a:prstGeom prst="roundRect">
              <a:avLst>
                <a:gd name="adj" fmla="val 16667"/>
              </a:avLst>
            </a:prstGeom>
            <a:solidFill>
              <a:srgbClr val="9DDEE7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INTERBANK MARKET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sz="1400"/>
                <a:t> Clearing / settlement balances</a:t>
              </a:r>
            </a:p>
          </p:txBody>
        </p:sp>
      </p:grpSp>
      <p:grpSp>
        <p:nvGrpSpPr>
          <p:cNvPr id="26627" name="Group 7"/>
          <p:cNvGrpSpPr>
            <a:grpSpLocks/>
          </p:cNvGrpSpPr>
          <p:nvPr/>
        </p:nvGrpSpPr>
        <p:grpSpPr bwMode="auto">
          <a:xfrm>
            <a:off x="2962275" y="1949450"/>
            <a:ext cx="3556000" cy="1371600"/>
            <a:chOff x="1873" y="1025"/>
            <a:chExt cx="2240" cy="864"/>
          </a:xfrm>
        </p:grpSpPr>
        <p:sp>
          <p:nvSpPr>
            <p:cNvPr id="26654" name="Line 8"/>
            <p:cNvSpPr>
              <a:spLocks noChangeShapeType="1"/>
            </p:cNvSpPr>
            <p:nvPr/>
          </p:nvSpPr>
          <p:spPr bwMode="auto">
            <a:xfrm flipH="1">
              <a:off x="3000" y="1025"/>
              <a:ext cx="0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655" name="AutoShape 9"/>
            <p:cNvSpPr>
              <a:spLocks noChangeArrowheads="1"/>
            </p:cNvSpPr>
            <p:nvPr/>
          </p:nvSpPr>
          <p:spPr bwMode="auto">
            <a:xfrm>
              <a:off x="1873" y="1317"/>
              <a:ext cx="2240" cy="572"/>
            </a:xfrm>
            <a:prstGeom prst="roundRect">
              <a:avLst>
                <a:gd name="adj" fmla="val 16667"/>
              </a:avLst>
            </a:prstGeom>
            <a:solidFill>
              <a:srgbClr val="9DDEE7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OVERNIGHT MARKET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sz="1400"/>
                <a:t> Overnight funds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CA" sz="1400"/>
                <a:t> Loans / Deposits / Repos</a:t>
              </a:r>
              <a:endParaRPr lang="en-US" sz="1400"/>
            </a:p>
          </p:txBody>
        </p:sp>
      </p:grpSp>
      <p:grpSp>
        <p:nvGrpSpPr>
          <p:cNvPr id="26628" name="Group 10"/>
          <p:cNvGrpSpPr>
            <a:grpSpLocks/>
          </p:cNvGrpSpPr>
          <p:nvPr/>
        </p:nvGrpSpPr>
        <p:grpSpPr bwMode="auto">
          <a:xfrm>
            <a:off x="385763" y="3251200"/>
            <a:ext cx="6107112" cy="1384300"/>
            <a:chOff x="250" y="1915"/>
            <a:chExt cx="3847" cy="872"/>
          </a:xfrm>
        </p:grpSpPr>
        <p:grpSp>
          <p:nvGrpSpPr>
            <p:cNvPr id="26649" name="Group 11"/>
            <p:cNvGrpSpPr>
              <a:grpSpLocks/>
            </p:cNvGrpSpPr>
            <p:nvPr/>
          </p:nvGrpSpPr>
          <p:grpSpPr bwMode="auto">
            <a:xfrm>
              <a:off x="1919" y="1915"/>
              <a:ext cx="2178" cy="872"/>
              <a:chOff x="1919" y="1915"/>
              <a:chExt cx="2178" cy="872"/>
            </a:xfrm>
          </p:grpSpPr>
          <p:sp>
            <p:nvSpPr>
              <p:cNvPr id="26652" name="Line 12"/>
              <p:cNvSpPr>
                <a:spLocks noChangeShapeType="1"/>
              </p:cNvSpPr>
              <p:nvPr/>
            </p:nvSpPr>
            <p:spPr bwMode="auto">
              <a:xfrm flipH="1">
                <a:off x="3008" y="1915"/>
                <a:ext cx="0" cy="28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53" name="AutoShape 13"/>
              <p:cNvSpPr>
                <a:spLocks noChangeArrowheads="1"/>
              </p:cNvSpPr>
              <p:nvPr/>
            </p:nvSpPr>
            <p:spPr bwMode="auto">
              <a:xfrm>
                <a:off x="1919" y="2215"/>
                <a:ext cx="2178" cy="572"/>
              </a:xfrm>
              <a:prstGeom prst="roundRect">
                <a:avLst>
                  <a:gd name="adj" fmla="val 16667"/>
                </a:avLst>
              </a:prstGeom>
              <a:solidFill>
                <a:srgbClr val="9DDEE7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1400" b="1" dirty="0"/>
                  <a:t>TERM MONEY MARKET</a:t>
                </a:r>
              </a:p>
              <a:p>
                <a:pPr algn="ctr">
                  <a:spcBef>
                    <a:spcPct val="20000"/>
                  </a:spcBef>
                  <a:buFontTx/>
                  <a:buChar char="•"/>
                </a:pPr>
                <a:r>
                  <a:rPr lang="en-US" sz="1400" dirty="0"/>
                  <a:t> Maturities 2 days to 1 year</a:t>
                </a:r>
              </a:p>
              <a:p>
                <a:pPr algn="ctr">
                  <a:spcBef>
                    <a:spcPct val="20000"/>
                  </a:spcBef>
                  <a:buFontTx/>
                  <a:buChar char="•"/>
                </a:pPr>
                <a:r>
                  <a:rPr lang="en-US" sz="1400" dirty="0"/>
                  <a:t> </a:t>
                </a:r>
                <a:r>
                  <a:rPr lang="en-US" sz="1400" dirty="0" err="1"/>
                  <a:t>TBills</a:t>
                </a:r>
                <a:r>
                  <a:rPr lang="en-US" sz="1400" dirty="0"/>
                  <a:t>, CP, term deposits &amp; Repos</a:t>
                </a:r>
              </a:p>
            </p:txBody>
          </p:sp>
        </p:grpSp>
        <p:sp>
          <p:nvSpPr>
            <p:cNvPr id="26650" name="Line 14"/>
            <p:cNvSpPr>
              <a:spLocks noChangeShapeType="1"/>
            </p:cNvSpPr>
            <p:nvPr/>
          </p:nvSpPr>
          <p:spPr bwMode="auto">
            <a:xfrm flipV="1">
              <a:off x="1527" y="2517"/>
              <a:ext cx="376" cy="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651" name="AutoShape 15"/>
            <p:cNvSpPr>
              <a:spLocks noChangeArrowheads="1"/>
            </p:cNvSpPr>
            <p:nvPr/>
          </p:nvSpPr>
          <p:spPr bwMode="auto">
            <a:xfrm>
              <a:off x="250" y="2346"/>
              <a:ext cx="1265" cy="364"/>
            </a:xfrm>
            <a:prstGeom prst="roundRect">
              <a:avLst>
                <a:gd name="adj" fmla="val 16667"/>
              </a:avLst>
            </a:prstGeom>
            <a:solidFill>
              <a:srgbClr val="9DDEE7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 b="1"/>
                <a:t>PRIMARY T-BILL MARKET</a:t>
              </a:r>
            </a:p>
          </p:txBody>
        </p:sp>
      </p:grpSp>
      <p:grpSp>
        <p:nvGrpSpPr>
          <p:cNvPr id="9" name="Group 17"/>
          <p:cNvGrpSpPr>
            <a:grpSpLocks/>
          </p:cNvGrpSpPr>
          <p:nvPr/>
        </p:nvGrpSpPr>
        <p:grpSpPr bwMode="auto">
          <a:xfrm>
            <a:off x="374650" y="2868613"/>
            <a:ext cx="8548688" cy="3236912"/>
            <a:chOff x="236" y="1807"/>
            <a:chExt cx="5385" cy="2039"/>
          </a:xfrm>
          <a:solidFill>
            <a:schemeClr val="bg1">
              <a:lumMod val="65000"/>
            </a:schemeClr>
          </a:solidFill>
        </p:grpSpPr>
        <p:sp>
          <p:nvSpPr>
            <p:cNvPr id="3101" name="Line 18"/>
            <p:cNvSpPr>
              <a:spLocks noChangeShapeType="1"/>
            </p:cNvSpPr>
            <p:nvPr/>
          </p:nvSpPr>
          <p:spPr bwMode="auto">
            <a:xfrm>
              <a:off x="4101" y="1807"/>
              <a:ext cx="303" cy="1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3102" name="Line 19"/>
            <p:cNvSpPr>
              <a:spLocks noChangeShapeType="1"/>
            </p:cNvSpPr>
            <p:nvPr/>
          </p:nvSpPr>
          <p:spPr bwMode="auto">
            <a:xfrm>
              <a:off x="4072" y="2649"/>
              <a:ext cx="338" cy="0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3103" name="Line 20"/>
            <p:cNvSpPr>
              <a:spLocks noChangeShapeType="1"/>
            </p:cNvSpPr>
            <p:nvPr/>
          </p:nvSpPr>
          <p:spPr bwMode="auto">
            <a:xfrm flipH="1">
              <a:off x="4411" y="1807"/>
              <a:ext cx="1" cy="842"/>
            </a:xfrm>
            <a:prstGeom prst="lin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0" name="Group 21"/>
            <p:cNvGrpSpPr>
              <a:grpSpLocks/>
            </p:cNvGrpSpPr>
            <p:nvPr/>
          </p:nvGrpSpPr>
          <p:grpSpPr bwMode="auto">
            <a:xfrm>
              <a:off x="236" y="2869"/>
              <a:ext cx="3702" cy="977"/>
              <a:chOff x="243" y="2813"/>
              <a:chExt cx="3702" cy="977"/>
            </a:xfrm>
            <a:grpFill/>
          </p:grpSpPr>
          <p:sp>
            <p:nvSpPr>
              <p:cNvPr id="3108" name="Line 22"/>
              <p:cNvSpPr>
                <a:spLocks noChangeShapeType="1"/>
              </p:cNvSpPr>
              <p:nvPr/>
            </p:nvSpPr>
            <p:spPr bwMode="auto">
              <a:xfrm>
                <a:off x="3016" y="2813"/>
                <a:ext cx="7" cy="534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3109" name="Line 23"/>
              <p:cNvSpPr>
                <a:spLocks noChangeShapeType="1"/>
              </p:cNvSpPr>
              <p:nvPr/>
            </p:nvSpPr>
            <p:spPr bwMode="auto">
              <a:xfrm>
                <a:off x="1847" y="3597"/>
                <a:ext cx="309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3096" name="AutoShape 24"/>
              <p:cNvSpPr>
                <a:spLocks noChangeArrowheads="1"/>
              </p:cNvSpPr>
              <p:nvPr/>
            </p:nvSpPr>
            <p:spPr bwMode="auto">
              <a:xfrm>
                <a:off x="243" y="3402"/>
                <a:ext cx="1597" cy="364"/>
              </a:xfrm>
              <a:prstGeom prst="roundRect">
                <a:avLst>
                  <a:gd name="adj" fmla="val 16667"/>
                </a:avLst>
              </a:prstGeom>
              <a:solidFill>
                <a:srgbClr val="0D88B3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400" b="1" dirty="0">
                    <a:cs typeface="Arial" charset="0"/>
                  </a:rPr>
                  <a:t>PRIMARY GOVERNMENT BOND MARKET</a:t>
                </a:r>
              </a:p>
            </p:txBody>
          </p:sp>
          <p:sp>
            <p:nvSpPr>
              <p:cNvPr id="6" name="AutoShape 25"/>
              <p:cNvSpPr>
                <a:spLocks noChangeArrowheads="1"/>
              </p:cNvSpPr>
              <p:nvPr/>
            </p:nvSpPr>
            <p:spPr bwMode="auto">
              <a:xfrm>
                <a:off x="2179" y="3397"/>
                <a:ext cx="1766" cy="393"/>
              </a:xfrm>
              <a:prstGeom prst="roundRect">
                <a:avLst>
                  <a:gd name="adj" fmla="val 16667"/>
                </a:avLst>
              </a:prstGeom>
              <a:solidFill>
                <a:srgbClr val="0D88B3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400" b="1" dirty="0">
                    <a:cs typeface="Arial" charset="0"/>
                  </a:rPr>
                  <a:t>BOND MARKET</a:t>
                </a:r>
              </a:p>
              <a:p>
                <a:pPr algn="ctr">
                  <a:spcBef>
                    <a:spcPct val="20000"/>
                  </a:spcBef>
                  <a:buFontTx/>
                  <a:buChar char="•"/>
                  <a:defRPr/>
                </a:pPr>
                <a:r>
                  <a:rPr lang="en-US" sz="1400" dirty="0">
                    <a:cs typeface="Arial" charset="0"/>
                  </a:rPr>
                  <a:t> Securities &gt; 1 year to maturity</a:t>
                </a:r>
              </a:p>
            </p:txBody>
          </p:sp>
        </p:grpSp>
        <p:grpSp>
          <p:nvGrpSpPr>
            <p:cNvPr id="11" name="Group 26"/>
            <p:cNvGrpSpPr>
              <a:grpSpLocks/>
            </p:cNvGrpSpPr>
            <p:nvPr/>
          </p:nvGrpSpPr>
          <p:grpSpPr bwMode="auto">
            <a:xfrm>
              <a:off x="4411" y="1934"/>
              <a:ext cx="1210" cy="512"/>
              <a:chOff x="4425" y="1808"/>
              <a:chExt cx="1210" cy="512"/>
            </a:xfrm>
            <a:grpFill/>
          </p:grpSpPr>
          <p:sp>
            <p:nvSpPr>
              <p:cNvPr id="3106" name="Line 27"/>
              <p:cNvSpPr>
                <a:spLocks noChangeShapeType="1"/>
              </p:cNvSpPr>
              <p:nvPr/>
            </p:nvSpPr>
            <p:spPr bwMode="auto">
              <a:xfrm>
                <a:off x="4425" y="2078"/>
                <a:ext cx="313" cy="0"/>
              </a:xfrm>
              <a:prstGeom prst="line">
                <a:avLst/>
              </a:prstGeom>
              <a:grp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7" name="AutoShape 28"/>
              <p:cNvSpPr>
                <a:spLocks noChangeArrowheads="1"/>
              </p:cNvSpPr>
              <p:nvPr/>
            </p:nvSpPr>
            <p:spPr bwMode="auto">
              <a:xfrm>
                <a:off x="4772" y="1808"/>
                <a:ext cx="863" cy="512"/>
              </a:xfrm>
              <a:prstGeom prst="roundRect">
                <a:avLst>
                  <a:gd name="adj" fmla="val 16667"/>
                </a:avLst>
              </a:prstGeom>
              <a:solidFill>
                <a:srgbClr val="0D88B3"/>
              </a:solidFill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en-US" sz="1400" b="1" dirty="0">
                    <a:cs typeface="Arial" charset="0"/>
                  </a:rPr>
                  <a:t>FOREIGN EXCHANGE MARKET</a:t>
                </a:r>
              </a:p>
            </p:txBody>
          </p:sp>
        </p:grpSp>
      </p:grpSp>
      <p:grpSp>
        <p:nvGrpSpPr>
          <p:cNvPr id="26630" name="Group 32"/>
          <p:cNvGrpSpPr>
            <a:grpSpLocks/>
          </p:cNvGrpSpPr>
          <p:nvPr/>
        </p:nvGrpSpPr>
        <p:grpSpPr bwMode="auto">
          <a:xfrm>
            <a:off x="2290763" y="881063"/>
            <a:ext cx="6421437" cy="4289425"/>
            <a:chOff x="1443" y="555"/>
            <a:chExt cx="4045" cy="2702"/>
          </a:xfrm>
        </p:grpSpPr>
        <p:sp>
          <p:nvSpPr>
            <p:cNvPr id="26646" name="Oval 33"/>
            <p:cNvSpPr>
              <a:spLocks noChangeArrowheads="1"/>
            </p:cNvSpPr>
            <p:nvPr/>
          </p:nvSpPr>
          <p:spPr bwMode="auto">
            <a:xfrm>
              <a:off x="1443" y="555"/>
              <a:ext cx="3114" cy="2702"/>
            </a:xfrm>
            <a:prstGeom prst="ellipse">
              <a:avLst/>
            </a:prstGeom>
            <a:noFill/>
            <a:ln w="25400" algn="ctr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6647" name="Line 34"/>
            <p:cNvSpPr>
              <a:spLocks noChangeShapeType="1"/>
            </p:cNvSpPr>
            <p:nvPr/>
          </p:nvSpPr>
          <p:spPr bwMode="auto">
            <a:xfrm flipV="1">
              <a:off x="4414" y="1088"/>
              <a:ext cx="262" cy="18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>
              <a:spAutoFit/>
            </a:bodyPr>
            <a:lstStyle/>
            <a:p>
              <a:endParaRPr lang="en-GB"/>
            </a:p>
          </p:txBody>
        </p:sp>
        <p:sp>
          <p:nvSpPr>
            <p:cNvPr id="26648" name="AutoShape 35"/>
            <p:cNvSpPr>
              <a:spLocks noChangeArrowheads="1"/>
            </p:cNvSpPr>
            <p:nvPr/>
          </p:nvSpPr>
          <p:spPr bwMode="auto">
            <a:xfrm>
              <a:off x="4682" y="734"/>
              <a:ext cx="806" cy="689"/>
            </a:xfrm>
            <a:prstGeom prst="roundRect">
              <a:avLst>
                <a:gd name="adj" fmla="val 16667"/>
              </a:avLst>
            </a:prstGeom>
            <a:solidFill>
              <a:srgbClr val="9DDEE7"/>
            </a:solidFill>
            <a:ln w="127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CA" sz="1400" b="1"/>
                <a:t>MONEY MARKETS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sz="1400"/>
                <a:t> Maturities  &lt;1 year</a:t>
              </a:r>
            </a:p>
          </p:txBody>
        </p:sp>
      </p:grpSp>
      <p:sp>
        <p:nvSpPr>
          <p:cNvPr id="26631" name="Oval 38"/>
          <p:cNvSpPr>
            <a:spLocks noChangeArrowheads="1"/>
          </p:cNvSpPr>
          <p:nvPr/>
        </p:nvSpPr>
        <p:spPr bwMode="auto">
          <a:xfrm>
            <a:off x="5148263" y="2997200"/>
            <a:ext cx="576262" cy="287338"/>
          </a:xfrm>
          <a:prstGeom prst="ellipse">
            <a:avLst/>
          </a:prstGeom>
          <a:noFill/>
          <a:ln w="127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Oval 39"/>
          <p:cNvSpPr>
            <a:spLocks noChangeArrowheads="1"/>
          </p:cNvSpPr>
          <p:nvPr/>
        </p:nvSpPr>
        <p:spPr bwMode="auto">
          <a:xfrm>
            <a:off x="5508625" y="4292600"/>
            <a:ext cx="576263" cy="288925"/>
          </a:xfrm>
          <a:prstGeom prst="ellipse">
            <a:avLst/>
          </a:prstGeom>
          <a:noFill/>
          <a:ln w="127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6633" name="AutoShape 40"/>
          <p:cNvCxnSpPr>
            <a:cxnSpLocks noChangeShapeType="1"/>
            <a:stCxn id="26631" idx="6"/>
            <a:endCxn id="26632" idx="6"/>
          </p:cNvCxnSpPr>
          <p:nvPr/>
        </p:nvCxnSpPr>
        <p:spPr bwMode="auto">
          <a:xfrm>
            <a:off x="5724525" y="3141663"/>
            <a:ext cx="360363" cy="1295400"/>
          </a:xfrm>
          <a:prstGeom prst="curvedConnector3">
            <a:avLst>
              <a:gd name="adj1" fmla="val 162995"/>
            </a:avLst>
          </a:prstGeom>
          <a:noFill/>
          <a:ln w="12700">
            <a:solidFill>
              <a:srgbClr val="002060"/>
            </a:solidFill>
            <a:round/>
            <a:headEnd/>
            <a:tailEnd/>
          </a:ln>
        </p:spPr>
      </p:cxnSp>
      <p:cxnSp>
        <p:nvCxnSpPr>
          <p:cNvPr id="26634" name="AutoShape 41"/>
          <p:cNvCxnSpPr>
            <a:cxnSpLocks noChangeShapeType="1"/>
            <a:stCxn id="26632" idx="6"/>
          </p:cNvCxnSpPr>
          <p:nvPr/>
        </p:nvCxnSpPr>
        <p:spPr bwMode="auto">
          <a:xfrm>
            <a:off x="6084888" y="4437063"/>
            <a:ext cx="166687" cy="1357312"/>
          </a:xfrm>
          <a:prstGeom prst="curvedConnector3">
            <a:avLst>
              <a:gd name="adj1" fmla="val 237144"/>
            </a:avLst>
          </a:prstGeom>
          <a:noFill/>
          <a:ln w="12700">
            <a:solidFill>
              <a:srgbClr val="002060"/>
            </a:solidFill>
            <a:round/>
            <a:headEnd/>
            <a:tailEnd type="triangle" w="med" len="med"/>
          </a:ln>
        </p:spPr>
      </p:cxnSp>
      <p:sp>
        <p:nvSpPr>
          <p:cNvPr id="26635" name="Line 42"/>
          <p:cNvSpPr>
            <a:spLocks noChangeShapeType="1"/>
          </p:cNvSpPr>
          <p:nvPr/>
        </p:nvSpPr>
        <p:spPr bwMode="auto">
          <a:xfrm>
            <a:off x="1908175" y="1773238"/>
            <a:ext cx="863600" cy="10795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36" name="Line 43"/>
          <p:cNvSpPr>
            <a:spLocks noChangeShapeType="1"/>
          </p:cNvSpPr>
          <p:nvPr/>
        </p:nvSpPr>
        <p:spPr bwMode="auto">
          <a:xfrm>
            <a:off x="1331913" y="1844675"/>
            <a:ext cx="1584325" cy="18716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37" name="Text Box 44"/>
          <p:cNvSpPr txBox="1">
            <a:spLocks noChangeArrowheads="1"/>
          </p:cNvSpPr>
          <p:nvPr/>
        </p:nvSpPr>
        <p:spPr bwMode="auto">
          <a:xfrm>
            <a:off x="395288" y="2708275"/>
            <a:ext cx="14398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Cash Management</a:t>
            </a:r>
          </a:p>
        </p:txBody>
      </p:sp>
      <p:sp>
        <p:nvSpPr>
          <p:cNvPr id="26638" name="Line 45"/>
          <p:cNvSpPr>
            <a:spLocks noChangeShapeType="1"/>
          </p:cNvSpPr>
          <p:nvPr/>
        </p:nvSpPr>
        <p:spPr bwMode="auto">
          <a:xfrm>
            <a:off x="1042988" y="3357563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39" name="Line 46"/>
          <p:cNvSpPr>
            <a:spLocks noChangeShapeType="1"/>
          </p:cNvSpPr>
          <p:nvPr/>
        </p:nvSpPr>
        <p:spPr bwMode="auto">
          <a:xfrm>
            <a:off x="1692275" y="3284538"/>
            <a:ext cx="1223963" cy="6492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40" name="Line 47"/>
          <p:cNvSpPr>
            <a:spLocks noChangeShapeType="1"/>
          </p:cNvSpPr>
          <p:nvPr/>
        </p:nvSpPr>
        <p:spPr bwMode="auto">
          <a:xfrm flipV="1">
            <a:off x="1835150" y="2997200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41" name="Text Box 48"/>
          <p:cNvSpPr txBox="1">
            <a:spLocks noChangeArrowheads="1"/>
          </p:cNvSpPr>
          <p:nvPr/>
        </p:nvSpPr>
        <p:spPr bwMode="auto">
          <a:xfrm>
            <a:off x="395288" y="4724400"/>
            <a:ext cx="14398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600" b="1"/>
              <a:t>Debt Management</a:t>
            </a:r>
          </a:p>
        </p:txBody>
      </p:sp>
      <p:sp>
        <p:nvSpPr>
          <p:cNvPr id="26642" name="Line 49"/>
          <p:cNvSpPr>
            <a:spLocks noChangeShapeType="1"/>
          </p:cNvSpPr>
          <p:nvPr/>
        </p:nvSpPr>
        <p:spPr bwMode="auto">
          <a:xfrm flipV="1">
            <a:off x="1763713" y="45815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43" name="Line 50"/>
          <p:cNvSpPr>
            <a:spLocks noChangeShapeType="1"/>
          </p:cNvSpPr>
          <p:nvPr/>
        </p:nvSpPr>
        <p:spPr bwMode="auto">
          <a:xfrm>
            <a:off x="1763713" y="50847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26644" name="Text Box 51"/>
          <p:cNvSpPr txBox="1">
            <a:spLocks noChangeArrowheads="1"/>
          </p:cNvSpPr>
          <p:nvPr/>
        </p:nvSpPr>
        <p:spPr bwMode="auto">
          <a:xfrm>
            <a:off x="6588125" y="4941888"/>
            <a:ext cx="1943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/>
              <a:t>Collateral</a:t>
            </a:r>
          </a:p>
        </p:txBody>
      </p:sp>
      <p:sp>
        <p:nvSpPr>
          <p:cNvPr id="26645" name="Title 4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/>
          <a:lstStyle/>
          <a:p>
            <a:r>
              <a:rPr lang="en-GB" smtClean="0"/>
              <a:t>Debt and Money Market Interaction</a:t>
            </a:r>
          </a:p>
        </p:txBody>
      </p:sp>
    </p:spTree>
    <p:extLst>
      <p:ext uri="{BB962C8B-B14F-4D97-AF65-F5344CB8AC3E}">
        <p14:creationId xmlns:p14="http://schemas.microsoft.com/office/powerpoint/2010/main" val="1870500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</p:spPr>
        <p:txBody>
          <a:bodyPr/>
          <a:lstStyle/>
          <a:p>
            <a:r>
              <a:rPr lang="en-GB" dirty="0" smtClean="0"/>
              <a:t>Who does What?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01000" cy="567531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200" dirty="0" smtClean="0"/>
              <a:t>Various national models – no “right” approach – but emerging best practice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200" dirty="0" smtClean="0"/>
              <a:t>Spending units and tax departments – provide above the line data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200" dirty="0" smtClean="0"/>
              <a:t>In MoF/Treasury/Debt Management Office distinguish between: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Who aggregates ‘above the line’ forecasts; and takes responsibility for the projection of the total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Who adds ‘below the line’ transactions – will often be debt managers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Who is responsible for taking decisions about investment of surpluses or issuance of </a:t>
            </a:r>
            <a:r>
              <a:rPr lang="en-GB" sz="1900" dirty="0" err="1" smtClean="0"/>
              <a:t>TBills</a:t>
            </a:r>
            <a:r>
              <a:rPr lang="en-GB" sz="1900" dirty="0" smtClean="0"/>
              <a:t> to manage cash flow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200" dirty="0" smtClean="0"/>
              <a:t>Central bank – provides banking services and information flows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May provide details of actual flows or disbursements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GB" sz="2200" dirty="0" smtClean="0"/>
              <a:t>Good practice guidance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Identify who is responsible for what – others should not second guess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Single focus for final compilation and decision making</a:t>
            </a:r>
          </a:p>
          <a:p>
            <a:pPr lvl="1">
              <a:lnSpc>
                <a:spcPct val="90000"/>
              </a:lnSpc>
              <a:spcBef>
                <a:spcPts val="600"/>
              </a:spcBef>
            </a:pPr>
            <a:r>
              <a:rPr lang="en-GB" sz="1900" dirty="0" smtClean="0"/>
              <a:t>Regular [weekly] meetings of those responsible in MoF to review forecast  updates, decide on investment / issuance policies, establish risk parameters</a:t>
            </a:r>
            <a:endParaRPr lang="en-GB" sz="2200" dirty="0" smtClean="0"/>
          </a:p>
        </p:txBody>
      </p:sp>
    </p:spTree>
    <p:extLst>
      <p:ext uri="{BB962C8B-B14F-4D97-AF65-F5344CB8AC3E}">
        <p14:creationId xmlns:p14="http://schemas.microsoft.com/office/powerpoint/2010/main" val="3089407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GB" smtClean="0"/>
              <a:t>Responsibilities: a Summary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05000"/>
            <a:ext cx="9144000" cy="417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Line 4"/>
          <p:cNvSpPr>
            <a:spLocks noChangeShapeType="1"/>
          </p:cNvSpPr>
          <p:nvPr/>
        </p:nvSpPr>
        <p:spPr bwMode="auto">
          <a:xfrm flipV="1">
            <a:off x="762000" y="3810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762000" y="4724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8610600" y="3810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H="1">
            <a:off x="6019800" y="3810000"/>
            <a:ext cx="14478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56388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V="1">
            <a:off x="14478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V="1">
            <a:off x="1447800" y="3810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V="1">
            <a:off x="4114800" y="38100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V="1">
            <a:off x="5638800" y="3810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V="1">
            <a:off x="2133600" y="3581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572000" y="3581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6858000" y="3581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78486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457200" y="2362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1981200" y="3810000"/>
            <a:ext cx="1219200" cy="1447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029200" y="2971800"/>
            <a:ext cx="1981200" cy="1143000"/>
          </a:xfrm>
          <a:prstGeom prst="ellipse">
            <a:avLst/>
          </a:prstGeom>
          <a:noFill/>
          <a:ln w="19050" algn="ctr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37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Cash Management is a Project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12875"/>
            <a:ext cx="7989888" cy="4895850"/>
          </a:xfrm>
        </p:spPr>
        <p:txBody>
          <a:bodyPr/>
          <a:lstStyle/>
          <a:p>
            <a:pPr marL="442913" indent="-442913">
              <a:spcBef>
                <a:spcPct val="15000"/>
              </a:spcBef>
              <a:defRPr/>
            </a:pPr>
            <a:r>
              <a:rPr lang="en-GB" sz="2400" dirty="0" smtClean="0"/>
              <a:t>Most of the actions are for the Treasury function to take forward, with support as necessary from others in the MoF</a:t>
            </a:r>
          </a:p>
          <a:p>
            <a:pPr marL="442913" indent="-442913">
              <a:spcBef>
                <a:spcPct val="15000"/>
              </a:spcBef>
              <a:defRPr/>
            </a:pPr>
            <a:r>
              <a:rPr lang="en-GB" sz="2400" dirty="0" smtClean="0"/>
              <a:t>But effective cash management also needs:</a:t>
            </a:r>
          </a:p>
          <a:p>
            <a:pPr marL="1163638" lvl="1" indent="-360363">
              <a:spcBef>
                <a:spcPct val="15000"/>
              </a:spcBef>
              <a:defRPr/>
            </a:pPr>
            <a:r>
              <a:rPr lang="en-GB" sz="2000" dirty="0" smtClean="0"/>
              <a:t>A supportive central bank.</a:t>
            </a:r>
          </a:p>
          <a:p>
            <a:pPr marL="1163638" lvl="1" indent="-360363">
              <a:spcBef>
                <a:spcPct val="15000"/>
              </a:spcBef>
              <a:defRPr/>
            </a:pPr>
            <a:r>
              <a:rPr lang="en-GB" sz="2000" dirty="0" smtClean="0"/>
              <a:t>Competent finance functions in SUs and the tax departments to supply good cash flow forecasts - and see it as part of their responsibility to do so.</a:t>
            </a:r>
          </a:p>
          <a:p>
            <a:pPr marL="1163638" lvl="1" indent="-360363">
              <a:spcBef>
                <a:spcPct val="15000"/>
              </a:spcBef>
              <a:defRPr/>
            </a:pPr>
            <a:r>
              <a:rPr lang="en-GB" sz="2000" dirty="0" smtClean="0"/>
              <a:t>A flexible banking system and a developed money market.</a:t>
            </a:r>
          </a:p>
          <a:p>
            <a:pPr marL="442913" indent="-442913">
              <a:spcBef>
                <a:spcPct val="15000"/>
              </a:spcBef>
              <a:defRPr/>
            </a:pPr>
            <a:r>
              <a:rPr lang="en-GB" sz="2400" dirty="0" smtClean="0"/>
              <a:t>Development of cash management therefore best thought of as a project</a:t>
            </a:r>
          </a:p>
          <a:p>
            <a:pPr marL="1163638" lvl="1" indent="-360363">
              <a:spcBef>
                <a:spcPct val="15000"/>
              </a:spcBef>
              <a:defRPr/>
            </a:pPr>
            <a:r>
              <a:rPr lang="en-GB" sz="2000" dirty="0" smtClean="0"/>
              <a:t>Dependencies, bottlenecks and a need to prioritise </a:t>
            </a:r>
          </a:p>
          <a:p>
            <a:pPr marL="1163638" lvl="1" indent="-360363">
              <a:spcBef>
                <a:spcPct val="15000"/>
              </a:spcBef>
              <a:defRPr/>
            </a:pPr>
            <a:r>
              <a:rPr lang="en-GB" sz="2000" dirty="0" smtClean="0"/>
              <a:t>Needs also to link with money market development</a:t>
            </a:r>
          </a:p>
          <a:p>
            <a:pPr marL="447675" indent="-447675">
              <a:spcBef>
                <a:spcPct val="15000"/>
              </a:spcBef>
              <a:defRPr/>
            </a:pPr>
            <a:r>
              <a:rPr lang="en-GB" sz="2400" dirty="0" smtClean="0"/>
              <a:t>4 streams of work (next slide)</a:t>
            </a:r>
          </a:p>
          <a:p>
            <a:pPr marL="763588" indent="-360363">
              <a:spcBef>
                <a:spcPct val="15000"/>
              </a:spcBef>
              <a:defRPr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24225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02550" cy="755650"/>
          </a:xfrm>
        </p:spPr>
        <p:txBody>
          <a:bodyPr/>
          <a:lstStyle/>
          <a:p>
            <a:r>
              <a:rPr lang="en-GB" smtClean="0"/>
              <a:t>Illustrative Implementation Map</a:t>
            </a:r>
          </a:p>
        </p:txBody>
      </p:sp>
      <p:pic>
        <p:nvPicPr>
          <p:cNvPr id="3584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052513"/>
            <a:ext cx="8713788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1000" y="6268522"/>
            <a:ext cx="876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i="1" dirty="0" smtClean="0"/>
              <a:t>Note: although based on work in other countries, this map does not refer to any one country</a:t>
            </a:r>
            <a:endParaRPr lang="en-GB" sz="1800" i="1" dirty="0"/>
          </a:p>
        </p:txBody>
      </p:sp>
    </p:spTree>
    <p:extLst>
      <p:ext uri="{BB962C8B-B14F-4D97-AF65-F5344CB8AC3E}">
        <p14:creationId xmlns:p14="http://schemas.microsoft.com/office/powerpoint/2010/main" val="263043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Approaches to Cash Management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1066800"/>
            <a:ext cx="4267200" cy="609600"/>
          </a:xfrm>
        </p:spPr>
        <p:txBody>
          <a:bodyPr/>
          <a:lstStyle/>
          <a:p>
            <a:r>
              <a:rPr lang="en-GB" smtClean="0">
                <a:solidFill>
                  <a:srgbClr val="000099"/>
                </a:solidFill>
              </a:rPr>
              <a:t>Traditional (Passive)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1752600"/>
            <a:ext cx="4343400" cy="3733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GB" sz="2400" dirty="0" smtClean="0"/>
              <a:t>Essentially passive</a:t>
            </a:r>
          </a:p>
          <a:p>
            <a:pPr>
              <a:lnSpc>
                <a:spcPct val="90000"/>
              </a:lnSpc>
              <a:defRPr/>
            </a:pPr>
            <a:r>
              <a:rPr lang="en-GB" sz="2400" dirty="0" smtClean="0"/>
              <a:t>Monitoring cash balances, maintaining cash buffer to handle both volatility and unanticipated outflows</a:t>
            </a:r>
          </a:p>
          <a:p>
            <a:pPr>
              <a:lnSpc>
                <a:spcPct val="90000"/>
              </a:lnSpc>
              <a:defRPr/>
            </a:pPr>
            <a:r>
              <a:rPr lang="en-GB" sz="2400" dirty="0" smtClean="0"/>
              <a:t>If necessary restraining / slowing expenditures or delaying bill payments - cash “rationing” not cash management</a:t>
            </a:r>
          </a:p>
          <a:p>
            <a:pPr>
              <a:lnSpc>
                <a:spcPct val="90000"/>
              </a:lnSpc>
              <a:defRPr/>
            </a:pPr>
            <a:endParaRPr lang="en-GB" sz="2400" dirty="0" smtClean="0"/>
          </a:p>
          <a:p>
            <a:pPr>
              <a:lnSpc>
                <a:spcPct val="90000"/>
              </a:lnSpc>
              <a:defRPr/>
            </a:pPr>
            <a:endParaRPr lang="en-GB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8200" y="1219200"/>
            <a:ext cx="4041775" cy="487363"/>
          </a:xfrm>
        </p:spPr>
        <p:txBody>
          <a:bodyPr/>
          <a:lstStyle/>
          <a:p>
            <a:r>
              <a:rPr lang="en-GB" smtClean="0">
                <a:solidFill>
                  <a:srgbClr val="000099"/>
                </a:solidFill>
              </a:rPr>
              <a:t>Modern (Active) Approach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343400" y="1749093"/>
            <a:ext cx="4419600" cy="3352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smtClean="0"/>
              <a:t>Managing cash more actively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Trying to smooth weekly or daily cash flow by more active borrowing and lending in money market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Allows lower average cash buffer – with benefits to other policies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Gives tools to protect expenditure plans from cash flow volatility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71500" y="5785884"/>
            <a:ext cx="8001000" cy="769441"/>
          </a:xfrm>
          <a:prstGeom prst="rect">
            <a:avLst/>
          </a:prstGeom>
          <a:noFill/>
          <a:ln w="1587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/>
            <a:r>
              <a:rPr lang="en-GB" sz="2200" dirty="0" smtClean="0"/>
              <a:t>Most developed and many </a:t>
            </a:r>
            <a:r>
              <a:rPr lang="en-GB" sz="2200" dirty="0"/>
              <a:t>middle-income </a:t>
            </a:r>
            <a:r>
              <a:rPr lang="en-GB" sz="2200" dirty="0" smtClean="0"/>
              <a:t>countries moving </a:t>
            </a:r>
            <a:r>
              <a:rPr lang="en-GB" sz="2200" dirty="0"/>
              <a:t>toward more active </a:t>
            </a:r>
            <a:r>
              <a:rPr lang="en-GB" sz="2200" dirty="0" smtClean="0"/>
              <a:t>approach; also larger sub-national </a:t>
            </a:r>
            <a:r>
              <a:rPr lang="en-GB" sz="2200" dirty="0" err="1" smtClean="0"/>
              <a:t>govs</a:t>
            </a:r>
            <a:r>
              <a:rPr lang="en-GB" sz="2200" dirty="0" smtClean="0"/>
              <a:t> internationally  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80593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7" grpId="0" build="p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69325" cy="1412875"/>
          </a:xfrm>
        </p:spPr>
        <p:txBody>
          <a:bodyPr/>
          <a:lstStyle/>
          <a:p>
            <a:r>
              <a:rPr lang="en-GB" sz="3400" dirty="0" smtClean="0"/>
              <a:t>Characteristics of Best International Practice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1228"/>
            <a:ext cx="7199312" cy="5111750"/>
          </a:xfrm>
        </p:spPr>
        <p:txBody>
          <a:bodyPr/>
          <a:lstStyle/>
          <a:p>
            <a:pPr marL="381000" indent="-381000">
              <a:spcBef>
                <a:spcPts val="600"/>
              </a:spcBef>
              <a:buClr>
                <a:srgbClr val="000099"/>
              </a:buClr>
              <a:buFontTx/>
              <a:buAutoNum type="arabicPeriod"/>
              <a:tabLst>
                <a:tab pos="266700" algn="l"/>
              </a:tabLst>
            </a:pPr>
            <a:r>
              <a:rPr lang="en-GB" sz="2400" dirty="0" smtClean="0"/>
              <a:t>Processing of government transactions with few handling steps – reliance on electronic transactions, centralised systems</a:t>
            </a:r>
          </a:p>
          <a:p>
            <a:pPr marL="965200" lvl="1" indent="-342900">
              <a:spcBef>
                <a:spcPts val="600"/>
              </a:spcBef>
              <a:buClr>
                <a:srgbClr val="000099"/>
              </a:buClr>
              <a:buFont typeface="Garamond" pitchFamily="18" charset="0"/>
              <a:buChar char="–"/>
              <a:tabLst>
                <a:tab pos="266700" algn="l"/>
              </a:tabLst>
            </a:pPr>
            <a:r>
              <a:rPr lang="en-GB" sz="2000" dirty="0" smtClean="0"/>
              <a:t>Differences between countries in degree to which the payments process is centralised within the Treasury / central bank or reliant on the commercial banking system</a:t>
            </a:r>
          </a:p>
          <a:p>
            <a:pPr marL="381000" indent="-381000">
              <a:spcBef>
                <a:spcPts val="600"/>
              </a:spcBef>
              <a:buClr>
                <a:srgbClr val="000099"/>
              </a:buClr>
              <a:buFontTx/>
              <a:buAutoNum type="arabicPeriod"/>
              <a:tabLst>
                <a:tab pos="266700" algn="l"/>
              </a:tabLst>
            </a:pPr>
            <a:r>
              <a:rPr lang="en-GB" sz="2400" dirty="0" smtClean="0"/>
              <a:t>Treasury Single Account (TSA): all cash balances aggregated in a single account at central bank</a:t>
            </a:r>
          </a:p>
          <a:p>
            <a:pPr marL="965200" lvl="1" indent="-342900"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 smtClean="0"/>
              <a:t>Facilitates monitoring and control, also fiscal and financial planning  </a:t>
            </a:r>
          </a:p>
          <a:p>
            <a:pPr marL="965200" lvl="1" indent="-342900"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 smtClean="0"/>
              <a:t>Allows Treasury to minimise the volume of idle balances in the banking system with consequent cost savings</a:t>
            </a:r>
          </a:p>
          <a:p>
            <a:pPr marL="965200" lvl="1" indent="-342900"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 smtClean="0"/>
              <a:t>Structure of the TSA varies internationally</a:t>
            </a:r>
          </a:p>
        </p:txBody>
      </p:sp>
    </p:spTree>
    <p:extLst>
      <p:ext uri="{BB962C8B-B14F-4D97-AF65-F5344CB8AC3E}">
        <p14:creationId xmlns:p14="http://schemas.microsoft.com/office/powerpoint/2010/main" val="277939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69325" cy="1341438"/>
          </a:xfrm>
        </p:spPr>
        <p:txBody>
          <a:bodyPr/>
          <a:lstStyle/>
          <a:p>
            <a:r>
              <a:rPr lang="en-GB" sz="3400" dirty="0" smtClean="0"/>
              <a:t>Characteristics of Best International Practice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341438"/>
            <a:ext cx="7199313" cy="5327650"/>
          </a:xfrm>
        </p:spPr>
        <p:txBody>
          <a:bodyPr>
            <a:normAutofit/>
          </a:bodyPr>
          <a:lstStyle/>
          <a:p>
            <a:pPr marL="381000" indent="-3810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 typeface="Wingdings" pitchFamily="2" charset="2"/>
              <a:buAutoNum type="arabicPeriod" startAt="3"/>
              <a:tabLst>
                <a:tab pos="266700" algn="l"/>
              </a:tabLst>
            </a:pPr>
            <a:r>
              <a:rPr lang="en-GB" sz="2400" dirty="0" smtClean="0"/>
              <a:t>Internal systems to forecast daily government flows of receipts and payments</a:t>
            </a:r>
            <a:endParaRPr lang="en-US" sz="2400" dirty="0" smtClean="0"/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 smtClean="0"/>
              <a:t>To ensure budgeted expenditure is smoothly financed</a:t>
            </a:r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tabLst>
                <a:tab pos="266700" algn="l"/>
              </a:tabLst>
            </a:pPr>
            <a:r>
              <a:rPr lang="en-US" sz="2000" dirty="0" smtClean="0"/>
              <a:t>To devise strategies for smoothing the cash flow profile, </a:t>
            </a:r>
            <a:r>
              <a:rPr lang="en-GB" sz="2000" dirty="0" smtClean="0"/>
              <a:t>minimising</a:t>
            </a:r>
            <a:r>
              <a:rPr lang="en-US" sz="2000" dirty="0" smtClean="0"/>
              <a:t> idle cash balances and reducing borrowing costs </a:t>
            </a:r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tabLst>
                <a:tab pos="266700" algn="l"/>
              </a:tabLst>
            </a:pPr>
            <a:r>
              <a:rPr lang="en-US" sz="2000" dirty="0" smtClean="0"/>
              <a:t>To contribute to monetary policy implementation</a:t>
            </a:r>
          </a:p>
          <a:p>
            <a:pPr marL="381000" indent="-3810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Tx/>
              <a:buAutoNum type="arabicPeriod" startAt="4"/>
              <a:tabLst>
                <a:tab pos="266700" algn="l"/>
              </a:tabLst>
            </a:pPr>
            <a:r>
              <a:rPr lang="en-GB" sz="2400" dirty="0" smtClean="0"/>
              <a:t>Agreements between MoF/Treasury and central bank on information flows &amp; respective responsibilities</a:t>
            </a:r>
            <a:r>
              <a:rPr lang="en-GB" sz="2000" dirty="0" smtClean="0"/>
              <a:t> </a:t>
            </a:r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 typeface="Garamond" pitchFamily="18" charset="0"/>
              <a:buChar char="–"/>
              <a:tabLst>
                <a:tab pos="266700" algn="l"/>
              </a:tabLst>
            </a:pPr>
            <a:r>
              <a:rPr lang="en-GB" sz="2000" dirty="0" smtClean="0"/>
              <a:t>Flow of information </a:t>
            </a:r>
            <a:r>
              <a:rPr lang="en-GB" sz="2000" u="sng" dirty="0" smtClean="0"/>
              <a:t>from</a:t>
            </a:r>
            <a:r>
              <a:rPr lang="en-GB" sz="2000" dirty="0" smtClean="0"/>
              <a:t> MoF on government's expected cash flows and balance at central bank </a:t>
            </a:r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 smtClean="0"/>
              <a:t>Flow of information </a:t>
            </a:r>
            <a:r>
              <a:rPr lang="en-GB" sz="2000" u="sng" dirty="0" smtClean="0"/>
              <a:t>to</a:t>
            </a:r>
            <a:r>
              <a:rPr lang="en-GB" sz="2000" dirty="0" smtClean="0"/>
              <a:t> MoF on government's actual balance at central bank (in close to real time)</a:t>
            </a:r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/>
              <a:t>How MoF’s operations interact with the bank’s monetary policy operation</a:t>
            </a:r>
            <a:endParaRPr lang="en-GB" sz="2000" dirty="0" smtClean="0"/>
          </a:p>
          <a:p>
            <a:pPr marL="965200" lvl="1" indent="-342900">
              <a:lnSpc>
                <a:spcPct val="90000"/>
              </a:lnSpc>
              <a:spcBef>
                <a:spcPts val="600"/>
              </a:spcBef>
              <a:tabLst>
                <a:tab pos="266700" algn="l"/>
              </a:tabLst>
            </a:pPr>
            <a:r>
              <a:rPr lang="en-GB" sz="2000" dirty="0" smtClean="0"/>
              <a:t>Remuneration of accounts – preferably at market rate</a:t>
            </a:r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232371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0"/>
            <a:ext cx="8569325" cy="1484313"/>
          </a:xfrm>
        </p:spPr>
        <p:txBody>
          <a:bodyPr/>
          <a:lstStyle/>
          <a:p>
            <a:r>
              <a:rPr lang="en-GB" sz="3400" dirty="0" smtClean="0"/>
              <a:t>Characteristics of Best International Practice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28775"/>
            <a:ext cx="7129463" cy="51117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Tx/>
              <a:buAutoNum type="arabicPeriod" startAt="5"/>
            </a:pPr>
            <a:r>
              <a:rPr lang="en-GB" sz="2400" dirty="0" smtClean="0"/>
              <a:t>Close interaction between government debt and cash management</a:t>
            </a:r>
          </a:p>
          <a:p>
            <a:pPr marL="1162050" lvl="1" indent="-533400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Debt issuance decisions are taken in the context of the seasonal nature of government’s cash flows </a:t>
            </a:r>
            <a:endParaRPr lang="en-GB" sz="900" dirty="0" smtClean="0"/>
          </a:p>
          <a:p>
            <a:pPr marL="1162050" lvl="1" indent="-533400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In time, active management of short-term cash position makes it easier to weaken the link between the timing of cash flows and bond issuance  - allows pattern of bond sales to be announced in advance</a:t>
            </a:r>
          </a:p>
          <a:p>
            <a:pPr marL="609600" indent="-6096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Tx/>
              <a:buAutoNum type="arabicPeriod" startAt="5"/>
            </a:pPr>
            <a:r>
              <a:rPr lang="en-GB" sz="2400" dirty="0" smtClean="0"/>
              <a:t>Use of financial instruments (Treasury bills, commercial paper, repo and reverse repo) to help manage balances and timing mismatches </a:t>
            </a:r>
          </a:p>
          <a:p>
            <a:pPr marL="609600" indent="-6096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Tx/>
              <a:buAutoNum type="arabicPeriod" startAt="5"/>
            </a:pPr>
            <a:r>
              <a:rPr lang="en-GB" sz="2400" dirty="0" smtClean="0"/>
              <a:t>Efficient payment infrastructure</a:t>
            </a:r>
            <a:endParaRPr lang="en-GB" sz="2000" dirty="0"/>
          </a:p>
          <a:p>
            <a:pPr marL="1162050" lvl="1" indent="-5334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Tx/>
              <a:buChar char="–"/>
            </a:pPr>
            <a:r>
              <a:rPr lang="en-GB" sz="2000" dirty="0" smtClean="0"/>
              <a:t>Securities held in dematerialised form</a:t>
            </a:r>
          </a:p>
          <a:p>
            <a:pPr marL="1162050" lvl="1" indent="-533400">
              <a:lnSpc>
                <a:spcPct val="90000"/>
              </a:lnSpc>
              <a:spcBef>
                <a:spcPts val="600"/>
              </a:spcBef>
              <a:buClr>
                <a:srgbClr val="000099"/>
              </a:buClr>
              <a:buFontTx/>
              <a:buChar char="–"/>
            </a:pPr>
            <a:r>
              <a:rPr lang="en-GB" sz="2000" dirty="0" smtClean="0"/>
              <a:t>Same day settlement for money market transactions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86368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GB" sz="3600" dirty="0" smtClean="0"/>
              <a:t>The Policy Challenges are Inter-related…</a:t>
            </a:r>
          </a:p>
        </p:txBody>
      </p:sp>
      <p:sp>
        <p:nvSpPr>
          <p:cNvPr id="243715" name="Text Box 3"/>
          <p:cNvSpPr txBox="1">
            <a:spLocks noChangeArrowheads="1"/>
          </p:cNvSpPr>
          <p:nvPr/>
        </p:nvSpPr>
        <p:spPr bwMode="auto">
          <a:xfrm>
            <a:off x="2700338" y="5084763"/>
            <a:ext cx="1368425" cy="120015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/>
              <a:t>Cash Balance (TSA)</a:t>
            </a:r>
          </a:p>
        </p:txBody>
      </p:sp>
      <p:sp>
        <p:nvSpPr>
          <p:cNvPr id="243716" name="Line 4"/>
          <p:cNvSpPr>
            <a:spLocks noChangeShapeType="1"/>
          </p:cNvSpPr>
          <p:nvPr/>
        </p:nvSpPr>
        <p:spPr bwMode="auto">
          <a:xfrm>
            <a:off x="755650" y="5734050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17" name="Text Box 5"/>
          <p:cNvSpPr txBox="1">
            <a:spLocks noChangeArrowheads="1"/>
          </p:cNvSpPr>
          <p:nvPr/>
        </p:nvSpPr>
        <p:spPr bwMode="auto">
          <a:xfrm>
            <a:off x="611188" y="5805488"/>
            <a:ext cx="1943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800"/>
              <a:t>Tax etc inflows</a:t>
            </a:r>
          </a:p>
        </p:txBody>
      </p:sp>
      <p:sp>
        <p:nvSpPr>
          <p:cNvPr id="243718" name="Line 6"/>
          <p:cNvSpPr>
            <a:spLocks noChangeShapeType="1"/>
          </p:cNvSpPr>
          <p:nvPr/>
        </p:nvSpPr>
        <p:spPr bwMode="auto">
          <a:xfrm flipH="1">
            <a:off x="755650" y="5516563"/>
            <a:ext cx="1512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19" name="Text Box 7"/>
          <p:cNvSpPr txBox="1">
            <a:spLocks noChangeArrowheads="1"/>
          </p:cNvSpPr>
          <p:nvPr/>
        </p:nvSpPr>
        <p:spPr bwMode="auto">
          <a:xfrm>
            <a:off x="179388" y="5013325"/>
            <a:ext cx="2736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800"/>
              <a:t>Expenditure etc outflows</a:t>
            </a:r>
          </a:p>
        </p:txBody>
      </p:sp>
      <p:sp>
        <p:nvSpPr>
          <p:cNvPr id="243720" name="Text Box 8"/>
          <p:cNvSpPr txBox="1">
            <a:spLocks noChangeArrowheads="1"/>
          </p:cNvSpPr>
          <p:nvPr/>
        </p:nvSpPr>
        <p:spPr bwMode="auto">
          <a:xfrm>
            <a:off x="827088" y="3429000"/>
            <a:ext cx="1296987" cy="93345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tIns="154800" bIns="154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/>
              <a:t>1. Budget Execution</a:t>
            </a:r>
          </a:p>
        </p:txBody>
      </p:sp>
      <p:sp>
        <p:nvSpPr>
          <p:cNvPr id="243721" name="Line 9"/>
          <p:cNvSpPr>
            <a:spLocks noChangeShapeType="1"/>
          </p:cNvSpPr>
          <p:nvPr/>
        </p:nvSpPr>
        <p:spPr bwMode="auto">
          <a:xfrm>
            <a:off x="3492500" y="2708275"/>
            <a:ext cx="0" cy="2233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22" name="Text Box 10"/>
          <p:cNvSpPr txBox="1">
            <a:spLocks noChangeArrowheads="1"/>
          </p:cNvSpPr>
          <p:nvPr/>
        </p:nvSpPr>
        <p:spPr bwMode="auto">
          <a:xfrm>
            <a:off x="2700338" y="1700213"/>
            <a:ext cx="1511300" cy="93345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tIns="154800" bIns="154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 dirty="0"/>
              <a:t>2. </a:t>
            </a:r>
            <a:r>
              <a:rPr lang="en-GB" sz="2000" dirty="0" smtClean="0"/>
              <a:t>Targeting </a:t>
            </a:r>
            <a:r>
              <a:rPr lang="en-GB" sz="2000" dirty="0"/>
              <a:t>Balances</a:t>
            </a:r>
          </a:p>
        </p:txBody>
      </p:sp>
      <p:sp>
        <p:nvSpPr>
          <p:cNvPr id="243723" name="Line 11"/>
          <p:cNvSpPr>
            <a:spLocks noChangeShapeType="1"/>
          </p:cNvSpPr>
          <p:nvPr/>
        </p:nvSpPr>
        <p:spPr bwMode="auto">
          <a:xfrm>
            <a:off x="4427538" y="5516563"/>
            <a:ext cx="146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24" name="Line 12"/>
          <p:cNvSpPr>
            <a:spLocks noChangeShapeType="1"/>
          </p:cNvSpPr>
          <p:nvPr/>
        </p:nvSpPr>
        <p:spPr bwMode="auto">
          <a:xfrm flipH="1">
            <a:off x="4356100" y="5734050"/>
            <a:ext cx="1511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25" name="Text Box 13"/>
          <p:cNvSpPr txBox="1">
            <a:spLocks noChangeArrowheads="1"/>
          </p:cNvSpPr>
          <p:nvPr/>
        </p:nvSpPr>
        <p:spPr bwMode="auto">
          <a:xfrm>
            <a:off x="4140200" y="4797425"/>
            <a:ext cx="20875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800"/>
              <a:t>Debt redemptions, less capital receipts</a:t>
            </a:r>
          </a:p>
        </p:txBody>
      </p:sp>
      <p:sp>
        <p:nvSpPr>
          <p:cNvPr id="243726" name="Text Box 14"/>
          <p:cNvSpPr txBox="1">
            <a:spLocks noChangeArrowheads="1"/>
          </p:cNvSpPr>
          <p:nvPr/>
        </p:nvSpPr>
        <p:spPr bwMode="auto">
          <a:xfrm>
            <a:off x="4284663" y="5876925"/>
            <a:ext cx="19446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1800"/>
              <a:t>Debt issuance</a:t>
            </a:r>
          </a:p>
        </p:txBody>
      </p:sp>
      <p:sp>
        <p:nvSpPr>
          <p:cNvPr id="243727" name="Text Box 15"/>
          <p:cNvSpPr txBox="1">
            <a:spLocks noChangeArrowheads="1"/>
          </p:cNvSpPr>
          <p:nvPr/>
        </p:nvSpPr>
        <p:spPr bwMode="auto">
          <a:xfrm>
            <a:off x="6443663" y="5084763"/>
            <a:ext cx="2376487" cy="1019175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/>
              <a:t>6. Debt Management Policy (and Gov Balance Sheet)</a:t>
            </a:r>
          </a:p>
        </p:txBody>
      </p:sp>
      <p:sp>
        <p:nvSpPr>
          <p:cNvPr id="243728" name="Text Box 16"/>
          <p:cNvSpPr txBox="1">
            <a:spLocks noChangeArrowheads="1"/>
          </p:cNvSpPr>
          <p:nvPr/>
        </p:nvSpPr>
        <p:spPr bwMode="auto">
          <a:xfrm>
            <a:off x="4427538" y="3141663"/>
            <a:ext cx="1727200" cy="928687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1800"/>
              <a:t>4. Cash Flow Management in Money Market</a:t>
            </a:r>
          </a:p>
        </p:txBody>
      </p:sp>
      <p:sp>
        <p:nvSpPr>
          <p:cNvPr id="243729" name="Text Box 17"/>
          <p:cNvSpPr txBox="1">
            <a:spLocks noChangeArrowheads="1"/>
          </p:cNvSpPr>
          <p:nvPr/>
        </p:nvSpPr>
        <p:spPr bwMode="auto">
          <a:xfrm>
            <a:off x="7164388" y="1628775"/>
            <a:ext cx="1584325" cy="93345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tIns="154800" bIns="154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/>
              <a:t>3. Monetary Policy</a:t>
            </a:r>
          </a:p>
        </p:txBody>
      </p:sp>
      <p:sp>
        <p:nvSpPr>
          <p:cNvPr id="243730" name="Text Box 18"/>
          <p:cNvSpPr txBox="1">
            <a:spLocks noChangeArrowheads="1"/>
          </p:cNvSpPr>
          <p:nvPr/>
        </p:nvSpPr>
        <p:spPr bwMode="auto">
          <a:xfrm>
            <a:off x="7092950" y="3141663"/>
            <a:ext cx="1655763" cy="933450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tIns="154800" bIns="154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/>
              <a:t>5. Market Development</a:t>
            </a:r>
          </a:p>
        </p:txBody>
      </p:sp>
      <p:sp>
        <p:nvSpPr>
          <p:cNvPr id="243731" name="Line 19"/>
          <p:cNvSpPr>
            <a:spLocks noChangeShapeType="1"/>
          </p:cNvSpPr>
          <p:nvPr/>
        </p:nvSpPr>
        <p:spPr bwMode="auto">
          <a:xfrm flipH="1">
            <a:off x="3635375" y="3573463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2" name="Line 20"/>
          <p:cNvSpPr>
            <a:spLocks noChangeShapeType="1"/>
          </p:cNvSpPr>
          <p:nvPr/>
        </p:nvSpPr>
        <p:spPr bwMode="auto">
          <a:xfrm flipV="1">
            <a:off x="6372225" y="2492375"/>
            <a:ext cx="5048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3" name="Line 21"/>
          <p:cNvSpPr>
            <a:spLocks noChangeShapeType="1"/>
          </p:cNvSpPr>
          <p:nvPr/>
        </p:nvSpPr>
        <p:spPr bwMode="auto">
          <a:xfrm>
            <a:off x="6300788" y="4149725"/>
            <a:ext cx="6477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4" name="Line 22"/>
          <p:cNvSpPr>
            <a:spLocks noChangeShapeType="1"/>
          </p:cNvSpPr>
          <p:nvPr/>
        </p:nvSpPr>
        <p:spPr bwMode="auto">
          <a:xfrm flipH="1">
            <a:off x="8027988" y="4221163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5" name="Line 23"/>
          <p:cNvSpPr>
            <a:spLocks noChangeShapeType="1"/>
          </p:cNvSpPr>
          <p:nvPr/>
        </p:nvSpPr>
        <p:spPr bwMode="auto">
          <a:xfrm>
            <a:off x="4356100" y="2133600"/>
            <a:ext cx="24495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6" name="Line 24"/>
          <p:cNvSpPr>
            <a:spLocks noChangeShapeType="1"/>
          </p:cNvSpPr>
          <p:nvPr/>
        </p:nvSpPr>
        <p:spPr bwMode="auto">
          <a:xfrm>
            <a:off x="1476375" y="4508500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7" name="Line 25"/>
          <p:cNvSpPr>
            <a:spLocks noChangeShapeType="1"/>
          </p:cNvSpPr>
          <p:nvPr/>
        </p:nvSpPr>
        <p:spPr bwMode="auto">
          <a:xfrm>
            <a:off x="8027988" y="26368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8" name="Line 26"/>
          <p:cNvSpPr>
            <a:spLocks noChangeShapeType="1"/>
          </p:cNvSpPr>
          <p:nvPr/>
        </p:nvSpPr>
        <p:spPr bwMode="auto">
          <a:xfrm>
            <a:off x="6372225" y="36449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39" name="AutoShape 27"/>
          <p:cNvSpPr>
            <a:spLocks/>
          </p:cNvSpPr>
          <p:nvPr/>
        </p:nvSpPr>
        <p:spPr bwMode="auto">
          <a:xfrm>
            <a:off x="6011863" y="5157788"/>
            <a:ext cx="219075" cy="935037"/>
          </a:xfrm>
          <a:prstGeom prst="rightBracket">
            <a:avLst>
              <a:gd name="adj" fmla="val 35568"/>
            </a:avLst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3740" name="Line 28"/>
          <p:cNvSpPr>
            <a:spLocks noChangeShapeType="1"/>
          </p:cNvSpPr>
          <p:nvPr/>
        </p:nvSpPr>
        <p:spPr bwMode="auto">
          <a:xfrm flipH="1">
            <a:off x="6227763" y="55895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41" name="Text Box 29"/>
          <p:cNvSpPr txBox="1">
            <a:spLocks noChangeArrowheads="1"/>
          </p:cNvSpPr>
          <p:nvPr/>
        </p:nvSpPr>
        <p:spPr bwMode="auto">
          <a:xfrm>
            <a:off x="684213" y="1700213"/>
            <a:ext cx="1511300" cy="933450"/>
          </a:xfrm>
          <a:prstGeom prst="rect">
            <a:avLst/>
          </a:prstGeom>
          <a:solidFill>
            <a:srgbClr val="99CCFF"/>
          </a:solidFill>
          <a:ln w="12700">
            <a:solidFill>
              <a:srgbClr val="000099"/>
            </a:solidFill>
            <a:miter lim="800000"/>
            <a:headEnd/>
            <a:tailEnd/>
          </a:ln>
        </p:spPr>
        <p:txBody>
          <a:bodyPr tIns="154800" bIns="15480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sz="2000"/>
              <a:t>Cash Flow Forecasting</a:t>
            </a:r>
          </a:p>
        </p:txBody>
      </p:sp>
      <p:sp>
        <p:nvSpPr>
          <p:cNvPr id="243742" name="Line 30"/>
          <p:cNvSpPr>
            <a:spLocks noChangeShapeType="1"/>
          </p:cNvSpPr>
          <p:nvPr/>
        </p:nvSpPr>
        <p:spPr bwMode="auto">
          <a:xfrm flipV="1">
            <a:off x="1476375" y="27813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43" name="Line 31"/>
          <p:cNvSpPr>
            <a:spLocks noChangeShapeType="1"/>
          </p:cNvSpPr>
          <p:nvPr/>
        </p:nvSpPr>
        <p:spPr bwMode="auto">
          <a:xfrm>
            <a:off x="2339975" y="22050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3744" name="Line 32"/>
          <p:cNvSpPr>
            <a:spLocks noChangeShapeType="1"/>
          </p:cNvSpPr>
          <p:nvPr/>
        </p:nvSpPr>
        <p:spPr bwMode="auto">
          <a:xfrm>
            <a:off x="2268538" y="2781300"/>
            <a:ext cx="935037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81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3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4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3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4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43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3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43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43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4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4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43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4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4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4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4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43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43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4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4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4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4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43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24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243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24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24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animBg="1"/>
      <p:bldP spid="243716" grpId="0" animBg="1"/>
      <p:bldP spid="243717" grpId="0"/>
      <p:bldP spid="243718" grpId="0" animBg="1"/>
      <p:bldP spid="243719" grpId="0"/>
      <p:bldP spid="243720" grpId="0" animBg="1"/>
      <p:bldP spid="243721" grpId="0" animBg="1"/>
      <p:bldP spid="243722" grpId="0" animBg="1"/>
      <p:bldP spid="243723" grpId="0" animBg="1"/>
      <p:bldP spid="243724" grpId="0" animBg="1"/>
      <p:bldP spid="243725" grpId="0"/>
      <p:bldP spid="243726" grpId="0"/>
      <p:bldP spid="243727" grpId="0" animBg="1"/>
      <p:bldP spid="243728" grpId="0" animBg="1"/>
      <p:bldP spid="243729" grpId="0" animBg="1"/>
      <p:bldP spid="243730" grpId="0" animBg="1"/>
      <p:bldP spid="243731" grpId="0" animBg="1"/>
      <p:bldP spid="243732" grpId="0" animBg="1"/>
      <p:bldP spid="243733" grpId="0" animBg="1"/>
      <p:bldP spid="243734" grpId="0" animBg="1"/>
      <p:bldP spid="243735" grpId="0" animBg="1"/>
      <p:bldP spid="243736" grpId="0" animBg="1"/>
      <p:bldP spid="243737" grpId="0" animBg="1"/>
      <p:bldP spid="243738" grpId="0" animBg="1"/>
      <p:bldP spid="243739" grpId="0" animBg="1"/>
      <p:bldP spid="243740" grpId="0" animBg="1"/>
      <p:bldP spid="243741" grpId="0" animBg="1"/>
      <p:bldP spid="243742" grpId="0" animBg="1"/>
      <p:bldP spid="243743" grpId="0" animBg="1"/>
      <p:bldP spid="24374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NewBskvll B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NewBskvll B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5114</TotalTime>
  <Words>3496</Words>
  <Application>Microsoft Office PowerPoint</Application>
  <PresentationFormat>On-screen Show (4:3)</PresentationFormat>
  <Paragraphs>393</Paragraphs>
  <Slides>44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Garamond</vt:lpstr>
      <vt:lpstr>NewBskvll BT</vt:lpstr>
      <vt:lpstr>Times New Roman</vt:lpstr>
      <vt:lpstr>Wingdings</vt:lpstr>
      <vt:lpstr>Default Design</vt:lpstr>
      <vt:lpstr>1_Default Design</vt:lpstr>
      <vt:lpstr>Government Cash Management: International Experience </vt:lpstr>
      <vt:lpstr>Agenda</vt:lpstr>
      <vt:lpstr>What is Cash Management?</vt:lpstr>
      <vt:lpstr>The Objectives of Cash Management</vt:lpstr>
      <vt:lpstr>Approaches to Cash Management</vt:lpstr>
      <vt:lpstr>Characteristics of Best International Practice</vt:lpstr>
      <vt:lpstr>Characteristics of Best International Practice</vt:lpstr>
      <vt:lpstr>Characteristics of Best International Practice</vt:lpstr>
      <vt:lpstr>The Policy Challenges are Inter-related…</vt:lpstr>
      <vt:lpstr>The 4 Phases of Development</vt:lpstr>
      <vt:lpstr>The 4 Phases of Development </vt:lpstr>
      <vt:lpstr>The Treasury Single Account</vt:lpstr>
      <vt:lpstr>The Treasury Single Account</vt:lpstr>
      <vt:lpstr>The Treasury Single Account</vt:lpstr>
      <vt:lpstr>The TSA: Objectives</vt:lpstr>
      <vt:lpstr>Note also, the TSA…</vt:lpstr>
      <vt:lpstr>What should be in the TSA?</vt:lpstr>
      <vt:lpstr>TSA: Problems and Choices</vt:lpstr>
      <vt:lpstr>Extending the Coverage</vt:lpstr>
      <vt:lpstr>Structure of the TSA – Centralised</vt:lpstr>
      <vt:lpstr>The Need for Sub-Accounts</vt:lpstr>
      <vt:lpstr>Structure of the TSA - Dispersed</vt:lpstr>
      <vt:lpstr>Cash Flow Forecasting</vt:lpstr>
      <vt:lpstr>Cash Flow Forecasting</vt:lpstr>
      <vt:lpstr>Financial Programming and Cash Flow Forecasting</vt:lpstr>
      <vt:lpstr>Key Features of Forecasting Framework</vt:lpstr>
      <vt:lpstr>How Forecasting Works in Practice</vt:lpstr>
      <vt:lpstr>Cash Management and Debt Management</vt:lpstr>
      <vt:lpstr>Debt Management Policy</vt:lpstr>
      <vt:lpstr>Moving to More Active Cash Management</vt:lpstr>
      <vt:lpstr>Putting the forecast to work…</vt:lpstr>
      <vt:lpstr>Cash Management Instruments</vt:lpstr>
      <vt:lpstr>Rough Tuning: Example</vt:lpstr>
      <vt:lpstr>What Determines the Cash Buffer?</vt:lpstr>
      <vt:lpstr>Cash Buffers in Practice</vt:lpstr>
      <vt:lpstr>Some Other Issues Arising</vt:lpstr>
      <vt:lpstr>Cash Management &amp; Monetary Policy</vt:lpstr>
      <vt:lpstr>The Central Bank’s Balance Sheet</vt:lpstr>
      <vt:lpstr>Financial Market Development</vt:lpstr>
      <vt:lpstr>Debt and Money Market Interaction</vt:lpstr>
      <vt:lpstr>Who does What?</vt:lpstr>
      <vt:lpstr>Responsibilities: a Summary</vt:lpstr>
      <vt:lpstr>Cash Management is a Project</vt:lpstr>
      <vt:lpstr>Illustrative Implementation Map</vt:lpstr>
    </vt:vector>
  </TitlesOfParts>
  <Company>HM Treasury Debt Management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WilliaM</dc:creator>
  <cp:lastModifiedBy>Mike Williams</cp:lastModifiedBy>
  <cp:revision>106</cp:revision>
  <cp:lastPrinted>1998-02-19T11:56:28Z</cp:lastPrinted>
  <dcterms:created xsi:type="dcterms:W3CDTF">2000-04-03T13:51:06Z</dcterms:created>
  <dcterms:modified xsi:type="dcterms:W3CDTF">2016-08-26T07:09:07Z</dcterms:modified>
</cp:coreProperties>
</file>