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658" r:id="rId2"/>
    <p:sldId id="685" r:id="rId3"/>
    <p:sldId id="963" r:id="rId4"/>
    <p:sldId id="983" r:id="rId5"/>
    <p:sldId id="972" r:id="rId6"/>
    <p:sldId id="955" r:id="rId7"/>
    <p:sldId id="957" r:id="rId8"/>
    <p:sldId id="959" r:id="rId9"/>
    <p:sldId id="973" r:id="rId10"/>
    <p:sldId id="971" r:id="rId11"/>
    <p:sldId id="976" r:id="rId12"/>
    <p:sldId id="980" r:id="rId13"/>
    <p:sldId id="978" r:id="rId14"/>
    <p:sldId id="988" r:id="rId15"/>
    <p:sldId id="939" r:id="rId16"/>
    <p:sldId id="961" r:id="rId17"/>
    <p:sldId id="986" r:id="rId18"/>
    <p:sldId id="987" r:id="rId19"/>
    <p:sldId id="981" r:id="rId20"/>
    <p:sldId id="912" r:id="rId21"/>
    <p:sldId id="943" r:id="rId22"/>
  </p:sldIdLst>
  <p:sldSz cx="9144000" cy="6858000" type="screen4x3"/>
  <p:notesSz cx="7026275" cy="93122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3">
          <p15:clr>
            <a:srgbClr val="A4A3A4"/>
          </p15:clr>
        </p15:guide>
        <p15:guide id="2" pos="221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3333CC"/>
    <a:srgbClr val="99CC00"/>
    <a:srgbClr val="CCCC00"/>
    <a:srgbClr val="009900"/>
    <a:srgbClr val="006600"/>
    <a:srgbClr val="FFCC99"/>
    <a:srgbClr val="00FF00"/>
    <a:srgbClr val="FF6600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46" autoAdjust="0"/>
    <p:restoredTop sz="98566" autoAdjust="0"/>
  </p:normalViewPr>
  <p:slideViewPr>
    <p:cSldViewPr snapToObjects="1">
      <p:cViewPr varScale="1">
        <p:scale>
          <a:sx n="116" d="100"/>
          <a:sy n="116" d="100"/>
        </p:scale>
        <p:origin x="-18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notesViewPr>
    <p:cSldViewPr snapToObjects="1">
      <p:cViewPr>
        <p:scale>
          <a:sx n="100" d="100"/>
          <a:sy n="100" d="100"/>
        </p:scale>
        <p:origin x="-2436" y="-78"/>
      </p:cViewPr>
      <p:guideLst>
        <p:guide orient="horz" pos="2933"/>
        <p:guide pos="221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rtl="1">
              <a:defRPr/>
            </a:pPr>
            <a:fld id="{D68024AD-0859-4334-97C1-F4D52B28F111}" type="slidenum">
              <a:rPr lang="en-US"/>
              <a:pPr rtl="1">
                <a:defRPr/>
              </a:pPr>
              <a:t>‹#›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4051534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4" y="4423331"/>
            <a:ext cx="5621648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rtl="1">
              <a:defRPr/>
            </a:pPr>
            <a:fld id="{8A0D58CA-9F49-4A27-A831-D9FED8A7D327}" type="slidenum">
              <a:rPr lang="en-US"/>
              <a:pPr rtl="1">
                <a:defRPr/>
              </a:pPr>
              <a:t>‹#›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543039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740" y="4429623"/>
            <a:ext cx="5621649" cy="4190524"/>
          </a:xfrm>
          <a:noFill/>
          <a:ln/>
        </p:spPr>
        <p:txBody>
          <a:bodyPr/>
          <a:lstStyle/>
          <a:p>
            <a:pPr marL="226348" indent="-226348"/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3013432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8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42510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717C-996E-4190-B55D-12A35DF5A163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2D164-5F29-469B-8861-D62A45D36345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F35A6-39C6-4B23-BE02-D3F3183FFD7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55482-C772-471F-888F-D17740B4266D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E2409-82F5-4F6B-8709-73BBA561B3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4DE6-D746-4D10-A3E2-5656338BBD73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1C322-26C0-4973-B24B-58450906D3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40547-E12F-4C00-A1A5-B3355315D668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6E41F-D730-4460-A095-8E441A0F530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FD2F-88D2-48AC-BB55-67DB362D0289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A27A8-29AF-4DFD-9EE8-0FECFA2F62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15ED6-5813-4013-A1F9-8A95C644CA1A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AE2223-78B1-442A-9FF9-89E91986ABF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844DB-2407-428D-9B61-4812B7C6EDC9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9FE57-B04B-4B7C-816D-A15AF53620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C1CD8-054F-444D-98CA-E1827D9039A5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890B0-7E9D-4D94-9CDC-887F82336E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7F04-2CE7-4E5C-932A-6FDB1B93FDC3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A304A-2A52-4088-8CAF-2E75BA7CCC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02329-849D-47EC-A156-2F474824BEBA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71F4-BD95-4845-9E24-D67667EF0E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DD503-961D-4233-91FF-3D72F8A5134C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17803-2800-4867-BEDA-65382B3594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B3DBD-0EFC-42BD-ADD1-FADAC954BEF2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3155D-84CD-48C0-9F06-F0DF4E61AB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E31F-9BAC-4F06-958A-AAC24D557A3F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58960-875C-4DF9-BBA4-AFD8153C16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0F6BF-F85B-4650-83B6-A555BA4C70C8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91687-06A5-4701-B6D2-8EBA4AB424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1A744E7-BC6A-4FCA-AA0B-CD8052C98A82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fld id="{93240BDF-807B-469F-AA9A-587A43BB6CE8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0" y="3276601"/>
            <a:ext cx="7772400" cy="1143000"/>
          </a:xfrm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ctr" rtl="1"/>
            <a:r>
              <a:t/>
            </a:r>
            <a:br/>
            <a:r>
              <a:t/>
            </a:r>
            <a:br/>
            <a:r>
              <a:rPr lang="ar-SA" sz="2600" dirty="0" smtClean="0">
                <a:solidFill>
                  <a:srgbClr val="000066"/>
                </a:solidFill>
              </a:rPr>
              <a:t>ریچارد آلن</a:t>
            </a:r>
            <a:r>
              <a:rPr lang="en-US" sz="2600" dirty="0" smtClean="0">
                <a:solidFill>
                  <a:srgbClr val="000066"/>
                </a:solidFill>
              </a:rPr>
              <a:t>
</a:t>
            </a:r>
            <a:r>
              <a:t/>
            </a:r>
            <a:br/>
            <a:r>
              <a:rPr lang="ar-SA" sz="2600" dirty="0" smtClean="0">
                <a:solidFill>
                  <a:srgbClr val="000066"/>
                </a:solidFill>
              </a:rPr>
              <a:t>بخش امور مالی، صندوق بین‌المللی پول</a:t>
            </a:r>
            <a:r>
              <a:t/>
            </a:r>
            <a:br/>
            <a:r>
              <a:t/>
            </a:r>
            <a:br/>
            <a:endParaRPr lang="fa-IR" sz="2000" dirty="0" smtClean="0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066800"/>
          </a:xfrm>
          <a:effectLst/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1"/>
            <a:r>
              <a:rPr lang="ar-SA" sz="2400" dirty="0" smtClean="0">
                <a:solidFill>
                  <a:srgbClr val="800000"/>
                </a:solidFill>
              </a:rPr>
              <a:t>مأموریت</a:t>
            </a:r>
            <a:r>
              <a:rPr lang="en-US" sz="2400" dirty="0" smtClean="0">
                <a:solidFill>
                  <a:srgbClr val="800000"/>
                </a:solidFill>
              </a:rPr>
              <a:t> FAD </a:t>
            </a:r>
            <a:r>
              <a:rPr lang="ar-SA" sz="2400" dirty="0" smtClean="0">
                <a:solidFill>
                  <a:srgbClr val="800000"/>
                </a:solidFill>
              </a:rPr>
              <a:t>جهت ایران</a:t>
            </a:r>
          </a:p>
          <a:p>
            <a:pPr rtl="1"/>
            <a:r>
              <a:rPr lang="ar-SA" sz="2400" dirty="0" smtClean="0">
                <a:solidFill>
                  <a:srgbClr val="800000"/>
                </a:solidFill>
              </a:rPr>
              <a:t>تهران، جولای</a:t>
            </a:r>
            <a:r>
              <a:rPr lang="en-US" sz="2400" dirty="0" smtClean="0">
                <a:solidFill>
                  <a:srgbClr val="800000"/>
                </a:solidFill>
              </a:rPr>
              <a:t>-</a:t>
            </a:r>
            <a:r>
              <a:rPr lang="ar-SA" sz="2400" dirty="0" smtClean="0">
                <a:solidFill>
                  <a:srgbClr val="800000"/>
                </a:solidFill>
              </a:rPr>
              <a:t>آگوست </a:t>
            </a:r>
            <a:r>
              <a:rPr lang="en-US" sz="2400" dirty="0" smtClean="0">
                <a:solidFill>
                  <a:srgbClr val="800000"/>
                </a:solidFill>
              </a:rPr>
              <a:t>2015</a:t>
            </a:r>
          </a:p>
          <a:p>
            <a:pPr rtl="1" eaLnBrk="1" hangingPunct="1">
              <a:lnSpc>
                <a:spcPct val="80000"/>
              </a:lnSpc>
            </a:pPr>
            <a:endParaRPr lang="fa-IR" sz="2000" dirty="0" smtClean="0">
              <a:solidFill>
                <a:srgbClr val="996600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85800" y="19050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3200" kern="0" dirty="0" smtClean="0">
                <a:solidFill>
                  <a:srgbClr val="800000"/>
                </a:solidFill>
                <a:latin typeface="+mj-lt"/>
              </a:rPr>
              <a:t>مدرنیزه کردن عملکردهای خزانه</a:t>
            </a:r>
            <a:r>
              <a:rPr lang="fa-IR" sz="3200" kern="0" dirty="0" smtClean="0">
                <a:solidFill>
                  <a:srgbClr val="800000"/>
                </a:solidFill>
                <a:latin typeface="+mj-lt"/>
              </a:rPr>
              <a:t>: </a:t>
            </a:r>
            <a:r>
              <a:rPr lang="ar-SA" sz="3200" kern="0" dirty="0" smtClean="0">
                <a:solidFill>
                  <a:srgbClr val="800000"/>
                </a:solidFill>
                <a:latin typeface="+mj-lt"/>
              </a:rPr>
              <a:t>تجارب بین‌المللی</a:t>
            </a:r>
            <a:endParaRPr kumimoji="0" lang="fa-IR" sz="32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/>
              <a:t/>
            </a:r>
            <a:br>
              <a:rPr/>
            </a:br>
            <a:r>
              <a:rPr lang="en-US" dirty="0" smtClean="0">
                <a:solidFill>
                  <a:srgbClr val="800000"/>
                </a:solidFill>
              </a:rPr>
              <a:t>III</a:t>
            </a:r>
            <a:r>
              <a:rPr lang="fa-IR" dirty="0" smtClean="0">
                <a:solidFill>
                  <a:srgbClr val="800000"/>
                </a:solidFill>
              </a:rPr>
              <a:t>. </a:t>
            </a:r>
            <a:r>
              <a:rPr lang="ar-SA" dirty="0" smtClean="0">
                <a:solidFill>
                  <a:srgbClr val="800000"/>
                </a:solidFill>
              </a:rPr>
              <a:t>مدل‌های خزانه و ساختارهای سازمانی </a:t>
            </a:r>
            <a:r>
              <a:rPr lang="en-US" dirty="0" smtClean="0">
                <a:solidFill>
                  <a:srgbClr val="800000"/>
                </a:solidFill>
              </a:rPr>
              <a:t>- </a:t>
            </a:r>
            <a:r>
              <a:rPr lang="ar-SA" dirty="0" smtClean="0">
                <a:solidFill>
                  <a:srgbClr val="800000"/>
                </a:solidFill>
              </a:rPr>
              <a:t>کشورهای نمونه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fa-IR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7654091" cy="4480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548"/>
                <a:gridCol w="1164443"/>
                <a:gridCol w="1421209"/>
                <a:gridCol w="1447800"/>
                <a:gridCol w="1558091"/>
              </a:tblGrid>
              <a:tr h="60960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600" dirty="0" smtClean="0"/>
                        <a:t>مدل‌های خزانه</a:t>
                      </a:r>
                      <a:endParaRPr lang="fa-IR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600" dirty="0" smtClean="0"/>
                        <a:t>ساختار سازمانی خزانه مرکزی</a:t>
                      </a:r>
                      <a:endParaRPr lang="fa-IR" sz="1600" dirty="0" smtClean="0"/>
                    </a:p>
                    <a:p>
                      <a:pPr algn="ctr" rtl="1"/>
                      <a:endParaRPr lang="fa-IR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7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30" dirty="0" smtClean="0">
                          <a:solidFill>
                            <a:schemeClr val="bg1"/>
                          </a:solidFill>
                        </a:rPr>
                        <a:t>وزارتخانه جداگانه</a:t>
                      </a:r>
                      <a:endParaRPr lang="fa-IR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30" dirty="0" smtClean="0">
                          <a:solidFill>
                            <a:schemeClr val="bg1"/>
                          </a:solidFill>
                        </a:rPr>
                        <a:t>بخش</a:t>
                      </a:r>
                      <a:r>
                        <a:rPr lang="en-US" sz="1130" dirty="0" smtClean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ar-SA" sz="1130" dirty="0" smtClean="0">
                          <a:solidFill>
                            <a:schemeClr val="bg1"/>
                          </a:solidFill>
                        </a:rPr>
                        <a:t>معاونت جداگانه وزارت دارایی</a:t>
                      </a:r>
                      <a:endParaRPr lang="fa-IR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30" dirty="0" smtClean="0">
                          <a:solidFill>
                            <a:schemeClr val="bg1"/>
                          </a:solidFill>
                        </a:rPr>
                        <a:t>بخشی از اداره بودجه</a:t>
                      </a:r>
                      <a:endParaRPr lang="fa-IR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30" dirty="0" smtClean="0">
                          <a:solidFill>
                            <a:schemeClr val="bg1"/>
                          </a:solidFill>
                        </a:rPr>
                        <a:t>سازمان مستقل تحت نظر وزارت دارایی</a:t>
                      </a:r>
                      <a:endParaRPr lang="fa-IR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bg1"/>
                          </a:solidFill>
                        </a:rPr>
                        <a:t>متمرکز</a:t>
                      </a:r>
                      <a:r>
                        <a:t> </a:t>
                      </a:r>
                      <a:endParaRPr lang="fa-I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چین، ترکیه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مصر، مالزی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bg1"/>
                          </a:solidFill>
                        </a:rPr>
                        <a:t>غیرفشرده</a:t>
                      </a:r>
                      <a:endParaRPr lang="fa-I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فرانسه، اندونزی، هند، روسیه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قبرس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bg1"/>
                          </a:solidFill>
                        </a:rPr>
                        <a:t>غیرمتمرکز</a:t>
                      </a:r>
                      <a:endParaRPr lang="fa-I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استرالیا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آفریقای جنوبی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نیوزلند، انگلستان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سوئد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4215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bg1"/>
                          </a:solidFill>
                        </a:rPr>
                        <a:t>ترکیبی</a:t>
                      </a:r>
                      <a:endParaRPr lang="fa-I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برزیل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smtClean="0">
                          <a:solidFill>
                            <a:schemeClr val="tx1"/>
                          </a:solidFill>
                        </a:rPr>
                        <a:t>بلژیک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استونی</a:t>
                      </a:r>
                    </a:p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اسپانیا</a:t>
                      </a:r>
                      <a:endParaRPr lang="fa-I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10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III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سازمان خزانه، کشورهای نمونه </a:t>
            </a:r>
            <a:r>
              <a:rPr dirty="0" smtClean="0"/>
              <a:t>(1)</a:t>
            </a:r>
            <a:r>
              <a:rPr lang="fa-IR" dirty="0" smtClean="0"/>
              <a:t>: </a:t>
            </a:r>
            <a:r>
              <a:rPr lang="ar-SA" dirty="0" smtClean="0">
                <a:solidFill>
                  <a:schemeClr val="accent2"/>
                </a:solidFill>
              </a:rPr>
              <a:t>انگلستان </a:t>
            </a:r>
            <a:r>
              <a:rPr lang="en-US" dirty="0" smtClean="0">
                <a:solidFill>
                  <a:schemeClr val="accent2"/>
                </a:solidFill>
              </a:rPr>
              <a:t>/ </a:t>
            </a:r>
            <a:r>
              <a:rPr lang="ar-SA" dirty="0" smtClean="0">
                <a:solidFill>
                  <a:schemeClr val="accent2"/>
                </a:solidFill>
              </a:rPr>
              <a:t>ایرلند</a:t>
            </a:r>
            <a:endParaRPr lang="fa-IR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1200"/>
              </a:spcBef>
            </a:pPr>
            <a:r>
              <a:rPr lang="ar-SA" sz="2000" dirty="0" smtClean="0">
                <a:solidFill>
                  <a:schemeClr val="accent6"/>
                </a:solidFill>
              </a:rPr>
              <a:t>عملکردها</a:t>
            </a:r>
            <a:r>
              <a:rPr lang="en-US" sz="200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پردازش پرداخت و کنترل داخلی غیرمتمرکز و توزیع شده در وزارتخانه‌های هزینه‌کننده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وزارت دارایی مسئول تعیین استانداردها و سیاست‌های حسابداری و نظارت بر عملکردهای مدیریت مالی وزارتخانه‌های غیرستادی است،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وزارت دارایی همچنین مسئول مدیریت وجوه نقد، مدیریت ریسک و نظارت بر ترتیبات بانکداری دولتی است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مدیریت بدهی توسط سازمان‌های نیمه‌مستقل تحت نظارت</a:t>
            </a:r>
            <a:endParaRPr lang="fa-IR" sz="2000" b="0" dirty="0" smtClean="0">
              <a:solidFill>
                <a:srgbClr val="800000"/>
              </a:solidFill>
            </a:endParaRPr>
          </a:p>
          <a:p>
            <a:pPr algn="r" rtl="1">
              <a:spcBef>
                <a:spcPts val="1200"/>
              </a:spcBef>
            </a:pPr>
            <a:r>
              <a:rPr lang="ar-SA" sz="2000" dirty="0" smtClean="0">
                <a:solidFill>
                  <a:schemeClr val="accent6"/>
                </a:solidFill>
              </a:rPr>
              <a:t>ساختار سازمانی</a:t>
            </a:r>
            <a:r>
              <a:rPr lang="en-US" sz="200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ایرلند</a:t>
            </a:r>
            <a:r>
              <a:rPr lang="en-US" sz="2000" dirty="0" smtClean="0">
                <a:solidFill>
                  <a:srgbClr val="800000"/>
                </a:solidFill>
              </a:rPr>
              <a:t>: </a:t>
            </a:r>
            <a:r>
              <a:rPr lang="ar-SA" sz="2000" dirty="0" smtClean="0">
                <a:solidFill>
                  <a:srgbClr val="800000"/>
                </a:solidFill>
              </a:rPr>
              <a:t>سازمان مدیریت خزانه</a:t>
            </a:r>
            <a:r>
              <a:rPr lang="en-US" sz="2000" dirty="0" smtClean="0">
                <a:solidFill>
                  <a:srgbClr val="800000"/>
                </a:solidFill>
              </a:rPr>
              <a:t> (NTMA)</a:t>
            </a:r>
          </a:p>
          <a:p>
            <a:pPr lvl="1" algn="r" rtl="1">
              <a:spcBef>
                <a:spcPts val="1200"/>
              </a:spcBef>
            </a:pPr>
            <a:r>
              <a:rPr lang="ar-SA" sz="2000" b="0" dirty="0" smtClean="0">
                <a:solidFill>
                  <a:srgbClr val="800000"/>
                </a:solidFill>
              </a:rPr>
              <a:t>انگلستان</a:t>
            </a:r>
            <a:r>
              <a:rPr lang="en-US" sz="2000" b="0" dirty="0" smtClean="0">
                <a:solidFill>
                  <a:srgbClr val="800000"/>
                </a:solidFill>
              </a:rPr>
              <a:t>: </a:t>
            </a:r>
            <a:r>
              <a:rPr lang="ar-SA" sz="2000" b="0" dirty="0" smtClean="0">
                <a:solidFill>
                  <a:srgbClr val="800000"/>
                </a:solidFill>
              </a:rPr>
              <a:t>خزانه سلطنتی و دفتر </a:t>
            </a:r>
            <a:r>
              <a:rPr lang="ar-SA" sz="2000" b="0" dirty="0" err="1" smtClean="0">
                <a:solidFill>
                  <a:srgbClr val="800000"/>
                </a:solidFill>
              </a:rPr>
              <a:t>مدیریت</a:t>
            </a:r>
            <a:r>
              <a:rPr lang="ar-SA" sz="2000" b="0" dirty="0" smtClean="0">
                <a:solidFill>
                  <a:srgbClr val="800000"/>
                </a:solidFill>
              </a:rPr>
              <a:t> </a:t>
            </a:r>
            <a:r>
              <a:rPr lang="ar-SA" sz="2000" b="0" dirty="0" err="1" smtClean="0">
                <a:solidFill>
                  <a:srgbClr val="800000"/>
                </a:solidFill>
              </a:rPr>
              <a:t>بدهی</a:t>
            </a:r>
            <a:r>
              <a:rPr lang="en-US" sz="2000" b="0" dirty="0" smtClean="0">
                <a:solidFill>
                  <a:srgbClr val="800000"/>
                </a:solidFill>
              </a:rPr>
              <a:t>)</a:t>
            </a:r>
            <a:r>
              <a:rPr lang="ar-SA" sz="2000" b="0" dirty="0" err="1" smtClean="0">
                <a:solidFill>
                  <a:srgbClr val="800000"/>
                </a:solidFill>
              </a:rPr>
              <a:t>سازما</a:t>
            </a:r>
            <a:r>
              <a:rPr lang="en-US" sz="2000" b="0" dirty="0" smtClean="0">
                <a:solidFill>
                  <a:srgbClr val="800000"/>
                </a:solidFill>
              </a:rPr>
              <a:t>(</a:t>
            </a:r>
          </a:p>
          <a:p>
            <a:pPr lvl="1" rtl="1">
              <a:spcBef>
                <a:spcPts val="1200"/>
              </a:spcBef>
              <a:buNone/>
            </a:pPr>
            <a:endParaRPr lang="fa-IR" sz="2000" b="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</a:pPr>
            <a:endParaRPr lang="fa-IR" sz="200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  <a:buNone/>
            </a:pPr>
            <a:endParaRPr lang="fa-IR" sz="200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  <a:buNone/>
            </a:pPr>
            <a:endParaRPr lang="fa-IR" sz="20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11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III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سازمان خزانه، کشورهای نمونه </a:t>
            </a:r>
            <a:r>
              <a:rPr dirty="0" smtClean="0"/>
              <a:t>(2)</a:t>
            </a:r>
            <a:r>
              <a:rPr lang="fa-IR" dirty="0" smtClean="0"/>
              <a:t>: </a:t>
            </a:r>
            <a:r>
              <a:rPr lang="ar-SA" dirty="0" smtClean="0">
                <a:solidFill>
                  <a:schemeClr val="accent2"/>
                </a:solidFill>
              </a:rPr>
              <a:t>فرانسه</a:t>
            </a:r>
            <a:endParaRPr lang="fa-IR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1200"/>
              </a:spcBef>
            </a:pPr>
            <a:r>
              <a:rPr lang="ar-SA" sz="2000" dirty="0" smtClean="0">
                <a:solidFill>
                  <a:schemeClr val="accent6"/>
                </a:solidFill>
              </a:rPr>
              <a:t>عملکردها</a:t>
            </a:r>
            <a:r>
              <a:rPr lang="en-US" sz="200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عملکردهای سنتی پردازش پرداخت و کنترل داخلی متمرکز شده در وزارت دارایی </a:t>
            </a:r>
            <a:r>
              <a:rPr lang="en-US" sz="2000" dirty="0" smtClean="0">
                <a:solidFill>
                  <a:srgbClr val="800000"/>
                </a:solidFill>
              </a:rPr>
              <a:t>- </a:t>
            </a:r>
            <a:r>
              <a:rPr lang="ar-SA" sz="2000" dirty="0" smtClean="0">
                <a:solidFill>
                  <a:srgbClr val="800000"/>
                </a:solidFill>
              </a:rPr>
              <a:t>این کنترل‌ها به دولت‌های محلی و شرکت‌های دولتی بسط می‌یابد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سیستم غیرفشرده </a:t>
            </a:r>
            <a:r>
              <a:rPr lang="en-US" sz="2000" dirty="0" smtClean="0">
                <a:solidFill>
                  <a:srgbClr val="800000"/>
                </a:solidFill>
              </a:rPr>
              <a:t>- </a:t>
            </a:r>
            <a:r>
              <a:rPr lang="ar-SA" sz="2000" dirty="0" smtClean="0">
                <a:solidFill>
                  <a:srgbClr val="800000"/>
                </a:solidFill>
              </a:rPr>
              <a:t>وزارت دارایی به منصوب کردن حسابداران دولتی در وزارتخانه‌های غیرستادی، دولت‌های محلی و غیره می‌پردازد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وزارت دارایی مسئول تعیین استانداردها و سیاست‌های حسابداری و نظارت بر عملکردهای مدیریت مالی وزارتخانه‌های غیرستادی است،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وزارت دارایی همچنین مسئول مدیریت وجوه نقد، مدیریت ریسک و نظارت بر ترتیبات بانکداری دولتی است</a:t>
            </a:r>
          </a:p>
          <a:p>
            <a:pPr algn="r" rtl="1">
              <a:spcBef>
                <a:spcPts val="1200"/>
              </a:spcBef>
            </a:pPr>
            <a:r>
              <a:rPr lang="ar-SA" sz="2000" dirty="0" smtClean="0">
                <a:solidFill>
                  <a:schemeClr val="accent6"/>
                </a:solidFill>
              </a:rPr>
              <a:t>ساختار سازمانی</a:t>
            </a:r>
            <a:r>
              <a:rPr lang="en-US" sz="200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اداره کل امور مالی دولتی</a:t>
            </a:r>
            <a:r>
              <a:rPr lang="en-US" sz="2000" dirty="0" smtClean="0">
                <a:solidFill>
                  <a:srgbClr val="800000"/>
                </a:solidFill>
              </a:rPr>
              <a:t> (DGFP) </a:t>
            </a:r>
            <a:r>
              <a:rPr lang="ar-SA" sz="2000" dirty="0" smtClean="0">
                <a:solidFill>
                  <a:srgbClr val="800000"/>
                </a:solidFill>
              </a:rPr>
              <a:t>در وزارت دارایی</a:t>
            </a:r>
            <a:endParaRPr lang="fa-IR" sz="2000" b="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  <a:buNone/>
            </a:pPr>
            <a:endParaRPr lang="fa-IR" sz="2000" b="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</a:pPr>
            <a:endParaRPr lang="fa-IR" sz="200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  <a:buNone/>
            </a:pPr>
            <a:endParaRPr lang="fa-IR" sz="2000" dirty="0" smtClean="0">
              <a:solidFill>
                <a:srgbClr val="800000"/>
              </a:solidFill>
            </a:endParaRPr>
          </a:p>
          <a:p>
            <a:pPr lvl="1" rtl="1">
              <a:spcBef>
                <a:spcPts val="1200"/>
              </a:spcBef>
              <a:buNone/>
            </a:pPr>
            <a:endParaRPr lang="fa-IR" sz="20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12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III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سازمان خزانه، کشورهای نمونه </a:t>
            </a:r>
            <a:r>
              <a:rPr dirty="0" smtClean="0"/>
              <a:t>(3)</a:t>
            </a:r>
            <a:r>
              <a:rPr lang="fa-IR" dirty="0" smtClean="0"/>
              <a:t>: </a:t>
            </a:r>
            <a:r>
              <a:rPr lang="ar-SA" dirty="0" smtClean="0">
                <a:solidFill>
                  <a:schemeClr val="accent2"/>
                </a:solidFill>
              </a:rPr>
              <a:t>سوئد</a:t>
            </a:r>
            <a:endParaRPr lang="fa-IR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1200"/>
              </a:spcBef>
            </a:pPr>
            <a:r>
              <a:rPr lang="ar-SA" sz="1650" dirty="0" smtClean="0">
                <a:solidFill>
                  <a:schemeClr val="accent6"/>
                </a:solidFill>
              </a:rPr>
              <a:t>عملکردها</a:t>
            </a:r>
            <a:r>
              <a:rPr lang="en-US" sz="165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پرداخت‌ها و سیستم‌های کنترل توسط وزارتخانه‌های غیرستادی اجرا می‌شوند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سازمان مرکزی</a:t>
            </a:r>
            <a:r>
              <a:rPr lang="en-US" sz="1650" dirty="0" smtClean="0">
                <a:solidFill>
                  <a:srgbClr val="800000"/>
                </a:solidFill>
              </a:rPr>
              <a:t> (ESV) </a:t>
            </a:r>
            <a:r>
              <a:rPr lang="ar-SA" sz="1650" dirty="0" smtClean="0">
                <a:solidFill>
                  <a:srgbClr val="800000"/>
                </a:solidFill>
              </a:rPr>
              <a:t>به توسعه قوانین حسابداری پرداخته و مقررات و راهنمایی‌هایی را منتشر می‌کند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اصول پذیرفته شده حسابداری را تعیین می‌کند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مدیریت سیستم حسابداری دولت موسوم به</a:t>
            </a:r>
            <a:r>
              <a:rPr lang="en-US" sz="1650" dirty="0" smtClean="0">
                <a:solidFill>
                  <a:srgbClr val="800000"/>
                </a:solidFill>
              </a:rPr>
              <a:t> </a:t>
            </a:r>
            <a:r>
              <a:rPr lang="ar-SA" sz="1650" i="1" dirty="0" smtClean="0">
                <a:solidFill>
                  <a:srgbClr val="800000"/>
                </a:solidFill>
              </a:rPr>
              <a:t>هرمس</a:t>
            </a:r>
            <a:r>
              <a:rPr lang="en-US" sz="1650" dirty="0" smtClean="0">
                <a:solidFill>
                  <a:srgbClr val="800000"/>
                </a:solidFill>
              </a:rPr>
              <a:t> </a:t>
            </a:r>
            <a:r>
              <a:rPr lang="ar-SA" sz="1650" dirty="0" smtClean="0">
                <a:solidFill>
                  <a:srgbClr val="800000"/>
                </a:solidFill>
              </a:rPr>
              <a:t>را انجام می‌دهد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به تولید و تحلیل داده‌های مربوط به هزینه‌ها و عملکرد مالی دولت مرکزی می‌پردازد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برآوردهای منظمی را از نتایج از بودجه دولت انجام داده و هر سال چهار پیش‌بینی منتشر می‌کند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فعالیتهای آموزش، پشتیبانی و مشاوره گسترده‌ای را اجرا می‌کند</a:t>
            </a:r>
          </a:p>
          <a:p>
            <a:pPr algn="r" rtl="1">
              <a:spcBef>
                <a:spcPts val="1200"/>
              </a:spcBef>
            </a:pPr>
            <a:r>
              <a:rPr lang="ar-SA" sz="1650" dirty="0" smtClean="0">
                <a:solidFill>
                  <a:schemeClr val="accent6"/>
                </a:solidFill>
              </a:rPr>
              <a:t>ساختار سازمانی</a:t>
            </a:r>
            <a:r>
              <a:rPr lang="en-US" sz="165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1650" dirty="0" smtClean="0">
                <a:solidFill>
                  <a:srgbClr val="800000"/>
                </a:solidFill>
              </a:rPr>
              <a:t>نهاد مدیریت مالی ملی سوئد</a:t>
            </a:r>
            <a:r>
              <a:rPr lang="en-US" sz="1650" dirty="0" smtClean="0">
                <a:solidFill>
                  <a:srgbClr val="800000"/>
                </a:solidFill>
              </a:rPr>
              <a:t> (ESV)</a:t>
            </a:r>
          </a:p>
          <a:p>
            <a:pPr rtl="1">
              <a:spcBef>
                <a:spcPts val="2400"/>
              </a:spcBef>
              <a:buNone/>
            </a:pPr>
            <a:endParaRPr lang="fa-IR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13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III</a:t>
            </a:r>
            <a:r>
              <a:rPr lang="fa-IR" dirty="0" smtClean="0"/>
              <a:t>. </a:t>
            </a:r>
            <a:r>
              <a:rPr lang="ar-SA" dirty="0" smtClean="0"/>
              <a:t>سازمان خزانه، کشورهای نمونه </a:t>
            </a:r>
            <a:r>
              <a:rPr dirty="0" smtClean="0"/>
              <a:t>(4)</a:t>
            </a:r>
            <a:r>
              <a:rPr lang="fa-IR" dirty="0" smtClean="0"/>
              <a:t>: </a:t>
            </a:r>
            <a:r>
              <a:rPr lang="ar-SA" dirty="0" smtClean="0">
                <a:solidFill>
                  <a:schemeClr val="accent2"/>
                </a:solidFill>
              </a:rPr>
              <a:t>اندونزی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1200"/>
              </a:spcBef>
            </a:pPr>
            <a:r>
              <a:rPr lang="ar-SA" sz="1900" dirty="0" smtClean="0">
                <a:solidFill>
                  <a:schemeClr val="accent6"/>
                </a:solidFill>
              </a:rPr>
              <a:t>عملکردها</a:t>
            </a:r>
            <a:r>
              <a:rPr lang="en-US" sz="190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1900" dirty="0" smtClean="0">
                <a:solidFill>
                  <a:srgbClr val="800000"/>
                </a:solidFill>
              </a:rPr>
              <a:t>اداره کل خزانه در وزارت دارایی بر تمام عملکردهای کلیدی خزانه </a:t>
            </a:r>
            <a:r>
              <a:rPr lang="en-US" sz="1900" dirty="0" smtClean="0">
                <a:solidFill>
                  <a:srgbClr val="800000"/>
                </a:solidFill>
              </a:rPr>
              <a:t>- </a:t>
            </a:r>
            <a:r>
              <a:rPr lang="ar-SA" sz="1900" dirty="0" smtClean="0">
                <a:solidFill>
                  <a:srgbClr val="800000"/>
                </a:solidFill>
              </a:rPr>
              <a:t>مدیریت وجوه نقد</a:t>
            </a:r>
            <a:r>
              <a:rPr lang="en-US" sz="1900" dirty="0" smtClean="0">
                <a:solidFill>
                  <a:srgbClr val="800000"/>
                </a:solidFill>
              </a:rPr>
              <a:t>/</a:t>
            </a:r>
            <a:r>
              <a:rPr lang="ar-SA" sz="1900" dirty="0" smtClean="0">
                <a:solidFill>
                  <a:srgbClr val="800000"/>
                </a:solidFill>
              </a:rPr>
              <a:t>بدهی، ترتیبات بانکداری دولت، مدیریت دارایی‌های ثابت، و حسابداری دولتی </a:t>
            </a:r>
            <a:r>
              <a:rPr lang="en-US" sz="1900" dirty="0" smtClean="0">
                <a:solidFill>
                  <a:srgbClr val="800000"/>
                </a:solidFill>
              </a:rPr>
              <a:t>- </a:t>
            </a:r>
            <a:r>
              <a:rPr lang="ar-SA" sz="1900" dirty="0" smtClean="0">
                <a:solidFill>
                  <a:srgbClr val="800000"/>
                </a:solidFill>
              </a:rPr>
              <a:t>نظارت می‌کند</a:t>
            </a:r>
            <a:r>
              <a:rPr lang="en-US" sz="1900" dirty="0" smtClean="0">
                <a:solidFill>
                  <a:srgbClr val="800000"/>
                </a:solidFill>
              </a:rPr>
              <a:t>.</a:t>
            </a:r>
          </a:p>
          <a:p>
            <a:pPr lvl="1" algn="r" rtl="1">
              <a:spcBef>
                <a:spcPts val="1200"/>
              </a:spcBef>
            </a:pPr>
            <a:r>
              <a:rPr lang="ar-SA" sz="1900" dirty="0" smtClean="0">
                <a:solidFill>
                  <a:srgbClr val="800000"/>
                </a:solidFill>
              </a:rPr>
              <a:t>شبکه‌ای متشکل از </a:t>
            </a:r>
            <a:r>
              <a:rPr lang="en-US" sz="1900" dirty="0" smtClean="0">
                <a:solidFill>
                  <a:srgbClr val="800000"/>
                </a:solidFill>
              </a:rPr>
              <a:t>33</a:t>
            </a:r>
            <a:r>
              <a:rPr lang="ar-SA" sz="1900" dirty="0" smtClean="0">
                <a:solidFill>
                  <a:srgbClr val="800000"/>
                </a:solidFill>
              </a:rPr>
              <a:t> دفتر اداری منطقه‌ای</a:t>
            </a:r>
            <a:r>
              <a:rPr lang="en-US" sz="1900" dirty="0" smtClean="0">
                <a:solidFill>
                  <a:srgbClr val="800000"/>
                </a:solidFill>
              </a:rPr>
              <a:t> (KANWIL) </a:t>
            </a:r>
            <a:r>
              <a:rPr lang="ar-SA" sz="1900" dirty="0" smtClean="0">
                <a:solidFill>
                  <a:srgbClr val="800000"/>
                </a:solidFill>
              </a:rPr>
              <a:t>و </a:t>
            </a:r>
            <a:r>
              <a:rPr lang="en-US" sz="1900" dirty="0" smtClean="0">
                <a:solidFill>
                  <a:srgbClr val="800000"/>
                </a:solidFill>
              </a:rPr>
              <a:t>165</a:t>
            </a:r>
            <a:r>
              <a:rPr lang="ar-SA" sz="1900" dirty="0" smtClean="0">
                <a:solidFill>
                  <a:srgbClr val="800000"/>
                </a:solidFill>
              </a:rPr>
              <a:t> دفتر پرداخت خزانه محلی</a:t>
            </a:r>
            <a:r>
              <a:rPr lang="en-US" sz="1900" dirty="0" smtClean="0">
                <a:solidFill>
                  <a:srgbClr val="800000"/>
                </a:solidFill>
              </a:rPr>
              <a:t> (KPPN) </a:t>
            </a:r>
            <a:r>
              <a:rPr lang="ar-SA" sz="1900" dirty="0" smtClean="0">
                <a:solidFill>
                  <a:srgbClr val="800000"/>
                </a:solidFill>
              </a:rPr>
              <a:t>فعالیت‌های میدانی خزانه را عهده‌دار شده و تحت نظارت اداره کل خزانه هستند</a:t>
            </a:r>
          </a:p>
          <a:p>
            <a:pPr lvl="1" algn="r" rtl="1">
              <a:spcBef>
                <a:spcPts val="1200"/>
              </a:spcBef>
            </a:pPr>
            <a:r>
              <a:rPr lang="ar-SA" sz="1900" dirty="0" smtClean="0">
                <a:solidFill>
                  <a:srgbClr val="800000"/>
                </a:solidFill>
              </a:rPr>
              <a:t>استانداردهای حسابداری توسط یک کمیته استانداردهای حسابداری دولتی</a:t>
            </a:r>
            <a:r>
              <a:rPr lang="en-US" sz="1900" dirty="0" smtClean="0">
                <a:solidFill>
                  <a:srgbClr val="800000"/>
                </a:solidFill>
              </a:rPr>
              <a:t> (KSAP) </a:t>
            </a:r>
            <a:r>
              <a:rPr lang="ar-SA" sz="1900" dirty="0" smtClean="0">
                <a:solidFill>
                  <a:srgbClr val="800000"/>
                </a:solidFill>
              </a:rPr>
              <a:t>مستقل تأسیس شده در سال </a:t>
            </a:r>
            <a:r>
              <a:rPr lang="en-US" sz="1900" dirty="0" smtClean="0">
                <a:solidFill>
                  <a:srgbClr val="800000"/>
                </a:solidFill>
              </a:rPr>
              <a:t>2004</a:t>
            </a:r>
            <a:r>
              <a:rPr lang="ar-SA" sz="1900" dirty="0" smtClean="0">
                <a:solidFill>
                  <a:srgbClr val="800000"/>
                </a:solidFill>
              </a:rPr>
              <a:t> تعیین می‌شود</a:t>
            </a:r>
            <a:r>
              <a:rPr lang="en-US" sz="1900" dirty="0" smtClean="0">
                <a:solidFill>
                  <a:srgbClr val="800000"/>
                </a:solidFill>
              </a:rPr>
              <a:t> </a:t>
            </a:r>
          </a:p>
          <a:p>
            <a:pPr algn="r" rtl="1">
              <a:spcBef>
                <a:spcPts val="1200"/>
              </a:spcBef>
            </a:pPr>
            <a:r>
              <a:rPr lang="ar-SA" sz="1900" dirty="0" smtClean="0">
                <a:solidFill>
                  <a:schemeClr val="accent6"/>
                </a:solidFill>
              </a:rPr>
              <a:t>ساختار سازمانی</a:t>
            </a:r>
            <a:r>
              <a:rPr lang="en-US" sz="1900" dirty="0" smtClean="0">
                <a:solidFill>
                  <a:schemeClr val="accent6"/>
                </a:solidFill>
              </a:rPr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1900" dirty="0" smtClean="0">
                <a:solidFill>
                  <a:srgbClr val="800000"/>
                </a:solidFill>
              </a:rPr>
              <a:t>اداره کل خزانه شامل </a:t>
            </a:r>
            <a:r>
              <a:rPr lang="en-US" sz="1900" dirty="0" smtClean="0">
                <a:solidFill>
                  <a:srgbClr val="800000"/>
                </a:solidFill>
              </a:rPr>
              <a:t>7</a:t>
            </a:r>
            <a:r>
              <a:rPr lang="ar-SA" sz="1900" dirty="0" smtClean="0">
                <a:solidFill>
                  <a:srgbClr val="800000"/>
                </a:solidFill>
              </a:rPr>
              <a:t> معاونت است</a:t>
            </a:r>
            <a:r>
              <a:rPr lang="en-US" sz="1900" dirty="0" smtClean="0">
                <a:solidFill>
                  <a:srgbClr val="800000"/>
                </a:solidFill>
              </a:rPr>
              <a:t>: </a:t>
            </a:r>
            <a:r>
              <a:rPr lang="ar-SA" sz="1900" dirty="0" smtClean="0">
                <a:solidFill>
                  <a:srgbClr val="800000"/>
                </a:solidFill>
              </a:rPr>
              <a:t>اجرای بودجه، مدیریت وجوه نقد دولت، دارایی‌های ثابت دولت، اوراق بهادار خزانه، بدهی خارجی و کمک‌های مالی، وام‌های یارانه‌ای، حسابداری و تکنولوژی اطلاعات</a:t>
            </a:r>
          </a:p>
          <a:p>
            <a:pPr lvl="1" rtl="1">
              <a:spcBef>
                <a:spcPts val="1200"/>
              </a:spcBef>
              <a:buNone/>
            </a:pPr>
            <a:endParaRPr lang="fa-IR" sz="2000" dirty="0" smtClean="0">
              <a:solidFill>
                <a:srgbClr val="800000"/>
              </a:solidFill>
            </a:endParaRPr>
          </a:p>
          <a:p>
            <a:pPr rtl="1"/>
            <a:endParaRPr lang="fa-I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14</a:t>
            </a:fld>
            <a:endParaRPr lang="fa-I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/>
              <a:t/>
            </a:r>
            <a:br>
              <a:rPr/>
            </a:br>
            <a:r>
              <a:rPr lang="en-US" dirty="0" smtClean="0">
                <a:solidFill>
                  <a:srgbClr val="800000"/>
                </a:solidFill>
              </a:rPr>
              <a:t>III</a:t>
            </a:r>
            <a:r>
              <a:rPr lang="fa-IR" dirty="0" smtClean="0">
                <a:solidFill>
                  <a:srgbClr val="800000"/>
                </a:solidFill>
              </a:rPr>
              <a:t>.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ar-SA" dirty="0" smtClean="0">
                <a:solidFill>
                  <a:srgbClr val="800000"/>
                </a:solidFill>
              </a:rPr>
              <a:t>ساختارهای سازمانی خزانه</a:t>
            </a:r>
            <a:r>
              <a:rPr lang="en-US" dirty="0" smtClean="0">
                <a:solidFill>
                  <a:srgbClr val="800000"/>
                </a:solidFill>
              </a:rPr>
              <a:t> – </a:t>
            </a:r>
            <a:r>
              <a:rPr lang="ar-SA" dirty="0" smtClean="0">
                <a:solidFill>
                  <a:schemeClr val="accent2"/>
                </a:solidFill>
              </a:rPr>
              <a:t>مزایا و معایب</a:t>
            </a:r>
            <a:endParaRPr lang="fa-IR" dirty="0">
              <a:solidFill>
                <a:schemeClr val="accent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356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056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 smtClean="0"/>
                        <a:t>مزایا</a:t>
                      </a:r>
                      <a:endParaRPr lang="fa-I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 smtClean="0"/>
                        <a:t>معایب</a:t>
                      </a:r>
                      <a:r>
                        <a:rPr lang="en-US" sz="1600" dirty="0" smtClean="0"/>
                        <a:t>/</a:t>
                      </a:r>
                      <a:r>
                        <a:rPr lang="ar-SA" sz="1600" dirty="0" smtClean="0"/>
                        <a:t>چالش‌ها</a:t>
                      </a:r>
                      <a:endParaRPr lang="fa-IR" sz="1600" dirty="0"/>
                    </a:p>
                  </a:txBody>
                  <a:tcPr/>
                </a:tc>
              </a:tr>
              <a:tr h="705630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800000"/>
                          </a:solidFill>
                        </a:rPr>
                        <a:t>معاونت</a:t>
                      </a:r>
                      <a:r>
                        <a:rPr lang="en-US" sz="1600" dirty="0" smtClean="0">
                          <a:solidFill>
                            <a:srgbClr val="800000"/>
                          </a:solidFill>
                        </a:rPr>
                        <a:t>/</a:t>
                      </a:r>
                      <a:r>
                        <a:rPr lang="ar-SA" sz="1600" dirty="0" smtClean="0">
                          <a:solidFill>
                            <a:srgbClr val="800000"/>
                          </a:solidFill>
                        </a:rPr>
                        <a:t>بخش وزارت دارایی</a:t>
                      </a:r>
                      <a:endParaRPr lang="fa-IR" sz="16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هم‌افزایی قوی با سایر عملکردهای مالی</a:t>
                      </a:r>
                      <a:r>
                        <a:rPr lang="en-US" sz="1600" dirty="0" smtClean="0"/>
                        <a:t>/</a:t>
                      </a:r>
                      <a:r>
                        <a:rPr lang="ar-SA" sz="1600" dirty="0" smtClean="0"/>
                        <a:t>مدیریت مالی دولتی</a:t>
                      </a:r>
                      <a:endParaRPr lang="fa-I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لَختی بوروکراتیک،</a:t>
                      </a:r>
                      <a:r>
                        <a:t> </a:t>
                      </a:r>
                      <a:r>
                        <a:rPr lang="ar-SA" sz="1600" dirty="0" smtClean="0"/>
                        <a:t>جزایر سازمانی، ارتباطات ضعیف افقی و عمودی</a:t>
                      </a:r>
                      <a:endParaRPr lang="fa-IR" sz="1600" dirty="0" smtClean="0"/>
                    </a:p>
                  </a:txBody>
                  <a:tcPr/>
                </a:tc>
              </a:tr>
              <a:tr h="100804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بخشی از وزارت امور مالی قدرتمند دارای ارتباطاتی با بالاترین سطح حکومت</a:t>
                      </a:r>
                      <a:endParaRPr lang="fa-I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سازمان سیاسی، در معرض تصمیم‌گیری کند و مدیریت ضعیف</a:t>
                      </a:r>
                      <a:endParaRPr lang="fa-IR" sz="1600" dirty="0"/>
                    </a:p>
                  </a:txBody>
                  <a:tcPr/>
                </a:tc>
              </a:tr>
              <a:tr h="40881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08818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800000"/>
                          </a:solidFill>
                        </a:rPr>
                        <a:t>سازمان نیمه‌مستقل تحت نظارت</a:t>
                      </a:r>
                      <a:endParaRPr lang="fa-IR" sz="16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aseline="0" dirty="0" smtClean="0"/>
                        <a:t>محدود بودن دامنه وظایف باعث پدید آمدن مدیریت قوی، تصمیم‌گیری کارآمد و ارائه مؤثر خدمات می‌شود</a:t>
                      </a:r>
                      <a:endParaRPr lang="fa-I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منقطع از سایر عملکردهای مالی</a:t>
                      </a:r>
                      <a:r>
                        <a:rPr lang="en-US" sz="1600" dirty="0" smtClean="0"/>
                        <a:t>/</a:t>
                      </a:r>
                      <a:r>
                        <a:rPr lang="ar-SA" sz="1600" dirty="0" smtClean="0"/>
                        <a:t>مدیریت مالی دولتی</a:t>
                      </a:r>
                      <a:endParaRPr lang="fa-IR" sz="1600" dirty="0" smtClean="0"/>
                    </a:p>
                    <a:p>
                      <a:pPr rtl="1"/>
                      <a:endParaRPr lang="fa-IR" sz="1600" dirty="0"/>
                    </a:p>
                  </a:txBody>
                  <a:tcPr/>
                </a:tc>
              </a:tr>
              <a:tr h="7056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انگیزه‌های شرکتی نیرومند، ارتباطات داخلی</a:t>
                      </a:r>
                      <a:endParaRPr lang="fa-I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فقدان ارتباطات سیاسی و چشم‌انداز وسیع‌تر</a:t>
                      </a:r>
                      <a:endParaRPr lang="fa-I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15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IV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روند‌ها در طراحی خزانه از دهه </a:t>
            </a:r>
            <a:r>
              <a:rPr dirty="0" smtClean="0"/>
              <a:t>1980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1600" dirty="0" smtClean="0">
                <a:solidFill>
                  <a:srgbClr val="800000"/>
                </a:solidFill>
              </a:rPr>
              <a:t>قابلیت‌های عملکردی</a:t>
            </a:r>
            <a:r>
              <a:rPr lang="en-US" sz="1600" dirty="0" smtClean="0">
                <a:solidFill>
                  <a:srgbClr val="800000"/>
                </a:solidFill>
              </a:rPr>
              <a:t>: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خودکارسازی پردازش پرداخت و کنترل و استفاده بیشتر از کانال‌های الکترونیکی برای پرداخت و جمع‌آوری عواید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ایجاد یک حساب خزانه واحد </a:t>
            </a:r>
            <a:r>
              <a:rPr lang="en-US" sz="1600" dirty="0" smtClean="0">
                <a:solidFill>
                  <a:schemeClr val="accent2"/>
                </a:solidFill>
              </a:rPr>
              <a:t> )</a:t>
            </a:r>
            <a:r>
              <a:rPr lang="ar-SA" sz="1600" dirty="0" smtClean="0">
                <a:solidFill>
                  <a:schemeClr val="accent2"/>
                </a:solidFill>
              </a:rPr>
              <a:t>ترتیبات بانکداری دولتی</a:t>
            </a:r>
            <a:r>
              <a:rPr lang="en-US" sz="1600" dirty="0" smtClean="0">
                <a:solidFill>
                  <a:schemeClr val="accent2"/>
                </a:solidFill>
              </a:rPr>
              <a:t> ( </a:t>
            </a:r>
            <a:r>
              <a:rPr lang="ar-SA" sz="1600" dirty="0" smtClean="0">
                <a:solidFill>
                  <a:schemeClr val="accent2"/>
                </a:solidFill>
              </a:rPr>
              <a:t>متصل به سیستم بانکداری تجاری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تأکید نیرومندتر بر برنامه‌ریزی</a:t>
            </a:r>
            <a:r>
              <a:rPr lang="en-US" sz="1600" dirty="0" smtClean="0">
                <a:solidFill>
                  <a:schemeClr val="accent2"/>
                </a:solidFill>
              </a:rPr>
              <a:t>/</a:t>
            </a:r>
            <a:r>
              <a:rPr lang="ar-SA" sz="1600" dirty="0" smtClean="0">
                <a:solidFill>
                  <a:schemeClr val="accent2"/>
                </a:solidFill>
              </a:rPr>
              <a:t>مدیریت وجوه نقد، جنبه‌های مربوط به ریسک حسابداری و کنترل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تقویت رابطه بین عملکردهای مدیریت وجوه نقد و مدیریت بدهی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</a:p>
          <a:p>
            <a:pPr algn="r" rtl="1"/>
            <a:r>
              <a:rPr lang="ar-SA" sz="1600" dirty="0" smtClean="0">
                <a:solidFill>
                  <a:srgbClr val="800000"/>
                </a:solidFill>
              </a:rPr>
              <a:t>طراحی نهادی</a:t>
            </a:r>
            <a:r>
              <a:rPr lang="en-US" sz="1600" dirty="0" smtClean="0">
                <a:solidFill>
                  <a:srgbClr val="800000"/>
                </a:solidFill>
              </a:rPr>
              <a:t>: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افزایش تمرکززدایی از عملکردهای </a:t>
            </a:r>
            <a:r>
              <a:rPr lang="ar-SA" sz="1600" dirty="0" err="1" smtClean="0">
                <a:solidFill>
                  <a:schemeClr val="accent2"/>
                </a:solidFill>
              </a:rPr>
              <a:t>اجرایی</a:t>
            </a:r>
            <a:r>
              <a:rPr lang="ar-SA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accent2"/>
                </a:solidFill>
              </a:rPr>
              <a:t> )</a:t>
            </a:r>
            <a:r>
              <a:rPr lang="ar-SA" sz="1600" dirty="0" err="1" smtClean="0">
                <a:solidFill>
                  <a:schemeClr val="accent2"/>
                </a:solidFill>
              </a:rPr>
              <a:t>نظیر </a:t>
            </a:r>
            <a:r>
              <a:rPr lang="ar-SA" sz="1600" dirty="0" smtClean="0">
                <a:solidFill>
                  <a:schemeClr val="accent2"/>
                </a:solidFill>
              </a:rPr>
              <a:t>پردازش پرداخت، حسابداری، ک</a:t>
            </a:r>
            <a:r>
              <a:rPr lang="ar-SA" sz="1600" dirty="0" err="1" smtClean="0">
                <a:solidFill>
                  <a:schemeClr val="accent2"/>
                </a:solidFill>
              </a:rPr>
              <a:t>نترل</a:t>
            </a:r>
            <a:r>
              <a:rPr lang="ar-SA" sz="1600" dirty="0" smtClean="0">
                <a:solidFill>
                  <a:schemeClr val="accent2"/>
                </a:solidFill>
              </a:rPr>
              <a:t>‌</a:t>
            </a:r>
            <a:r>
              <a:rPr lang="ar-SA" sz="1600" dirty="0" err="1" smtClean="0">
                <a:solidFill>
                  <a:schemeClr val="accent2"/>
                </a:solidFill>
              </a:rPr>
              <a:t>های</a:t>
            </a:r>
            <a:r>
              <a:rPr lang="ar-SA" sz="1600" dirty="0" smtClean="0">
                <a:solidFill>
                  <a:schemeClr val="accent2"/>
                </a:solidFill>
              </a:rPr>
              <a:t> داخلی</a:t>
            </a:r>
            <a:r>
              <a:rPr lang="en-US" sz="1600" dirty="0" smtClean="0">
                <a:solidFill>
                  <a:schemeClr val="accent2"/>
                </a:solidFill>
              </a:rPr>
              <a:t>   (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ایجاد سازمان‌های مستقل برای مدیریت عملکردهای متمرکز </a:t>
            </a:r>
            <a:r>
              <a:rPr lang="ar-SA" sz="1600" dirty="0" err="1" smtClean="0">
                <a:solidFill>
                  <a:schemeClr val="accent2"/>
                </a:solidFill>
              </a:rPr>
              <a:t>بجامانده</a:t>
            </a:r>
            <a:r>
              <a:rPr lang="ar-SA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accent2"/>
                </a:solidFill>
              </a:rPr>
              <a:t> )</a:t>
            </a:r>
            <a:r>
              <a:rPr lang="ar-SA" sz="1600" dirty="0" smtClean="0">
                <a:solidFill>
                  <a:schemeClr val="accent2"/>
                </a:solidFill>
              </a:rPr>
              <a:t>یا بخشی از آنها</a:t>
            </a:r>
            <a:r>
              <a:rPr lang="en-US" sz="1600" dirty="0" smtClean="0">
                <a:solidFill>
                  <a:schemeClr val="accent2"/>
                </a:solidFill>
              </a:rPr>
              <a:t>) (</a:t>
            </a:r>
            <a:r>
              <a:rPr lang="ar-SA" sz="1600" dirty="0" smtClean="0">
                <a:solidFill>
                  <a:schemeClr val="accent2"/>
                </a:solidFill>
              </a:rPr>
              <a:t>بیشتر در مورد عملکردهای تخصصی مانند مدیریت بدهی و وجوه نقد </a:t>
            </a:r>
            <a:r>
              <a:rPr lang="ar-SA" sz="1600" dirty="0" err="1" smtClean="0">
                <a:solidFill>
                  <a:schemeClr val="accent2"/>
                </a:solidFill>
              </a:rPr>
              <a:t>رایج</a:t>
            </a:r>
            <a:r>
              <a:rPr lang="ar-SA" sz="1600" dirty="0" smtClean="0">
                <a:solidFill>
                  <a:schemeClr val="accent2"/>
                </a:solidFill>
              </a:rPr>
              <a:t> است</a:t>
            </a:r>
            <a:r>
              <a:rPr lang="en-US" sz="1600" dirty="0" smtClean="0">
                <a:solidFill>
                  <a:schemeClr val="accent2"/>
                </a:solidFill>
              </a:rPr>
              <a:t> (</a:t>
            </a:r>
          </a:p>
          <a:p>
            <a:pPr algn="r" rtl="1"/>
            <a:r>
              <a:rPr lang="ar-SA" sz="1600" dirty="0" smtClean="0">
                <a:solidFill>
                  <a:srgbClr val="800000"/>
                </a:solidFill>
              </a:rPr>
              <a:t>سایر</a:t>
            </a:r>
            <a:r>
              <a:rPr lang="en-US" sz="1600" dirty="0" smtClean="0">
                <a:solidFill>
                  <a:srgbClr val="800000"/>
                </a:solidFill>
              </a:rPr>
              <a:t>:</a:t>
            </a:r>
          </a:p>
          <a:p>
            <a:pPr lvl="1" algn="r" rtl="1"/>
            <a:r>
              <a:rPr lang="ar-SA" sz="1600" dirty="0" smtClean="0">
                <a:solidFill>
                  <a:schemeClr val="accent2"/>
                </a:solidFill>
              </a:rPr>
              <a:t>کامپ</a:t>
            </a:r>
            <a:r>
              <a:rPr lang="ar-SA" sz="1600" dirty="0" err="1" smtClean="0">
                <a:solidFill>
                  <a:schemeClr val="accent2"/>
                </a:solidFill>
              </a:rPr>
              <a:t>یوتری</a:t>
            </a:r>
            <a:r>
              <a:rPr lang="ar-SA" sz="1600" dirty="0" smtClean="0">
                <a:solidFill>
                  <a:schemeClr val="accent2"/>
                </a:solidFill>
              </a:rPr>
              <a:t> کردن موجب کاهش قدرت کارکنان می‌شود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</a:p>
          <a:p>
            <a:pPr rtl="1">
              <a:buNone/>
            </a:pPr>
            <a:endParaRPr lang="fa-IR" sz="2000" dirty="0" smtClean="0"/>
          </a:p>
          <a:p>
            <a:pPr rtl="1"/>
            <a:endParaRPr lang="fa-IR" sz="2000" dirty="0" smtClean="0"/>
          </a:p>
          <a:p>
            <a:pPr rtl="1"/>
            <a:endParaRPr lang="fa-I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16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IV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مثال </a:t>
            </a:r>
            <a:r>
              <a:rPr dirty="0" smtClean="0"/>
              <a:t>- </a:t>
            </a:r>
            <a:r>
              <a:rPr lang="ar-SA" dirty="0" smtClean="0"/>
              <a:t>سازمان خزانه بریتانیا در دهه </a:t>
            </a:r>
            <a:r>
              <a:rPr dirty="0" smtClean="0"/>
              <a:t>1980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400" b="0" dirty="0" smtClean="0"/>
              <a:t>دفتر سررشته‌دار کل</a:t>
            </a:r>
            <a:r>
              <a:rPr lang="en-US" sz="2400" b="0" dirty="0" smtClean="0"/>
              <a:t> (PGO)</a:t>
            </a:r>
            <a:r>
              <a:rPr lang="ar-SA" sz="2400" b="0" dirty="0" smtClean="0"/>
              <a:t>، بخشی از وزارت </a:t>
            </a:r>
            <a:r>
              <a:rPr lang="ar-SA" sz="2400" b="0" dirty="0" err="1" smtClean="0"/>
              <a:t>دارایی</a:t>
            </a:r>
            <a:r>
              <a:rPr lang="ar-SA" sz="2400" b="0" dirty="0" smtClean="0"/>
              <a:t> </a:t>
            </a:r>
            <a:r>
              <a:rPr lang="en-US" sz="2400" b="0" dirty="0" smtClean="0"/>
              <a:t>) </a:t>
            </a:r>
            <a:r>
              <a:rPr lang="ar-SA" sz="2400" b="0" dirty="0" smtClean="0"/>
              <a:t>خزانه سلطنتی</a:t>
            </a:r>
            <a:r>
              <a:rPr lang="en-US" sz="2400" b="0" dirty="0" smtClean="0"/>
              <a:t> ( </a:t>
            </a:r>
            <a:r>
              <a:rPr lang="ar-SA" sz="2400" b="0" dirty="0" smtClean="0"/>
              <a:t>بود که مدیریت تمام معاملات پرداخت‌ها و حقوق و دستمزد را به‌طور متمرکز بر عهده داشت</a:t>
            </a:r>
          </a:p>
          <a:p>
            <a:pPr algn="r" rtl="1"/>
            <a:r>
              <a:rPr lang="ar-SA" sz="2400" b="0" dirty="0" smtClean="0"/>
              <a:t>دفتر سررشته‌دار کل مدیریت تمام حساب‌های بانکی دولتی را از طریق ترتیبات بانکداری دولتی تحت اداره بانک مرکزی انگلیس</a:t>
            </a:r>
            <a:r>
              <a:rPr lang="en-US" sz="2400" b="0" dirty="0" smtClean="0"/>
              <a:t> (BOE) </a:t>
            </a:r>
            <a:r>
              <a:rPr lang="ar-SA" sz="2400" b="0" dirty="0" smtClean="0"/>
              <a:t>انجام می‌داد</a:t>
            </a:r>
          </a:p>
          <a:p>
            <a:pPr algn="r" rtl="1"/>
            <a:r>
              <a:rPr lang="ar-SA" sz="2400" b="0" dirty="0" smtClean="0"/>
              <a:t>تراکنش‌های خرید نیز به‌طور متمرکز از طرف وزارتخانه‌های هزینه‌کننده اداره می‌شد</a:t>
            </a:r>
          </a:p>
          <a:p>
            <a:pPr algn="r" rtl="1"/>
            <a:r>
              <a:rPr lang="ar-SA" sz="2400" b="0" dirty="0" smtClean="0"/>
              <a:t>خزانه سلطنتی محدودیت‌های وجوه نقد را تعیین نموده و از طریق بخش بودجه خود بر اجرای بودجه نظارت می‌کرد</a:t>
            </a:r>
          </a:p>
          <a:p>
            <a:pPr algn="r" rtl="1"/>
            <a:r>
              <a:rPr lang="ar-SA" sz="2400" b="0" dirty="0" smtClean="0"/>
              <a:t>مدیر امور مالی</a:t>
            </a:r>
            <a:r>
              <a:rPr lang="en-US" sz="2400" b="0" dirty="0" smtClean="0"/>
              <a:t>/</a:t>
            </a:r>
            <a:r>
              <a:rPr lang="ar-SA" sz="2400" b="0" dirty="0" smtClean="0"/>
              <a:t>بودجه هر یک از وزارتخانه‌های هزینه‌کننده توسط خزانه سلطنتی منصوب می‌شد</a:t>
            </a:r>
            <a:r>
              <a:rPr lang="en-US" sz="2400" b="0" dirty="0" smtClean="0"/>
              <a:t> </a:t>
            </a:r>
            <a:endParaRPr lang="fa-IR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17</a:t>
            </a:fld>
            <a:endParaRPr lang="fa-I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IV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مثال </a:t>
            </a:r>
            <a:r>
              <a:rPr dirty="0" smtClean="0"/>
              <a:t>- </a:t>
            </a:r>
            <a:r>
              <a:rPr lang="ar-SA" dirty="0" smtClean="0"/>
              <a:t>سازمان خزانه بریتانیا در سال </a:t>
            </a:r>
            <a:r>
              <a:rPr dirty="0" smtClean="0"/>
              <a:t>2015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200" b="0" dirty="0" smtClean="0"/>
              <a:t>دفتر سررشته‌دار کل منحل گردید </a:t>
            </a:r>
            <a:r>
              <a:rPr lang="en-US" sz="2200" b="0" dirty="0" smtClean="0"/>
              <a:t>- </a:t>
            </a:r>
            <a:r>
              <a:rPr lang="ar-SA" sz="2200" b="0" dirty="0" smtClean="0"/>
              <a:t>تمام پرداخت‌ها، حقوق و دستمزد و معاملات خرید به وزارتخانه‌های غیرستادی محول شد</a:t>
            </a:r>
          </a:p>
          <a:p>
            <a:pPr algn="r" rtl="1"/>
            <a:r>
              <a:rPr lang="ar-SA" sz="2200" b="0" dirty="0" smtClean="0"/>
              <a:t>بخش‌های مالی</a:t>
            </a:r>
            <a:r>
              <a:rPr lang="en-US" sz="2200" b="0" dirty="0" smtClean="0"/>
              <a:t>/</a:t>
            </a:r>
            <a:r>
              <a:rPr lang="ar-SA" sz="2200" b="0" dirty="0" smtClean="0"/>
              <a:t>بودجه در وزارتخانه‌های غیرستادی تقویت گردید </a:t>
            </a:r>
            <a:r>
              <a:rPr lang="en-US" sz="2200" b="0" dirty="0" smtClean="0"/>
              <a:t>- </a:t>
            </a:r>
            <a:r>
              <a:rPr lang="ar-SA" sz="2200" b="0" dirty="0" smtClean="0"/>
              <a:t>در حال حاضر مدیران مالی توسط دبیران دائمی</a:t>
            </a:r>
            <a:r>
              <a:rPr lang="en-US" sz="2200" b="0" dirty="0" smtClean="0"/>
              <a:t> (PS) </a:t>
            </a:r>
            <a:r>
              <a:rPr lang="ar-SA" sz="2200" b="0" dirty="0" smtClean="0"/>
              <a:t>این وزارتخانه‌ها منصوب می‌شوند</a:t>
            </a:r>
          </a:p>
          <a:p>
            <a:pPr algn="r" rtl="1"/>
            <a:r>
              <a:rPr lang="ar-SA" sz="2200" b="0" dirty="0" smtClean="0"/>
              <a:t>عملیات بانکداری دولتی به دو بانک تجاری برون‌سپاری شده است</a:t>
            </a:r>
          </a:p>
          <a:p>
            <a:pPr algn="r" rtl="1"/>
            <a:r>
              <a:rPr lang="ar-SA" sz="2200" b="0" dirty="0" smtClean="0"/>
              <a:t>عملیات مدیریت بدهی از طریق یک سازمان موسوم به دفتر مدیریت بدهی تأسیس شده در سال </a:t>
            </a:r>
            <a:r>
              <a:rPr lang="en-US" sz="2200" b="0" dirty="0" smtClean="0"/>
              <a:t>1998</a:t>
            </a:r>
            <a:r>
              <a:rPr lang="ar-SA" sz="2200" b="0" dirty="0" smtClean="0"/>
              <a:t> صورت می‌گیرد</a:t>
            </a:r>
            <a:r>
              <a:rPr lang="en-US" sz="2200" b="0" dirty="0" smtClean="0"/>
              <a:t> </a:t>
            </a:r>
          </a:p>
          <a:p>
            <a:pPr algn="r" rtl="1">
              <a:buNone/>
            </a:pPr>
            <a:r>
              <a:rPr lang="en-US" sz="2200" b="0" dirty="0" smtClean="0">
                <a:solidFill>
                  <a:srgbClr val="800000"/>
                </a:solidFill>
              </a:rPr>
              <a:t>	</a:t>
            </a:r>
            <a:r>
              <a:rPr lang="ar-SA" sz="2200" b="0" dirty="0" smtClean="0">
                <a:solidFill>
                  <a:srgbClr val="800000"/>
                </a:solidFill>
              </a:rPr>
              <a:t>با این حال، نظارت مرکزی مدیریت مالی در سال </a:t>
            </a:r>
            <a:r>
              <a:rPr lang="en-US" sz="2200" b="0" dirty="0" smtClean="0">
                <a:solidFill>
                  <a:srgbClr val="800000"/>
                </a:solidFill>
              </a:rPr>
              <a:t>2013</a:t>
            </a:r>
            <a:r>
              <a:rPr lang="ar-SA" sz="2200" b="0" dirty="0" smtClean="0">
                <a:solidFill>
                  <a:srgbClr val="800000"/>
                </a:solidFill>
              </a:rPr>
              <a:t> با تعیین یک سمت دبیر دائمی جدید در خزانه سلطنتی تقویت شد که حاکی از نگرانی‌هایی بود مبنی بر اینکه کنترل‌های غیرمتمرکز پس از بحران مالی جهانی به‌طور کامل مؤثر نبوده‌اند</a:t>
            </a:r>
            <a:endParaRPr lang="fa-IR" sz="22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18</a:t>
            </a:fld>
            <a:endParaRPr lang="fa-I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V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مراحل کلیدی مورد نیاز برای سازماندهی مجدد عملکردهای خزانه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100" b="0" dirty="0" smtClean="0"/>
              <a:t>بررسی عملکرد سازمان خزانه </a:t>
            </a:r>
            <a:r>
              <a:rPr lang="en-US" sz="2100" b="0" dirty="0" smtClean="0"/>
              <a:t>- </a:t>
            </a:r>
            <a:r>
              <a:rPr lang="ar-SA" sz="2100" b="0" dirty="0" smtClean="0"/>
              <a:t>کدام عملکردها ضروری نیستند؛ کدام عملکردها باید اضافه</a:t>
            </a:r>
            <a:r>
              <a:rPr lang="en-US" sz="2100" b="0" dirty="0" smtClean="0"/>
              <a:t>/</a:t>
            </a:r>
            <a:r>
              <a:rPr lang="ar-SA" sz="2100" b="0" dirty="0" smtClean="0"/>
              <a:t>تقویت شوند؛ چشم‌انداز غیرفشرده‌سازی</a:t>
            </a:r>
            <a:r>
              <a:rPr lang="en-US" sz="2100" b="0" dirty="0" smtClean="0"/>
              <a:t>/</a:t>
            </a:r>
            <a:r>
              <a:rPr lang="ar-SA" sz="2100" b="0" dirty="0" smtClean="0"/>
              <a:t>تمرکززدایی از عملکردهای خاص</a:t>
            </a:r>
          </a:p>
          <a:p>
            <a:pPr algn="r" rtl="1"/>
            <a:r>
              <a:rPr lang="ar-SA" sz="2100" b="0" dirty="0" smtClean="0"/>
              <a:t>تحلیل و مهندسی مجدد فرآیندهای کسب و کار</a:t>
            </a:r>
          </a:p>
          <a:p>
            <a:pPr algn="r" rtl="1"/>
            <a:r>
              <a:rPr lang="ar-SA" sz="2100" b="0" dirty="0" smtClean="0"/>
              <a:t>تحلیل ظرفیت‌های منابع انسانی و شکاف‌های مهارتی</a:t>
            </a:r>
          </a:p>
          <a:p>
            <a:pPr algn="r" rtl="1"/>
            <a:r>
              <a:rPr lang="ar-SA" sz="2100" b="0" dirty="0" smtClean="0"/>
              <a:t>تهیه چارت سازمانی و شرح شغل‌های تجدید نظر شده</a:t>
            </a:r>
          </a:p>
          <a:p>
            <a:pPr algn="r" rtl="1"/>
            <a:r>
              <a:rPr lang="ar-SA" sz="2100" b="0" dirty="0" smtClean="0"/>
              <a:t>بررسی سیستم‌های تکنولوژی اطلاعات و توسعه خزانه الکترونیکی</a:t>
            </a:r>
          </a:p>
          <a:p>
            <a:pPr algn="r" rtl="1"/>
            <a:r>
              <a:rPr lang="ar-SA" sz="2100" b="0" dirty="0" smtClean="0"/>
              <a:t>تحلیل نظرات ذینفعان کلیدی، نظیر وزارت دارایی، وزارتخانه‌های غیرستادی، بانک مرکزی</a:t>
            </a:r>
          </a:p>
          <a:p>
            <a:pPr algn="r" rtl="1"/>
            <a:r>
              <a:rPr lang="ar-SA" sz="2100" b="0" dirty="0" smtClean="0"/>
              <a:t>تهیه یک طرح مدیریت تغییر، استراتژی ارتباطات داخلی</a:t>
            </a:r>
            <a:r>
              <a:rPr lang="en-US" sz="2100" b="0" dirty="0" smtClean="0"/>
              <a:t>/</a:t>
            </a:r>
            <a:r>
              <a:rPr lang="ar-SA" sz="2100" b="0" dirty="0" smtClean="0"/>
              <a:t>خارجی</a:t>
            </a:r>
          </a:p>
          <a:p>
            <a:pPr algn="r" rtl="1"/>
            <a:r>
              <a:rPr lang="ar-SA" sz="2100" b="0" dirty="0" smtClean="0">
                <a:solidFill>
                  <a:srgbClr val="800000"/>
                </a:solidFill>
              </a:rPr>
              <a:t>بسیاری از کشورها تغییرات را به‌صورت تدریجی و گام به گام انجام داده‌اند</a:t>
            </a:r>
            <a:endParaRPr lang="fa-IR" sz="21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19</a:t>
            </a:fld>
            <a:endParaRPr lang="fa-I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543800" cy="1066800"/>
          </a:xfrm>
        </p:spPr>
        <p:txBody>
          <a:bodyPr/>
          <a:lstStyle/>
          <a:p>
            <a:pPr algn="r" rtl="1"/>
            <a:r>
              <a:t/>
            </a:r>
            <a:br/>
            <a:r>
              <a:rPr lang="ar-SA" sz="3200" dirty="0" smtClean="0">
                <a:solidFill>
                  <a:srgbClr val="800000"/>
                </a:solidFill>
              </a:rPr>
              <a:t>کلیات ارائه</a:t>
            </a:r>
            <a:endParaRPr lang="fa-IR" sz="2400" dirty="0">
              <a:solidFill>
                <a:srgbClr val="00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410200"/>
          </a:xfrm>
        </p:spPr>
        <p:txBody>
          <a:bodyPr anchor="t"/>
          <a:lstStyle/>
          <a:p>
            <a:pPr marL="457200" indent="-457200" algn="r" rtl="1">
              <a:spcBef>
                <a:spcPts val="1200"/>
              </a:spcBef>
              <a:buNone/>
            </a:pPr>
            <a:r>
              <a:rPr lang="en-US" dirty="0" smtClean="0"/>
              <a:t>	</a:t>
            </a:r>
            <a:endParaRPr lang="fa-IR" sz="2400" dirty="0" smtClean="0"/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b="0" dirty="0" smtClean="0"/>
              <a:t>مقدمه</a:t>
            </a:r>
            <a:r>
              <a:rPr lang="en-US" sz="2800" b="0" dirty="0" smtClean="0"/>
              <a:t> 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b="0" dirty="0" smtClean="0"/>
              <a:t>عملکردهای خزانه، سنتی و مدرن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b="0" dirty="0" smtClean="0"/>
              <a:t>مدل‌های جایگزین سازمان خزانه</a:t>
            </a:r>
            <a:r>
              <a:rPr lang="en-US" sz="2800" b="0" dirty="0" smtClean="0"/>
              <a:t> 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b="0" dirty="0" smtClean="0"/>
              <a:t>روند‌های بین‌المللی در طراحی خزانه از دهه </a:t>
            </a:r>
            <a:r>
              <a:rPr lang="en-US" sz="2800" b="0" dirty="0" smtClean="0"/>
              <a:t>1980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b="0" smtClean="0"/>
              <a:t>مراحل کلیدی مورد نیاز برای سازماندهی مجدد عملکردهای خزانه</a:t>
            </a:r>
            <a:r>
              <a:rPr lang="en-US" sz="2800" b="0" smtClean="0"/>
              <a:t> 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b="0" dirty="0" smtClean="0"/>
              <a:t>نتیجه‌گیری و مسائل کلیدی برای ایران</a:t>
            </a:r>
            <a:r>
              <a:rPr lang="en-US" sz="2800" b="0" dirty="0" smtClean="0"/>
              <a:t> </a:t>
            </a:r>
          </a:p>
          <a:p>
            <a:pPr marL="571500" indent="-571500" rtl="1">
              <a:spcBef>
                <a:spcPts val="1200"/>
              </a:spcBef>
              <a:buNone/>
            </a:pPr>
            <a:endParaRPr lang="fa-IR" sz="2400" dirty="0" smtClean="0"/>
          </a:p>
          <a:p>
            <a:pPr marL="571500" indent="-571500" rtl="1">
              <a:spcBef>
                <a:spcPts val="1200"/>
              </a:spcBef>
              <a:buNone/>
            </a:pPr>
            <a:endParaRPr lang="fa-IR" sz="2400" dirty="0" smtClean="0"/>
          </a:p>
          <a:p>
            <a:pPr marL="571500" indent="-571500" algn="r" rtl="1">
              <a:spcBef>
                <a:spcPts val="1200"/>
              </a:spcBef>
              <a:buNone/>
            </a:pPr>
            <a:r>
              <a:rPr lang="en-US" dirty="0" smtClean="0"/>
              <a:t>	</a:t>
            </a:r>
            <a:endParaRPr lang="fa-IR" sz="2400" dirty="0" smtClean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VI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نتیجه‌گیری‌ها</a:t>
            </a:r>
            <a:r>
              <a:rPr dirty="0" smtClean="0"/>
              <a:t> - </a:t>
            </a:r>
            <a:r>
              <a:rPr lang="ar-SA" dirty="0" smtClean="0">
                <a:solidFill>
                  <a:schemeClr val="accent6"/>
                </a:solidFill>
              </a:rPr>
              <a:t>درس‌های آموخته شده از تجارب بین‌المللی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endParaRPr lang="fa-IR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1200"/>
              </a:spcBef>
            </a:pPr>
            <a:r>
              <a:rPr lang="ar-SA" sz="2000" b="0" dirty="0" smtClean="0"/>
              <a:t>هیچ مدل منحصر به‌فرد سازمان خزانه </a:t>
            </a:r>
            <a:r>
              <a:rPr lang="en-US" sz="2000" b="0" dirty="0" smtClean="0"/>
              <a:t>"</a:t>
            </a:r>
            <a:r>
              <a:rPr lang="ar-SA" sz="2000" b="0" dirty="0" smtClean="0"/>
              <a:t>ایده‌آل</a:t>
            </a:r>
            <a:r>
              <a:rPr lang="en-US" sz="2000" b="0" dirty="0" smtClean="0"/>
              <a:t>" </a:t>
            </a:r>
            <a:r>
              <a:rPr lang="ar-SA" sz="2000" b="0" dirty="0" smtClean="0"/>
              <a:t>وجود ندارد</a:t>
            </a:r>
          </a:p>
          <a:p>
            <a:pPr algn="r" rtl="1">
              <a:spcBef>
                <a:spcPts val="1200"/>
              </a:spcBef>
            </a:pPr>
            <a:r>
              <a:rPr lang="ar-SA" sz="2000" b="0" dirty="0" smtClean="0"/>
              <a:t>بسیاری از کشورهای پیشرفته دارای درآمد متوسط در </a:t>
            </a:r>
            <a:r>
              <a:rPr lang="en-US" sz="2000" b="0" dirty="0" smtClean="0"/>
              <a:t>20-30</a:t>
            </a:r>
            <a:r>
              <a:rPr lang="ar-SA" sz="2000" b="0" dirty="0" smtClean="0"/>
              <a:t> سال گذشته از سازمان خزانه متمرکز به سمت سازمان </a:t>
            </a:r>
            <a:r>
              <a:rPr lang="ar-SA" sz="2000" b="0" dirty="0" err="1" smtClean="0"/>
              <a:t>غیرمتمر</a:t>
            </a:r>
            <a:r>
              <a:rPr lang="ar-SA" sz="2000" b="0" dirty="0" smtClean="0"/>
              <a:t>کز </a:t>
            </a:r>
            <a:r>
              <a:rPr lang="en-US" sz="2000" b="0" dirty="0" smtClean="0"/>
              <a:t>)</a:t>
            </a:r>
            <a:r>
              <a:rPr lang="ar-SA" sz="2000" b="0" dirty="0" smtClean="0"/>
              <a:t>یا ترک</a:t>
            </a:r>
            <a:r>
              <a:rPr lang="ar-SA" sz="2000" b="0" dirty="0" err="1" smtClean="0"/>
              <a:t>یبی</a:t>
            </a:r>
            <a:r>
              <a:rPr lang="en-US" sz="2000" b="0" dirty="0" smtClean="0"/>
              <a:t> (</a:t>
            </a:r>
            <a:r>
              <a:rPr lang="ar-SA" sz="2000" b="0" dirty="0" err="1" smtClean="0"/>
              <a:t>حرکت </a:t>
            </a:r>
            <a:r>
              <a:rPr lang="ar-SA" sz="2000" b="0" dirty="0" smtClean="0"/>
              <a:t>کرده‌اند که موجب افزایش پاسخگویی و شفافیت می‌شود</a:t>
            </a:r>
          </a:p>
          <a:p>
            <a:pPr algn="r" rtl="1">
              <a:spcBef>
                <a:spcPts val="1200"/>
              </a:spcBef>
            </a:pPr>
            <a:r>
              <a:rPr lang="ar-SA" sz="2000" b="0" dirty="0" smtClean="0"/>
              <a:t>چندین کشور سازمان‌های مدیریت بدهی نیمه‌مستقل تحت نظارت را ایجاد کرده‌اند که در برخی موارد عملکردهای خزانه، نظیر برنامه‌ریزی</a:t>
            </a:r>
            <a:r>
              <a:rPr lang="en-US" sz="2000" b="0" dirty="0" smtClean="0"/>
              <a:t>/</a:t>
            </a:r>
            <a:r>
              <a:rPr lang="ar-SA" sz="2000" b="0" dirty="0" smtClean="0"/>
              <a:t>مدیریت وجوه نقد را عهده‌دار شده‌اند</a:t>
            </a:r>
          </a:p>
          <a:p>
            <a:pPr algn="r" rtl="1">
              <a:spcBef>
                <a:spcPts val="1200"/>
              </a:spcBef>
            </a:pPr>
            <a:r>
              <a:rPr lang="ar-SA" sz="2000" b="0" dirty="0" smtClean="0"/>
              <a:t>سیستم‌های تکنولوژی اطلاعات بهبود بسیار زیادی پیدا کرده‌اند</a:t>
            </a:r>
            <a:r>
              <a:rPr lang="en-US" sz="2000" b="0" dirty="0" smtClean="0"/>
              <a:t>: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خودکارسازی پردازش پرداخت و عملکردهای کنترل داخلی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یکپارچه‌سازی ترتیبات بانکداری دولتی با سیستم‌های بانکداری تجاری</a:t>
            </a:r>
          </a:p>
          <a:p>
            <a:pPr lvl="1" algn="r" rtl="1">
              <a:spcBef>
                <a:spcPts val="1200"/>
              </a:spcBef>
            </a:pPr>
            <a:r>
              <a:rPr lang="ar-SA" sz="2000" dirty="0" smtClean="0">
                <a:solidFill>
                  <a:srgbClr val="800000"/>
                </a:solidFill>
              </a:rPr>
              <a:t>منجر به کاهش زیاد کارکنان در بسیاری از کشورها</a:t>
            </a:r>
          </a:p>
          <a:p>
            <a:pPr rtl="1">
              <a:spcBef>
                <a:spcPts val="1200"/>
              </a:spcBef>
              <a:buNone/>
            </a:pPr>
            <a:endParaRPr lang="fa-IR" sz="2200" b="0" dirty="0" smtClean="0"/>
          </a:p>
          <a:p>
            <a:pPr rtl="1">
              <a:spcBef>
                <a:spcPts val="1200"/>
              </a:spcBef>
              <a:buNone/>
            </a:pPr>
            <a:endParaRPr lang="fa-IR" sz="2200" b="0" dirty="0" smtClean="0"/>
          </a:p>
          <a:p>
            <a:pPr rtl="1">
              <a:spcBef>
                <a:spcPts val="1200"/>
              </a:spcBef>
            </a:pPr>
            <a:endParaRPr lang="fa-IR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20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VI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نتیجه‌گیری‌ها</a:t>
            </a:r>
            <a:r>
              <a:rPr dirty="0" smtClean="0"/>
              <a:t> – </a:t>
            </a:r>
            <a:r>
              <a:rPr lang="ar-SA" dirty="0" smtClean="0">
                <a:solidFill>
                  <a:schemeClr val="accent6"/>
                </a:solidFill>
              </a:rPr>
              <a:t>مسائل مرتبط به ایران که باید آنها را در نظر گرفت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1200"/>
              </a:spcBef>
            </a:pPr>
            <a:r>
              <a:rPr lang="ar-SA" sz="2150" b="0" dirty="0" smtClean="0"/>
              <a:t>آیا</a:t>
            </a:r>
            <a:r>
              <a:rPr lang="en-US" sz="2150" b="0" dirty="0" smtClean="0"/>
              <a:t> </a:t>
            </a:r>
            <a:r>
              <a:rPr lang="ar-SA" sz="2150" b="0" dirty="0" smtClean="0">
                <a:solidFill>
                  <a:srgbClr val="800000"/>
                </a:solidFill>
              </a:rPr>
              <a:t>چارچوب قانونی</a:t>
            </a:r>
            <a:r>
              <a:rPr lang="en-US" sz="2150" b="0" dirty="0" smtClean="0">
                <a:solidFill>
                  <a:srgbClr val="800000"/>
                </a:solidFill>
              </a:rPr>
              <a:t> </a:t>
            </a:r>
            <a:r>
              <a:rPr lang="ar-SA" sz="2150" b="0" dirty="0" smtClean="0"/>
              <a:t>تعیین شده در قانون اساسی و قوانین مدیریت مالی دولتی، نقش و عملکرد خزانه را به اندازه کافی تعریف کرده است؟</a:t>
            </a:r>
          </a:p>
          <a:p>
            <a:pPr algn="r" rtl="1">
              <a:spcBef>
                <a:spcPts val="1200"/>
              </a:spcBef>
            </a:pPr>
            <a:r>
              <a:rPr lang="ar-SA" sz="2150" b="0" dirty="0" smtClean="0"/>
              <a:t>ایران تا چه اندازه به یک</a:t>
            </a:r>
            <a:r>
              <a:rPr lang="en-US" sz="2150" b="0" dirty="0" smtClean="0"/>
              <a:t> </a:t>
            </a:r>
            <a:r>
              <a:rPr lang="ar-SA" sz="2150" b="0" dirty="0" smtClean="0">
                <a:solidFill>
                  <a:srgbClr val="800000"/>
                </a:solidFill>
              </a:rPr>
              <a:t>مدل متمرکز یا غیرمتمرکز</a:t>
            </a:r>
            <a:r>
              <a:rPr lang="en-US" sz="2150" b="0" dirty="0" smtClean="0">
                <a:solidFill>
                  <a:srgbClr val="800000"/>
                </a:solidFill>
              </a:rPr>
              <a:t>/</a:t>
            </a:r>
            <a:r>
              <a:rPr lang="ar-SA" sz="2150" b="0" dirty="0" smtClean="0">
                <a:solidFill>
                  <a:srgbClr val="800000"/>
                </a:solidFill>
              </a:rPr>
              <a:t>غیرفشرده</a:t>
            </a:r>
            <a:r>
              <a:rPr lang="en-US" sz="2150" b="0" dirty="0" smtClean="0"/>
              <a:t> </a:t>
            </a:r>
            <a:r>
              <a:rPr lang="ar-SA" sz="2150" b="0" dirty="0" smtClean="0"/>
              <a:t>عملکردهای خزانه تکیه می‌کند؟</a:t>
            </a:r>
          </a:p>
          <a:p>
            <a:pPr algn="r" rtl="1">
              <a:spcBef>
                <a:spcPts val="1200"/>
              </a:spcBef>
            </a:pPr>
            <a:r>
              <a:rPr lang="ar-SA" sz="2150" b="0" dirty="0" smtClean="0">
                <a:solidFill>
                  <a:srgbClr val="800000"/>
                </a:solidFill>
              </a:rPr>
              <a:t>اجرای کنترل‌ها</a:t>
            </a:r>
            <a:r>
              <a:rPr lang="en-US" sz="2150" b="0" dirty="0" smtClean="0">
                <a:solidFill>
                  <a:srgbClr val="800000"/>
                </a:solidFill>
              </a:rPr>
              <a:t> </a:t>
            </a:r>
            <a:r>
              <a:rPr lang="ar-SA" sz="2150" b="0" dirty="0" smtClean="0"/>
              <a:t>در مرکز نیرومندتر است یا در وزارتخانه‌های غیرستادی و سایر سازمان‌های هزینه‌کننده</a:t>
            </a:r>
          </a:p>
          <a:p>
            <a:pPr algn="r" rtl="1">
              <a:spcBef>
                <a:spcPts val="1200"/>
              </a:spcBef>
            </a:pPr>
            <a:r>
              <a:rPr lang="ar-SA" sz="2150" b="0" dirty="0" smtClean="0">
                <a:solidFill>
                  <a:srgbClr val="800000"/>
                </a:solidFill>
              </a:rPr>
              <a:t>ظرفیت اجرای عملکردهای خزانه</a:t>
            </a:r>
            <a:r>
              <a:rPr lang="en-US" sz="2150" b="0" dirty="0" smtClean="0">
                <a:solidFill>
                  <a:srgbClr val="800000"/>
                </a:solidFill>
              </a:rPr>
              <a:t> </a:t>
            </a:r>
            <a:r>
              <a:rPr lang="ar-SA" sz="2150" b="0" dirty="0" smtClean="0"/>
              <a:t>در مرکز نیرومندتر است یا در سازمان‌های هزینه‌کننده؟</a:t>
            </a:r>
          </a:p>
          <a:p>
            <a:pPr algn="r" rtl="1">
              <a:spcBef>
                <a:spcPts val="1200"/>
              </a:spcBef>
            </a:pPr>
            <a:r>
              <a:rPr lang="ar-SA" sz="2150" b="0" dirty="0" smtClean="0"/>
              <a:t>آیا خزانه ایران دست به انجام عملکردهایی می‌زند که جهت وظایف آن اهمیت</a:t>
            </a:r>
            <a:r>
              <a:rPr lang="en-US" sz="2150" b="0" dirty="0" smtClean="0"/>
              <a:t> </a:t>
            </a:r>
            <a:r>
              <a:rPr lang="ar-SA" sz="2150" b="0" dirty="0" smtClean="0">
                <a:solidFill>
                  <a:srgbClr val="800000"/>
                </a:solidFill>
              </a:rPr>
              <a:t>کلیدی</a:t>
            </a:r>
            <a:r>
              <a:rPr dirty="0" smtClean="0"/>
              <a:t> </a:t>
            </a:r>
            <a:r>
              <a:rPr lang="ar-SA" sz="2150" b="0" dirty="0" smtClean="0">
                <a:solidFill>
                  <a:srgbClr val="800000"/>
                </a:solidFill>
              </a:rPr>
              <a:t>ندارد</a:t>
            </a:r>
            <a:r>
              <a:rPr lang="ar-SA" sz="2150" b="0" dirty="0" smtClean="0"/>
              <a:t>؟</a:t>
            </a:r>
          </a:p>
          <a:p>
            <a:pPr algn="r" rtl="1">
              <a:spcBef>
                <a:spcPts val="1200"/>
              </a:spcBef>
            </a:pPr>
            <a:r>
              <a:rPr lang="ar-SA" sz="2150" b="0" dirty="0" smtClean="0"/>
              <a:t>آیا</a:t>
            </a:r>
            <a:r>
              <a:rPr lang="en-US" sz="2150" b="0" dirty="0" smtClean="0"/>
              <a:t> </a:t>
            </a:r>
            <a:r>
              <a:rPr lang="ar-SA" sz="2150" b="0" dirty="0" smtClean="0">
                <a:solidFill>
                  <a:srgbClr val="800000"/>
                </a:solidFill>
              </a:rPr>
              <a:t>فرآیندهای کسب و کار و سیستم‌های تکنولوژی اطلاعات</a:t>
            </a:r>
            <a:r>
              <a:rPr lang="en-US" sz="2150" b="0" dirty="0" smtClean="0">
                <a:solidFill>
                  <a:srgbClr val="800000"/>
                </a:solidFill>
              </a:rPr>
              <a:t> </a:t>
            </a:r>
            <a:r>
              <a:rPr lang="ar-SA" sz="2150" b="0" dirty="0" smtClean="0"/>
              <a:t>نیاز به نوسازی دارند؟</a:t>
            </a:r>
          </a:p>
          <a:p>
            <a:pPr rtl="1">
              <a:spcBef>
                <a:spcPts val="1200"/>
              </a:spcBef>
              <a:buNone/>
            </a:pPr>
            <a:endParaRPr lang="fa-IR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21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</a:t>
            </a:r>
            <a:r>
              <a:rPr lang="fa-IR" dirty="0" smtClean="0"/>
              <a:t>. </a:t>
            </a:r>
            <a:r>
              <a:rPr lang="ar-SA" dirty="0" smtClean="0"/>
              <a:t>مقدمه</a:t>
            </a:r>
            <a:r>
              <a:t/>
            </a:r>
            <a:br/>
            <a:r>
              <a:rPr lang="ar-SA" dirty="0" smtClean="0"/>
              <a:t>چرخه مدیریت منابع دولتی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60B17803-2800-4867-BEDA-65382B359458}" type="slidenum">
              <a:rPr lang="en-US" smtClean="0"/>
              <a:pPr rtl="1"/>
              <a:t>3</a:t>
            </a:fld>
            <a:endParaRPr lang="fa-I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1600"/>
            <a:ext cx="6177790" cy="484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52400" y="6477000"/>
            <a:ext cx="883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100" b="0" i="1" dirty="0" smtClean="0">
                <a:solidFill>
                  <a:schemeClr val="tx1"/>
                </a:solidFill>
              </a:rPr>
              <a:t>منبع</a:t>
            </a:r>
            <a:r>
              <a:rPr lang="en-US" sz="1100" b="0" i="1" dirty="0" smtClean="0">
                <a:solidFill>
                  <a:schemeClr val="tx1"/>
                </a:solidFill>
              </a:rPr>
              <a:t>: </a:t>
            </a:r>
            <a:r>
              <a:rPr lang="ar-SA" sz="1100" b="0" i="1" dirty="0" smtClean="0">
                <a:solidFill>
                  <a:schemeClr val="tx1"/>
                </a:solidFill>
              </a:rPr>
              <a:t>بانک جهانی، </a:t>
            </a:r>
            <a:r>
              <a:rPr lang="en-US" sz="1100" b="0" i="1" dirty="0" smtClean="0">
                <a:solidFill>
                  <a:schemeClr val="tx1"/>
                </a:solidFill>
              </a:rPr>
              <a:t>"</a:t>
            </a:r>
            <a:r>
              <a:rPr lang="ar-SA" sz="1100" b="0" i="1" dirty="0" smtClean="0">
                <a:solidFill>
                  <a:schemeClr val="tx1"/>
                </a:solidFill>
              </a:rPr>
              <a:t>کتابچه مدیریت مخارج دولتی</a:t>
            </a:r>
            <a:r>
              <a:rPr lang="en-US" sz="1100" b="0" i="1" dirty="0" smtClean="0">
                <a:solidFill>
                  <a:schemeClr val="tx1"/>
                </a:solidFill>
              </a:rPr>
              <a:t>"</a:t>
            </a:r>
            <a:r>
              <a:rPr lang="ar-SA" sz="1100" b="0" i="1" dirty="0" smtClean="0">
                <a:solidFill>
                  <a:schemeClr val="tx1"/>
                </a:solidFill>
              </a:rPr>
              <a:t>، </a:t>
            </a:r>
            <a:r>
              <a:rPr lang="en-US" sz="1100" b="0" i="1" dirty="0" smtClean="0">
                <a:solidFill>
                  <a:schemeClr val="tx1"/>
                </a:solidFill>
              </a:rPr>
              <a:t>1998. </a:t>
            </a:r>
            <a:r>
              <a:rPr lang="ar-SA" sz="1100" b="0" i="1" dirty="0" smtClean="0">
                <a:solidFill>
                  <a:schemeClr val="tx1"/>
                </a:solidFill>
              </a:rPr>
              <a:t>خزانه‌ها معمولاً به طور عمده بر مراحل </a:t>
            </a:r>
            <a:r>
              <a:rPr lang="en-US" sz="1100" b="0" i="1" dirty="0" smtClean="0">
                <a:solidFill>
                  <a:schemeClr val="tx1"/>
                </a:solidFill>
              </a:rPr>
              <a:t>(4) </a:t>
            </a:r>
            <a:r>
              <a:rPr lang="ar-SA" sz="1100" b="0" i="1" dirty="0" smtClean="0">
                <a:solidFill>
                  <a:schemeClr val="tx1"/>
                </a:solidFill>
              </a:rPr>
              <a:t>و </a:t>
            </a:r>
            <a:r>
              <a:rPr lang="en-US" sz="1100" b="0" i="1" dirty="0" smtClean="0">
                <a:solidFill>
                  <a:schemeClr val="tx1"/>
                </a:solidFill>
              </a:rPr>
              <a:t>(5)</a:t>
            </a:r>
            <a:r>
              <a:rPr lang="fa-IR" sz="1100" b="0" i="1" dirty="0" smtClean="0">
                <a:solidFill>
                  <a:schemeClr val="tx1"/>
                </a:solidFill>
              </a:rPr>
              <a:t> </a:t>
            </a:r>
            <a:r>
              <a:rPr lang="en-US" sz="1100" b="0" i="1" dirty="0" smtClean="0">
                <a:solidFill>
                  <a:schemeClr val="tx1"/>
                </a:solidFill>
              </a:rPr>
              <a:t> </a:t>
            </a:r>
            <a:r>
              <a:rPr lang="ar-SA" sz="1100" b="0" i="1" dirty="0" smtClean="0">
                <a:solidFill>
                  <a:schemeClr val="tx1"/>
                </a:solidFill>
              </a:rPr>
              <a:t>تمرکز می‌کنند</a:t>
            </a:r>
            <a:r>
              <a:rPr lang="en-US" sz="1100" b="0" i="1" dirty="0" smtClean="0">
                <a:solidFill>
                  <a:schemeClr val="tx1"/>
                </a:solidFill>
              </a:rPr>
              <a:t>.</a:t>
            </a:r>
            <a:endParaRPr lang="fa-IR" sz="1100" b="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 smtClean="0"/>
              <a:t>II</a:t>
            </a:r>
            <a:r>
              <a:rPr lang="fa-IR" dirty="0" smtClean="0"/>
              <a:t>. </a:t>
            </a:r>
            <a:r>
              <a:rPr lang="ar-SA" dirty="0" smtClean="0"/>
              <a:t>عملکردهای خزانه‌های سنتی و مدرن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400" b="0" dirty="0" smtClean="0">
                <a:solidFill>
                  <a:srgbClr val="800000"/>
                </a:solidFill>
              </a:rPr>
              <a:t>نقش سنتی خزانه</a:t>
            </a:r>
            <a:r>
              <a:rPr lang="en-US" sz="2400" b="0" dirty="0" smtClean="0">
                <a:solidFill>
                  <a:srgbClr val="800000"/>
                </a:solidFill>
              </a:rPr>
              <a:t> </a:t>
            </a:r>
            <a:r>
              <a:rPr lang="ar-SA" sz="2400" b="0" dirty="0" smtClean="0"/>
              <a:t>به‌عنوان دفتر پرداخت دولت، برای مدیریت تمام پرداخت‌های دولت به‌طور متمرکز یا آزاد کردن وجوه نقد به حساب وزارتخانه‌ها در بانک مرکزی یا بانک‌های تجاری</a:t>
            </a:r>
          </a:p>
          <a:p>
            <a:pPr rtl="1">
              <a:buNone/>
            </a:pPr>
            <a:endParaRPr lang="fa-IR" sz="2400" b="0" dirty="0" smtClean="0"/>
          </a:p>
          <a:p>
            <a:pPr algn="r" rtl="1"/>
            <a:r>
              <a:rPr lang="ar-SA" sz="2400" b="0" dirty="0" smtClean="0">
                <a:solidFill>
                  <a:srgbClr val="800000"/>
                </a:solidFill>
              </a:rPr>
              <a:t>خزانه‌های مدرن</a:t>
            </a:r>
            <a:r>
              <a:rPr lang="en-US" sz="2400" b="0" dirty="0" smtClean="0">
                <a:solidFill>
                  <a:srgbClr val="800000"/>
                </a:solidFill>
              </a:rPr>
              <a:t> </a:t>
            </a:r>
            <a:r>
              <a:rPr lang="ar-SA" sz="2400" b="0" dirty="0" smtClean="0"/>
              <a:t>عملکردهای وسیع‌تری پیدا کرده‌اند </a:t>
            </a:r>
            <a:r>
              <a:rPr lang="en-US" sz="2400" b="0" dirty="0" smtClean="0"/>
              <a:t>- </a:t>
            </a:r>
            <a:r>
              <a:rPr lang="ar-SA" sz="2400" b="0" dirty="0" smtClean="0"/>
              <a:t>از جمله گزارشگری مالی تلفیقی، سیستم‌های مدیریت خزانه الکترونیکی، نظارت بر تضمین‌ها و بدهی‌های احتمالی، کنترل تعهد، و مدیریت وجوه نقد و بدهی </a:t>
            </a:r>
            <a:r>
              <a:rPr lang="en-US" sz="2400" b="0" dirty="0" smtClean="0"/>
              <a:t>- </a:t>
            </a:r>
            <a:r>
              <a:rPr lang="ar-SA" sz="2400" b="0" dirty="0" smtClean="0"/>
              <a:t>در حالی که در بسیاری از کشورها، مسئولیت پردازش پرداخت‌های عمده و عملیات کنترل به وزارتخانه‌های غیرستادی واگذار شده است</a:t>
            </a:r>
            <a:r>
              <a:rPr lang="en-US" sz="2400" b="0" dirty="0" smtClean="0"/>
              <a:t> </a:t>
            </a:r>
            <a:endParaRPr lang="fa-IR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4</a:t>
            </a:fld>
            <a:endParaRPr lang="fa-I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II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عملکردهای اصلی خزانه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1900" b="0" dirty="0" smtClean="0"/>
              <a:t>پردازش پرداخت‌ها</a:t>
            </a:r>
          </a:p>
          <a:p>
            <a:pPr algn="r" rtl="1"/>
            <a:r>
              <a:rPr lang="ar-SA" sz="1900" b="0" dirty="0" smtClean="0"/>
              <a:t>حسابداری مربوط به معاملات دولتی و تهیه صورتهای مالی تلفیقی کل دولت</a:t>
            </a:r>
            <a:r>
              <a:rPr lang="en-US" sz="1900" b="0" dirty="0" smtClean="0"/>
              <a:t> </a:t>
            </a:r>
          </a:p>
          <a:p>
            <a:pPr algn="r" rtl="1"/>
            <a:r>
              <a:rPr lang="ar-SA" sz="1900" b="0" dirty="0" smtClean="0"/>
              <a:t>مدیریت حقوق و دستمزد دولتی</a:t>
            </a:r>
          </a:p>
          <a:p>
            <a:pPr algn="r" rtl="1"/>
            <a:r>
              <a:rPr lang="ar-SA" sz="1900" b="0" dirty="0" smtClean="0"/>
              <a:t>اعمال مقررات کنترل داخلی، هم بر معاملات و هم بر تعهدات</a:t>
            </a:r>
          </a:p>
          <a:p>
            <a:pPr algn="r" rtl="1"/>
            <a:r>
              <a:rPr lang="ar-SA" sz="1900" b="0" dirty="0" smtClean="0"/>
              <a:t>مدیریت وجوه نقد و نظارت بر ترتیبات بانکداری دولتی</a:t>
            </a:r>
          </a:p>
          <a:p>
            <a:pPr algn="r" rtl="1"/>
            <a:r>
              <a:rPr lang="ar-SA" sz="1900" b="0" dirty="0" smtClean="0"/>
              <a:t>مدیریت سیستم خزانه الکترونیکی دولت</a:t>
            </a:r>
          </a:p>
          <a:p>
            <a:pPr algn="r" rtl="1">
              <a:buNone/>
            </a:pPr>
            <a:r>
              <a:rPr lang="ar-SA" sz="1900" b="0" dirty="0" smtClean="0">
                <a:solidFill>
                  <a:srgbClr val="800000"/>
                </a:solidFill>
              </a:rPr>
              <a:t>و در برخی از کشورها</a:t>
            </a:r>
            <a:r>
              <a:rPr lang="en-US" sz="1900" b="0" dirty="0" smtClean="0">
                <a:solidFill>
                  <a:srgbClr val="800000"/>
                </a:solidFill>
              </a:rPr>
              <a:t>:</a:t>
            </a:r>
          </a:p>
          <a:p>
            <a:pPr algn="r" rtl="1"/>
            <a:r>
              <a:rPr lang="ar-SA" sz="1900" b="0" dirty="0" smtClean="0"/>
              <a:t>تعیین استانداردهای حسابداری</a:t>
            </a:r>
          </a:p>
          <a:p>
            <a:pPr algn="r" rtl="1"/>
            <a:r>
              <a:rPr lang="ar-SA" sz="1900" b="0" dirty="0" smtClean="0"/>
              <a:t>انجام حسابرسی داخلی</a:t>
            </a:r>
          </a:p>
          <a:p>
            <a:pPr algn="r" rtl="1"/>
            <a:r>
              <a:rPr lang="ar-SA" sz="1900" b="0" dirty="0" smtClean="0"/>
              <a:t>انجام عملیات مدیریت بدهی</a:t>
            </a:r>
          </a:p>
          <a:p>
            <a:pPr algn="r" rtl="1"/>
            <a:r>
              <a:rPr lang="ar-SA" sz="1900" b="0" dirty="0" smtClean="0"/>
              <a:t>مدیریت خرید دولتی</a:t>
            </a:r>
            <a:r>
              <a:rPr lang="en-US" sz="1900" b="0" dirty="0" smtClean="0"/>
              <a:t> </a:t>
            </a:r>
          </a:p>
          <a:p>
            <a:pPr algn="r" rtl="1"/>
            <a:r>
              <a:rPr lang="ar-SA" sz="1900" b="0" dirty="0" smtClean="0"/>
              <a:t>نظارت بر تضمین‌های دولت و سایر بدهی‌های احتمالی</a:t>
            </a:r>
          </a:p>
          <a:p>
            <a:pPr rtl="1"/>
            <a:endParaRPr lang="fa-IR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5</a:t>
            </a:fld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 smtClean="0">
                <a:solidFill>
                  <a:srgbClr val="800000"/>
                </a:solidFill>
              </a:rPr>
              <a:t>II</a:t>
            </a:r>
            <a:r>
              <a:rPr lang="fa-IR" dirty="0" smtClean="0">
                <a:solidFill>
                  <a:srgbClr val="800000"/>
                </a:solidFill>
              </a:rPr>
              <a:t>.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ar-SA" dirty="0" smtClean="0">
                <a:solidFill>
                  <a:srgbClr val="800000"/>
                </a:solidFill>
              </a:rPr>
              <a:t>عملکردهای خزانه </a:t>
            </a:r>
            <a:r>
              <a:rPr lang="en-US" dirty="0" smtClean="0">
                <a:solidFill>
                  <a:srgbClr val="800000"/>
                </a:solidFill>
              </a:rPr>
              <a:t>- </a:t>
            </a:r>
            <a:r>
              <a:rPr lang="ar-SA" dirty="0" smtClean="0">
                <a:solidFill>
                  <a:srgbClr val="800000"/>
                </a:solidFill>
              </a:rPr>
              <a:t>مقایسه با عملکردهای مالی وسیع‌تر دولت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fa-IR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11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203960"/>
                <a:gridCol w="1143000"/>
                <a:gridCol w="12192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عملکرد مدیریت مالی دولتی</a:t>
                      </a:r>
                      <a:r>
                        <a:rPr lang="en-US" sz="1400" dirty="0" smtClean="0"/>
                        <a:t> </a:t>
                      </a:r>
                      <a:endParaRPr lang="fa-IR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تخصیص به</a:t>
                      </a:r>
                      <a:r>
                        <a:rPr lang="en-US" sz="1400" dirty="0" smtClean="0"/>
                        <a:t> </a:t>
                      </a:r>
                      <a:endParaRPr lang="fa-I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وزارت دارایی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خزانه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سازمان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وزارتخانه‌های غیرستادی</a:t>
                      </a:r>
                      <a:endParaRPr lang="fa-I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تحلیل و پیش‌بینی کلان مالی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آماده‌سازی بودجه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برنامه‌ریزی و مدیریت سرمایه‌گذاری دولتی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استراتژی مدیریت بدهی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سیاست مالیاتی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درآمد و مدیریت گمرک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نظارت بر اجرای بودجه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گزارشگری مالی تلفیقی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پیش‌بینی‌های وجوه نقد و مدیریت وجوه نقد، ترتیبات بانکداری دولتی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مدیریت ریسک و تضمین‌ها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تدوین مقررات جهت بانک‌ها و مؤسسات مالی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6</a:t>
            </a:fld>
            <a:endParaRPr lang="fa-I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  </a:t>
            </a:r>
            <a:r>
              <a:rPr/>
              <a:t/>
            </a:r>
            <a:br>
              <a:rPr/>
            </a:br>
            <a:r>
              <a:rPr lang="en-US" dirty="0" smtClean="0">
                <a:solidFill>
                  <a:srgbClr val="800000"/>
                </a:solidFill>
              </a:rPr>
              <a:t>II</a:t>
            </a:r>
            <a:r>
              <a:rPr lang="fa-IR" dirty="0" smtClean="0">
                <a:solidFill>
                  <a:srgbClr val="800000"/>
                </a:solidFill>
              </a:rPr>
              <a:t>.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ar-SA" dirty="0" smtClean="0">
                <a:solidFill>
                  <a:srgbClr val="800000"/>
                </a:solidFill>
              </a:rPr>
              <a:t>عملکردهای خزانه </a:t>
            </a:r>
            <a:r>
              <a:rPr lang="en-US" dirty="0" smtClean="0">
                <a:solidFill>
                  <a:srgbClr val="800000"/>
                </a:solidFill>
              </a:rPr>
              <a:t>- </a:t>
            </a:r>
            <a:r>
              <a:rPr lang="ar-SA" dirty="0" smtClean="0">
                <a:solidFill>
                  <a:srgbClr val="800000"/>
                </a:solidFill>
              </a:rPr>
              <a:t>مقایسه با عملکردهای مالی وسیع‌تر دولت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fa-IR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1"/>
          <a:ext cx="8229600" cy="5093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203960"/>
                <a:gridCol w="1143000"/>
                <a:gridCol w="1219200"/>
                <a:gridCol w="1371600"/>
              </a:tblGrid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عملکرد مدیریت مالی دولتی</a:t>
                      </a:r>
                      <a:r>
                        <a:rPr lang="en-US" sz="1400" dirty="0" smtClean="0"/>
                        <a:t> </a:t>
                      </a:r>
                      <a:endParaRPr lang="fa-IR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تخصیص به</a:t>
                      </a:r>
                      <a:r>
                        <a:rPr lang="en-US" sz="1400" dirty="0" smtClean="0"/>
                        <a:t> </a:t>
                      </a:r>
                      <a:endParaRPr lang="fa-I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490"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وزارت دارایی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خزانه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سازمان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وزارتخانه‌های غیرستادی</a:t>
                      </a:r>
                      <a:endParaRPr lang="fa-IR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نظارت بر مدیریت مالی، سیستم‌های تکنولوژی اطلاعات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استانداردها و سیاست‌های حسابداری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پردازش پرداخت، کنترل داخلی، کنترل تعهد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ممیزی داخلی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سیاست خرید دولتی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</a:tr>
              <a:tr h="441959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مدیریت دارایی‌ها، بدهی‌های دولتی و مشارکت بخش دولتی</a:t>
                      </a:r>
                      <a:r>
                        <a:rPr lang="en-US" sz="1400" dirty="0" smtClean="0"/>
                        <a:t>-</a:t>
                      </a:r>
                      <a:r>
                        <a:rPr lang="ar-SA" sz="1400" dirty="0" smtClean="0"/>
                        <a:t>خصوصی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نظارت بر شرکت‌های دولتی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روابط</a:t>
                      </a:r>
                      <a:r>
                        <a:t> </a:t>
                      </a:r>
                      <a:r>
                        <a:rPr lang="ar-SA" sz="1400" dirty="0" smtClean="0"/>
                        <a:t>مالی بین‌المللی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روابط مالی بین‌دولتی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x</a:t>
                      </a:r>
                      <a:endParaRPr lang="fa-I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sz="1400" dirty="0"/>
                    </a:p>
                  </a:txBody>
                  <a:tcPr/>
                </a:tc>
              </a:tr>
              <a:tr h="1039733">
                <a:tc gridSpan="5"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i="1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i="1" dirty="0" smtClean="0"/>
                        <a:t>توجه</a:t>
                      </a:r>
                      <a:r>
                        <a:rPr lang="en-US" sz="1400" i="1" dirty="0" smtClean="0"/>
                        <a:t>: </a:t>
                      </a:r>
                      <a:r>
                        <a:rPr lang="ar-SA" sz="1400" i="1" dirty="0" smtClean="0"/>
                        <a:t>مندرجات این جدول نشان‌دهنده طیفی از شیوه‌های مورد استفاده در کشورهای توسعه‌یافته و با درآمد متوسط است</a:t>
                      </a:r>
                      <a:r>
                        <a:rPr lang="en-US" sz="1400" i="1" dirty="0" smtClean="0"/>
                        <a:t>.  </a:t>
                      </a:r>
                      <a:r>
                        <a:rPr lang="ar-SA" sz="1400" i="1" dirty="0" smtClean="0"/>
                        <a:t>در صورتی که چند مورد در یک ردیف نشان داده شده باشد، این بدان معنی است که یا </a:t>
                      </a:r>
                      <a:r>
                        <a:rPr lang="en-US" sz="1400" i="1" dirty="0" smtClean="0"/>
                        <a:t>(1) </a:t>
                      </a:r>
                      <a:r>
                        <a:rPr lang="ar-SA" sz="1400" i="1" dirty="0" smtClean="0"/>
                        <a:t>شیوه‌ها در میان کشورها متفاوت است، یا </a:t>
                      </a:r>
                      <a:r>
                        <a:rPr lang="en-US" sz="1400" i="1" dirty="0" smtClean="0"/>
                        <a:t>(2) </a:t>
                      </a:r>
                      <a:r>
                        <a:rPr lang="ar-SA" sz="1400" i="1" dirty="0" smtClean="0"/>
                        <a:t>مسئولیت عملکرد برعهده نهادهای مختلفی است</a:t>
                      </a:r>
                      <a:r>
                        <a:rPr lang="en-US" sz="1400" i="1" dirty="0" smtClean="0"/>
                        <a:t>.</a:t>
                      </a:r>
                      <a:endParaRPr lang="fa-IR" sz="1400" i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7</a:t>
            </a:fld>
            <a:endParaRPr lang="fa-I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III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مدل‌های خزانه جایگزین</a:t>
            </a:r>
            <a:r>
              <a:rPr dirty="0" smtClean="0"/>
              <a:t>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 algn="r" rtl="1">
              <a:buFont typeface="+mj-lt"/>
              <a:buAutoNum type="arabicPeriod"/>
            </a:pPr>
            <a:r>
              <a:rPr lang="ar-SA" sz="2300" dirty="0" smtClean="0">
                <a:solidFill>
                  <a:srgbClr val="800000"/>
                </a:solidFill>
              </a:rPr>
              <a:t>متمرکز</a:t>
            </a:r>
            <a:r>
              <a:rPr lang="en-US" sz="2300" dirty="0" smtClean="0">
                <a:solidFill>
                  <a:srgbClr val="800000"/>
                </a:solidFill>
              </a:rPr>
              <a:t> </a:t>
            </a:r>
            <a:r>
              <a:rPr lang="en-US" sz="2300" dirty="0" smtClean="0">
                <a:solidFill>
                  <a:schemeClr val="accent2"/>
                </a:solidFill>
              </a:rPr>
              <a:t>- </a:t>
            </a:r>
            <a:r>
              <a:rPr lang="ar-SA" sz="2300" dirty="0" smtClean="0">
                <a:solidFill>
                  <a:schemeClr val="accent2"/>
                </a:solidFill>
              </a:rPr>
              <a:t>عملکردهای پرداخت و کنترل به‌طور متمرکز توسط وزارت دارایی انجام می‌شوند</a:t>
            </a:r>
            <a:r>
              <a:rPr lang="en-US" sz="2300" dirty="0" smtClean="0">
                <a:solidFill>
                  <a:schemeClr val="accent2"/>
                </a:solidFill>
              </a:rPr>
              <a:t> </a:t>
            </a:r>
          </a:p>
          <a:p>
            <a:pPr marL="914400" lvl="1" indent="-457200" algn="r" rtl="1">
              <a:buFont typeface="+mj-lt"/>
              <a:buAutoNum type="arabicPeriod"/>
            </a:pPr>
            <a:r>
              <a:rPr lang="ar-SA" sz="2300" dirty="0" smtClean="0">
                <a:solidFill>
                  <a:srgbClr val="800000"/>
                </a:solidFill>
              </a:rPr>
              <a:t>غیرفشرده</a:t>
            </a:r>
            <a:r>
              <a:rPr lang="en-US" sz="2300" dirty="0" smtClean="0">
                <a:solidFill>
                  <a:schemeClr val="accent2"/>
                </a:solidFill>
              </a:rPr>
              <a:t> - </a:t>
            </a:r>
            <a:r>
              <a:rPr lang="ar-SA" sz="2300" dirty="0" smtClean="0">
                <a:solidFill>
                  <a:schemeClr val="accent2"/>
                </a:solidFill>
              </a:rPr>
              <a:t>عملکردهای متمرکز خزانه توسط مقامات منصوب شده وزارت دارایی در وزارتخانه‌های غیرستادی، دولت‌های محلی و غیره یا از طریق یک شبکه منطقه‌ای</a:t>
            </a:r>
            <a:r>
              <a:rPr lang="en-US" sz="2300" dirty="0" smtClean="0">
                <a:solidFill>
                  <a:schemeClr val="accent2"/>
                </a:solidFill>
              </a:rPr>
              <a:t>/</a:t>
            </a:r>
            <a:r>
              <a:rPr lang="ar-SA" sz="2300" dirty="0" smtClean="0">
                <a:solidFill>
                  <a:schemeClr val="accent2"/>
                </a:solidFill>
              </a:rPr>
              <a:t>محلی انجام می‌شود</a:t>
            </a:r>
            <a:r>
              <a:rPr lang="en-US" sz="2300" dirty="0" smtClean="0">
                <a:solidFill>
                  <a:schemeClr val="accent2"/>
                </a:solidFill>
              </a:rPr>
              <a:t> </a:t>
            </a:r>
          </a:p>
          <a:p>
            <a:pPr marL="914400" lvl="1" indent="-457200" algn="r" rtl="1">
              <a:buFont typeface="+mj-lt"/>
              <a:buAutoNum type="arabicPeriod"/>
            </a:pPr>
            <a:r>
              <a:rPr lang="ar-SA" sz="2300" dirty="0" smtClean="0"/>
              <a:t>غیرمتمرکز</a:t>
            </a:r>
            <a:r>
              <a:rPr lang="en-US" sz="2300" dirty="0" smtClean="0"/>
              <a:t> </a:t>
            </a:r>
            <a:r>
              <a:rPr lang="en-US" sz="2300" dirty="0" smtClean="0">
                <a:solidFill>
                  <a:schemeClr val="accent2"/>
                </a:solidFill>
              </a:rPr>
              <a:t>- </a:t>
            </a:r>
            <a:r>
              <a:rPr lang="ar-SA" sz="2300" dirty="0" smtClean="0">
                <a:solidFill>
                  <a:schemeClr val="accent2"/>
                </a:solidFill>
              </a:rPr>
              <a:t>عملکردهای حجیم خزانه </a:t>
            </a:r>
            <a:r>
              <a:rPr lang="en-US" sz="2300" dirty="0" smtClean="0">
                <a:solidFill>
                  <a:schemeClr val="accent2"/>
                </a:solidFill>
              </a:rPr>
              <a:t> )</a:t>
            </a:r>
            <a:r>
              <a:rPr lang="ar-SA" sz="2300" dirty="0" err="1" smtClean="0">
                <a:solidFill>
                  <a:schemeClr val="accent2"/>
                </a:solidFill>
              </a:rPr>
              <a:t>به</a:t>
            </a:r>
            <a:r>
              <a:rPr lang="ar-SA" sz="2300" dirty="0" smtClean="0">
                <a:solidFill>
                  <a:schemeClr val="accent2"/>
                </a:solidFill>
              </a:rPr>
              <a:t>‌عنوان مثال، پردازش پرداخت، ک</a:t>
            </a:r>
            <a:r>
              <a:rPr lang="ar-SA" sz="2300" dirty="0" err="1" smtClean="0">
                <a:solidFill>
                  <a:schemeClr val="accent2"/>
                </a:solidFill>
              </a:rPr>
              <a:t>نترل</a:t>
            </a:r>
            <a:r>
              <a:rPr lang="ar-SA" sz="2300" dirty="0" smtClean="0">
                <a:solidFill>
                  <a:schemeClr val="accent2"/>
                </a:solidFill>
              </a:rPr>
              <a:t>‌</a:t>
            </a:r>
            <a:r>
              <a:rPr lang="ar-SA" sz="2300" dirty="0" err="1" smtClean="0">
                <a:solidFill>
                  <a:schemeClr val="accent2"/>
                </a:solidFill>
              </a:rPr>
              <a:t>های</a:t>
            </a:r>
            <a:r>
              <a:rPr lang="ar-SA" sz="2300" dirty="0" smtClean="0">
                <a:solidFill>
                  <a:schemeClr val="accent2"/>
                </a:solidFill>
              </a:rPr>
              <a:t> داخلی</a:t>
            </a:r>
            <a:r>
              <a:rPr lang="en-US" sz="2300" dirty="0" smtClean="0">
                <a:solidFill>
                  <a:schemeClr val="accent2"/>
                </a:solidFill>
              </a:rPr>
              <a:t> ( </a:t>
            </a:r>
            <a:r>
              <a:rPr lang="ar-SA" sz="2300" dirty="0" err="1" smtClean="0">
                <a:solidFill>
                  <a:schemeClr val="accent2"/>
                </a:solidFill>
              </a:rPr>
              <a:t>به</a:t>
            </a:r>
            <a:r>
              <a:rPr lang="ar-SA" sz="2300" dirty="0" smtClean="0">
                <a:solidFill>
                  <a:schemeClr val="accent2"/>
                </a:solidFill>
              </a:rPr>
              <a:t>‌طور غیرمتمرکز به وزارتخانه‌های غیرستادی سپرده شده‌اند اما عملکردهای سیاستگذاری و نظارت مرکزی توسط مرکز حفظ شده‌اند</a:t>
            </a:r>
          </a:p>
          <a:p>
            <a:pPr marL="914400" lvl="1" indent="-457200" algn="r" rtl="1">
              <a:buFont typeface="+mj-lt"/>
              <a:buAutoNum type="arabicPeriod"/>
            </a:pPr>
            <a:r>
              <a:rPr lang="ar-SA" sz="2300" dirty="0" smtClean="0">
                <a:solidFill>
                  <a:srgbClr val="800000"/>
                </a:solidFill>
              </a:rPr>
              <a:t>ترکیبی</a:t>
            </a:r>
            <a:r>
              <a:rPr lang="en-US" sz="2300" dirty="0" smtClean="0">
                <a:solidFill>
                  <a:schemeClr val="accent2"/>
                </a:solidFill>
              </a:rPr>
              <a:t> – </a:t>
            </a:r>
            <a:r>
              <a:rPr lang="ar-SA" sz="2300" dirty="0" smtClean="0">
                <a:solidFill>
                  <a:schemeClr val="accent2"/>
                </a:solidFill>
              </a:rPr>
              <a:t>برخی از عملکردهای خزانه </a:t>
            </a:r>
            <a:r>
              <a:rPr lang="en-US" sz="2300" dirty="0" smtClean="0">
                <a:solidFill>
                  <a:schemeClr val="accent2"/>
                </a:solidFill>
              </a:rPr>
              <a:t> )</a:t>
            </a:r>
            <a:r>
              <a:rPr lang="ar-SA" sz="2300" dirty="0" err="1" smtClean="0">
                <a:solidFill>
                  <a:schemeClr val="accent2"/>
                </a:solidFill>
              </a:rPr>
              <a:t>به</a:t>
            </a:r>
            <a:r>
              <a:rPr lang="ar-SA" sz="2300" dirty="0" smtClean="0">
                <a:solidFill>
                  <a:schemeClr val="accent2"/>
                </a:solidFill>
              </a:rPr>
              <a:t>‌عنوان مثال، حقوق و </a:t>
            </a:r>
            <a:r>
              <a:rPr lang="ar-SA" sz="2300" dirty="0" err="1" smtClean="0">
                <a:solidFill>
                  <a:schemeClr val="accent2"/>
                </a:solidFill>
              </a:rPr>
              <a:t>دستمزد</a:t>
            </a:r>
            <a:r>
              <a:rPr lang="en-US" sz="2300" dirty="0" smtClean="0">
                <a:solidFill>
                  <a:schemeClr val="accent2"/>
                </a:solidFill>
              </a:rPr>
              <a:t> ( </a:t>
            </a:r>
            <a:r>
              <a:rPr lang="ar-SA" sz="2300" dirty="0" smtClean="0">
                <a:solidFill>
                  <a:schemeClr val="accent2"/>
                </a:solidFill>
              </a:rPr>
              <a:t>در وزارت دارایی متمرکز است، برخی دیگر توسط یک سازمان یا وزارتخانه‌های غیرستادی انجام می‌شود</a:t>
            </a:r>
          </a:p>
          <a:p>
            <a:pPr lvl="1" rtl="1"/>
            <a:endParaRPr lang="fa-IR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8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III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ساختارهای سازمانی جایگزین برای خزانه مرکزی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SA" sz="2400" b="0" dirty="0" smtClean="0"/>
              <a:t>یک</a:t>
            </a:r>
            <a:r>
              <a:rPr lang="en-US" sz="2400" b="0" dirty="0" smtClean="0"/>
              <a:t> </a:t>
            </a:r>
            <a:r>
              <a:rPr lang="ar-SA" sz="2400" b="0" dirty="0" smtClean="0">
                <a:solidFill>
                  <a:srgbClr val="800000"/>
                </a:solidFill>
              </a:rPr>
              <a:t>وزارتخانه جداگانه</a:t>
            </a:r>
            <a:r>
              <a:rPr lang="ar-SA" sz="2400" b="0" dirty="0" smtClean="0"/>
              <a:t>، دارای مسئولیت تمام عملکردهای خزانه</a:t>
            </a:r>
            <a:r>
              <a:rPr lang="en-US" sz="2400" b="0" dirty="0" smtClean="0"/>
              <a:t> 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2400" b="0" dirty="0" smtClean="0"/>
              <a:t>یک</a:t>
            </a:r>
            <a:r>
              <a:rPr lang="en-US" sz="2400" b="0" dirty="0" smtClean="0"/>
              <a:t> </a:t>
            </a:r>
            <a:r>
              <a:rPr lang="ar-SA" sz="2400" b="0" dirty="0" smtClean="0">
                <a:solidFill>
                  <a:srgbClr val="800000"/>
                </a:solidFill>
              </a:rPr>
              <a:t>بخش</a:t>
            </a:r>
            <a:r>
              <a:rPr lang="en-US" sz="2400" b="0" dirty="0" smtClean="0">
                <a:solidFill>
                  <a:srgbClr val="800000"/>
                </a:solidFill>
              </a:rPr>
              <a:t>/</a:t>
            </a:r>
            <a:r>
              <a:rPr lang="ar-SA" sz="2400" b="0" dirty="0" smtClean="0">
                <a:solidFill>
                  <a:srgbClr val="800000"/>
                </a:solidFill>
              </a:rPr>
              <a:t>معاونت جداگانه وزارت دارایی</a:t>
            </a:r>
            <a:r>
              <a:rPr dirty="0" smtClean="0"/>
              <a:t> </a:t>
            </a:r>
            <a:r>
              <a:rPr lang="ar-SA" sz="2400" b="0" dirty="0" smtClean="0"/>
              <a:t>دارای استقلال عملیاتی قابل توجه </a:t>
            </a:r>
            <a:r>
              <a:rPr lang="fa-IR" sz="2400" b="0" dirty="0" smtClean="0"/>
              <a:t>(</a:t>
            </a:r>
            <a:r>
              <a:rPr lang="ar-SA" sz="2400" b="0" dirty="0" smtClean="0"/>
              <a:t>در کشورهای مشترک‌المنافع بریتانیا، توسط یک حسابدار کل با رتبه دبیر دائمی رهبری می‌شود</a:t>
            </a:r>
            <a:r>
              <a:rPr lang="fa-IR" sz="2400" b="0" dirty="0" smtClean="0"/>
              <a:t>)</a:t>
            </a:r>
            <a:endParaRPr lang="en-US" sz="2400" b="0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ar-SA" sz="2400" b="0" dirty="0" smtClean="0"/>
              <a:t>یک</a:t>
            </a:r>
            <a:r>
              <a:rPr lang="en-US" sz="2400" b="0" dirty="0" smtClean="0"/>
              <a:t> </a:t>
            </a:r>
            <a:r>
              <a:rPr lang="ar-SA" sz="2400" b="0" dirty="0" smtClean="0">
                <a:solidFill>
                  <a:srgbClr val="800000"/>
                </a:solidFill>
              </a:rPr>
              <a:t>بخش از اداره بودجه وزارت دارایی</a:t>
            </a:r>
            <a:r>
              <a:rPr lang="ar-SA" sz="2400" b="0" dirty="0" smtClean="0"/>
              <a:t>، در کشورهای با خزانه بسیار غیرمتمرکز</a:t>
            </a:r>
            <a:r>
              <a:rPr lang="en-US" sz="2400" b="0" dirty="0" smtClean="0"/>
              <a:t>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2400" b="0" dirty="0" smtClean="0"/>
              <a:t>یک</a:t>
            </a:r>
            <a:r>
              <a:rPr lang="en-US" sz="2400" b="0" dirty="0" smtClean="0"/>
              <a:t> </a:t>
            </a:r>
            <a:r>
              <a:rPr lang="ar-SA" sz="2400" b="0" dirty="0" smtClean="0">
                <a:solidFill>
                  <a:srgbClr val="800000"/>
                </a:solidFill>
              </a:rPr>
              <a:t>سازمان دولتی نیمه‌مستقل</a:t>
            </a:r>
            <a:r>
              <a:rPr lang="ar-SA" sz="2400" b="0" dirty="0" smtClean="0"/>
              <a:t>، دارای استقلال عملیاتی جهت فعالیت‌های روزمره، تحت نظارت وزارت دارایی</a:t>
            </a:r>
            <a:r>
              <a:rPr dirty="0" smtClean="0"/>
              <a:t> </a:t>
            </a:r>
            <a:endParaRPr lang="fa-IR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9</a:t>
            </a:fld>
            <a:endParaRPr lang="fa-I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aly-G20 Budget Institutions Consultation-Consolidated Slide Pack-May 17 201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Italy-G20 Budget Institutions Consultation-Consolidated Slide Pack-May 17 2013</Template>
  <TotalTime>9648</TotalTime>
  <Words>1903</Words>
  <Application>Microsoft Office PowerPoint</Application>
  <PresentationFormat>On-screen Show (4:3)</PresentationFormat>
  <Paragraphs>266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Italy-G20 Budget Institutions Consultation-Consolidated Slide Pack-May 17 2013</vt:lpstr>
      <vt:lpstr>  ریچارد آلن
 بخش امور مالی، صندوق بین‌المللی پول  </vt:lpstr>
      <vt:lpstr> کلیات ارائه</vt:lpstr>
      <vt:lpstr>I. مقدمه چرخه مدیریت منابع دولتی</vt:lpstr>
      <vt:lpstr>II. عملکردهای خزانه‌های سنتی و مدرن</vt:lpstr>
      <vt:lpstr>II. عملکردهای اصلی خزانه</vt:lpstr>
      <vt:lpstr>II. عملکردهای خزانه - مقایسه با عملکردهای مالی وسیع‌تر دولت </vt:lpstr>
      <vt:lpstr>   II. عملکردهای خزانه - مقایسه با عملکردهای مالی وسیع‌تر دولت </vt:lpstr>
      <vt:lpstr>III. مدل‌های خزانه جایگزین </vt:lpstr>
      <vt:lpstr>III. ساختارهای سازمانی جایگزین برای خزانه مرکزی</vt:lpstr>
      <vt:lpstr> III. مدل‌های خزانه و ساختارهای سازمانی - کشورهای نمونه </vt:lpstr>
      <vt:lpstr>III. سازمان خزانه، کشورهای نمونه (1): انگلستان / ایرلند</vt:lpstr>
      <vt:lpstr>III. سازمان خزانه، کشورهای نمونه (2): فرانسه</vt:lpstr>
      <vt:lpstr>III. سازمان خزانه، کشورهای نمونه (3): سوئد</vt:lpstr>
      <vt:lpstr>III. سازمان خزانه، کشورهای نمونه (4): اندونزی</vt:lpstr>
      <vt:lpstr> III. ساختارهای سازمانی خزانه – مزایا و معایب</vt:lpstr>
      <vt:lpstr>IV. روند‌ها در طراحی خزانه از دهه 1980 </vt:lpstr>
      <vt:lpstr>IV. مثال - سازمان خزانه بریتانیا در دهه 1980 </vt:lpstr>
      <vt:lpstr>IV. مثال - سازمان خزانه بریتانیا در سال 2015</vt:lpstr>
      <vt:lpstr>V. مراحل کلیدی مورد نیاز برای سازماندهی مجدد عملکردهای خزانه</vt:lpstr>
      <vt:lpstr>VI. نتیجه‌گیری‌ها - درس‌های آموخته شده از تجارب بین‌المللی </vt:lpstr>
      <vt:lpstr>VI. نتیجه‌گیری‌ها – مسائل مرتبط به ایران که باید آنها را در نظر گرفت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UK’s fiscal watchdog: a view from the kennel</dc:title>
  <dc:creator>TJosephs</dc:creator>
  <cp:keywords>2007-04-19</cp:keywords>
  <cp:lastModifiedBy>wskinner</cp:lastModifiedBy>
  <cp:revision>1105</cp:revision>
  <dcterms:created xsi:type="dcterms:W3CDTF">2013-05-21T21:21:00Z</dcterms:created>
  <dcterms:modified xsi:type="dcterms:W3CDTF">2015-07-24T20:03:17Z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1655244593</vt:i4>
  </property>
  <property fmtid="{D5CDD505-2E9C-101B-9397-08002B2CF9AE}" pid="4" name="_EmailSubject">
    <vt:lpwstr>Translation of Treasury Organization Presentation</vt:lpwstr>
  </property>
  <property fmtid="{D5CDD505-2E9C-101B-9397-08002B2CF9AE}" pid="5" name="_AuthorEmail">
    <vt:lpwstr>EYiu@imf.org</vt:lpwstr>
  </property>
  <property fmtid="{D5CDD505-2E9C-101B-9397-08002B2CF9AE}" pid="6" name="_AuthorEmailDisplayName">
    <vt:lpwstr>Yiu, Erin</vt:lpwstr>
  </property>
  <property fmtid="{D5CDD505-2E9C-101B-9397-08002B2CF9AE}" pid="7" name="_PreviousAdHocReviewCycleID">
    <vt:i4>-1640786224</vt:i4>
  </property>
</Properties>
</file>