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641" r:id="rId3"/>
    <p:sldId id="642" r:id="rId4"/>
    <p:sldId id="643" r:id="rId5"/>
    <p:sldId id="644" r:id="rId6"/>
    <p:sldId id="645" r:id="rId7"/>
    <p:sldId id="646" r:id="rId8"/>
    <p:sldId id="647" r:id="rId9"/>
    <p:sldId id="628" r:id="rId10"/>
    <p:sldId id="648" r:id="rId11"/>
    <p:sldId id="649" r:id="rId12"/>
    <p:sldId id="650" r:id="rId13"/>
    <p:sldId id="651" r:id="rId14"/>
    <p:sldId id="652" r:id="rId15"/>
    <p:sldId id="636" r:id="rId16"/>
    <p:sldId id="629" r:id="rId17"/>
    <p:sldId id="654" r:id="rId18"/>
    <p:sldId id="655" r:id="rId19"/>
    <p:sldId id="630" r:id="rId20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34615" autoAdjust="0"/>
    <p:restoredTop sz="90429" autoAdjust="0"/>
  </p:normalViewPr>
  <p:slideViewPr>
    <p:cSldViewPr>
      <p:cViewPr varScale="1">
        <p:scale>
          <a:sx n="66" d="100"/>
          <a:sy n="66" d="100"/>
        </p:scale>
        <p:origin x="-20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5B27F-2E16-1246-B481-8997DC87D2C4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9C6707-C60F-8F40-BCB7-F822ECF0A427}">
      <dgm:prSet phldrT="[Text]"/>
      <dgm:spPr/>
      <dgm:t>
        <a:bodyPr/>
        <a:lstStyle/>
        <a:p>
          <a:r>
            <a:rPr lang="fa-IR" dirty="0" smtClean="0"/>
            <a:t>کمیته راهبری </a:t>
          </a:r>
          <a:endParaRPr lang="en-US" b="1" dirty="0">
            <a:solidFill>
              <a:srgbClr val="800000"/>
            </a:solidFill>
          </a:endParaRPr>
        </a:p>
      </dgm:t>
    </dgm:pt>
    <dgm:pt modelId="{96A43E92-9A7C-744A-BFA4-4D4D201B7ECD}" type="parTrans" cxnId="{A16D260D-236B-EA42-BB2B-4BE3CFEF4730}">
      <dgm:prSet/>
      <dgm:spPr/>
      <dgm:t>
        <a:bodyPr/>
        <a:lstStyle/>
        <a:p>
          <a:endParaRPr lang="en-US"/>
        </a:p>
      </dgm:t>
    </dgm:pt>
    <dgm:pt modelId="{C18C050E-3499-9D4E-A39B-D98F9E1E893B}" type="sibTrans" cxnId="{A16D260D-236B-EA42-BB2B-4BE3CFEF4730}">
      <dgm:prSet/>
      <dgm:spPr/>
      <dgm:t>
        <a:bodyPr/>
        <a:lstStyle/>
        <a:p>
          <a:endParaRPr lang="en-US"/>
        </a:p>
      </dgm:t>
    </dgm:pt>
    <dgm:pt modelId="{977C1B3C-C212-BA4B-8FEF-59711D181695}" type="asst">
      <dgm:prSet phldrT="[Text]"/>
      <dgm:spPr/>
      <dgm:t>
        <a:bodyPr/>
        <a:lstStyle/>
        <a:p>
          <a:r>
            <a:rPr lang="fa-IR" dirty="0" smtClean="0"/>
            <a:t>مدیر پروژه</a:t>
          </a:r>
          <a:endParaRPr lang="en-US" b="1" dirty="0">
            <a:solidFill>
              <a:srgbClr val="800000"/>
            </a:solidFill>
          </a:endParaRPr>
        </a:p>
      </dgm:t>
    </dgm:pt>
    <dgm:pt modelId="{8A9FBCD4-3A4B-5547-8A0E-9A6B77567575}" type="parTrans" cxnId="{F509E6B3-669A-754E-9D6B-57584E649B7E}">
      <dgm:prSet/>
      <dgm:spPr/>
      <dgm:t>
        <a:bodyPr/>
        <a:lstStyle/>
        <a:p>
          <a:endParaRPr lang="en-US"/>
        </a:p>
      </dgm:t>
    </dgm:pt>
    <dgm:pt modelId="{BF31C5AC-6426-424D-B350-F73B1815EF68}" type="sibTrans" cxnId="{F509E6B3-669A-754E-9D6B-57584E649B7E}">
      <dgm:prSet/>
      <dgm:spPr/>
      <dgm:t>
        <a:bodyPr/>
        <a:lstStyle/>
        <a:p>
          <a:endParaRPr lang="en-US"/>
        </a:p>
      </dgm:t>
    </dgm:pt>
    <dgm:pt modelId="{0E850214-B781-644D-9A10-DAAF35D3CBE6}">
      <dgm:prSet phldrT="[Text]"/>
      <dgm:spPr/>
      <dgm:t>
        <a:bodyPr/>
        <a:lstStyle/>
        <a:p>
          <a:r>
            <a:rPr lang="fa-IR" dirty="0" smtClean="0"/>
            <a:t>تیم بودجه</a:t>
          </a:r>
          <a:endParaRPr lang="en-US" b="1" dirty="0">
            <a:solidFill>
              <a:srgbClr val="800000"/>
            </a:solidFill>
          </a:endParaRPr>
        </a:p>
      </dgm:t>
    </dgm:pt>
    <dgm:pt modelId="{802F1E5A-4EDE-CC4E-8663-DED2D87FE0D8}" type="parTrans" cxnId="{9A2AFD0C-591B-DC40-8C19-4FB26F258A11}">
      <dgm:prSet/>
      <dgm:spPr/>
      <dgm:t>
        <a:bodyPr/>
        <a:lstStyle/>
        <a:p>
          <a:endParaRPr lang="en-US"/>
        </a:p>
      </dgm:t>
    </dgm:pt>
    <dgm:pt modelId="{1BF0EC7F-132D-094F-8721-6A0C05495931}" type="sibTrans" cxnId="{9A2AFD0C-591B-DC40-8C19-4FB26F258A11}">
      <dgm:prSet/>
      <dgm:spPr/>
      <dgm:t>
        <a:bodyPr/>
        <a:lstStyle/>
        <a:p>
          <a:endParaRPr lang="en-US"/>
        </a:p>
      </dgm:t>
    </dgm:pt>
    <dgm:pt modelId="{14731D43-B514-4643-AFE5-FC261532F200}">
      <dgm:prSet phldrT="[Text]"/>
      <dgm:spPr/>
      <dgm:t>
        <a:bodyPr/>
        <a:lstStyle/>
        <a:p>
          <a:r>
            <a:rPr lang="fa-IR" dirty="0" smtClean="0"/>
            <a:t>تیم خزانه داری</a:t>
          </a:r>
          <a:endParaRPr lang="en-US" b="1" dirty="0">
            <a:solidFill>
              <a:srgbClr val="800000"/>
            </a:solidFill>
          </a:endParaRPr>
        </a:p>
      </dgm:t>
    </dgm:pt>
    <dgm:pt modelId="{B020B7D1-4FA9-7146-9BD3-00CC2D2224E4}" type="parTrans" cxnId="{0E4B9D0F-2635-6E47-903A-740658956B45}">
      <dgm:prSet/>
      <dgm:spPr/>
      <dgm:t>
        <a:bodyPr/>
        <a:lstStyle/>
        <a:p>
          <a:endParaRPr lang="en-US"/>
        </a:p>
      </dgm:t>
    </dgm:pt>
    <dgm:pt modelId="{439E8E51-AEF0-D24B-9DE6-1886BED8CD26}" type="sibTrans" cxnId="{0E4B9D0F-2635-6E47-903A-740658956B45}">
      <dgm:prSet/>
      <dgm:spPr/>
      <dgm:t>
        <a:bodyPr/>
        <a:lstStyle/>
        <a:p>
          <a:endParaRPr lang="en-US"/>
        </a:p>
      </dgm:t>
    </dgm:pt>
    <dgm:pt modelId="{187B514D-086E-3141-BAC9-4FD3AFB2F5C7}">
      <dgm:prSet phldrT="[Text]"/>
      <dgm:spPr/>
      <dgm:t>
        <a:bodyPr/>
        <a:lstStyle/>
        <a:p>
          <a:r>
            <a:rPr lang="fa-IR" dirty="0" smtClean="0"/>
            <a:t>تیم </a:t>
          </a:r>
          <a:r>
            <a:rPr lang="en-US" dirty="0" smtClean="0"/>
            <a:t>ICT</a:t>
          </a:r>
          <a:endParaRPr lang="en-US" b="1" dirty="0">
            <a:solidFill>
              <a:srgbClr val="800000"/>
            </a:solidFill>
          </a:endParaRPr>
        </a:p>
      </dgm:t>
    </dgm:pt>
    <dgm:pt modelId="{553A86EC-64AE-8445-A519-2A824FF4828C}" type="parTrans" cxnId="{43204BB3-8D5F-6C4B-9D41-9919B9928BBC}">
      <dgm:prSet/>
      <dgm:spPr/>
      <dgm:t>
        <a:bodyPr/>
        <a:lstStyle/>
        <a:p>
          <a:endParaRPr lang="en-US"/>
        </a:p>
      </dgm:t>
    </dgm:pt>
    <dgm:pt modelId="{A171F347-333A-0C4B-9182-60085581EEB1}" type="sibTrans" cxnId="{43204BB3-8D5F-6C4B-9D41-9919B9928BBC}">
      <dgm:prSet/>
      <dgm:spPr/>
      <dgm:t>
        <a:bodyPr/>
        <a:lstStyle/>
        <a:p>
          <a:endParaRPr lang="en-US"/>
        </a:p>
      </dgm:t>
    </dgm:pt>
    <dgm:pt modelId="{2FECA201-BBA4-6745-BE25-63AB3B936760}" type="pres">
      <dgm:prSet presAssocID="{59B5B27F-2E16-1246-B481-8997DC87D2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8382BAE-AB07-0248-88CE-0276235B3F9B}" type="pres">
      <dgm:prSet presAssocID="{EB9C6707-C60F-8F40-BCB7-F822ECF0A427}" presName="hierRoot1" presStyleCnt="0">
        <dgm:presLayoutVars>
          <dgm:hierBranch val="init"/>
        </dgm:presLayoutVars>
      </dgm:prSet>
      <dgm:spPr/>
    </dgm:pt>
    <dgm:pt modelId="{E3333D19-5E79-CC44-9E27-7622663CFCA6}" type="pres">
      <dgm:prSet presAssocID="{EB9C6707-C60F-8F40-BCB7-F822ECF0A427}" presName="rootComposite1" presStyleCnt="0"/>
      <dgm:spPr/>
    </dgm:pt>
    <dgm:pt modelId="{E136F0C4-3D65-8741-B1C1-56B527AD41D4}" type="pres">
      <dgm:prSet presAssocID="{EB9C6707-C60F-8F40-BCB7-F822ECF0A42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DD8C1D-C77B-EA48-9BCF-F989CEB13D68}" type="pres">
      <dgm:prSet presAssocID="{EB9C6707-C60F-8F40-BCB7-F822ECF0A42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8DFD438-A1F8-1140-A913-E35E98959F96}" type="pres">
      <dgm:prSet presAssocID="{EB9C6707-C60F-8F40-BCB7-F822ECF0A427}" presName="hierChild2" presStyleCnt="0"/>
      <dgm:spPr/>
    </dgm:pt>
    <dgm:pt modelId="{926268DC-3122-D842-81B8-5BFC1FA2B411}" type="pres">
      <dgm:prSet presAssocID="{802F1E5A-4EDE-CC4E-8663-DED2D87FE0D8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347B98E-E8F0-1548-B0F7-0D6F833435B3}" type="pres">
      <dgm:prSet presAssocID="{0E850214-B781-644D-9A10-DAAF35D3CBE6}" presName="hierRoot2" presStyleCnt="0">
        <dgm:presLayoutVars>
          <dgm:hierBranch val="init"/>
        </dgm:presLayoutVars>
      </dgm:prSet>
      <dgm:spPr/>
    </dgm:pt>
    <dgm:pt modelId="{FE2B9467-FED9-0B42-AEE7-3656AF5245AA}" type="pres">
      <dgm:prSet presAssocID="{0E850214-B781-644D-9A10-DAAF35D3CBE6}" presName="rootComposite" presStyleCnt="0"/>
      <dgm:spPr/>
    </dgm:pt>
    <dgm:pt modelId="{DF30E7C8-E9AA-D646-8588-869B2321AA7B}" type="pres">
      <dgm:prSet presAssocID="{0E850214-B781-644D-9A10-DAAF35D3CBE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C811D7-677A-8842-ACB0-78C21414E2FF}" type="pres">
      <dgm:prSet presAssocID="{0E850214-B781-644D-9A10-DAAF35D3CBE6}" presName="rootConnector" presStyleLbl="node2" presStyleIdx="0" presStyleCnt="3"/>
      <dgm:spPr/>
      <dgm:t>
        <a:bodyPr/>
        <a:lstStyle/>
        <a:p>
          <a:endParaRPr lang="en-US"/>
        </a:p>
      </dgm:t>
    </dgm:pt>
    <dgm:pt modelId="{4857644A-7604-F845-9A23-D89D512EDC92}" type="pres">
      <dgm:prSet presAssocID="{0E850214-B781-644D-9A10-DAAF35D3CBE6}" presName="hierChild4" presStyleCnt="0"/>
      <dgm:spPr/>
    </dgm:pt>
    <dgm:pt modelId="{4FABD938-1398-CE40-9F40-9275187B32B7}" type="pres">
      <dgm:prSet presAssocID="{0E850214-B781-644D-9A10-DAAF35D3CBE6}" presName="hierChild5" presStyleCnt="0"/>
      <dgm:spPr/>
    </dgm:pt>
    <dgm:pt modelId="{BF07B320-32A8-4D44-8D27-284820964DD1}" type="pres">
      <dgm:prSet presAssocID="{B020B7D1-4FA9-7146-9BD3-00CC2D2224E4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2478AA5-FDBE-B548-9E4F-325226C44D17}" type="pres">
      <dgm:prSet presAssocID="{14731D43-B514-4643-AFE5-FC261532F200}" presName="hierRoot2" presStyleCnt="0">
        <dgm:presLayoutVars>
          <dgm:hierBranch val="init"/>
        </dgm:presLayoutVars>
      </dgm:prSet>
      <dgm:spPr/>
    </dgm:pt>
    <dgm:pt modelId="{72E70D73-4760-0D42-899F-D626E9303BAE}" type="pres">
      <dgm:prSet presAssocID="{14731D43-B514-4643-AFE5-FC261532F200}" presName="rootComposite" presStyleCnt="0"/>
      <dgm:spPr/>
    </dgm:pt>
    <dgm:pt modelId="{DB15E05B-1124-1E43-8581-01A4E54D57A7}" type="pres">
      <dgm:prSet presAssocID="{14731D43-B514-4643-AFE5-FC261532F2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67E2A-9566-B84C-9634-FAC5F7ACC0C5}" type="pres">
      <dgm:prSet presAssocID="{14731D43-B514-4643-AFE5-FC261532F200}" presName="rootConnector" presStyleLbl="node2" presStyleIdx="1" presStyleCnt="3"/>
      <dgm:spPr/>
      <dgm:t>
        <a:bodyPr/>
        <a:lstStyle/>
        <a:p>
          <a:endParaRPr lang="en-US"/>
        </a:p>
      </dgm:t>
    </dgm:pt>
    <dgm:pt modelId="{9A263F37-87A4-2C47-A908-132D1F306D78}" type="pres">
      <dgm:prSet presAssocID="{14731D43-B514-4643-AFE5-FC261532F200}" presName="hierChild4" presStyleCnt="0"/>
      <dgm:spPr/>
    </dgm:pt>
    <dgm:pt modelId="{819B15E4-FA8B-A34D-B36E-A846DC21D4A6}" type="pres">
      <dgm:prSet presAssocID="{14731D43-B514-4643-AFE5-FC261532F200}" presName="hierChild5" presStyleCnt="0"/>
      <dgm:spPr/>
    </dgm:pt>
    <dgm:pt modelId="{0FCD731E-DF5D-FA4E-9178-CB82BAB98BDD}" type="pres">
      <dgm:prSet presAssocID="{553A86EC-64AE-8445-A519-2A824FF4828C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DB3E96A-F78E-5148-8CE0-DA3B300E4E24}" type="pres">
      <dgm:prSet presAssocID="{187B514D-086E-3141-BAC9-4FD3AFB2F5C7}" presName="hierRoot2" presStyleCnt="0">
        <dgm:presLayoutVars>
          <dgm:hierBranch val="init"/>
        </dgm:presLayoutVars>
      </dgm:prSet>
      <dgm:spPr/>
    </dgm:pt>
    <dgm:pt modelId="{52B78482-13CC-FC40-862F-5B818FD3A721}" type="pres">
      <dgm:prSet presAssocID="{187B514D-086E-3141-BAC9-4FD3AFB2F5C7}" presName="rootComposite" presStyleCnt="0"/>
      <dgm:spPr/>
    </dgm:pt>
    <dgm:pt modelId="{3701265F-10F0-4F41-BE35-9F58262A8D71}" type="pres">
      <dgm:prSet presAssocID="{187B514D-086E-3141-BAC9-4FD3AFB2F5C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E13458-23DF-E740-8F1A-187945067170}" type="pres">
      <dgm:prSet presAssocID="{187B514D-086E-3141-BAC9-4FD3AFB2F5C7}" presName="rootConnector" presStyleLbl="node2" presStyleIdx="2" presStyleCnt="3"/>
      <dgm:spPr/>
      <dgm:t>
        <a:bodyPr/>
        <a:lstStyle/>
        <a:p>
          <a:endParaRPr lang="en-US"/>
        </a:p>
      </dgm:t>
    </dgm:pt>
    <dgm:pt modelId="{379C6A70-EFB6-E443-80FF-7187FB1CF9C3}" type="pres">
      <dgm:prSet presAssocID="{187B514D-086E-3141-BAC9-4FD3AFB2F5C7}" presName="hierChild4" presStyleCnt="0"/>
      <dgm:spPr/>
    </dgm:pt>
    <dgm:pt modelId="{738AB29B-83B2-CC47-B81E-D16E0C21C4CD}" type="pres">
      <dgm:prSet presAssocID="{187B514D-086E-3141-BAC9-4FD3AFB2F5C7}" presName="hierChild5" presStyleCnt="0"/>
      <dgm:spPr/>
    </dgm:pt>
    <dgm:pt modelId="{9C7C5830-9F53-0045-AE69-9B65B4A6B825}" type="pres">
      <dgm:prSet presAssocID="{EB9C6707-C60F-8F40-BCB7-F822ECF0A427}" presName="hierChild3" presStyleCnt="0"/>
      <dgm:spPr/>
    </dgm:pt>
    <dgm:pt modelId="{A489CBEF-9657-2F46-8CD0-BB8C8342F382}" type="pres">
      <dgm:prSet presAssocID="{8A9FBCD4-3A4B-5547-8A0E-9A6B77567575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471B81BB-C473-D24F-BA2D-DFBFCCA9A498}" type="pres">
      <dgm:prSet presAssocID="{977C1B3C-C212-BA4B-8FEF-59711D181695}" presName="hierRoot3" presStyleCnt="0">
        <dgm:presLayoutVars>
          <dgm:hierBranch val="init"/>
        </dgm:presLayoutVars>
      </dgm:prSet>
      <dgm:spPr/>
    </dgm:pt>
    <dgm:pt modelId="{86D69FAF-2EDB-2441-B163-916E6429D7D3}" type="pres">
      <dgm:prSet presAssocID="{977C1B3C-C212-BA4B-8FEF-59711D181695}" presName="rootComposite3" presStyleCnt="0"/>
      <dgm:spPr/>
    </dgm:pt>
    <dgm:pt modelId="{B21C3BF1-6E3A-8840-8375-870D87C6F6F9}" type="pres">
      <dgm:prSet presAssocID="{977C1B3C-C212-BA4B-8FEF-59711D181695}" presName="rootText3" presStyleLbl="asst1" presStyleIdx="0" presStyleCnt="1" custLinFactNeighborX="59827" custLinFactNeighborY="-19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059A8B-6775-4A48-BF55-292E6CA787CC}" type="pres">
      <dgm:prSet presAssocID="{977C1B3C-C212-BA4B-8FEF-59711D181695}" presName="rootConnector3" presStyleLbl="asst1" presStyleIdx="0" presStyleCnt="1"/>
      <dgm:spPr/>
      <dgm:t>
        <a:bodyPr/>
        <a:lstStyle/>
        <a:p>
          <a:endParaRPr lang="en-US"/>
        </a:p>
      </dgm:t>
    </dgm:pt>
    <dgm:pt modelId="{92581A77-A8B3-A248-93F7-79065A9458F3}" type="pres">
      <dgm:prSet presAssocID="{977C1B3C-C212-BA4B-8FEF-59711D181695}" presName="hierChild6" presStyleCnt="0"/>
      <dgm:spPr/>
    </dgm:pt>
    <dgm:pt modelId="{E740BAD0-2BC1-5B43-9DB1-97AB97666CD6}" type="pres">
      <dgm:prSet presAssocID="{977C1B3C-C212-BA4B-8FEF-59711D181695}" presName="hierChild7" presStyleCnt="0"/>
      <dgm:spPr/>
    </dgm:pt>
  </dgm:ptLst>
  <dgm:cxnLst>
    <dgm:cxn modelId="{A9FFD141-51AE-3C41-881E-0B5BAC591E91}" type="presOf" srcId="{8A9FBCD4-3A4B-5547-8A0E-9A6B77567575}" destId="{A489CBEF-9657-2F46-8CD0-BB8C8342F382}" srcOrd="0" destOrd="0" presId="urn:microsoft.com/office/officeart/2005/8/layout/orgChart1"/>
    <dgm:cxn modelId="{50A54FBA-80F9-2D4C-AF5B-39C431622C29}" type="presOf" srcId="{14731D43-B514-4643-AFE5-FC261532F200}" destId="{DB15E05B-1124-1E43-8581-01A4E54D57A7}" srcOrd="0" destOrd="0" presId="urn:microsoft.com/office/officeart/2005/8/layout/orgChart1"/>
    <dgm:cxn modelId="{AA651E4C-4ED8-924F-BE1B-170090F2DBBD}" type="presOf" srcId="{187B514D-086E-3141-BAC9-4FD3AFB2F5C7}" destId="{3701265F-10F0-4F41-BE35-9F58262A8D71}" srcOrd="0" destOrd="0" presId="urn:microsoft.com/office/officeart/2005/8/layout/orgChart1"/>
    <dgm:cxn modelId="{9A2AFD0C-591B-DC40-8C19-4FB26F258A11}" srcId="{EB9C6707-C60F-8F40-BCB7-F822ECF0A427}" destId="{0E850214-B781-644D-9A10-DAAF35D3CBE6}" srcOrd="1" destOrd="0" parTransId="{802F1E5A-4EDE-CC4E-8663-DED2D87FE0D8}" sibTransId="{1BF0EC7F-132D-094F-8721-6A0C05495931}"/>
    <dgm:cxn modelId="{43204BB3-8D5F-6C4B-9D41-9919B9928BBC}" srcId="{EB9C6707-C60F-8F40-BCB7-F822ECF0A427}" destId="{187B514D-086E-3141-BAC9-4FD3AFB2F5C7}" srcOrd="3" destOrd="0" parTransId="{553A86EC-64AE-8445-A519-2A824FF4828C}" sibTransId="{A171F347-333A-0C4B-9182-60085581EEB1}"/>
    <dgm:cxn modelId="{0E4B9D0F-2635-6E47-903A-740658956B45}" srcId="{EB9C6707-C60F-8F40-BCB7-F822ECF0A427}" destId="{14731D43-B514-4643-AFE5-FC261532F200}" srcOrd="2" destOrd="0" parTransId="{B020B7D1-4FA9-7146-9BD3-00CC2D2224E4}" sibTransId="{439E8E51-AEF0-D24B-9DE6-1886BED8CD26}"/>
    <dgm:cxn modelId="{E7164862-5E8B-C644-96D3-FC9108D42DAD}" type="presOf" srcId="{59B5B27F-2E16-1246-B481-8997DC87D2C4}" destId="{2FECA201-BBA4-6745-BE25-63AB3B936760}" srcOrd="0" destOrd="0" presId="urn:microsoft.com/office/officeart/2005/8/layout/orgChart1"/>
    <dgm:cxn modelId="{A5B67DF4-556B-6B42-BD3D-160362BA9C6A}" type="presOf" srcId="{B020B7D1-4FA9-7146-9BD3-00CC2D2224E4}" destId="{BF07B320-32A8-4D44-8D27-284820964DD1}" srcOrd="0" destOrd="0" presId="urn:microsoft.com/office/officeart/2005/8/layout/orgChart1"/>
    <dgm:cxn modelId="{F509E6B3-669A-754E-9D6B-57584E649B7E}" srcId="{EB9C6707-C60F-8F40-BCB7-F822ECF0A427}" destId="{977C1B3C-C212-BA4B-8FEF-59711D181695}" srcOrd="0" destOrd="0" parTransId="{8A9FBCD4-3A4B-5547-8A0E-9A6B77567575}" sibTransId="{BF31C5AC-6426-424D-B350-F73B1815EF68}"/>
    <dgm:cxn modelId="{F6ADAE68-FE48-6E47-B5CF-B2A4ACAA113B}" type="presOf" srcId="{14731D43-B514-4643-AFE5-FC261532F200}" destId="{BFC67E2A-9566-B84C-9634-FAC5F7ACC0C5}" srcOrd="1" destOrd="0" presId="urn:microsoft.com/office/officeart/2005/8/layout/orgChart1"/>
    <dgm:cxn modelId="{A16D260D-236B-EA42-BB2B-4BE3CFEF4730}" srcId="{59B5B27F-2E16-1246-B481-8997DC87D2C4}" destId="{EB9C6707-C60F-8F40-BCB7-F822ECF0A427}" srcOrd="0" destOrd="0" parTransId="{96A43E92-9A7C-744A-BFA4-4D4D201B7ECD}" sibTransId="{C18C050E-3499-9D4E-A39B-D98F9E1E893B}"/>
    <dgm:cxn modelId="{5DABC002-FB8E-A342-B5C1-980F00E76E70}" type="presOf" srcId="{0E850214-B781-644D-9A10-DAAF35D3CBE6}" destId="{DF30E7C8-E9AA-D646-8588-869B2321AA7B}" srcOrd="0" destOrd="0" presId="urn:microsoft.com/office/officeart/2005/8/layout/orgChart1"/>
    <dgm:cxn modelId="{AE05E872-37CE-C445-B186-0EB3FD8108DE}" type="presOf" srcId="{EB9C6707-C60F-8F40-BCB7-F822ECF0A427}" destId="{E136F0C4-3D65-8741-B1C1-56B527AD41D4}" srcOrd="0" destOrd="0" presId="urn:microsoft.com/office/officeart/2005/8/layout/orgChart1"/>
    <dgm:cxn modelId="{F2CB9C76-4B94-024E-8E3B-4D99C0198A2B}" type="presOf" srcId="{553A86EC-64AE-8445-A519-2A824FF4828C}" destId="{0FCD731E-DF5D-FA4E-9178-CB82BAB98BDD}" srcOrd="0" destOrd="0" presId="urn:microsoft.com/office/officeart/2005/8/layout/orgChart1"/>
    <dgm:cxn modelId="{7A8AB040-5BE0-CE4B-B0A9-066EF3752C94}" type="presOf" srcId="{187B514D-086E-3141-BAC9-4FD3AFB2F5C7}" destId="{BEE13458-23DF-E740-8F1A-187945067170}" srcOrd="1" destOrd="0" presId="urn:microsoft.com/office/officeart/2005/8/layout/orgChart1"/>
    <dgm:cxn modelId="{736FF749-B7BE-404D-994A-2F8607C09623}" type="presOf" srcId="{977C1B3C-C212-BA4B-8FEF-59711D181695}" destId="{B21C3BF1-6E3A-8840-8375-870D87C6F6F9}" srcOrd="0" destOrd="0" presId="urn:microsoft.com/office/officeart/2005/8/layout/orgChart1"/>
    <dgm:cxn modelId="{44820515-4720-3F4A-9102-4CB6F277B9C7}" type="presOf" srcId="{EB9C6707-C60F-8F40-BCB7-F822ECF0A427}" destId="{9BDD8C1D-C77B-EA48-9BCF-F989CEB13D68}" srcOrd="1" destOrd="0" presId="urn:microsoft.com/office/officeart/2005/8/layout/orgChart1"/>
    <dgm:cxn modelId="{342449B7-96CA-944E-A369-747FE61A737C}" type="presOf" srcId="{802F1E5A-4EDE-CC4E-8663-DED2D87FE0D8}" destId="{926268DC-3122-D842-81B8-5BFC1FA2B411}" srcOrd="0" destOrd="0" presId="urn:microsoft.com/office/officeart/2005/8/layout/orgChart1"/>
    <dgm:cxn modelId="{2E9684A7-841D-3147-B834-AC8185914681}" type="presOf" srcId="{977C1B3C-C212-BA4B-8FEF-59711D181695}" destId="{66059A8B-6775-4A48-BF55-292E6CA787CC}" srcOrd="1" destOrd="0" presId="urn:microsoft.com/office/officeart/2005/8/layout/orgChart1"/>
    <dgm:cxn modelId="{9B8BB3EB-B8E9-2544-945C-9D037FC31ADC}" type="presOf" srcId="{0E850214-B781-644D-9A10-DAAF35D3CBE6}" destId="{D3C811D7-677A-8842-ACB0-78C21414E2FF}" srcOrd="1" destOrd="0" presId="urn:microsoft.com/office/officeart/2005/8/layout/orgChart1"/>
    <dgm:cxn modelId="{BA626CB7-5384-5C40-A495-68681F16E92C}" type="presParOf" srcId="{2FECA201-BBA4-6745-BE25-63AB3B936760}" destId="{D8382BAE-AB07-0248-88CE-0276235B3F9B}" srcOrd="0" destOrd="0" presId="urn:microsoft.com/office/officeart/2005/8/layout/orgChart1"/>
    <dgm:cxn modelId="{7C892BC1-5667-A441-995F-8E7439A91325}" type="presParOf" srcId="{D8382BAE-AB07-0248-88CE-0276235B3F9B}" destId="{E3333D19-5E79-CC44-9E27-7622663CFCA6}" srcOrd="0" destOrd="0" presId="urn:microsoft.com/office/officeart/2005/8/layout/orgChart1"/>
    <dgm:cxn modelId="{3698EB74-CDEC-AC4E-9040-106D65AB8C2F}" type="presParOf" srcId="{E3333D19-5E79-CC44-9E27-7622663CFCA6}" destId="{E136F0C4-3D65-8741-B1C1-56B527AD41D4}" srcOrd="0" destOrd="0" presId="urn:microsoft.com/office/officeart/2005/8/layout/orgChart1"/>
    <dgm:cxn modelId="{5FB78B47-8ABC-B449-A082-8D9527554E9B}" type="presParOf" srcId="{E3333D19-5E79-CC44-9E27-7622663CFCA6}" destId="{9BDD8C1D-C77B-EA48-9BCF-F989CEB13D68}" srcOrd="1" destOrd="0" presId="urn:microsoft.com/office/officeart/2005/8/layout/orgChart1"/>
    <dgm:cxn modelId="{3F5E3478-D625-5E4D-8DB1-AF4BAD184C80}" type="presParOf" srcId="{D8382BAE-AB07-0248-88CE-0276235B3F9B}" destId="{18DFD438-A1F8-1140-A913-E35E98959F96}" srcOrd="1" destOrd="0" presId="urn:microsoft.com/office/officeart/2005/8/layout/orgChart1"/>
    <dgm:cxn modelId="{4766C934-B173-3F49-BCCF-57AC825CF195}" type="presParOf" srcId="{18DFD438-A1F8-1140-A913-E35E98959F96}" destId="{926268DC-3122-D842-81B8-5BFC1FA2B411}" srcOrd="0" destOrd="0" presId="urn:microsoft.com/office/officeart/2005/8/layout/orgChart1"/>
    <dgm:cxn modelId="{12A3A669-97BA-3146-A1F0-BB97BC23D22D}" type="presParOf" srcId="{18DFD438-A1F8-1140-A913-E35E98959F96}" destId="{8347B98E-E8F0-1548-B0F7-0D6F833435B3}" srcOrd="1" destOrd="0" presId="urn:microsoft.com/office/officeart/2005/8/layout/orgChart1"/>
    <dgm:cxn modelId="{127FCD6E-AFDE-1C46-8EA8-C61BF82D94ED}" type="presParOf" srcId="{8347B98E-E8F0-1548-B0F7-0D6F833435B3}" destId="{FE2B9467-FED9-0B42-AEE7-3656AF5245AA}" srcOrd="0" destOrd="0" presId="urn:microsoft.com/office/officeart/2005/8/layout/orgChart1"/>
    <dgm:cxn modelId="{5844D5F8-EC07-3C4D-A601-98E2A15BE13D}" type="presParOf" srcId="{FE2B9467-FED9-0B42-AEE7-3656AF5245AA}" destId="{DF30E7C8-E9AA-D646-8588-869B2321AA7B}" srcOrd="0" destOrd="0" presId="urn:microsoft.com/office/officeart/2005/8/layout/orgChart1"/>
    <dgm:cxn modelId="{1885E190-7DE8-A746-8ED4-68E8434C5922}" type="presParOf" srcId="{FE2B9467-FED9-0B42-AEE7-3656AF5245AA}" destId="{D3C811D7-677A-8842-ACB0-78C21414E2FF}" srcOrd="1" destOrd="0" presId="urn:microsoft.com/office/officeart/2005/8/layout/orgChart1"/>
    <dgm:cxn modelId="{83ADCE2D-3BEF-F14A-9F06-1924D0B429DE}" type="presParOf" srcId="{8347B98E-E8F0-1548-B0F7-0D6F833435B3}" destId="{4857644A-7604-F845-9A23-D89D512EDC92}" srcOrd="1" destOrd="0" presId="urn:microsoft.com/office/officeart/2005/8/layout/orgChart1"/>
    <dgm:cxn modelId="{1A7DCF62-C8FD-9C41-983E-32A714B07467}" type="presParOf" srcId="{8347B98E-E8F0-1548-B0F7-0D6F833435B3}" destId="{4FABD938-1398-CE40-9F40-9275187B32B7}" srcOrd="2" destOrd="0" presId="urn:microsoft.com/office/officeart/2005/8/layout/orgChart1"/>
    <dgm:cxn modelId="{49107D6E-6FEE-E14A-8052-BB720DE2F6B1}" type="presParOf" srcId="{18DFD438-A1F8-1140-A913-E35E98959F96}" destId="{BF07B320-32A8-4D44-8D27-284820964DD1}" srcOrd="2" destOrd="0" presId="urn:microsoft.com/office/officeart/2005/8/layout/orgChart1"/>
    <dgm:cxn modelId="{AD9DB457-10D4-F744-940E-9BB2E61EB236}" type="presParOf" srcId="{18DFD438-A1F8-1140-A913-E35E98959F96}" destId="{22478AA5-FDBE-B548-9E4F-325226C44D17}" srcOrd="3" destOrd="0" presId="urn:microsoft.com/office/officeart/2005/8/layout/orgChart1"/>
    <dgm:cxn modelId="{3687D688-98CD-E144-ACA9-647988844722}" type="presParOf" srcId="{22478AA5-FDBE-B548-9E4F-325226C44D17}" destId="{72E70D73-4760-0D42-899F-D626E9303BAE}" srcOrd="0" destOrd="0" presId="urn:microsoft.com/office/officeart/2005/8/layout/orgChart1"/>
    <dgm:cxn modelId="{5D1CBE1A-CFF2-534B-ACEC-84E78DDC8FEA}" type="presParOf" srcId="{72E70D73-4760-0D42-899F-D626E9303BAE}" destId="{DB15E05B-1124-1E43-8581-01A4E54D57A7}" srcOrd="0" destOrd="0" presId="urn:microsoft.com/office/officeart/2005/8/layout/orgChart1"/>
    <dgm:cxn modelId="{20EE8F5D-1036-EE4E-8A15-1505C2E9E59F}" type="presParOf" srcId="{72E70D73-4760-0D42-899F-D626E9303BAE}" destId="{BFC67E2A-9566-B84C-9634-FAC5F7ACC0C5}" srcOrd="1" destOrd="0" presId="urn:microsoft.com/office/officeart/2005/8/layout/orgChart1"/>
    <dgm:cxn modelId="{FCD7F638-2C77-1441-9978-BB4B501E1C37}" type="presParOf" srcId="{22478AA5-FDBE-B548-9E4F-325226C44D17}" destId="{9A263F37-87A4-2C47-A908-132D1F306D78}" srcOrd="1" destOrd="0" presId="urn:microsoft.com/office/officeart/2005/8/layout/orgChart1"/>
    <dgm:cxn modelId="{991FC02C-E630-0D43-91C1-83206415C9F3}" type="presParOf" srcId="{22478AA5-FDBE-B548-9E4F-325226C44D17}" destId="{819B15E4-FA8B-A34D-B36E-A846DC21D4A6}" srcOrd="2" destOrd="0" presId="urn:microsoft.com/office/officeart/2005/8/layout/orgChart1"/>
    <dgm:cxn modelId="{367AA7D9-CFF9-0546-B117-44BD4B7767AD}" type="presParOf" srcId="{18DFD438-A1F8-1140-A913-E35E98959F96}" destId="{0FCD731E-DF5D-FA4E-9178-CB82BAB98BDD}" srcOrd="4" destOrd="0" presId="urn:microsoft.com/office/officeart/2005/8/layout/orgChart1"/>
    <dgm:cxn modelId="{9E6C02CB-2E0E-CF41-B13E-4B93B30753BA}" type="presParOf" srcId="{18DFD438-A1F8-1140-A913-E35E98959F96}" destId="{4DB3E96A-F78E-5148-8CE0-DA3B300E4E24}" srcOrd="5" destOrd="0" presId="urn:microsoft.com/office/officeart/2005/8/layout/orgChart1"/>
    <dgm:cxn modelId="{1971B083-99C2-0240-A910-6A06571A8905}" type="presParOf" srcId="{4DB3E96A-F78E-5148-8CE0-DA3B300E4E24}" destId="{52B78482-13CC-FC40-862F-5B818FD3A721}" srcOrd="0" destOrd="0" presId="urn:microsoft.com/office/officeart/2005/8/layout/orgChart1"/>
    <dgm:cxn modelId="{BF70D3C8-1341-9344-8B0D-0FB49D72D35A}" type="presParOf" srcId="{52B78482-13CC-FC40-862F-5B818FD3A721}" destId="{3701265F-10F0-4F41-BE35-9F58262A8D71}" srcOrd="0" destOrd="0" presId="urn:microsoft.com/office/officeart/2005/8/layout/orgChart1"/>
    <dgm:cxn modelId="{D7CF297D-2523-0A42-BB45-8D49336622BB}" type="presParOf" srcId="{52B78482-13CC-FC40-862F-5B818FD3A721}" destId="{BEE13458-23DF-E740-8F1A-187945067170}" srcOrd="1" destOrd="0" presId="urn:microsoft.com/office/officeart/2005/8/layout/orgChart1"/>
    <dgm:cxn modelId="{D63DC4AD-6018-B14D-9C46-F7436ABAFCD3}" type="presParOf" srcId="{4DB3E96A-F78E-5148-8CE0-DA3B300E4E24}" destId="{379C6A70-EFB6-E443-80FF-7187FB1CF9C3}" srcOrd="1" destOrd="0" presId="urn:microsoft.com/office/officeart/2005/8/layout/orgChart1"/>
    <dgm:cxn modelId="{65F8F93A-D9E0-5D44-AD56-6C49ECD2101D}" type="presParOf" srcId="{4DB3E96A-F78E-5148-8CE0-DA3B300E4E24}" destId="{738AB29B-83B2-CC47-B81E-D16E0C21C4CD}" srcOrd="2" destOrd="0" presId="urn:microsoft.com/office/officeart/2005/8/layout/orgChart1"/>
    <dgm:cxn modelId="{27FE1EC4-FB46-D84B-B568-44F881F8DA70}" type="presParOf" srcId="{D8382BAE-AB07-0248-88CE-0276235B3F9B}" destId="{9C7C5830-9F53-0045-AE69-9B65B4A6B825}" srcOrd="2" destOrd="0" presId="urn:microsoft.com/office/officeart/2005/8/layout/orgChart1"/>
    <dgm:cxn modelId="{7180D3F4-F704-9B48-B9A6-AE4B224053B8}" type="presParOf" srcId="{9C7C5830-9F53-0045-AE69-9B65B4A6B825}" destId="{A489CBEF-9657-2F46-8CD0-BB8C8342F382}" srcOrd="0" destOrd="0" presId="urn:microsoft.com/office/officeart/2005/8/layout/orgChart1"/>
    <dgm:cxn modelId="{6E8150E6-968B-F641-BEB2-AE671F0CF97E}" type="presParOf" srcId="{9C7C5830-9F53-0045-AE69-9B65B4A6B825}" destId="{471B81BB-C473-D24F-BA2D-DFBFCCA9A498}" srcOrd="1" destOrd="0" presId="urn:microsoft.com/office/officeart/2005/8/layout/orgChart1"/>
    <dgm:cxn modelId="{4A2AA0D6-66A7-294B-A34A-AD91B831C79B}" type="presParOf" srcId="{471B81BB-C473-D24F-BA2D-DFBFCCA9A498}" destId="{86D69FAF-2EDB-2441-B163-916E6429D7D3}" srcOrd="0" destOrd="0" presId="urn:microsoft.com/office/officeart/2005/8/layout/orgChart1"/>
    <dgm:cxn modelId="{F7C87AFE-E448-CF4C-AB13-41F1DF0A0212}" type="presParOf" srcId="{86D69FAF-2EDB-2441-B163-916E6429D7D3}" destId="{B21C3BF1-6E3A-8840-8375-870D87C6F6F9}" srcOrd="0" destOrd="0" presId="urn:microsoft.com/office/officeart/2005/8/layout/orgChart1"/>
    <dgm:cxn modelId="{C4DFAE1A-EAB5-9747-A301-99450D6462A5}" type="presParOf" srcId="{86D69FAF-2EDB-2441-B163-916E6429D7D3}" destId="{66059A8B-6775-4A48-BF55-292E6CA787CC}" srcOrd="1" destOrd="0" presId="urn:microsoft.com/office/officeart/2005/8/layout/orgChart1"/>
    <dgm:cxn modelId="{6A359B2D-15E8-A445-8836-64042E81DEDC}" type="presParOf" srcId="{471B81BB-C473-D24F-BA2D-DFBFCCA9A498}" destId="{92581A77-A8B3-A248-93F7-79065A9458F3}" srcOrd="1" destOrd="0" presId="urn:microsoft.com/office/officeart/2005/8/layout/orgChart1"/>
    <dgm:cxn modelId="{1FD2F3CE-E3E8-094D-9517-BFBAD76654FE}" type="presParOf" srcId="{471B81BB-C473-D24F-BA2D-DFBFCCA9A498}" destId="{E740BAD0-2BC1-5B43-9DB1-97AB97666C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89CBEF-9657-2F46-8CD0-BB8C8342F382}">
      <dsp:nvSpPr>
        <dsp:cNvPr id="0" name=""/>
        <dsp:cNvSpPr/>
      </dsp:nvSpPr>
      <dsp:spPr>
        <a:xfrm>
          <a:off x="4191000" y="1250029"/>
          <a:ext cx="1208781" cy="1103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8781" y="110364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D731E-DF5D-FA4E-9178-CB82BAB98BDD}">
      <dsp:nvSpPr>
        <dsp:cNvPr id="0" name=""/>
        <dsp:cNvSpPr/>
      </dsp:nvSpPr>
      <dsp:spPr>
        <a:xfrm>
          <a:off x="4191000" y="1250029"/>
          <a:ext cx="2965163" cy="2254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7196"/>
              </a:lnTo>
              <a:lnTo>
                <a:pt x="2965163" y="1997196"/>
              </a:lnTo>
              <a:lnTo>
                <a:pt x="2965163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7B320-32A8-4D44-8D27-284820964DD1}">
      <dsp:nvSpPr>
        <dsp:cNvPr id="0" name=""/>
        <dsp:cNvSpPr/>
      </dsp:nvSpPr>
      <dsp:spPr>
        <a:xfrm>
          <a:off x="4145280" y="1250029"/>
          <a:ext cx="91440" cy="2254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268DC-3122-D842-81B8-5BFC1FA2B411}">
      <dsp:nvSpPr>
        <dsp:cNvPr id="0" name=""/>
        <dsp:cNvSpPr/>
      </dsp:nvSpPr>
      <dsp:spPr>
        <a:xfrm>
          <a:off x="1225836" y="1250029"/>
          <a:ext cx="2965163" cy="2254504"/>
        </a:xfrm>
        <a:custGeom>
          <a:avLst/>
          <a:gdLst/>
          <a:ahLst/>
          <a:cxnLst/>
          <a:rect l="0" t="0" r="0" b="0"/>
          <a:pathLst>
            <a:path>
              <a:moveTo>
                <a:pt x="2965163" y="0"/>
              </a:moveTo>
              <a:lnTo>
                <a:pt x="2965163" y="1997196"/>
              </a:lnTo>
              <a:lnTo>
                <a:pt x="0" y="1997196"/>
              </a:lnTo>
              <a:lnTo>
                <a:pt x="0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6F0C4-3D65-8741-B1C1-56B527AD41D4}">
      <dsp:nvSpPr>
        <dsp:cNvPr id="0" name=""/>
        <dsp:cNvSpPr/>
      </dsp:nvSpPr>
      <dsp:spPr>
        <a:xfrm>
          <a:off x="2965725" y="24755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 smtClean="0"/>
            <a:t>کمیته راهبری </a:t>
          </a:r>
          <a:endParaRPr lang="en-US" sz="4400" b="1" kern="1200" dirty="0">
            <a:solidFill>
              <a:srgbClr val="800000"/>
            </a:solidFill>
          </a:endParaRPr>
        </a:p>
      </dsp:txBody>
      <dsp:txXfrm>
        <a:off x="2965725" y="24755"/>
        <a:ext cx="2450548" cy="1225274"/>
      </dsp:txXfrm>
    </dsp:sp>
    <dsp:sp modelId="{DF30E7C8-E9AA-D646-8588-869B2321AA7B}">
      <dsp:nvSpPr>
        <dsp:cNvPr id="0" name=""/>
        <dsp:cNvSpPr/>
      </dsp:nvSpPr>
      <dsp:spPr>
        <a:xfrm>
          <a:off x="562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 smtClean="0"/>
            <a:t>تیم بودجه</a:t>
          </a:r>
          <a:endParaRPr lang="en-US" sz="4400" b="1" kern="1200" dirty="0">
            <a:solidFill>
              <a:srgbClr val="800000"/>
            </a:solidFill>
          </a:endParaRPr>
        </a:p>
      </dsp:txBody>
      <dsp:txXfrm>
        <a:off x="562" y="3504533"/>
        <a:ext cx="2450548" cy="1225274"/>
      </dsp:txXfrm>
    </dsp:sp>
    <dsp:sp modelId="{DB15E05B-1124-1E43-8581-01A4E54D57A7}">
      <dsp:nvSpPr>
        <dsp:cNvPr id="0" name=""/>
        <dsp:cNvSpPr/>
      </dsp:nvSpPr>
      <dsp:spPr>
        <a:xfrm>
          <a:off x="2965725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 smtClean="0"/>
            <a:t>تیم خزانه داری</a:t>
          </a:r>
          <a:endParaRPr lang="en-US" sz="4400" b="1" kern="1200" dirty="0">
            <a:solidFill>
              <a:srgbClr val="800000"/>
            </a:solidFill>
          </a:endParaRPr>
        </a:p>
      </dsp:txBody>
      <dsp:txXfrm>
        <a:off x="2965725" y="3504533"/>
        <a:ext cx="2450548" cy="1225274"/>
      </dsp:txXfrm>
    </dsp:sp>
    <dsp:sp modelId="{3701265F-10F0-4F41-BE35-9F58262A8D71}">
      <dsp:nvSpPr>
        <dsp:cNvPr id="0" name=""/>
        <dsp:cNvSpPr/>
      </dsp:nvSpPr>
      <dsp:spPr>
        <a:xfrm>
          <a:off x="5930889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 smtClean="0"/>
            <a:t>تیم </a:t>
          </a:r>
          <a:r>
            <a:rPr lang="en-US" sz="4400" kern="1200" dirty="0" smtClean="0"/>
            <a:t>ICT</a:t>
          </a:r>
          <a:endParaRPr lang="en-US" sz="4400" b="1" kern="1200" dirty="0">
            <a:solidFill>
              <a:srgbClr val="800000"/>
            </a:solidFill>
          </a:endParaRPr>
        </a:p>
      </dsp:txBody>
      <dsp:txXfrm>
        <a:off x="5930889" y="3504533"/>
        <a:ext cx="2450548" cy="1225274"/>
      </dsp:txXfrm>
    </dsp:sp>
    <dsp:sp modelId="{B21C3BF1-6E3A-8840-8375-870D87C6F6F9}">
      <dsp:nvSpPr>
        <dsp:cNvPr id="0" name=""/>
        <dsp:cNvSpPr/>
      </dsp:nvSpPr>
      <dsp:spPr>
        <a:xfrm>
          <a:off x="2949233" y="17410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 smtClean="0"/>
            <a:t>مدیر پروژه</a:t>
          </a:r>
          <a:endParaRPr lang="en-US" sz="4400" b="1" kern="1200" dirty="0">
            <a:solidFill>
              <a:srgbClr val="800000"/>
            </a:solidFill>
          </a:endParaRPr>
        </a:p>
      </dsp:txBody>
      <dsp:txXfrm>
        <a:off x="2949233" y="1741033"/>
        <a:ext cx="2450548" cy="1225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ance.gov.au/cbm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41425"/>
          </a:xfrm>
        </p:spPr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(GFMIS)</a:t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a-IR" sz="3200" dirty="0" smtClean="0"/>
              <a:t>سیستم مدیریت اطلاعات مالی دولت</a:t>
            </a:r>
            <a:endParaRPr lang="en-US" sz="32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905000"/>
          </a:xfrm>
        </p:spPr>
        <p:txBody>
          <a:bodyPr/>
          <a:lstStyle/>
          <a:p>
            <a:pPr rtl="1"/>
            <a:r>
              <a:rPr lang="fa-IR" sz="2000" dirty="0" smtClean="0"/>
              <a:t>عبدل مدبر خان</a:t>
            </a:r>
            <a:endParaRPr lang="en-US" sz="2000" dirty="0" smtClean="0"/>
          </a:p>
          <a:p>
            <a:pPr rtl="1"/>
            <a:r>
              <a:rPr lang="fa-IR" sz="2000" dirty="0" smtClean="0"/>
              <a:t>دایره امور بودجه ای, صندوق جهانی پول</a:t>
            </a:r>
            <a:endParaRPr lang="en-US" sz="2000" dirty="0" smtClean="0"/>
          </a:p>
          <a:p>
            <a:pPr rtl="1"/>
            <a:r>
              <a:rPr lang="fa-IR" sz="2000" dirty="0" smtClean="0"/>
              <a:t>هيئت اعزامی به ایران</a:t>
            </a:r>
            <a:endParaRPr lang="en-US" sz="2000" dirty="0" smtClean="0"/>
          </a:p>
          <a:p>
            <a:pPr rtl="1"/>
            <a:r>
              <a:rPr lang="fa-IR" sz="2000" dirty="0" smtClean="0"/>
              <a:t>تهران</a:t>
            </a:r>
            <a:endParaRPr lang="en-US" sz="2000" dirty="0" smtClean="0"/>
          </a:p>
          <a:p>
            <a:r>
              <a:rPr lang="fa-IR" sz="2000" dirty="0" smtClean="0"/>
              <a:t>جولای/ اگوست ۲۰۱۵</a:t>
            </a: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در نظر گرفتن هزینه ها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گستره ، پوشش ، تعداد کاربران </a:t>
            </a:r>
            <a:endParaRPr lang="en-US" dirty="0" smtClean="0"/>
          </a:p>
          <a:p>
            <a:pPr lvl="0" algn="r" rtl="1"/>
            <a:r>
              <a:rPr lang="fa-IR" dirty="0" smtClean="0"/>
              <a:t>سخت افزار – خرید ونگهداری</a:t>
            </a:r>
            <a:endParaRPr lang="en-US" dirty="0" smtClean="0"/>
          </a:p>
          <a:p>
            <a:pPr lvl="0" algn="r" rtl="1"/>
            <a:r>
              <a:rPr lang="fa-IR" dirty="0" smtClean="0"/>
              <a:t>نرم افزار – خرید و هزینه های دوره ای</a:t>
            </a:r>
            <a:endParaRPr lang="en-US" dirty="0" smtClean="0"/>
          </a:p>
          <a:p>
            <a:pPr lvl="0" algn="r" rtl="1"/>
            <a:r>
              <a:rPr lang="fa-IR" dirty="0" smtClean="0"/>
              <a:t>مشاوره – طرح مفهومی ، نیازهای عملکردی ، </a:t>
            </a:r>
            <a:r>
              <a:rPr lang="en-US" dirty="0" smtClean="0"/>
              <a:t>IT </a:t>
            </a:r>
            <a:r>
              <a:rPr lang="fa-IR" dirty="0" smtClean="0"/>
              <a:t> ، تست ، آموزشی – دیگر هزینه ها – مخابرات ، امنیت داشتن بک آپ از سایت 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تجربیات بین المللی در زمینه هزینه ها تاثیرات متعارفی را در گستره ، پوشش ، کارایی سیستم نشان می دهند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000" dirty="0" smtClean="0"/>
              <a:t>جمهوری اسلواک : کل هزینه  </a:t>
            </a:r>
            <a:r>
              <a:rPr lang="fa-IR" sz="2000" u="sng" dirty="0" smtClean="0"/>
              <a:t>60 </a:t>
            </a:r>
            <a:r>
              <a:rPr lang="fa-IR" sz="2000" dirty="0" smtClean="0"/>
              <a:t> میلیون دلار</a:t>
            </a:r>
            <a:endParaRPr lang="en-US" sz="2000" dirty="0" smtClean="0"/>
          </a:p>
          <a:p>
            <a:pPr lvl="0" algn="r" rtl="1"/>
            <a:r>
              <a:rPr lang="fa-IR" sz="2000" dirty="0" smtClean="0"/>
              <a:t>متوسط آمریکای لاتین : بین </a:t>
            </a:r>
            <a:r>
              <a:rPr lang="fa-IR" sz="2000" u="sng" dirty="0" smtClean="0"/>
              <a:t>35</a:t>
            </a:r>
            <a:r>
              <a:rPr lang="fa-IR" sz="2000" dirty="0" smtClean="0"/>
              <a:t> تا </a:t>
            </a:r>
            <a:r>
              <a:rPr lang="fa-IR" sz="2000" u="sng" dirty="0" smtClean="0"/>
              <a:t>100</a:t>
            </a:r>
            <a:r>
              <a:rPr lang="fa-IR" sz="2000" dirty="0" smtClean="0"/>
              <a:t> میلیون دلار</a:t>
            </a:r>
            <a:endParaRPr lang="en-US" sz="2000" dirty="0" smtClean="0"/>
          </a:p>
          <a:p>
            <a:pPr lvl="0" algn="r" rtl="1"/>
            <a:r>
              <a:rPr lang="fa-IR" sz="2000" dirty="0" smtClean="0"/>
              <a:t>کالیفرنیا : هزینه تضمینی </a:t>
            </a:r>
            <a:r>
              <a:rPr lang="fa-IR" sz="2000" u="sng" dirty="0" smtClean="0"/>
              <a:t>6/1</a:t>
            </a:r>
            <a:r>
              <a:rPr lang="fa-IR" sz="2000" dirty="0" smtClean="0"/>
              <a:t> میلیارد دلار در طول </a:t>
            </a:r>
            <a:r>
              <a:rPr lang="fa-IR" sz="2000" u="sng" dirty="0" smtClean="0"/>
              <a:t>10</a:t>
            </a:r>
            <a:r>
              <a:rPr lang="fa-IR" sz="2000" dirty="0" smtClean="0"/>
              <a:t> سال ( از سال 9/2008 تا 18/2017)</a:t>
            </a:r>
            <a:endParaRPr lang="en-US" sz="2000" dirty="0" smtClean="0"/>
          </a:p>
          <a:p>
            <a:pPr lvl="1" algn="r" rtl="1"/>
            <a:r>
              <a:rPr lang="fa-IR" sz="1600" dirty="0" smtClean="0"/>
              <a:t>منبع : مطالعه </a:t>
            </a:r>
            <a:r>
              <a:rPr lang="en-US" sz="1600" dirty="0" smtClean="0"/>
              <a:t> USAID</a:t>
            </a:r>
            <a:r>
              <a:rPr lang="fa-IR" sz="1600" dirty="0" smtClean="0"/>
              <a:t> که بصورت تکی هزینه نهایی برای </a:t>
            </a:r>
            <a:r>
              <a:rPr lang="en-US" sz="1600" dirty="0" smtClean="0"/>
              <a:t> GFMIS </a:t>
            </a:r>
            <a:r>
              <a:rPr lang="fa-IR" sz="1600" dirty="0" smtClean="0"/>
              <a:t>را بصورت سرانه </a:t>
            </a:r>
            <a:r>
              <a:rPr lang="fa-IR" sz="1600" u="sng" dirty="0" smtClean="0"/>
              <a:t>6</a:t>
            </a:r>
            <a:r>
              <a:rPr lang="fa-IR" sz="1600" dirty="0" smtClean="0"/>
              <a:t> دلار تخمین می زند .</a:t>
            </a:r>
            <a:endParaRPr lang="en-US" sz="1600" dirty="0" smtClean="0"/>
          </a:p>
          <a:p>
            <a:pPr lvl="0" algn="r" rtl="1"/>
            <a:r>
              <a:rPr lang="fa-IR" sz="2000" dirty="0" smtClean="0"/>
              <a:t>مطالعه ی بانک جهانی هزینه ی پایین کسری را نشان می دهد </a:t>
            </a:r>
            <a:endParaRPr lang="en-US" sz="2000" dirty="0" smtClean="0"/>
          </a:p>
          <a:p>
            <a:pPr lvl="1" algn="r" rtl="1"/>
            <a:r>
              <a:rPr lang="fa-IR" sz="1600" u="sng" dirty="0" smtClean="0"/>
              <a:t>49</a:t>
            </a:r>
            <a:r>
              <a:rPr lang="fa-IR" sz="1600" dirty="0" smtClean="0"/>
              <a:t>سیستم عملیاتی :</a:t>
            </a:r>
            <a:r>
              <a:rPr lang="fa-IR" sz="1600" u="sng" dirty="0" smtClean="0"/>
              <a:t>  6/6</a:t>
            </a:r>
            <a:r>
              <a:rPr lang="fa-IR" sz="1600" dirty="0" smtClean="0"/>
              <a:t>  میلیون دلار ( هزینه متوسط )</a:t>
            </a:r>
            <a:endParaRPr lang="en-US" sz="1600" dirty="0" smtClean="0"/>
          </a:p>
          <a:p>
            <a:pPr lvl="1" algn="r" rtl="1"/>
            <a:r>
              <a:rPr lang="fa-IR" sz="1600" dirty="0" smtClean="0"/>
              <a:t>32 پروژه فعال : </a:t>
            </a:r>
            <a:r>
              <a:rPr lang="fa-IR" sz="1600" u="sng" dirty="0" smtClean="0"/>
              <a:t>6/12</a:t>
            </a:r>
            <a:r>
              <a:rPr lang="fa-IR" sz="1600" dirty="0" smtClean="0"/>
              <a:t>  میلیون دلار ( هزینه متوسط)</a:t>
            </a:r>
            <a:endParaRPr lang="en-US" sz="1600" dirty="0" smtClean="0"/>
          </a:p>
          <a:p>
            <a:pPr lvl="1" algn="r" rtl="1"/>
            <a:r>
              <a:rPr lang="fa-IR" sz="1600" dirty="0" smtClean="0"/>
              <a:t> فدراسیون روسیه :  </a:t>
            </a:r>
            <a:r>
              <a:rPr lang="fa-IR" sz="1600" u="sng" dirty="0" smtClean="0"/>
              <a:t>576</a:t>
            </a:r>
            <a:r>
              <a:rPr lang="fa-IR" sz="1600" dirty="0" smtClean="0"/>
              <a:t>  میلیون دلار ( در نمونه بانک جهانی این مورد استثناء محسوب می شود )</a:t>
            </a:r>
            <a:endParaRPr lang="en-US" sz="1600" dirty="0" smtClean="0"/>
          </a:p>
          <a:p>
            <a:pPr algn="r"/>
            <a:endParaRPr lang="fa-I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دیگر مسائل کلیدی پیاده سازی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بهینه کردن سیستم</a:t>
            </a:r>
            <a:endParaRPr lang="en-US" dirty="0" smtClean="0"/>
          </a:p>
          <a:p>
            <a:pPr lvl="0" algn="r" rtl="1"/>
            <a:r>
              <a:rPr lang="fa-IR" dirty="0" smtClean="0"/>
              <a:t>تنظیم سیستم </a:t>
            </a:r>
            <a:endParaRPr lang="en-US" dirty="0" smtClean="0"/>
          </a:p>
          <a:p>
            <a:pPr lvl="0" algn="r" rtl="1"/>
            <a:r>
              <a:rPr lang="fa-IR" dirty="0" smtClean="0"/>
              <a:t>اجرای تست آزمایشی </a:t>
            </a:r>
            <a:endParaRPr lang="en-US" dirty="0" smtClean="0"/>
          </a:p>
          <a:p>
            <a:pPr lvl="0" algn="r" rtl="1"/>
            <a:r>
              <a:rPr lang="fa-IR" dirty="0" smtClean="0"/>
              <a:t>پیاده سازی کامل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تست پذیرش کاربر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بیش از میزان مورد نیاز تست نکنید .</a:t>
            </a:r>
            <a:endParaRPr lang="en-US" dirty="0" smtClean="0"/>
          </a:p>
          <a:p>
            <a:pPr lvl="0" algn="r" rtl="1"/>
            <a:r>
              <a:rPr lang="fa-IR" dirty="0" smtClean="0"/>
              <a:t>مالکیت تست کردن برشی باید تعلق داشته باشد .</a:t>
            </a:r>
            <a:endParaRPr lang="en-US" dirty="0" smtClean="0"/>
          </a:p>
          <a:p>
            <a:pPr algn="r"/>
            <a:r>
              <a:rPr lang="fa-IR" dirty="0" smtClean="0"/>
              <a:t>ترجیحآ یک شرکت مستقل از فروشنده نرم افزار را داشته باشید که در مرحله ی تست به شما کمک کند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اجرای آزمایشی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معمولا ایده ی خوبی است .</a:t>
            </a:r>
            <a:endParaRPr lang="en-US" dirty="0" smtClean="0"/>
          </a:p>
          <a:p>
            <a:pPr lvl="0" algn="r" rtl="1"/>
            <a:r>
              <a:rPr lang="fa-IR" dirty="0" smtClean="0"/>
              <a:t> در برگیرنده استفاده از سیستم جدید در کنار سیستم قدیم در برخی از مناطق برای مدت کوتاهی می گردد.</a:t>
            </a:r>
            <a:endParaRPr lang="en-US" dirty="0" smtClean="0"/>
          </a:p>
          <a:p>
            <a:pPr lvl="0" algn="r" rtl="1"/>
            <a:r>
              <a:rPr lang="fa-IR" dirty="0" smtClean="0"/>
              <a:t>نتایج طرح آزمایشی را بررسی نمایید .</a:t>
            </a:r>
            <a:endParaRPr lang="en-US" dirty="0" smtClean="0"/>
          </a:p>
          <a:p>
            <a:pPr algn="r"/>
            <a:r>
              <a:rPr lang="fa-IR" dirty="0" smtClean="0"/>
              <a:t>در صورت نیاز پس از اعمال تغییرات مجددآ تست نمایید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15A5E1-B12A-5148-A5E1-4B06F1E99D88}" type="datetime1">
              <a:rPr lang="en-GB"/>
              <a:pPr>
                <a:defRPr/>
              </a:pPr>
              <a:t>27/07/2015</a:t>
            </a:fld>
            <a:endParaRPr lang="ar-KW"/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A22FD-4E3F-704F-B492-C4BC6E0F9C22}" type="slidenum">
              <a:rPr lang="ar-KW"/>
              <a:pPr>
                <a:defRPr/>
              </a:pPr>
              <a:t>15</a:t>
            </a:fld>
            <a:endParaRPr lang="ar-KW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22325" y="219075"/>
            <a:ext cx="747395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r>
              <a:rPr lang="en-US" sz="2800" dirty="0">
                <a:latin typeface="Times New Roman" charset="0"/>
                <a:cs typeface="Arial" charset="0"/>
              </a:rPr>
              <a:t>                                                                                  </a:t>
            </a: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403225" y="60166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  <a:defRPr/>
            </a:pPr>
            <a:endParaRPr lang="es-ES" sz="2800" dirty="0">
              <a:latin typeface="Times New Roman" charset="0"/>
              <a:cs typeface="Arial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84213" y="981075"/>
            <a:ext cx="2949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مدل مفهومی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55650" y="1628775"/>
            <a:ext cx="26677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تغییرات نهادی  و قانونی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971550" y="2133600"/>
            <a:ext cx="13115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طراحی فنی</a:t>
            </a:r>
            <a:endParaRPr lang="en-US" b="1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700338" y="2781300"/>
            <a:ext cx="27558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سیستم ها ( خرید وتامین)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284663" y="3500438"/>
            <a:ext cx="10935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تنظیم ها 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953000" y="4748213"/>
            <a:ext cx="24833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اجرای آزمایشی سیستم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6248400" y="5257800"/>
            <a:ext cx="22829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مشابه سازی سیستم 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290715" y="4114800"/>
            <a:ext cx="34099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a-IR" dirty="0" smtClean="0">
                <a:solidFill>
                  <a:srgbClr val="C00000"/>
                </a:solidFill>
              </a:rPr>
              <a:t>مدیریت تغییر و آموزش کاربران</a:t>
            </a:r>
            <a:endParaRPr lang="en-US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85800" y="6477000"/>
            <a:ext cx="1752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1"/>
            <a:r>
              <a:rPr lang="fa-IR" sz="2000" u="sng" dirty="0" smtClean="0">
                <a:solidFill>
                  <a:srgbClr val="C00000"/>
                </a:solidFill>
              </a:rPr>
              <a:t>18-12</a:t>
            </a:r>
            <a:r>
              <a:rPr lang="fa-IR" sz="2000" dirty="0" smtClean="0">
                <a:solidFill>
                  <a:srgbClr val="C00000"/>
                </a:solidFill>
              </a:rPr>
              <a:t>  ماه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2895600" y="6461125"/>
            <a:ext cx="12362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rtl="1"/>
            <a:r>
              <a:rPr lang="fa-IR" sz="2000" u="sng" dirty="0" smtClean="0">
                <a:solidFill>
                  <a:srgbClr val="C00000"/>
                </a:solidFill>
              </a:rPr>
              <a:t>18-12</a:t>
            </a:r>
            <a:r>
              <a:rPr lang="fa-IR" sz="2000" dirty="0" smtClean="0">
                <a:solidFill>
                  <a:srgbClr val="C00000"/>
                </a:solidFill>
              </a:rPr>
              <a:t>  ماه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6400800" y="6491288"/>
            <a:ext cx="12795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rtl="1"/>
            <a:r>
              <a:rPr lang="fa-IR" u="sng" dirty="0" smtClean="0">
                <a:solidFill>
                  <a:srgbClr val="C00000"/>
                </a:solidFill>
              </a:rPr>
              <a:t>36-24</a:t>
            </a:r>
            <a:r>
              <a:rPr lang="fa-IR" dirty="0" smtClean="0">
                <a:solidFill>
                  <a:srgbClr val="C00000"/>
                </a:solidFill>
              </a:rPr>
              <a:t>ماه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533400" y="6400800"/>
            <a:ext cx="2057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2667000" y="6400800"/>
            <a:ext cx="2057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4800600" y="6400800"/>
            <a:ext cx="4343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>
            <a:off x="755650" y="1412875"/>
            <a:ext cx="2087563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1403350" y="2060575"/>
            <a:ext cx="41052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2627313" y="2636838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9" name="Line 21"/>
          <p:cNvSpPr>
            <a:spLocks noChangeShapeType="1"/>
          </p:cNvSpPr>
          <p:nvPr/>
        </p:nvSpPr>
        <p:spPr bwMode="auto">
          <a:xfrm>
            <a:off x="2843213" y="3357563"/>
            <a:ext cx="21336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4787900" y="3933825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>
            <a:off x="4267200" y="4581525"/>
            <a:ext cx="487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2" name="Line 24"/>
          <p:cNvSpPr>
            <a:spLocks noChangeShapeType="1"/>
          </p:cNvSpPr>
          <p:nvPr/>
        </p:nvSpPr>
        <p:spPr bwMode="auto">
          <a:xfrm>
            <a:off x="5943600" y="5181600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3" name="Line 25"/>
          <p:cNvSpPr>
            <a:spLocks noChangeShapeType="1"/>
          </p:cNvSpPr>
          <p:nvPr/>
        </p:nvSpPr>
        <p:spPr bwMode="auto">
          <a:xfrm>
            <a:off x="7086600" y="5734050"/>
            <a:ext cx="20574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-11530" y="228600"/>
            <a:ext cx="7783929" cy="70788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fa-IR" sz="4000" dirty="0" smtClean="0">
                <a:solidFill>
                  <a:srgbClr val="C00000"/>
                </a:solidFill>
              </a:rPr>
              <a:t>برنامه ی مرحله ای پیاده سازی </a:t>
            </a:r>
            <a:endParaRPr lang="en-US" sz="4000" dirty="0">
              <a:solidFill>
                <a:srgbClr val="C00000"/>
              </a:solidFill>
              <a:latin typeface="Times New Roman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902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000" dirty="0" smtClean="0"/>
              <a:t> درنهایت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en-US" sz="2400" dirty="0" smtClean="0"/>
              <a:t>GFMIS </a:t>
            </a:r>
            <a:r>
              <a:rPr lang="fa-IR" sz="2400" dirty="0" smtClean="0"/>
              <a:t> شاید پرهزینه ترین  ، طولانی ترین و پیچیده ترین  پروژه ای خواهد بود که وزارت دارایی انجام داده است .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بسیار اهمیت دارد که بودجه واقع بینانه  ، زمان بندی مناسب و مدیریت پروژه مناسب در نظر گرفته شود .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دقیقا مشخص نمایید که  </a:t>
            </a:r>
            <a:r>
              <a:rPr lang="en-US" sz="2400" dirty="0" smtClean="0"/>
              <a:t>GFMIS </a:t>
            </a:r>
            <a:r>
              <a:rPr lang="fa-IR" sz="2400" dirty="0" smtClean="0"/>
              <a:t> قرار است چه چیزی را انجام دهد و واقع بین باشید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بیش از حد تست نکنید .</a:t>
            </a:r>
            <a:endParaRPr lang="en-US" sz="2400" dirty="0" smtClean="0"/>
          </a:p>
          <a:p>
            <a:pPr algn="r" rtl="1">
              <a:buNone/>
            </a:pPr>
            <a:r>
              <a:rPr lang="fa-IR" sz="2400" dirty="0" smtClean="0"/>
              <a:t> </a:t>
            </a:r>
            <a:endParaRPr lang="en-US" sz="2400" dirty="0" smtClean="0"/>
          </a:p>
          <a:p>
            <a:pPr algn="r"/>
            <a:r>
              <a:rPr lang="fa-IR" sz="2400" dirty="0" smtClean="0"/>
              <a:t>از مدیریت تغییر غافل نشوید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272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موضوعاتی برای بحث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درحال حاضر ، چه نوع  </a:t>
            </a:r>
            <a:r>
              <a:rPr lang="en-US" sz="2400" dirty="0" smtClean="0"/>
              <a:t>GFMIS </a:t>
            </a:r>
            <a:r>
              <a:rPr lang="fa-IR" sz="2400" dirty="0" smtClean="0"/>
              <a:t> را استفاده می کنید ؟</a:t>
            </a:r>
            <a:endParaRPr lang="en-US" sz="2400" dirty="0" smtClean="0"/>
          </a:p>
          <a:p>
            <a:pPr algn="r" rtl="1"/>
            <a:r>
              <a:rPr lang="en-US" sz="2400" dirty="0" smtClean="0"/>
              <a:t> </a:t>
            </a:r>
          </a:p>
          <a:p>
            <a:pPr lvl="1" algn="r" rtl="1"/>
            <a:r>
              <a:rPr lang="fa-IR" sz="2000" dirty="0" smtClean="0"/>
              <a:t>آیا با سیستم مشکلاتی را دارید ؟</a:t>
            </a:r>
            <a:endParaRPr lang="en-US" sz="2000" dirty="0" smtClean="0"/>
          </a:p>
          <a:p>
            <a:pPr lvl="1" algn="r" rtl="1">
              <a:buNone/>
            </a:pPr>
            <a:endParaRPr lang="en-US" sz="2000" dirty="0" smtClean="0"/>
          </a:p>
          <a:p>
            <a:pPr lvl="0" algn="r" rtl="1"/>
            <a:r>
              <a:rPr lang="fa-IR" sz="2400" dirty="0" smtClean="0"/>
              <a:t>چه بهبودهایی مورد نیاز است و آیا طرح به روز نمودن خزانه این بهوبدها راهم در برمی گیرد ؟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کدامیک از تغییرات نهادی – چگونه سیستم های بودجه و خزانه داری ارتباط بهتری می توانند باهم داشته باشند ؟</a:t>
            </a:r>
            <a:endParaRPr lang="en-US" sz="2400" dirty="0" smtClean="0"/>
          </a:p>
          <a:p>
            <a:pPr algn="r" rtl="1">
              <a:buNone/>
            </a:pPr>
            <a:endParaRPr lang="en-US" sz="2400" dirty="0" smtClean="0"/>
          </a:p>
          <a:p>
            <a:pPr lvl="1" algn="r" rtl="1"/>
            <a:r>
              <a:rPr lang="fa-IR" sz="2000" dirty="0" smtClean="0"/>
              <a:t>آیا برنامه ای برای یکپارچه سازی سیستم ها وجود دارد ؟</a:t>
            </a:r>
            <a:endParaRPr lang="en-US" sz="2000" dirty="0" smtClean="0"/>
          </a:p>
          <a:p>
            <a:pPr algn="r"/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a-IR" sz="6600" dirty="0" smtClean="0"/>
              <a:t>با تشکر</a:t>
            </a:r>
          </a:p>
          <a:p>
            <a:pPr algn="ctr">
              <a:buNone/>
            </a:pPr>
            <a:endParaRPr lang="fa-IR" sz="6600" dirty="0" smtClean="0"/>
          </a:p>
          <a:p>
            <a:pPr algn="ctr">
              <a:buNone/>
            </a:pPr>
            <a:endParaRPr lang="fa-IR" sz="6600" dirty="0" smtClean="0"/>
          </a:p>
          <a:p>
            <a:pPr algn="ctr">
              <a:buNone/>
            </a:pPr>
            <a:endParaRPr lang="fa-IR" sz="6600" dirty="0" smtClean="0"/>
          </a:p>
          <a:p>
            <a:pPr algn="ctr">
              <a:buNone/>
            </a:pPr>
            <a:r>
              <a:rPr lang="fa-IR" sz="6600" dirty="0" smtClean="0"/>
              <a:t> </a:t>
            </a:r>
            <a:endParaRPr lang="fa-IR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/>
              <a:t>Dener, Watkins, Dorotinsky, World Bank (2011), </a:t>
            </a:r>
            <a:r>
              <a:rPr lang="en-US" sz="2000" b="0" i="1" dirty="0" smtClean="0"/>
              <a:t>Financial Management Information System: 25 </a:t>
            </a:r>
            <a:r>
              <a:rPr lang="en-US" sz="2000" b="0" i="1" dirty="0"/>
              <a:t>Years of World Bank Experience on What Works and What </a:t>
            </a:r>
            <a:r>
              <a:rPr lang="en-US" sz="2000" b="0" i="1" dirty="0" smtClean="0"/>
              <a:t>Doesn’t</a:t>
            </a:r>
          </a:p>
          <a:p>
            <a:r>
              <a:rPr lang="en-US" sz="2000" b="0" dirty="0" smtClean="0"/>
              <a:t>USAID (2008), </a:t>
            </a:r>
            <a:r>
              <a:rPr lang="en-US" sz="2000" b="0" i="1" dirty="0"/>
              <a:t>Integrated Financial Management Information Systems: A Practical </a:t>
            </a:r>
            <a:r>
              <a:rPr lang="en-US" sz="2000" b="0" i="1" dirty="0" smtClean="0"/>
              <a:t>Guide</a:t>
            </a:r>
            <a:endParaRPr lang="en-US" sz="2000" dirty="0" smtClean="0"/>
          </a:p>
          <a:p>
            <a:r>
              <a:rPr lang="en-US" sz="2000" b="0" dirty="0" smtClean="0"/>
              <a:t>Khan and Pessoa, IMF (2010), </a:t>
            </a:r>
            <a:r>
              <a:rPr lang="en-US" sz="2000" b="0" i="1" dirty="0" smtClean="0"/>
              <a:t>Conceptual </a:t>
            </a:r>
            <a:r>
              <a:rPr lang="en-US" sz="2000" b="0" i="1" dirty="0"/>
              <a:t>Design:</a:t>
            </a:r>
            <a:br>
              <a:rPr lang="en-US" sz="2000" b="0" i="1" dirty="0"/>
            </a:br>
            <a:r>
              <a:rPr lang="en-US" sz="2000" b="0" i="1" dirty="0"/>
              <a:t>A Critical Element of a Government Financial Management Information System Project </a:t>
            </a:r>
          </a:p>
          <a:p>
            <a:r>
              <a:rPr lang="en-US" sz="2000" b="0" dirty="0">
                <a:hlinkClick r:id="rId2"/>
              </a:rPr>
              <a:t>http://www.finance.gov.au/cbms/</a:t>
            </a:r>
            <a:endParaRPr lang="en-US" sz="2000" b="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24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خلاصه محبث : قسمت دوم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مشکلات پروژه های  </a:t>
            </a:r>
            <a:r>
              <a:rPr lang="en-US" dirty="0" smtClean="0"/>
              <a:t>GFMIS</a:t>
            </a:r>
          </a:p>
          <a:p>
            <a:pPr lvl="0" algn="r" rtl="1"/>
            <a:r>
              <a:rPr lang="fa-IR" dirty="0" smtClean="0"/>
              <a:t>چگونه جلوی مشکلات را گرفت </a:t>
            </a:r>
            <a:endParaRPr lang="en-US" dirty="0" smtClean="0"/>
          </a:p>
          <a:p>
            <a:pPr lvl="0" algn="r" rtl="1"/>
            <a:r>
              <a:rPr lang="fa-IR" dirty="0" smtClean="0"/>
              <a:t>تنها نرم افزارهای محلی و یا خریداری شده </a:t>
            </a:r>
            <a:r>
              <a:rPr lang="en-US" dirty="0" smtClean="0"/>
              <a:t>( COTS )</a:t>
            </a:r>
          </a:p>
          <a:p>
            <a:pPr lvl="0" algn="r" rtl="1"/>
            <a:r>
              <a:rPr lang="fa-IR" dirty="0" smtClean="0"/>
              <a:t>مدیریت پروژه</a:t>
            </a:r>
            <a:endParaRPr lang="en-US" dirty="0" smtClean="0"/>
          </a:p>
          <a:p>
            <a:pPr lvl="0" algn="r" rtl="1"/>
            <a:r>
              <a:rPr lang="fa-IR" dirty="0" smtClean="0"/>
              <a:t>هزینه ها</a:t>
            </a:r>
            <a:endParaRPr lang="en-US" dirty="0" smtClean="0"/>
          </a:p>
          <a:p>
            <a:pPr lvl="0" algn="r" rtl="1"/>
            <a:r>
              <a:rPr lang="fa-IR" dirty="0" smtClean="0"/>
              <a:t>سیستم های موقت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مشکلات پروژه های جی اف ام ای اس 1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فقدان تعهد در سطح هیئت دولت / وزارت خانه یا مدیران کل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فقدان ها تفکر راهبردی کانی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فقدان منابع لازم 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مالی ، انسانی و زمانی</a:t>
            </a:r>
            <a:endParaRPr lang="en-US" sz="2400" dirty="0" smtClean="0"/>
          </a:p>
          <a:p>
            <a:pPr lvl="0" algn="r" rtl="1"/>
            <a:r>
              <a:rPr lang="fa-IR" sz="2800" dirty="0" smtClean="0"/>
              <a:t>مدیریت ضعیف پروژه </a:t>
            </a:r>
            <a:endParaRPr lang="en-US" sz="2800" dirty="0" smtClean="0"/>
          </a:p>
          <a:p>
            <a:pPr lvl="1" algn="r" rtl="1"/>
            <a:r>
              <a:rPr lang="fa-IR" sz="2400" dirty="0" smtClean="0"/>
              <a:t>تمرکز ناکامی بر روی خروجی ها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ضعف با مشکل در مدیریت 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مدیریت ضعیف یا ناکافی ریسک و تجزیه تحلیل آن</a:t>
            </a:r>
            <a:endParaRPr lang="en-US" sz="2400" dirty="0" smtClean="0"/>
          </a:p>
          <a:p>
            <a:pPr lvl="1" algn="r" rtl="1"/>
            <a:r>
              <a:rPr lang="fa-IR" sz="2400" dirty="0" smtClean="0"/>
              <a:t>مدیریت ناکارامد تغییر</a:t>
            </a:r>
            <a:endParaRPr lang="en-US" sz="2400" dirty="0" smtClean="0"/>
          </a:p>
          <a:p>
            <a:pPr algn="r"/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مشکلات پروژه های جی اف ام ای اس 2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تعریف و درک ناکافی  از جزئیات طرح مفهومی و نیازهای کاربر </a:t>
            </a:r>
            <a:endParaRPr lang="en-US" dirty="0" smtClean="0"/>
          </a:p>
          <a:p>
            <a:pPr lvl="1" algn="r" rtl="1"/>
            <a:r>
              <a:rPr lang="fa-IR" dirty="0" smtClean="0"/>
              <a:t>نیازهای غیرواقع بنیانه و عدم انعطاف ( قانون 20/ 80)</a:t>
            </a:r>
            <a:endParaRPr lang="en-US" dirty="0" smtClean="0"/>
          </a:p>
          <a:p>
            <a:pPr lvl="1" algn="r" rtl="1"/>
            <a:r>
              <a:rPr lang="fa-IR" dirty="0" smtClean="0"/>
              <a:t>تهیه سیستم های داخلی بدون داشتن تخصص لازم </a:t>
            </a:r>
            <a:endParaRPr lang="en-US" dirty="0" smtClean="0"/>
          </a:p>
          <a:p>
            <a:pPr lvl="0" algn="r" rtl="1"/>
            <a:r>
              <a:rPr lang="fa-IR" dirty="0" smtClean="0"/>
              <a:t>خرید سیستم های نرم افزاری حاضر و آماده  ایجاد تغییرات عمده در آنها</a:t>
            </a:r>
            <a:endParaRPr lang="en-US" dirty="0" smtClean="0"/>
          </a:p>
          <a:p>
            <a:pPr lvl="0" algn="r" rtl="1"/>
            <a:r>
              <a:rPr lang="fa-IR" dirty="0" smtClean="0"/>
              <a:t>تست ناکافی یا کارآمد سیستم 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چگونه جلو مشکلات را باید گرفت ؟1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بصورت راهبردی فکر کنید و مشکلات بزرگ را حل نمایید .</a:t>
            </a:r>
            <a:endParaRPr lang="en-US" sz="2400" dirty="0" smtClean="0"/>
          </a:p>
          <a:p>
            <a:pPr lvl="1" algn="r" rtl="1"/>
            <a:r>
              <a:rPr lang="fa-IR" sz="2000" dirty="0" smtClean="0"/>
              <a:t>حمایت سیاسی در سطوح بالا 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اهداف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گستره و پوشش</a:t>
            </a:r>
            <a:endParaRPr lang="en-US" sz="2000" dirty="0" smtClean="0"/>
          </a:p>
          <a:p>
            <a:pPr lvl="1" algn="r" rtl="1"/>
            <a:r>
              <a:rPr lang="fa-IR" sz="2000" dirty="0" smtClean="0"/>
              <a:t>دیگر مسائل اساسی </a:t>
            </a:r>
            <a:endParaRPr lang="en-US" sz="2000" dirty="0" smtClean="0"/>
          </a:p>
          <a:p>
            <a:pPr lvl="0" algn="r" rtl="1"/>
            <a:r>
              <a:rPr lang="fa-IR" sz="2400" dirty="0" smtClean="0"/>
              <a:t>ساختار یکم مدیریت و پروژه را مشخصص نمایید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مدل مفهومی و نیازهای آن را مشخص نمایید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سیستم را ارزیابی نموده و بهترین نرم افزار را برای خودتان انتخاب کنید .</a:t>
            </a:r>
            <a:endParaRPr lang="en-US" sz="2400" dirty="0" smtClean="0"/>
          </a:p>
          <a:p>
            <a:pPr lvl="1" algn="r"/>
            <a:r>
              <a:rPr lang="fa-IR" sz="2000" dirty="0" smtClean="0"/>
              <a:t>یک رولزرویس   شاید جواب نیازهای شما نباشد</a:t>
            </a:r>
            <a:endParaRPr lang="fa-I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چگونه جلو مشکلات را باید گرفت ؟ 2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در برابر تغییر درنیازهای مورد توافق مقاومت کنید .</a:t>
            </a:r>
            <a:endParaRPr lang="en-US" dirty="0" smtClean="0"/>
          </a:p>
          <a:p>
            <a:pPr lvl="0" algn="r" rtl="1"/>
            <a:r>
              <a:rPr lang="fa-IR" dirty="0" smtClean="0"/>
              <a:t>اگر ایجاد تغییر ضروری است پیاده سازی را متوقف کنید ، نیاز را بازنویسی نمایید ، واین نکته را ارزیابی نمایید گه آیا رویکرد اولیه نیاز به تغییر داشت یا خیر </a:t>
            </a:r>
            <a:endParaRPr lang="en-US" dirty="0" smtClean="0"/>
          </a:p>
          <a:p>
            <a:pPr lvl="0" algn="r" rtl="1"/>
            <a:r>
              <a:rPr lang="fa-IR" dirty="0" smtClean="0"/>
              <a:t>نگذارید که یک هدف متحرک سیر حرکت شما را تعیین کند.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نرم افزارهای محلی یا  از  پیش آماده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قبل از سال 2000 استفاده از نرم افزارهای محلی بسیار رایج بود</a:t>
            </a:r>
            <a:endParaRPr lang="en-US" dirty="0" smtClean="0"/>
          </a:p>
          <a:p>
            <a:pPr lvl="0" algn="r" rtl="1"/>
            <a:r>
              <a:rPr lang="fa-IR" dirty="0" smtClean="0"/>
              <a:t>با پیشرفت تکنولوژی تمایل اکنون به سمت نرم افزارهای حاضر آماده است .</a:t>
            </a:r>
            <a:endParaRPr lang="en-US" dirty="0" smtClean="0"/>
          </a:p>
          <a:p>
            <a:pPr lvl="1" algn="r" rtl="1"/>
            <a:r>
              <a:rPr lang="fa-IR" dirty="0" smtClean="0"/>
              <a:t>بسیار مهم است که جلو هزینه های تغییر را گرفته و یا آن را کاهش دهید چنین کاری گران و شکل خواهد بود </a:t>
            </a:r>
            <a:endParaRPr lang="en-US" dirty="0" smtClean="0"/>
          </a:p>
          <a:p>
            <a:pPr lvl="1" algn="r" rtl="1"/>
            <a:r>
              <a:rPr lang="fa-IR" dirty="0" smtClean="0"/>
              <a:t>گاهی می توان نرم افزارهای حاضر آماده را با نرم افزارهای خانگی ترکیب نمود ( برحسب نیاز )</a:t>
            </a:r>
          </a:p>
          <a:p>
            <a:pPr lvl="1" algn="r"/>
            <a:r>
              <a:rPr lang="fa-IR" dirty="0" smtClean="0"/>
              <a:t>قانون 20- 80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مدیریت موثر پروژه بسیار مهم می باشد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تشکیل  کمیته راهبری ترجیحآ تحت مدیریت دبیرکل یا وزیر </a:t>
            </a:r>
            <a:endParaRPr lang="en-US" dirty="0" smtClean="0"/>
          </a:p>
          <a:p>
            <a:pPr lvl="0" algn="r" rtl="1"/>
            <a:r>
              <a:rPr lang="fa-IR" dirty="0" smtClean="0"/>
              <a:t>تشکیل تیم مدیریت پروژه تحت مدیریت مدیر پروژه</a:t>
            </a:r>
            <a:endParaRPr lang="en-US" dirty="0" smtClean="0"/>
          </a:p>
          <a:p>
            <a:pPr algn="r"/>
            <a:r>
              <a:rPr lang="fa-IR" dirty="0" smtClean="0"/>
              <a:t>دسترسی به دانش حرفه ای در زمینه مدیریت پروژه ضروری است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90600"/>
          </a:xfrm>
        </p:spPr>
        <p:txBody>
          <a:bodyPr/>
          <a:lstStyle/>
          <a:p>
            <a:pPr algn="r"/>
            <a:r>
              <a:rPr lang="fa-IR" sz="3600" dirty="0" smtClean="0"/>
              <a:t>ساختار رایج برای مدیریت پروژه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6395578"/>
              </p:ext>
            </p:extLst>
          </p:nvPr>
        </p:nvGraphicFramePr>
        <p:xfrm>
          <a:off x="304800" y="1371600"/>
          <a:ext cx="83820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3345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6540</TotalTime>
  <Words>902</Words>
  <Application>Microsoft Office PowerPoint</Application>
  <PresentationFormat>On-screen Show (4:3)</PresentationFormat>
  <Paragraphs>150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PK--Greece Presentation - Budget  Management (2)</vt:lpstr>
      <vt:lpstr> (GFMIS) سیستم مدیریت اطلاعات مالی دولت</vt:lpstr>
      <vt:lpstr>خلاصه محبث : قسمت دوم</vt:lpstr>
      <vt:lpstr>مشکلات پروژه های جی اف ام ای اس 1</vt:lpstr>
      <vt:lpstr>مشکلات پروژه های جی اف ام ای اس 2</vt:lpstr>
      <vt:lpstr>چگونه جلو مشکلات را باید گرفت ؟1</vt:lpstr>
      <vt:lpstr>چگونه جلو مشکلات را باید گرفت ؟ 2</vt:lpstr>
      <vt:lpstr>نرم افزارهای محلی یا  از  پیش آماده </vt:lpstr>
      <vt:lpstr>مدیریت موثر پروژه بسیار مهم می باشد</vt:lpstr>
      <vt:lpstr>ساختار رایج برای مدیریت پروژه</vt:lpstr>
      <vt:lpstr>در نظر گرفتن هزینه ها</vt:lpstr>
      <vt:lpstr>تجربیات بین المللی در زمینه هزینه ها تاثیرات متعارفی را در گستره ، پوشش ، کارایی سیستم نشان می دهند </vt:lpstr>
      <vt:lpstr>دیگر مسائل کلیدی پیاده سازی</vt:lpstr>
      <vt:lpstr>تست پذیرش کاربر </vt:lpstr>
      <vt:lpstr>اجرای آزمایشی </vt:lpstr>
      <vt:lpstr>Slide 15</vt:lpstr>
      <vt:lpstr> درنهایت</vt:lpstr>
      <vt:lpstr>موضوعاتی برای بحث</vt:lpstr>
      <vt:lpstr>Slide 18</vt:lpstr>
      <vt:lpstr>References 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THansen</cp:lastModifiedBy>
  <cp:revision>220</cp:revision>
  <dcterms:created xsi:type="dcterms:W3CDTF">2010-04-15T04:55:54Z</dcterms:created>
  <dcterms:modified xsi:type="dcterms:W3CDTF">2015-07-28T03:12:38Z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-1537865357</vt:i4>
  </property>
  <property fmtid="{D5CDD505-2E9C-101B-9397-08002B2CF9AE}" pid="3" name="_NewReviewCycle">
    <vt:lpwstr/>
  </property>
  <property fmtid="{D5CDD505-2E9C-101B-9397-08002B2CF9AE}" pid="4" name="_EmailSubject">
    <vt:lpwstr>Translation of Abdul's presentations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-237893461</vt:i4>
  </property>
</Properties>
</file>