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626" r:id="rId3"/>
    <p:sldId id="627" r:id="rId4"/>
    <p:sldId id="628" r:id="rId5"/>
    <p:sldId id="629" r:id="rId6"/>
    <p:sldId id="630" r:id="rId7"/>
    <p:sldId id="631" r:id="rId8"/>
    <p:sldId id="632" r:id="rId9"/>
    <p:sldId id="633" r:id="rId10"/>
    <p:sldId id="634" r:id="rId11"/>
    <p:sldId id="635" r:id="rId12"/>
    <p:sldId id="636" r:id="rId13"/>
    <p:sldId id="637" r:id="rId14"/>
    <p:sldId id="638" r:id="rId15"/>
    <p:sldId id="639" r:id="rId16"/>
    <p:sldId id="640" r:id="rId17"/>
    <p:sldId id="641" r:id="rId18"/>
    <p:sldId id="642" r:id="rId19"/>
    <p:sldId id="643" r:id="rId20"/>
    <p:sldId id="644" r:id="rId21"/>
    <p:sldId id="645" r:id="rId22"/>
    <p:sldId id="646" r:id="rId23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FFFFCC"/>
    <a:srgbClr val="DDDDDD"/>
    <a:srgbClr val="FFCC99"/>
    <a:srgbClr val="FFFF99"/>
    <a:srgbClr val="CC6600"/>
    <a:srgbClr val="CC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34615" autoAdjust="0"/>
    <p:restoredTop sz="90429" autoAdjust="0"/>
  </p:normalViewPr>
  <p:slideViewPr>
    <p:cSldViewPr>
      <p:cViewPr varScale="1">
        <p:scale>
          <a:sx n="66" d="100"/>
          <a:sy n="66" d="100"/>
        </p:scale>
        <p:origin x="-20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E58053-4130-47D8-ABFC-15495C0E2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49735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0DCEF8-5B8B-4AE6-BD31-3D04BE3A2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0316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470400"/>
            <a:ext cx="5680075" cy="4229100"/>
          </a:xfrm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5FBB-413A-4D24-86BA-EDEDB3DC63D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BC74-72B8-4326-A142-846B4265144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8262F-BF56-4524-81F5-2CFA37D74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1117B-53C8-4114-BF46-D217A31BBBA0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EACF-9D4E-45DD-8B04-22C38B113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96FA-9426-4B11-9F59-0350303711BA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84BC-018A-41A4-9927-1322FA418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A4E6-42BA-47CD-8FE3-1E8441DA4D45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BFEFA-AF7C-4CF5-945C-5485DDE67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105D-A26D-4895-83C1-41EE0BDD4A16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5CEF-CF8D-4740-9619-B30F9C92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2D85-65C4-4B82-BDC9-844D30AC19C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D738-BA06-4E0E-A049-97284DD5E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265F8-425C-441E-B2AB-1220C08BD1DE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C72B-9644-4D4B-A9F0-81446334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B429-38FB-4665-B07C-EC617D47470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91EF-C154-494F-A0EA-9D403098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A385D-9C79-4270-8244-6F0270419790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96A2-3F18-4F0C-93C3-EED3BD82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7199-567B-4A52-9D8E-86ED4271BCD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ACB3-904F-44A0-80EA-B7365CD70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3A4F-B13C-4D30-B090-307E7386C94C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1252-57FE-47D7-A9CB-7F66D2F69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06B40-1928-4642-9DE4-76200B685D2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4920-CA70-4D74-88B3-C1DB1D7F0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9E7B-AE03-494A-B681-165A69E546F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0DFF-E0D5-4F75-A535-E7BFD34C2B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43F8EB-B430-42FA-A214-D71D14AA5A2E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57FD66-4D1A-4D88-A29D-E9EB5F46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41425"/>
          </a:xfrm>
        </p:spPr>
        <p:txBody>
          <a:bodyPr anchor="ctr"/>
          <a:lstStyle/>
          <a:p>
            <a:pPr algn="ctr">
              <a:defRPr/>
            </a:pP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(GFMIS)</a:t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a-IR" sz="3200" dirty="0" smtClean="0"/>
              <a:t>سیستم مدیریت اطلاعات مالی دولت</a:t>
            </a:r>
            <a:endParaRPr lang="en-US" sz="32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905000"/>
          </a:xfrm>
        </p:spPr>
        <p:txBody>
          <a:bodyPr/>
          <a:lstStyle/>
          <a:p>
            <a:pPr rtl="1"/>
            <a:r>
              <a:rPr lang="fa-IR" sz="1800" dirty="0" smtClean="0"/>
              <a:t>عبدل مدبر خان</a:t>
            </a:r>
            <a:endParaRPr lang="en-US" sz="1800" dirty="0" smtClean="0"/>
          </a:p>
          <a:p>
            <a:pPr rtl="1"/>
            <a:r>
              <a:rPr lang="fa-IR" sz="1800" dirty="0" smtClean="0"/>
              <a:t>دایره امور بودجه ای, صندوق جهانی پول</a:t>
            </a:r>
            <a:endParaRPr lang="en-US" sz="1800" dirty="0" smtClean="0"/>
          </a:p>
          <a:p>
            <a:pPr rtl="1"/>
            <a:r>
              <a:rPr lang="fa-IR" sz="1800" dirty="0" smtClean="0"/>
              <a:t>هيئت اعزامی به ایران</a:t>
            </a:r>
            <a:endParaRPr lang="en-US" sz="1800" dirty="0" smtClean="0"/>
          </a:p>
          <a:p>
            <a:pPr rtl="1"/>
            <a:r>
              <a:rPr lang="fa-IR" sz="1800" dirty="0" smtClean="0"/>
              <a:t>تهران</a:t>
            </a:r>
            <a:endParaRPr lang="en-US" sz="1800" dirty="0" smtClean="0"/>
          </a:p>
          <a:p>
            <a:r>
              <a:rPr lang="fa-IR" sz="1800" dirty="0" smtClean="0"/>
              <a:t>جولای/ اگوست ۲۰۱۵</a:t>
            </a:r>
            <a:endParaRPr lang="en-US" sz="1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برخی از جی اف ای ام اس ها بر روی عملکرد خزانه داری تاکید می نمایند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مدیریت خزانه داری بر روی موارد زیر تاکید دارد .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اختصاص وجوه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کنترل هزینه ها 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مدیریت نقدینگی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حسابداری ( ممکن است شامل پرداخت ها دریافت ها انبارگردانی و اموال غیر منقول هم گردد )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گزارش دهی از جمله گزارش های مالی </a:t>
            </a:r>
            <a:endParaRPr lang="en-US" sz="2400" dirty="0" smtClean="0"/>
          </a:p>
          <a:p>
            <a:pPr algn="r"/>
            <a:r>
              <a:rPr lang="fa-IR" sz="2800" dirty="0" smtClean="0"/>
              <a:t>آماده سازی بودجه درآمدهای مالیاتی تامین پرداخت حقوق و سیستم مدیریت بدهی ها که با جی اف ای ام اس تلفیق شده است</a:t>
            </a:r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استرالیا : سیستم مدیریت مرکزی بودجه سی بی ام اس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اختصاص بودجه و مدیریت وجوه نقد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تضمین بودجه و مدیریت واقعی آن از جمله :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تضمین های سالانه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تضمین های ماهانه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گزارش سالانه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گزارش ماهیانه</a:t>
            </a:r>
            <a:endParaRPr lang="en-US" sz="2400" dirty="0" smtClean="0"/>
          </a:p>
          <a:p>
            <a:pPr algn="r" rtl="1"/>
            <a:r>
              <a:rPr lang="fa-IR" sz="2800" dirty="0" smtClean="0"/>
              <a:t> سیاست های بودجه ای و هماهنگی بانک های اطلاعاتی </a:t>
            </a:r>
            <a:endParaRPr lang="en-US" sz="2800" dirty="0" smtClean="0"/>
          </a:p>
          <a:p>
            <a:pPr algn="r"/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سطح پوشش جی اف ام ای اس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قانون گذار مشخص می نماید که چه نهادهایی در پوشش بودجه قرار می گیرند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استانداردهایی حسابداری و آماری نیازمند تهیه گزارش یکپارچه هستند از جمله برای سازمان های خارج از پوشش بودجه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طرح مفهومی باید توصیف کننده :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پوشش نهادها برای پردازش تراکنش ها و یکپارچه سازی باشد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بودجه دکل دولت ، دولت عمومی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سیستم ها ، نیازها  و فرآیندهای یکپارچه سازی </a:t>
            </a:r>
            <a:endParaRPr lang="en-US" sz="2800" dirty="0" smtClean="0"/>
          </a:p>
          <a:p>
            <a:pPr algn="r"/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معماری بالادستی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با دو سوال اساسی سروکار دارد </a:t>
            </a:r>
            <a:endParaRPr lang="en-US" dirty="0" smtClean="0"/>
          </a:p>
          <a:p>
            <a:pPr lvl="0" algn="r" rtl="1"/>
            <a:r>
              <a:rPr lang="fa-IR" dirty="0" smtClean="0"/>
              <a:t>کار بر سستم چه کسی خواهد بود به</a:t>
            </a:r>
            <a:endParaRPr lang="en-US" dirty="0" smtClean="0"/>
          </a:p>
          <a:p>
            <a:pPr lvl="1" algn="r" rtl="1"/>
            <a:r>
              <a:rPr lang="fa-IR" dirty="0" smtClean="0"/>
              <a:t>وزارت دارایی و یاتمام واحدهای مصرف کننده بودجه</a:t>
            </a:r>
            <a:endParaRPr lang="en-US" dirty="0" smtClean="0"/>
          </a:p>
          <a:p>
            <a:pPr lvl="0" algn="r" rtl="1"/>
            <a:r>
              <a:rPr lang="fa-IR" dirty="0" smtClean="0"/>
              <a:t>چه کسی به سیستم دسترسی خواهد داشت ؟</a:t>
            </a:r>
            <a:endParaRPr lang="en-US" dirty="0" smtClean="0"/>
          </a:p>
          <a:p>
            <a:pPr lvl="1" algn="r" rtl="1"/>
            <a:r>
              <a:rPr lang="fa-IR" dirty="0" smtClean="0"/>
              <a:t>زیر ساخت ارتباطی در کشور نقش مهمی خواهد داشت .</a:t>
            </a:r>
            <a:endParaRPr lang="en-US" dirty="0" smtClean="0"/>
          </a:p>
          <a:p>
            <a:pPr algn="r" rtl="1"/>
            <a:endParaRPr lang="fa-IR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معماری متمرکز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dirty="0" smtClean="0"/>
              <a:t>سیستم های متمرکز معمولا دارای یک بانک اطلاعاتی هستند با یک سرور مرکزی و کاربران از هر جایی می توانند به آن دسترسی داشته باشند</a:t>
            </a:r>
          </a:p>
          <a:p>
            <a:pPr lvl="1" algn="r" rtl="1"/>
            <a:r>
              <a:rPr lang="fa-IR" dirty="0" smtClean="0"/>
              <a:t>اطلاعات به روز می باشد </a:t>
            </a:r>
            <a:endParaRPr lang="en-US" dirty="0" smtClean="0"/>
          </a:p>
          <a:p>
            <a:pPr lvl="1" algn="r" rtl="1"/>
            <a:r>
              <a:rPr lang="fa-IR" dirty="0" smtClean="0"/>
              <a:t>وابستگی به سیستم های خوب ارتباطی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معماری غیر متمرکز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معماری غیرمتمرکز می تواند دارای بانک های اطلاعاتی و سرورهای متعددی باشد . </a:t>
            </a:r>
            <a:endParaRPr lang="en-US" dirty="0" smtClean="0"/>
          </a:p>
          <a:p>
            <a:pPr lvl="1" algn="r"/>
            <a:r>
              <a:rPr lang="fa-IR" dirty="0" smtClean="0"/>
              <a:t>شاید تنها انتخاب موجود برای شرایطی باشد که امکانات ارتباطی خوبی وجود ندارد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چارچوب حسابداری 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نقدی و تلفیقی </a:t>
            </a:r>
            <a:endParaRPr lang="en-US" sz="2400" dirty="0" smtClean="0"/>
          </a:p>
          <a:p>
            <a:pPr lvl="1" algn="r" rtl="1"/>
            <a:r>
              <a:rPr lang="en-US" sz="2000" dirty="0" smtClean="0"/>
              <a:t>IPSASB </a:t>
            </a:r>
            <a:r>
              <a:rPr lang="fa-IR" sz="2000" dirty="0" smtClean="0"/>
              <a:t> و</a:t>
            </a:r>
            <a:r>
              <a:rPr lang="en-US" sz="2000" dirty="0" smtClean="0"/>
              <a:t>GFSM 2014</a:t>
            </a:r>
            <a:r>
              <a:rPr lang="fa-IR" sz="2000" dirty="0" smtClean="0"/>
              <a:t> روش تلفیقی را توصیه می کنند .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بسیار مهم است که مشخص کنید که از چه نیازهایی </a:t>
            </a:r>
            <a:r>
              <a:rPr lang="en-US" sz="2000" dirty="0" smtClean="0"/>
              <a:t> GFMIS</a:t>
            </a:r>
            <a:r>
              <a:rPr lang="fa-IR" sz="2000" dirty="0" smtClean="0"/>
              <a:t> قرار است پشتیبانی کند .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از مجلات مبهم پرهیز کنید که در آنها بدون ذکر جزئیات هر دونوع حسابداری نقدی و تلفیقی اشاره شده باشد .</a:t>
            </a:r>
            <a:endParaRPr lang="en-US" sz="2400" dirty="0" smtClean="0"/>
          </a:p>
          <a:p>
            <a:pPr lvl="1" algn="r" rtl="1"/>
            <a:r>
              <a:rPr lang="fa-IR" sz="2000" dirty="0" smtClean="0"/>
              <a:t>به عواقب این مسئله که اگر بودجه نقدی و حسابداری تلفیقی باشد فکر کنید .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حسابداری معمولآ یکی از بخش های نادیده گرفته شده می باشد .</a:t>
            </a:r>
          </a:p>
          <a:p>
            <a:pPr lvl="1" algn="r" rtl="1"/>
            <a:r>
              <a:rPr lang="fa-IR" sz="2000" dirty="0" smtClean="0"/>
              <a:t>بسیاری از جی اف ام اس ها فاقد جی ال می باشند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تفاوت های عمده بین سیستم ها و فرآیندهای موجود 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پروژه های </a:t>
            </a:r>
            <a:r>
              <a:rPr lang="en-US" dirty="0" smtClean="0"/>
              <a:t>GFMIS </a:t>
            </a:r>
            <a:r>
              <a:rPr lang="fa-IR" dirty="0" smtClean="0"/>
              <a:t>  معمولآ در برگیرنده اطلاعات و تغییرات مثبتی می باشند .</a:t>
            </a:r>
            <a:endParaRPr lang="en-US" dirty="0" smtClean="0"/>
          </a:p>
          <a:p>
            <a:pPr lvl="1" algn="r" rtl="1"/>
            <a:r>
              <a:rPr lang="fa-IR" dirty="0" smtClean="0"/>
              <a:t>تکرار فرآیندهای کنونی نباید یکی از اهداف پروژه باشد .</a:t>
            </a:r>
            <a:endParaRPr lang="en-US" dirty="0" smtClean="0"/>
          </a:p>
          <a:p>
            <a:pPr algn="r"/>
            <a:r>
              <a:rPr lang="fa-IR" dirty="0" smtClean="0"/>
              <a:t>بسیار مفید است که تفاوت های عمده با سیستم کنونی و عواقب آنها را مطرح کنید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نیازهای عملکردی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تمام فرآیندهای عمده باید بصورت جزئی از لحاظ نیازها بررسی شوند .</a:t>
            </a:r>
            <a:endParaRPr lang="en-US" dirty="0" smtClean="0"/>
          </a:p>
          <a:p>
            <a:pPr lvl="1" algn="r" rtl="1"/>
            <a:r>
              <a:rPr lang="fa-IR" dirty="0" smtClean="0"/>
              <a:t>پیاده سازی پروژه از جمله تعهدات و کنترل پرداخت ها</a:t>
            </a:r>
            <a:endParaRPr lang="en-US" dirty="0" smtClean="0"/>
          </a:p>
          <a:p>
            <a:pPr lvl="1" algn="r" rtl="1"/>
            <a:r>
              <a:rPr lang="fa-IR" dirty="0" smtClean="0"/>
              <a:t>حسابداری از جمله دفترکل ، اقدام فرعی ، تجمیع حسابها</a:t>
            </a:r>
            <a:endParaRPr lang="en-US" dirty="0" smtClean="0"/>
          </a:p>
          <a:p>
            <a:pPr lvl="0" algn="r" rtl="1"/>
            <a:r>
              <a:rPr lang="fa-IR" dirty="0" smtClean="0"/>
              <a:t>تجمیع حسابها معمولآ نادیده گرفته می شود : بسیاری از اشتباهات پنهان می مانند .</a:t>
            </a:r>
            <a:endParaRPr lang="en-US" dirty="0" smtClean="0"/>
          </a:p>
          <a:p>
            <a:pPr lvl="1" algn="r" rtl="1"/>
            <a:r>
              <a:rPr lang="fa-IR" dirty="0" smtClean="0"/>
              <a:t>گزارش دهی از جمله تعیین فرم گزارش و محتوای مورد نیاز 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عملکرد کنترل تعهدات در جی اف ام ای اس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en-US" dirty="0" smtClean="0"/>
              <a:t>GFMIS </a:t>
            </a:r>
            <a:r>
              <a:rPr lang="fa-IR" dirty="0" smtClean="0"/>
              <a:t>  باید مانع فراتر رفتن تعهدات از میزان وجوه تخصیص یافته یا بودجه شود .</a:t>
            </a:r>
            <a:endParaRPr lang="en-US" dirty="0" smtClean="0"/>
          </a:p>
          <a:p>
            <a:pPr lvl="1" algn="r" rtl="1"/>
            <a:r>
              <a:rPr lang="fa-IR" dirty="0" smtClean="0"/>
              <a:t>سطوح کنترل را مشخص نمایید – شاید سطوح جزیی و مشخص تری مورد نیاز باشد .</a:t>
            </a:r>
            <a:endParaRPr lang="en-US" dirty="0" smtClean="0"/>
          </a:p>
          <a:p>
            <a:pPr lvl="0" algn="r" rtl="1"/>
            <a:r>
              <a:rPr lang="en-US" dirty="0" smtClean="0"/>
              <a:t>GFMIS</a:t>
            </a:r>
            <a:r>
              <a:rPr lang="fa-IR" dirty="0" smtClean="0"/>
              <a:t> باید جلوی پرداخت فاکتورهایی که بر اساس تعهدات پذیرفته شده هستند را بگیرد .</a:t>
            </a:r>
            <a:endParaRPr lang="en-US" dirty="0" smtClean="0"/>
          </a:p>
          <a:p>
            <a:pPr lvl="1" algn="r"/>
            <a:r>
              <a:rPr lang="fa-IR" dirty="0" smtClean="0"/>
              <a:t>تغییر در قانون برخی از موارد ضروری است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خلاصه صحبت : بخش اول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منظور از </a:t>
            </a:r>
            <a:r>
              <a:rPr lang="en-US" sz="2400" dirty="0" smtClean="0"/>
              <a:t>GFMIS </a:t>
            </a:r>
            <a:r>
              <a:rPr lang="fa-IR" sz="2400" dirty="0" smtClean="0"/>
              <a:t> چیست ؟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چهارچوب مفهومی </a:t>
            </a:r>
            <a:endParaRPr lang="en-US" sz="2400" dirty="0" smtClean="0"/>
          </a:p>
          <a:p>
            <a:pPr lvl="1" algn="r" rtl="1"/>
            <a:r>
              <a:rPr lang="fa-IR" sz="2000" dirty="0" smtClean="0"/>
              <a:t>گستره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پوشش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چهارچوب حسابداری 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پیش نیازهای اجرایی:</a:t>
            </a:r>
            <a:endParaRPr lang="en-US" sz="2400" dirty="0" smtClean="0"/>
          </a:p>
          <a:p>
            <a:pPr lvl="1" algn="r" rtl="1"/>
            <a:r>
              <a:rPr lang="fa-IR" sz="2000" dirty="0" smtClean="0"/>
              <a:t>کنترل تعهدات 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گزارش دهی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دسته بندی بودجه و جدول حسابها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000" dirty="0" smtClean="0"/>
              <a:t>گزارش دهی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شاید مهم ترین نیاز کاربر باشد . وی به دقت مشخص نمی گردد .</a:t>
            </a:r>
            <a:endParaRPr lang="en-US" dirty="0" smtClean="0"/>
          </a:p>
          <a:p>
            <a:pPr lvl="1" algn="r" rtl="1"/>
            <a:r>
              <a:rPr lang="fa-IR" dirty="0" smtClean="0"/>
              <a:t> نتایج گاهی اوقات ناکامی و باعث بی اعتباری سیستم می شوند .</a:t>
            </a:r>
            <a:endParaRPr lang="en-US" dirty="0" smtClean="0"/>
          </a:p>
          <a:p>
            <a:pPr lvl="0" algn="r" rtl="1"/>
            <a:r>
              <a:rPr lang="fa-IR" dirty="0" smtClean="0"/>
              <a:t>حتما باید تاحد امکان جزئیات مورد نیاز را مطرح کرد .</a:t>
            </a:r>
            <a:endParaRPr lang="en-US" dirty="0" smtClean="0"/>
          </a:p>
          <a:p>
            <a:pPr lvl="0" algn="r" rtl="1"/>
            <a:r>
              <a:rPr lang="fa-IR" dirty="0" smtClean="0"/>
              <a:t>عملکرد تهیه گزارش بصورت استاندارد و یا طبق نظر کاربر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طبقه بندی بودجه و نمودار حسابها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زیر بنای سیستم </a:t>
            </a:r>
            <a:endParaRPr lang="en-US" sz="2800" dirty="0" smtClean="0"/>
          </a:p>
          <a:p>
            <a:pPr lvl="0" algn="r" rtl="1"/>
            <a:r>
              <a:rPr lang="en-US" sz="2800" dirty="0" smtClean="0"/>
              <a:t>BC </a:t>
            </a:r>
            <a:r>
              <a:rPr lang="fa-IR" sz="2800" dirty="0" smtClean="0"/>
              <a:t> و</a:t>
            </a:r>
            <a:r>
              <a:rPr lang="en-US" sz="2800" dirty="0" smtClean="0"/>
              <a:t>COA</a:t>
            </a:r>
            <a:r>
              <a:rPr lang="fa-IR" sz="2800" dirty="0" smtClean="0"/>
              <a:t> باید در هم تلفیق شوند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بودجه باید از شاخص های اقتصادی ، عملکردی ، و مدیریتی برای طبقه بندی استفاده کند .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برنامه ، منطقه ای و دیگر اقدام نیز مقیر خواهند بود .</a:t>
            </a:r>
            <a:endParaRPr lang="en-US" sz="2400" dirty="0" smtClean="0"/>
          </a:p>
          <a:p>
            <a:pPr lvl="0" algn="r" rtl="1"/>
            <a:r>
              <a:rPr lang="fa-IR" sz="2800" dirty="0" smtClean="0"/>
              <a:t>نمودار حسابها باید در برگیرنده حسابهای دارایی ها و دیوان باشند .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باعث تسهیل ثبت مضاعف </a:t>
            </a:r>
            <a:r>
              <a:rPr lang="en-US" sz="2400" dirty="0" smtClean="0"/>
              <a:t>GL </a:t>
            </a:r>
            <a:r>
              <a:rPr lang="fa-IR" sz="2400" dirty="0" smtClean="0"/>
              <a:t> در </a:t>
            </a:r>
            <a:r>
              <a:rPr lang="en-US" sz="2400" dirty="0" smtClean="0"/>
              <a:t>GFMIS </a:t>
            </a:r>
            <a:r>
              <a:rPr lang="fa-IR" sz="2400" dirty="0" smtClean="0"/>
              <a:t>  شوند.</a:t>
            </a:r>
            <a:endParaRPr lang="en-US" sz="2400" dirty="0" smtClean="0"/>
          </a:p>
          <a:p>
            <a:pPr lvl="1" algn="r"/>
            <a:r>
              <a:rPr lang="fa-IR" sz="2400" dirty="0" smtClean="0"/>
              <a:t>دقت ثبت و گزارش دهی را افزایش دهند</a:t>
            </a:r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CA" sz="4800" dirty="0" smtClean="0"/>
          </a:p>
          <a:p>
            <a:pPr algn="ctr">
              <a:buNone/>
            </a:pPr>
            <a:endParaRPr lang="en-CA" sz="4800" dirty="0" smtClean="0"/>
          </a:p>
          <a:p>
            <a:pPr algn="ctr">
              <a:buNone/>
            </a:pPr>
            <a:r>
              <a:rPr lang="fa-IR" sz="4800" dirty="0" smtClean="0"/>
              <a:t>با تشکر </a:t>
            </a:r>
            <a:endParaRPr lang="fa-IR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چیست</a:t>
            </a:r>
            <a:r>
              <a:rPr lang="en-US" dirty="0" smtClean="0"/>
              <a:t> GFMIS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en-US" sz="2400" dirty="0" smtClean="0"/>
              <a:t>GFMIS</a:t>
            </a:r>
            <a:r>
              <a:rPr lang="fa-IR" sz="2400" dirty="0" smtClean="0"/>
              <a:t> استفاده گسترده ای دارد وی به گونه های مختلفی تفسیر می شود </a:t>
            </a:r>
            <a:endParaRPr lang="en-US" sz="2400" dirty="0" smtClean="0"/>
          </a:p>
          <a:p>
            <a:pPr algn="r" rtl="1">
              <a:buNone/>
            </a:pPr>
            <a:r>
              <a:rPr lang="fa-IR" sz="2400" dirty="0" smtClean="0"/>
              <a:t>از جمله :</a:t>
            </a:r>
            <a:endParaRPr lang="en-US" sz="2400" dirty="0" smtClean="0"/>
          </a:p>
          <a:p>
            <a:pPr lvl="1" algn="r" rtl="1"/>
            <a:r>
              <a:rPr lang="fa-IR" sz="2000" dirty="0" smtClean="0"/>
              <a:t>یک سیستم مرکزی پردازش و گزارش دهی نقل و انتقالات مربوط به بخش بودجه که تمرکز آن می تواند فقط بر روی پیاده سازی بودجه باشد و یاد هم آماده سازی و پیاده سازی بودجه 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سیستمی که با پردازش و انتقالات کاری ندارد اولی خود سیستم یکپارچه سازی گزارش دهی بالا دستی که اطلاعات را از دیگر سازمان ها می گیرد و می تواند در برگیرنده بخش بودجه و دیگر سازمان های دولتی باشد .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داشتن طرحی مفهومی برای روشن نمودن این مسائل مهم است .</a:t>
            </a:r>
            <a:endParaRPr lang="en-US" sz="2400" dirty="0" smtClean="0"/>
          </a:p>
          <a:p>
            <a:pPr algn="r"/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چیست؟</a:t>
            </a:r>
            <a:r>
              <a:rPr lang="en-US" dirty="0" smtClean="0"/>
              <a:t> GFMIS</a:t>
            </a:r>
            <a:r>
              <a:rPr lang="fa-IR" dirty="0" smtClean="0"/>
              <a:t> طرحی مفهومی برای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مشخص نمودن چارچوب کلی </a:t>
            </a:r>
            <a:r>
              <a:rPr lang="en-US" dirty="0" smtClean="0"/>
              <a:t> PFM </a:t>
            </a:r>
            <a:r>
              <a:rPr lang="fa-IR" dirty="0" smtClean="0"/>
              <a:t>  با تاکید ویژه بر این نکته که </a:t>
            </a:r>
            <a:r>
              <a:rPr lang="en-US" dirty="0" smtClean="0"/>
              <a:t>GFMIS </a:t>
            </a:r>
            <a:r>
              <a:rPr lang="fa-IR" dirty="0" smtClean="0"/>
              <a:t> چگونه از این چارچوب پشتیبانی خواهد کرد .</a:t>
            </a:r>
            <a:endParaRPr lang="en-US" dirty="0" smtClean="0"/>
          </a:p>
          <a:p>
            <a:pPr lvl="1" algn="r" rtl="1"/>
            <a:r>
              <a:rPr lang="fa-IR" dirty="0" smtClean="0"/>
              <a:t>قابل مقایسه با یک طرح کلی و یا پلان یک منزل </a:t>
            </a:r>
            <a:endParaRPr lang="en-US" dirty="0" smtClean="0"/>
          </a:p>
          <a:p>
            <a:pPr algn="r"/>
            <a:r>
              <a:rPr lang="fa-IR" dirty="0" smtClean="0"/>
              <a:t>قبل از توافق بر روی چارچوب مفهومی هیچ گونه قدمی برای این کار بر روی جی اف ام ای اس نباید برداشته شود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چه مباحثی معمولآ در طرح مفهومی مد نظر قرار می گیرند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برداشت کلی از چارچوب </a:t>
            </a:r>
            <a:r>
              <a:rPr lang="en-US" dirty="0" smtClean="0"/>
              <a:t>PFM </a:t>
            </a:r>
            <a:r>
              <a:rPr lang="fa-IR" dirty="0" smtClean="0"/>
              <a:t>( از جمله جنبه های حقوقی ) و نقش </a:t>
            </a:r>
            <a:r>
              <a:rPr lang="en-US" dirty="0" smtClean="0"/>
              <a:t> GFMIS </a:t>
            </a:r>
            <a:r>
              <a:rPr lang="fa-IR" dirty="0" smtClean="0"/>
              <a:t> در پشتیبانی از آن </a:t>
            </a:r>
            <a:endParaRPr lang="en-US" dirty="0" smtClean="0"/>
          </a:p>
          <a:p>
            <a:pPr lvl="0" algn="r" rtl="1"/>
            <a:r>
              <a:rPr lang="fa-IR" dirty="0" smtClean="0"/>
              <a:t>گستره </a:t>
            </a:r>
            <a:r>
              <a:rPr lang="en-US" dirty="0" smtClean="0"/>
              <a:t>GFMIS </a:t>
            </a:r>
          </a:p>
          <a:p>
            <a:pPr lvl="0" algn="r" rtl="1"/>
            <a:r>
              <a:rPr lang="fa-IR" dirty="0" smtClean="0"/>
              <a:t> سطح پوشش ( موضوعی ) </a:t>
            </a:r>
            <a:r>
              <a:rPr lang="en-US" dirty="0" smtClean="0"/>
              <a:t>GFMIS </a:t>
            </a:r>
          </a:p>
          <a:p>
            <a:pPr lvl="0" algn="r" rtl="1"/>
            <a:r>
              <a:rPr lang="fa-IR" dirty="0" smtClean="0"/>
              <a:t>معماری بالادستی </a:t>
            </a:r>
            <a:endParaRPr lang="en-US" dirty="0" smtClean="0"/>
          </a:p>
          <a:p>
            <a:pPr lvl="0" algn="r" rtl="1"/>
            <a:r>
              <a:rPr lang="fa-IR" dirty="0" smtClean="0"/>
              <a:t>تفاوت های عمده بین چارچوب کنونی وچارچوب در دست طراحی</a:t>
            </a:r>
            <a:endParaRPr lang="en-US" dirty="0" smtClean="0"/>
          </a:p>
          <a:p>
            <a:pPr lvl="0" algn="r" rtl="1"/>
            <a:r>
              <a:rPr lang="fa-IR" dirty="0" smtClean="0"/>
              <a:t>توصیف روندکار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000" dirty="0" smtClean="0"/>
              <a:t>گستره جی اف ام ای اس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دولت و وزارت دارایی وظایف و مسئولیت های زیادی دارند که دارای عواقب مالی است .</a:t>
            </a:r>
            <a:endParaRPr lang="en-US" dirty="0" smtClean="0"/>
          </a:p>
          <a:p>
            <a:pPr lvl="1" algn="r" rtl="1"/>
            <a:r>
              <a:rPr lang="en-US" dirty="0" smtClean="0"/>
              <a:t>GFMIS </a:t>
            </a:r>
            <a:r>
              <a:rPr lang="fa-IR" dirty="0" smtClean="0"/>
              <a:t> قادر نیست که در تمام این جنبه ها را در برگیرد .</a:t>
            </a:r>
            <a:endParaRPr lang="en-US" dirty="0" smtClean="0"/>
          </a:p>
          <a:p>
            <a:pPr algn="r"/>
            <a:r>
              <a:rPr lang="fa-IR" dirty="0" smtClean="0"/>
              <a:t>طراحی مفهومی باید مشخص کند که چه جنبه هایی تحت پشتیبانی جی اف ام ای اس قرار می گیرند وجه جنبه های خارج از گستره ی آن هستند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3600" dirty="0" smtClean="0"/>
              <a:t>پردازش تراکنش ها یا گزارش دهی سطح بالا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دربسیاری از کشورهای پیشرفته: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پردازش و تراکنش ها توسط واحد خرج کننده / و یا سیستم وزارت خانه مربوط انجام می شود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وزارت دارایی / خزانه داری اطلاعات را دریافت می کنند و پس از پایش گزارش های یکپارچه تولید می نمایند.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استرالیا ، انگلستان و آمریکا از این روش استفاده می کنند.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در دیگر کشورها وزارت دارایی / خزانه داری تراکنش ها را بصورت سیستم مرکزی پردازش می نمایند .</a:t>
            </a:r>
            <a:endParaRPr lang="en-US" sz="2800" dirty="0" smtClean="0"/>
          </a:p>
          <a:p>
            <a:pPr algn="r"/>
            <a:r>
              <a:rPr lang="fa-IR" sz="2800" dirty="0" smtClean="0"/>
              <a:t>قزاقستان و آذربایجان از این روش استفاده می کنند</a:t>
            </a:r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نگاهی کلی به گستره یک جی اف ام ای اس</a:t>
            </a:r>
            <a:endParaRPr lang="fa-I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14453" r="-14453"/>
          <a:stretch>
            <a:fillRect/>
          </a:stretch>
        </p:blipFill>
        <p:spPr>
          <a:xfrm>
            <a:off x="681911" y="1371600"/>
            <a:ext cx="7780178" cy="47545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CA" dirty="0" smtClean="0"/>
              <a:t> </a:t>
            </a:r>
            <a:r>
              <a:rPr lang="en-US" dirty="0" smtClean="0"/>
              <a:t>GFMIS </a:t>
            </a:r>
            <a:r>
              <a:rPr lang="fa-IR" dirty="0" smtClean="0"/>
              <a:t>آماده سازی بودجه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در یک وضعیت ایده آل </a:t>
            </a:r>
            <a:r>
              <a:rPr lang="en-US" sz="2800" dirty="0" smtClean="0"/>
              <a:t>GFMIS </a:t>
            </a:r>
            <a:r>
              <a:rPr lang="fa-IR" sz="2800" dirty="0" smtClean="0"/>
              <a:t> باید تهیه بودجه را به عنوان بخشی یکپارچه در دل خود داشته باشد .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بسیازی از کشورها چنین نیازی را طلب می کنند .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مطالعه بانک جهانی در تعریف خود از </a:t>
            </a:r>
            <a:r>
              <a:rPr lang="en-US" sz="2400" dirty="0" smtClean="0"/>
              <a:t>FMIS </a:t>
            </a:r>
            <a:r>
              <a:rPr lang="fa-IR" sz="2400" dirty="0" smtClean="0"/>
              <a:t> به عنوان ابزاری برای تهیه بودجه یاد می کند .</a:t>
            </a:r>
            <a:endParaRPr lang="en-US" sz="2400" dirty="0" smtClean="0"/>
          </a:p>
          <a:p>
            <a:pPr lvl="0" algn="r" rtl="1"/>
            <a:r>
              <a:rPr lang="fa-IR" sz="2800" dirty="0" smtClean="0"/>
              <a:t>با این وجود تهیه بودجه از کشوری به کشور دیگر فرق می کند 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برخی از نیازها را باید تعدیل نمود و یا تغییر سیستم را بنا به نیاز باید انجام داد .</a:t>
            </a:r>
            <a:endParaRPr lang="en-US" sz="2400" dirty="0" smtClean="0"/>
          </a:p>
          <a:p>
            <a:pPr lvl="1" algn="r"/>
            <a:r>
              <a:rPr lang="fa-IR" sz="2400" dirty="0" smtClean="0"/>
              <a:t>چالش های پیاده سازی ممکن است افزایش یابد</a:t>
            </a:r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K--Greece Presentation - Budget  Management (2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PK--Greece Presentation - Budget  Management (2)</Template>
  <TotalTime>6602</TotalTime>
  <Words>1232</Words>
  <Application>Microsoft Office PowerPoint</Application>
  <PresentationFormat>On-screen Show (4:3)</PresentationFormat>
  <Paragraphs>148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PK--Greece Presentation - Budget  Management (2)</vt:lpstr>
      <vt:lpstr> (GFMIS) سیستم مدیریت اطلاعات مالی دولت</vt:lpstr>
      <vt:lpstr>خلاصه صحبت : بخش اول </vt:lpstr>
      <vt:lpstr>چیست GFMIS</vt:lpstr>
      <vt:lpstr>چیست؟ GFMIS طرحی مفهومی برای </vt:lpstr>
      <vt:lpstr>چه مباحثی معمولآ در طرح مفهومی مد نظر قرار می گیرند</vt:lpstr>
      <vt:lpstr>گستره جی اف ام ای اس</vt:lpstr>
      <vt:lpstr>پردازش تراکنش ها یا گزارش دهی سطح بالا</vt:lpstr>
      <vt:lpstr>نگاهی کلی به گستره یک جی اف ام ای اس</vt:lpstr>
      <vt:lpstr> GFMIS آماده سازی بودجه</vt:lpstr>
      <vt:lpstr>برخی از جی اف ای ام اس ها بر روی عملکرد خزانه داری تاکید می نمایند</vt:lpstr>
      <vt:lpstr>استرالیا : سیستم مدیریت مرکزی بودجه سی بی ام اس</vt:lpstr>
      <vt:lpstr>سطح پوشش جی اف ام ای اس</vt:lpstr>
      <vt:lpstr>معماری بالادستی</vt:lpstr>
      <vt:lpstr>معماری متمرکز</vt:lpstr>
      <vt:lpstr>معماری غیر متمرکز</vt:lpstr>
      <vt:lpstr>چارچوب حسابداری  </vt:lpstr>
      <vt:lpstr>تفاوت های عمده بین سیستم ها و فرآیندهای موجود </vt:lpstr>
      <vt:lpstr>نیازهای عملکردی </vt:lpstr>
      <vt:lpstr>عملکرد کنترل تعهدات در جی اف ام ای اس</vt:lpstr>
      <vt:lpstr>گزارش دهی</vt:lpstr>
      <vt:lpstr>طبقه بندی بودجه و نمودار حسابها</vt:lpstr>
      <vt:lpstr>Slide 22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Reforming Budget Management</dc:title>
  <dc:creator>pkhemani</dc:creator>
  <cp:keywords>2007-04-19</cp:keywords>
  <cp:lastModifiedBy>THansen</cp:lastModifiedBy>
  <cp:revision>225</cp:revision>
  <dcterms:created xsi:type="dcterms:W3CDTF">2010-04-15T04:55:54Z</dcterms:created>
  <dcterms:modified xsi:type="dcterms:W3CDTF">2015-07-28T03:15:05Z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-1805310621</vt:i4>
  </property>
  <property fmtid="{D5CDD505-2E9C-101B-9397-08002B2CF9AE}" pid="3" name="_NewReviewCycle">
    <vt:lpwstr/>
  </property>
  <property fmtid="{D5CDD505-2E9C-101B-9397-08002B2CF9AE}" pid="4" name="_EmailSubject">
    <vt:lpwstr>Translation of Abdul's presentations</vt:lpwstr>
  </property>
  <property fmtid="{D5CDD505-2E9C-101B-9397-08002B2CF9AE}" pid="5" name="_AuthorEmail">
    <vt:lpwstr>EYiu@imf.org</vt:lpwstr>
  </property>
  <property fmtid="{D5CDD505-2E9C-101B-9397-08002B2CF9AE}" pid="6" name="_AuthorEmailDisplayName">
    <vt:lpwstr>Yiu, Erin</vt:lpwstr>
  </property>
  <property fmtid="{D5CDD505-2E9C-101B-9397-08002B2CF9AE}" pid="7" name="_PreviousAdHocReviewCycleID">
    <vt:i4>19764475</vt:i4>
  </property>
</Properties>
</file>