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diagrams/quickStyle4.xml" ContentType="application/vnd.openxmlformats-officedocument.drawingml.diagramStyl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notesSlides/notesSlide4.xml" ContentType="application/vnd.openxmlformats-officedocument.presentationml.notesSlide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colors2.xml" ContentType="application/vnd.openxmlformats-officedocument.drawingml.diagramColors+xml"/>
  <Override PartName="/ppt/diagrams/drawing3.xml" ContentType="application/vnd.ms-office.drawingml.diagramDrawing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diagrams/layout4.xml" ContentType="application/vnd.openxmlformats-officedocument.drawingml.diagram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26"/>
  </p:notesMasterIdLst>
  <p:handoutMasterIdLst>
    <p:handoutMasterId r:id="rId27"/>
  </p:handoutMasterIdLst>
  <p:sldIdLst>
    <p:sldId id="256" r:id="rId2"/>
    <p:sldId id="947" r:id="rId3"/>
    <p:sldId id="955" r:id="rId4"/>
    <p:sldId id="903" r:id="rId5"/>
    <p:sldId id="949" r:id="rId6"/>
    <p:sldId id="931" r:id="rId7"/>
    <p:sldId id="932" r:id="rId8"/>
    <p:sldId id="933" r:id="rId9"/>
    <p:sldId id="935" r:id="rId10"/>
    <p:sldId id="936" r:id="rId11"/>
    <p:sldId id="948" r:id="rId12"/>
    <p:sldId id="950" r:id="rId13"/>
    <p:sldId id="914" r:id="rId14"/>
    <p:sldId id="941" r:id="rId15"/>
    <p:sldId id="951" r:id="rId16"/>
    <p:sldId id="943" r:id="rId17"/>
    <p:sldId id="945" r:id="rId18"/>
    <p:sldId id="906" r:id="rId19"/>
    <p:sldId id="907" r:id="rId20"/>
    <p:sldId id="908" r:id="rId21"/>
    <p:sldId id="927" r:id="rId22"/>
    <p:sldId id="915" r:id="rId23"/>
    <p:sldId id="902" r:id="rId24"/>
    <p:sldId id="954" r:id="rId25"/>
  </p:sldIdLst>
  <p:sldSz cx="9144000" cy="6858000" type="screen4x3"/>
  <p:notesSz cx="7026275" cy="9312275"/>
  <p:defaultTextStyle>
    <a:defPPr>
      <a:defRPr lang="en-US"/>
    </a:defPPr>
    <a:lvl1pPr algn="l" rtl="0" eaLnBrk="0" fontAlgn="base" hangingPunct="0">
      <a:spcBef>
        <a:spcPct val="20000"/>
      </a:spcBef>
      <a:spcAft>
        <a:spcPct val="0"/>
      </a:spcAft>
      <a:defRPr sz="2400" b="1" kern="1200">
        <a:solidFill>
          <a:srgbClr val="FFFFCC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20000"/>
      </a:spcBef>
      <a:spcAft>
        <a:spcPct val="0"/>
      </a:spcAft>
      <a:defRPr sz="2400" b="1" kern="1200">
        <a:solidFill>
          <a:srgbClr val="FFFFCC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20000"/>
      </a:spcBef>
      <a:spcAft>
        <a:spcPct val="0"/>
      </a:spcAft>
      <a:defRPr sz="2400" b="1" kern="1200">
        <a:solidFill>
          <a:srgbClr val="FFFFCC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20000"/>
      </a:spcBef>
      <a:spcAft>
        <a:spcPct val="0"/>
      </a:spcAft>
      <a:defRPr sz="2400" b="1" kern="1200">
        <a:solidFill>
          <a:srgbClr val="FFFFCC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20000"/>
      </a:spcBef>
      <a:spcAft>
        <a:spcPct val="0"/>
      </a:spcAft>
      <a:defRPr sz="2400" b="1" kern="1200">
        <a:solidFill>
          <a:srgbClr val="FFFFCC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2400" b="1" kern="1200">
        <a:solidFill>
          <a:srgbClr val="FFFFCC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sz="2400" b="1" kern="1200">
        <a:solidFill>
          <a:srgbClr val="FFFFCC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sz="2400" b="1" kern="1200">
        <a:solidFill>
          <a:srgbClr val="FFFFCC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sz="2400" b="1" kern="1200">
        <a:solidFill>
          <a:srgbClr val="FFFFCC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2933">
          <p15:clr>
            <a:srgbClr val="A4A3A4"/>
          </p15:clr>
        </p15:guide>
        <p15:guide id="2" pos="2214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Richard Hughes" initials="RH" lastIdx="1" clrIdx="0"/>
  <p:cmAuthor id="1" name="Abdul Mudabbir Khan" initials="AMK" lastIdx="29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800000"/>
    <a:srgbClr val="A50021"/>
    <a:srgbClr val="99FF66"/>
    <a:srgbClr val="000000"/>
    <a:srgbClr val="008000"/>
    <a:srgbClr val="000066"/>
    <a:srgbClr val="FF6600"/>
    <a:srgbClr val="996600"/>
    <a:srgbClr val="006600"/>
    <a:srgbClr val="FF9900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outlineView">
  <p:normalViewPr showOutlineIcons="0">
    <p:restoredLeft sz="34615" autoAdjust="0"/>
    <p:restoredTop sz="86410" autoAdjust="0"/>
  </p:normalViewPr>
  <p:slideViewPr>
    <p:cSldViewPr>
      <p:cViewPr varScale="1">
        <p:scale>
          <a:sx n="42" d="100"/>
          <a:sy n="42" d="100"/>
        </p:scale>
        <p:origin x="-1248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20046"/>
    </p:cViewPr>
  </p:outlineViewPr>
  <p:notesTextViewPr>
    <p:cViewPr>
      <p:scale>
        <a:sx n="75" d="100"/>
        <a:sy n="75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>
        <p:scale>
          <a:sx n="100" d="100"/>
          <a:sy n="100" d="100"/>
        </p:scale>
        <p:origin x="-2694" y="-78"/>
      </p:cViewPr>
      <p:guideLst>
        <p:guide orient="horz" pos="2933"/>
        <p:guide pos="2214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handoutMaster" Target="handoutMasters/handoutMaster1.xml"/><Relationship Id="rId30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\\data4\users10\CSateriale\For%20book\Cash%20And%20Debt%20Management\Cash%20Debt%20Management%20Figure%201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/>
          <a:lstStyle/>
          <a:p>
            <a:pPr rtl="1">
              <a:defRPr/>
            </a:pPr>
            <a:r>
              <a:rPr lang="ar-SA" dirty="0" smtClean="0"/>
              <a:t>مجموع تمام اوراق بهادار بدهی داخلی دولتی کشور</a:t>
            </a:r>
            <a:endParaRPr lang="fa-IR" dirty="0"/>
          </a:p>
        </c:rich>
      </c:tx>
      <c:layout/>
    </c:title>
    <c:plotArea>
      <c:layout/>
      <c:lineChart>
        <c:grouping val="standard"/>
        <c:ser>
          <c:idx val="0"/>
          <c:order val="0"/>
          <c:tx>
            <c:strRef>
              <c:f>'Figure 1 and 2'!$A$7</c:f>
              <c:strCache>
                <c:ptCount val="1"/>
                <c:pt idx="0">
                  <c:v>Governments</c:v>
                </c:pt>
              </c:strCache>
            </c:strRef>
          </c:tx>
          <c:spPr>
            <a:ln w="60325"/>
          </c:spPr>
          <c:marker>
            <c:symbol val="none"/>
          </c:marker>
          <c:cat>
            <c:numRef>
              <c:f>'Figure 1 and 2'!$F$6:$X$6</c:f>
              <c:numCache>
                <c:formatCode>General</c:formatCode>
                <c:ptCount val="19"/>
                <c:pt idx="0">
                  <c:v>1993</c:v>
                </c:pt>
                <c:pt idx="1">
                  <c:v>1994</c:v>
                </c:pt>
                <c:pt idx="2">
                  <c:v>1995</c:v>
                </c:pt>
                <c:pt idx="3">
                  <c:v>1996</c:v>
                </c:pt>
                <c:pt idx="4">
                  <c:v>1997</c:v>
                </c:pt>
                <c:pt idx="5">
                  <c:v>1998</c:v>
                </c:pt>
                <c:pt idx="6">
                  <c:v>1999</c:v>
                </c:pt>
                <c:pt idx="7">
                  <c:v>2000</c:v>
                </c:pt>
                <c:pt idx="8">
                  <c:v>2001</c:v>
                </c:pt>
                <c:pt idx="9">
                  <c:v>2002</c:v>
                </c:pt>
                <c:pt idx="10">
                  <c:v>2003</c:v>
                </c:pt>
                <c:pt idx="11">
                  <c:v>2004</c:v>
                </c:pt>
                <c:pt idx="12">
                  <c:v>2005</c:v>
                </c:pt>
                <c:pt idx="13">
                  <c:v>2006</c:v>
                </c:pt>
                <c:pt idx="14">
                  <c:v>2007</c:v>
                </c:pt>
                <c:pt idx="15">
                  <c:v>2008</c:v>
                </c:pt>
                <c:pt idx="16">
                  <c:v>2009</c:v>
                </c:pt>
                <c:pt idx="17">
                  <c:v>2010</c:v>
                </c:pt>
                <c:pt idx="18">
                  <c:v>2011</c:v>
                </c:pt>
              </c:numCache>
            </c:numRef>
          </c:cat>
          <c:val>
            <c:numRef>
              <c:f>'Figure 1 and 2'!$F$7:$X$7</c:f>
              <c:numCache>
                <c:formatCode>General</c:formatCode>
                <c:ptCount val="19"/>
                <c:pt idx="0">
                  <c:v>9957.9059999998972</c:v>
                </c:pt>
                <c:pt idx="1">
                  <c:v>10894.994750000014</c:v>
                </c:pt>
                <c:pt idx="2">
                  <c:v>12154.129750000016</c:v>
                </c:pt>
                <c:pt idx="3">
                  <c:v>12466.847000000002</c:v>
                </c:pt>
                <c:pt idx="4">
                  <c:v>12355.142250000059</c:v>
                </c:pt>
                <c:pt idx="5">
                  <c:v>12533.332249999999</c:v>
                </c:pt>
                <c:pt idx="6">
                  <c:v>13247.041750000053</c:v>
                </c:pt>
                <c:pt idx="7">
                  <c:v>13371.713250000059</c:v>
                </c:pt>
                <c:pt idx="8">
                  <c:v>13163.105</c:v>
                </c:pt>
                <c:pt idx="9">
                  <c:v>14760.784000000012</c:v>
                </c:pt>
                <c:pt idx="10">
                  <c:v>17545.894500000002</c:v>
                </c:pt>
                <c:pt idx="11">
                  <c:v>21300.899499999996</c:v>
                </c:pt>
                <c:pt idx="12">
                  <c:v>22702.306499999999</c:v>
                </c:pt>
                <c:pt idx="13">
                  <c:v>23904.96125</c:v>
                </c:pt>
                <c:pt idx="14">
                  <c:v>25848.778750000001</c:v>
                </c:pt>
                <c:pt idx="15">
                  <c:v>29103.136749999896</c:v>
                </c:pt>
                <c:pt idx="16">
                  <c:v>32784.134250000003</c:v>
                </c:pt>
                <c:pt idx="17">
                  <c:v>37311.118500000011</c:v>
                </c:pt>
                <c:pt idx="18">
                  <c:v>41607.786250000012</c:v>
                </c:pt>
              </c:numCache>
            </c:numRef>
          </c:val>
        </c:ser>
        <c:marker val="1"/>
        <c:axId val="84054784"/>
        <c:axId val="84056320"/>
      </c:lineChart>
      <c:catAx>
        <c:axId val="84054784"/>
        <c:scaling>
          <c:orientation val="minMax"/>
        </c:scaling>
        <c:axPos val="b"/>
        <c:numFmt formatCode="General" sourceLinked="1"/>
        <c:majorTickMark val="none"/>
        <c:tickLblPos val="nextTo"/>
        <c:txPr>
          <a:bodyPr rot="-5400000" vert="horz"/>
          <a:lstStyle/>
          <a:p>
            <a:pPr>
              <a:defRPr/>
            </a:pPr>
            <a:endParaRPr lang="en-US"/>
          </a:p>
        </c:txPr>
        <c:crossAx val="84056320"/>
        <c:crosses val="autoZero"/>
        <c:auto val="1"/>
        <c:lblAlgn val="ctr"/>
        <c:lblOffset val="100"/>
      </c:catAx>
      <c:valAx>
        <c:axId val="84056320"/>
        <c:scaling>
          <c:orientation val="minMax"/>
        </c:scaling>
        <c:axPos val="l"/>
        <c:majorGridlines/>
        <c:title>
          <c:layout/>
        </c:title>
        <c:numFmt formatCode="General" sourceLinked="1"/>
        <c:majorTickMark val="none"/>
        <c:tickLblPos val="nextTo"/>
        <c:crossAx val="84054784"/>
        <c:crosses val="autoZero"/>
        <c:crossBetween val="between"/>
      </c:valAx>
      <c:spPr>
        <a:solidFill>
          <a:schemeClr val="bg1"/>
        </a:solidFill>
      </c:spPr>
    </c:plotArea>
    <c:plotVisOnly val="1"/>
    <c:dispBlanksAs val="gap"/>
  </c:chart>
  <c:spPr>
    <a:solidFill>
      <a:schemeClr val="lt1"/>
    </a:solidFill>
    <a:ln w="25400" cap="flat" cmpd="sng" algn="ctr">
      <a:solidFill>
        <a:schemeClr val="accent4"/>
      </a:solidFill>
      <a:prstDash val="solid"/>
    </a:ln>
    <a:effectLst/>
  </c:spPr>
  <c:txPr>
    <a:bodyPr/>
    <a:lstStyle/>
    <a:p>
      <a:pPr>
        <a:defRPr>
          <a:solidFill>
            <a:schemeClr val="dk1"/>
          </a:solidFill>
          <a:latin typeface="+mn-lt"/>
          <a:ea typeface="+mn-ea"/>
          <a:cs typeface="+mn-cs"/>
        </a:defRPr>
      </a:pPr>
      <a:endParaRPr lang="en-US"/>
    </a:p>
  </c:txPr>
  <c:externalData r:id="rId1"/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5_5">
  <dgm:title val=""/>
  <dgm:desc val=""/>
  <dgm:catLst>
    <dgm:cat type="accent5" pri="11500"/>
  </dgm:catLst>
  <dgm:styleLbl name="node0">
    <dgm:fillClrLst meth="cycle">
      <a:schemeClr val="accent5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>
        <a:alpha val="9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>
        <a:alpha val="90000"/>
      </a:schemeClr>
      <a:schemeClr val="accent5">
        <a:alpha val="5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/>
    <dgm:txEffectClrLst/>
  </dgm:styleLbl>
  <dgm:styleLbl name="lnNode1">
    <dgm:fillClrLst>
      <a:schemeClr val="accent5">
        <a:shade val="90000"/>
      </a:schemeClr>
      <a:schemeClr val="accent5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shade val="80000"/>
        <a:alpha val="50000"/>
      </a:schemeClr>
      <a:schemeClr val="accent5">
        <a:alpha val="2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  <a:alpha val="90000"/>
      </a:schemeClr>
      <a:schemeClr val="accent5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>
        <a:shade val="90000"/>
      </a:schemeClr>
      <a:schemeClr val="accent5">
        <a:tint val="50000"/>
      </a:schemeClr>
    </dgm:fillClrLst>
    <dgm:linClrLst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fgSibTrans2D1">
    <dgm:fillClrLst>
      <a:schemeClr val="accent5">
        <a:shade val="90000"/>
      </a:schemeClr>
      <a:schemeClr val="accent5">
        <a:tint val="50000"/>
      </a:schemeClr>
    </dgm:fillClrLst>
    <dgm:linClrLst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bgSibTrans2D1">
    <dgm:fillClrLst>
      <a:schemeClr val="accent5">
        <a:shade val="90000"/>
      </a:schemeClr>
      <a:schemeClr val="accent5">
        <a:tint val="50000"/>
      </a:schemeClr>
    </dgm:fillClrLst>
    <dgm:linClrLst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sibTrans1D1">
    <dgm:fillClrLst>
      <a:schemeClr val="accent5">
        <a:shade val="90000"/>
      </a:schemeClr>
      <a:schemeClr val="accent5">
        <a:tint val="50000"/>
      </a:schemeClr>
    </dgm:fillClrLst>
    <dgm:linClrLst>
      <a:schemeClr val="accent5">
        <a:shade val="90000"/>
      </a:schemeClr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5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5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>
        <a:shade val="80000"/>
      </a:schemeClr>
    </dgm:fillClrLst>
    <dgm:linClrLst meth="repeat">
      <a:schemeClr val="accent5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5">
        <a:tint val="90000"/>
      </a:schemeClr>
    </dgm:fillClrLst>
    <dgm:linClrLst meth="repeat">
      <a:schemeClr val="accent5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5">
        <a:tint val="5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5">
        <a:shade val="8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>
        <a:tint val="90000"/>
      </a:schemeClr>
    </dgm:fillClrLst>
    <dgm:linClrLst meth="repeat">
      <a:schemeClr val="accent5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alpha val="90000"/>
        <a:tint val="40000"/>
      </a:schemeClr>
      <a:schemeClr val="accent5">
        <a:alpha val="5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5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5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6_2">
  <dgm:title val=""/>
  <dgm:desc val=""/>
  <dgm:catLst>
    <dgm:cat type="accent6" pri="11200"/>
  </dgm:catLst>
  <dgm:styleLbl name="node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ln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5_5">
  <dgm:title val=""/>
  <dgm:desc val=""/>
  <dgm:catLst>
    <dgm:cat type="accent5" pri="11500"/>
  </dgm:catLst>
  <dgm:styleLbl name="node0">
    <dgm:fillClrLst meth="cycle">
      <a:schemeClr val="accent5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>
        <a:alpha val="9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>
        <a:alpha val="90000"/>
      </a:schemeClr>
      <a:schemeClr val="accent5">
        <a:alpha val="5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/>
    <dgm:txEffectClrLst/>
  </dgm:styleLbl>
  <dgm:styleLbl name="lnNode1">
    <dgm:fillClrLst>
      <a:schemeClr val="accent5">
        <a:shade val="90000"/>
      </a:schemeClr>
      <a:schemeClr val="accent5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shade val="80000"/>
        <a:alpha val="50000"/>
      </a:schemeClr>
      <a:schemeClr val="accent5">
        <a:alpha val="2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  <a:alpha val="90000"/>
      </a:schemeClr>
      <a:schemeClr val="accent5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>
        <a:shade val="90000"/>
      </a:schemeClr>
      <a:schemeClr val="accent5">
        <a:tint val="50000"/>
      </a:schemeClr>
    </dgm:fillClrLst>
    <dgm:linClrLst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fgSibTrans2D1">
    <dgm:fillClrLst>
      <a:schemeClr val="accent5">
        <a:shade val="90000"/>
      </a:schemeClr>
      <a:schemeClr val="accent5">
        <a:tint val="50000"/>
      </a:schemeClr>
    </dgm:fillClrLst>
    <dgm:linClrLst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bgSibTrans2D1">
    <dgm:fillClrLst>
      <a:schemeClr val="accent5">
        <a:shade val="90000"/>
      </a:schemeClr>
      <a:schemeClr val="accent5">
        <a:tint val="50000"/>
      </a:schemeClr>
    </dgm:fillClrLst>
    <dgm:linClrLst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sibTrans1D1">
    <dgm:fillClrLst>
      <a:schemeClr val="accent5">
        <a:shade val="90000"/>
      </a:schemeClr>
      <a:schemeClr val="accent5">
        <a:tint val="50000"/>
      </a:schemeClr>
    </dgm:fillClrLst>
    <dgm:linClrLst>
      <a:schemeClr val="accent5">
        <a:shade val="90000"/>
      </a:schemeClr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5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5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>
        <a:shade val="80000"/>
      </a:schemeClr>
    </dgm:fillClrLst>
    <dgm:linClrLst meth="repeat">
      <a:schemeClr val="accent5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5">
        <a:tint val="90000"/>
      </a:schemeClr>
    </dgm:fillClrLst>
    <dgm:linClrLst meth="repeat">
      <a:schemeClr val="accent5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5">
        <a:tint val="5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5">
        <a:shade val="8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>
        <a:tint val="90000"/>
      </a:schemeClr>
    </dgm:fillClrLst>
    <dgm:linClrLst meth="repeat">
      <a:schemeClr val="accent5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alpha val="90000"/>
        <a:tint val="40000"/>
      </a:schemeClr>
      <a:schemeClr val="accent5">
        <a:alpha val="5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5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5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5_5">
  <dgm:title val=""/>
  <dgm:desc val=""/>
  <dgm:catLst>
    <dgm:cat type="accent5" pri="11500"/>
  </dgm:catLst>
  <dgm:styleLbl name="node0">
    <dgm:fillClrLst meth="cycle">
      <a:schemeClr val="accent5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>
        <a:alpha val="9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>
        <a:alpha val="90000"/>
      </a:schemeClr>
      <a:schemeClr val="accent5">
        <a:alpha val="5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/>
    <dgm:txEffectClrLst/>
  </dgm:styleLbl>
  <dgm:styleLbl name="lnNode1">
    <dgm:fillClrLst>
      <a:schemeClr val="accent5">
        <a:shade val="90000"/>
      </a:schemeClr>
      <a:schemeClr val="accent5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shade val="80000"/>
        <a:alpha val="50000"/>
      </a:schemeClr>
      <a:schemeClr val="accent5">
        <a:alpha val="2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  <a:alpha val="90000"/>
      </a:schemeClr>
      <a:schemeClr val="accent5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>
        <a:shade val="90000"/>
      </a:schemeClr>
      <a:schemeClr val="accent5">
        <a:tint val="50000"/>
      </a:schemeClr>
    </dgm:fillClrLst>
    <dgm:linClrLst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fgSibTrans2D1">
    <dgm:fillClrLst>
      <a:schemeClr val="accent5">
        <a:shade val="90000"/>
      </a:schemeClr>
      <a:schemeClr val="accent5">
        <a:tint val="50000"/>
      </a:schemeClr>
    </dgm:fillClrLst>
    <dgm:linClrLst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bgSibTrans2D1">
    <dgm:fillClrLst>
      <a:schemeClr val="accent5">
        <a:shade val="90000"/>
      </a:schemeClr>
      <a:schemeClr val="accent5">
        <a:tint val="50000"/>
      </a:schemeClr>
    </dgm:fillClrLst>
    <dgm:linClrLst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sibTrans1D1">
    <dgm:fillClrLst>
      <a:schemeClr val="accent5">
        <a:shade val="90000"/>
      </a:schemeClr>
      <a:schemeClr val="accent5">
        <a:tint val="50000"/>
      </a:schemeClr>
    </dgm:fillClrLst>
    <dgm:linClrLst>
      <a:schemeClr val="accent5">
        <a:shade val="90000"/>
      </a:schemeClr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5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5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>
        <a:shade val="80000"/>
      </a:schemeClr>
    </dgm:fillClrLst>
    <dgm:linClrLst meth="repeat">
      <a:schemeClr val="accent5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5">
        <a:tint val="90000"/>
      </a:schemeClr>
    </dgm:fillClrLst>
    <dgm:linClrLst meth="repeat">
      <a:schemeClr val="accent5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5">
        <a:tint val="5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5">
        <a:shade val="8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>
        <a:tint val="90000"/>
      </a:schemeClr>
    </dgm:fillClrLst>
    <dgm:linClrLst meth="repeat">
      <a:schemeClr val="accent5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alpha val="90000"/>
        <a:tint val="40000"/>
      </a:schemeClr>
      <a:schemeClr val="accent5">
        <a:alpha val="5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5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5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4A685C4-97A9-4A97-8F41-13CFE8DC3539}" type="doc">
      <dgm:prSet loTypeId="urn:microsoft.com/office/officeart/2005/8/layout/list1" loCatId="list" qsTypeId="urn:microsoft.com/office/officeart/2005/8/quickstyle/3d1" qsCatId="3D" csTypeId="urn:microsoft.com/office/officeart/2005/8/colors/accent5_5" csCatId="accent5" phldr="1"/>
      <dgm:spPr/>
      <dgm:t>
        <a:bodyPr/>
        <a:lstStyle/>
        <a:p>
          <a:endParaRPr lang="en-US"/>
        </a:p>
      </dgm:t>
    </dgm:pt>
    <dgm:pt modelId="{E7AC2323-E466-47F7-B549-5C718340763B}">
      <dgm:prSet>
        <dgm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dgm:style>
      </dgm:prSet>
      <dgm:spPr/>
      <dgm:t>
        <a:bodyPr/>
        <a:lstStyle/>
        <a:p>
          <a:pPr rtl="1"/>
          <a:r>
            <a:rPr lang="ar-SA" dirty="0" smtClean="0"/>
            <a:t>مدیریت وجوه نقد</a:t>
          </a:r>
          <a:r>
            <a:t> </a:t>
          </a:r>
          <a:endParaRPr lang="fa-IR" dirty="0"/>
        </a:p>
      </dgm:t>
    </dgm:pt>
    <dgm:pt modelId="{ED882A65-4958-4F8D-AE4C-2BC76C6801AE}" type="parTrans" cxnId="{DFCB083B-2D4E-41EB-B2E6-064153F048D2}">
      <dgm:prSet/>
      <dgm:spPr/>
      <dgm:t>
        <a:bodyPr/>
        <a:lstStyle/>
        <a:p>
          <a:endParaRPr lang="en-US"/>
        </a:p>
      </dgm:t>
    </dgm:pt>
    <dgm:pt modelId="{BE2F8835-E0C4-4E56-BD4A-0F80556BC355}" type="sibTrans" cxnId="{DFCB083B-2D4E-41EB-B2E6-064153F048D2}">
      <dgm:prSet/>
      <dgm:spPr/>
      <dgm:t>
        <a:bodyPr/>
        <a:lstStyle/>
        <a:p>
          <a:endParaRPr lang="en-US"/>
        </a:p>
      </dgm:t>
    </dgm:pt>
    <dgm:pt modelId="{1C2B6DF2-8501-40E8-B396-27CFF76511E7}">
      <dgm:prSet/>
      <dgm:spPr/>
      <dgm:t>
        <a:bodyPr/>
        <a:lstStyle/>
        <a:p>
          <a:pPr rtl="1"/>
          <a:r>
            <a:rPr lang="ar-SA" dirty="0" smtClean="0"/>
            <a:t>افق نسبتاً کوتاه‌مدت</a:t>
          </a:r>
          <a:endParaRPr lang="fa-IR" dirty="0"/>
        </a:p>
      </dgm:t>
    </dgm:pt>
    <dgm:pt modelId="{D627A2B3-A502-46A0-8B5C-F0632B2FC99C}" type="parTrans" cxnId="{3803D3AE-2AE9-4937-99ED-299E31B431C0}">
      <dgm:prSet/>
      <dgm:spPr/>
      <dgm:t>
        <a:bodyPr/>
        <a:lstStyle/>
        <a:p>
          <a:endParaRPr lang="en-US"/>
        </a:p>
      </dgm:t>
    </dgm:pt>
    <dgm:pt modelId="{3515DDD7-EF37-4A5C-A081-89393230BCCE}" type="sibTrans" cxnId="{3803D3AE-2AE9-4937-99ED-299E31B431C0}">
      <dgm:prSet/>
      <dgm:spPr/>
      <dgm:t>
        <a:bodyPr/>
        <a:lstStyle/>
        <a:p>
          <a:endParaRPr lang="en-US"/>
        </a:p>
      </dgm:t>
    </dgm:pt>
    <dgm:pt modelId="{42F10F45-2FEF-4765-A139-31DBE1685BE5}">
      <dgm:prSet/>
      <dgm:spPr/>
      <dgm:t>
        <a:bodyPr/>
        <a:lstStyle/>
        <a:p>
          <a:pPr rtl="1"/>
          <a:r>
            <a:rPr lang="ar-SA" dirty="0" smtClean="0"/>
            <a:t>اهداف</a:t>
          </a:r>
          <a:r>
            <a:rPr lang="fa-IR" dirty="0" smtClean="0"/>
            <a:t>: </a:t>
          </a:r>
          <a:r>
            <a:rPr lang="ar-SA" dirty="0" smtClean="0"/>
            <a:t>تأمین مالی کمبود وجوه نقد مورد انتظار و استفاده بهینه از مازاد وجوه نقد مورد انتظار در چارچوب پارامترهای ریسک تعریف شده</a:t>
          </a:r>
          <a:endParaRPr lang="fa-IR" dirty="0"/>
        </a:p>
      </dgm:t>
    </dgm:pt>
    <dgm:pt modelId="{B90AA6D6-007A-4F24-8CAC-01E9731FFCD2}" type="parTrans" cxnId="{DD99D1C8-2A8C-46FA-A7F8-31CFC19182EF}">
      <dgm:prSet/>
      <dgm:spPr/>
      <dgm:t>
        <a:bodyPr/>
        <a:lstStyle/>
        <a:p>
          <a:endParaRPr lang="en-US"/>
        </a:p>
      </dgm:t>
    </dgm:pt>
    <dgm:pt modelId="{4AE3E012-1DDE-4D02-83B3-4C66C472861A}" type="sibTrans" cxnId="{DD99D1C8-2A8C-46FA-A7F8-31CFC19182EF}">
      <dgm:prSet/>
      <dgm:spPr/>
      <dgm:t>
        <a:bodyPr/>
        <a:lstStyle/>
        <a:p>
          <a:endParaRPr lang="en-US"/>
        </a:p>
      </dgm:t>
    </dgm:pt>
    <dgm:pt modelId="{6B199ADB-8302-432D-8074-F2E5E601A691}">
      <dgm:prSet>
        <dgm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dgm:style>
      </dgm:prSet>
      <dgm:spPr/>
      <dgm:t>
        <a:bodyPr/>
        <a:lstStyle/>
        <a:p>
          <a:pPr rtl="1"/>
          <a:r>
            <a:rPr lang="ar-SA" dirty="0" smtClean="0"/>
            <a:t>مدیریت بدهی</a:t>
          </a:r>
          <a:r>
            <a:t> </a:t>
          </a:r>
          <a:endParaRPr lang="fa-IR" dirty="0"/>
        </a:p>
      </dgm:t>
    </dgm:pt>
    <dgm:pt modelId="{B3BD77FB-FF08-4D9C-A519-6430F1408727}" type="parTrans" cxnId="{7CF69A8F-BECF-4835-9A5A-CC18AF5581CD}">
      <dgm:prSet/>
      <dgm:spPr/>
      <dgm:t>
        <a:bodyPr/>
        <a:lstStyle/>
        <a:p>
          <a:endParaRPr lang="en-US"/>
        </a:p>
      </dgm:t>
    </dgm:pt>
    <dgm:pt modelId="{2D14A027-8D26-443D-944C-6C136F12C0F4}" type="sibTrans" cxnId="{7CF69A8F-BECF-4835-9A5A-CC18AF5581CD}">
      <dgm:prSet/>
      <dgm:spPr/>
      <dgm:t>
        <a:bodyPr/>
        <a:lstStyle/>
        <a:p>
          <a:endParaRPr lang="en-US"/>
        </a:p>
      </dgm:t>
    </dgm:pt>
    <dgm:pt modelId="{EFC6AF4C-E704-4B10-9AFA-66052EB5E91D}">
      <dgm:prSet/>
      <dgm:spPr/>
      <dgm:t>
        <a:bodyPr/>
        <a:lstStyle/>
        <a:p>
          <a:pPr rtl="1"/>
          <a:r>
            <a:rPr lang="ar-SA" dirty="0" smtClean="0"/>
            <a:t>افق میان‌مدت تا بلندمدت</a:t>
          </a:r>
          <a:r>
            <a:t> </a:t>
          </a:r>
          <a:endParaRPr lang="fa-IR" dirty="0"/>
        </a:p>
      </dgm:t>
    </dgm:pt>
    <dgm:pt modelId="{D38AC437-EC02-4AF5-87BC-0AD78809692F}" type="parTrans" cxnId="{8634CE53-A07D-4542-829C-0C686F641176}">
      <dgm:prSet/>
      <dgm:spPr/>
      <dgm:t>
        <a:bodyPr/>
        <a:lstStyle/>
        <a:p>
          <a:endParaRPr lang="en-US"/>
        </a:p>
      </dgm:t>
    </dgm:pt>
    <dgm:pt modelId="{2661AB65-49EC-41C7-8C4D-AE5D5AA2BF3D}" type="sibTrans" cxnId="{8634CE53-A07D-4542-829C-0C686F641176}">
      <dgm:prSet/>
      <dgm:spPr/>
      <dgm:t>
        <a:bodyPr/>
        <a:lstStyle/>
        <a:p>
          <a:endParaRPr lang="en-US"/>
        </a:p>
      </dgm:t>
    </dgm:pt>
    <dgm:pt modelId="{2E9302D1-2FD3-4286-9798-B173A75F977D}">
      <dgm:prSet/>
      <dgm:spPr/>
      <dgm:t>
        <a:bodyPr/>
        <a:lstStyle/>
        <a:p>
          <a:pPr rtl="1"/>
          <a:r>
            <a:rPr lang="ar-SA" dirty="0" smtClean="0"/>
            <a:t>اهداف</a:t>
          </a:r>
          <a:r>
            <a:rPr lang="fa-IR" dirty="0" smtClean="0"/>
            <a:t>: </a:t>
          </a:r>
          <a:r>
            <a:rPr lang="ar-SA" dirty="0" smtClean="0"/>
            <a:t>برآورده کردن نیازهای مالی دولت و تعهدات پرداخت آن با کمترین هزینه ممکن در میان‌مدت تا درازمدت و با رعایت درجه محتاطانه ریسک</a:t>
          </a:r>
          <a:endParaRPr lang="fa-IR" dirty="0"/>
        </a:p>
      </dgm:t>
    </dgm:pt>
    <dgm:pt modelId="{A5A277C9-EE1D-4FBF-A6F2-B05E47B667BA}" type="parTrans" cxnId="{A3EFE097-7BA1-4CF5-B815-DDD71218B0CC}">
      <dgm:prSet/>
      <dgm:spPr/>
      <dgm:t>
        <a:bodyPr/>
        <a:lstStyle/>
        <a:p>
          <a:endParaRPr lang="en-US"/>
        </a:p>
      </dgm:t>
    </dgm:pt>
    <dgm:pt modelId="{D6FE86B8-C56B-4105-9459-EAB21056EFFC}" type="sibTrans" cxnId="{A3EFE097-7BA1-4CF5-B815-DDD71218B0CC}">
      <dgm:prSet/>
      <dgm:spPr/>
      <dgm:t>
        <a:bodyPr/>
        <a:lstStyle/>
        <a:p>
          <a:endParaRPr lang="en-US"/>
        </a:p>
      </dgm:t>
    </dgm:pt>
    <dgm:pt modelId="{0E58D0BB-0C5E-4D62-A4CE-0F450D8C2370}" type="pres">
      <dgm:prSet presAssocID="{C4A685C4-97A9-4A97-8F41-13CFE8DC3539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F7423D6A-D41E-425C-8D8D-EC7149B87BCE}" type="pres">
      <dgm:prSet presAssocID="{E7AC2323-E466-47F7-B549-5C718340763B}" presName="parentLin" presStyleCnt="0"/>
      <dgm:spPr/>
    </dgm:pt>
    <dgm:pt modelId="{99F40827-0F77-4402-8B7B-CDA2338AE992}" type="pres">
      <dgm:prSet presAssocID="{E7AC2323-E466-47F7-B549-5C718340763B}" presName="parentLeftMargin" presStyleLbl="node1" presStyleIdx="0" presStyleCnt="2"/>
      <dgm:spPr/>
      <dgm:t>
        <a:bodyPr/>
        <a:lstStyle/>
        <a:p>
          <a:endParaRPr lang="en-US"/>
        </a:p>
      </dgm:t>
    </dgm:pt>
    <dgm:pt modelId="{06F2E73D-0B0A-4CAE-AE9A-3E5936D32A4B}" type="pres">
      <dgm:prSet presAssocID="{E7AC2323-E466-47F7-B549-5C718340763B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31397EF-6EBA-4F74-9ACD-9A2CC50A8E43}" type="pres">
      <dgm:prSet presAssocID="{E7AC2323-E466-47F7-B549-5C718340763B}" presName="negativeSpace" presStyleCnt="0"/>
      <dgm:spPr/>
    </dgm:pt>
    <dgm:pt modelId="{6CCE9874-07F6-4031-A8CF-BC7370727DC9}" type="pres">
      <dgm:prSet presAssocID="{E7AC2323-E466-47F7-B549-5C718340763B}" presName="childText" presStyleLbl="conFgAcc1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F34DE3A-A198-436B-86BC-C0816A970EAF}" type="pres">
      <dgm:prSet presAssocID="{BE2F8835-E0C4-4E56-BD4A-0F80556BC355}" presName="spaceBetweenRectangles" presStyleCnt="0"/>
      <dgm:spPr/>
    </dgm:pt>
    <dgm:pt modelId="{E9465B4A-8D81-4D86-A5EA-5F075709216C}" type="pres">
      <dgm:prSet presAssocID="{6B199ADB-8302-432D-8074-F2E5E601A691}" presName="parentLin" presStyleCnt="0"/>
      <dgm:spPr/>
    </dgm:pt>
    <dgm:pt modelId="{0783F67C-F2A5-4CBE-B209-413C5CCDE186}" type="pres">
      <dgm:prSet presAssocID="{6B199ADB-8302-432D-8074-F2E5E601A691}" presName="parentLeftMargin" presStyleLbl="node1" presStyleIdx="0" presStyleCnt="2"/>
      <dgm:spPr/>
      <dgm:t>
        <a:bodyPr/>
        <a:lstStyle/>
        <a:p>
          <a:endParaRPr lang="en-US"/>
        </a:p>
      </dgm:t>
    </dgm:pt>
    <dgm:pt modelId="{0A3C9AE5-0218-449B-9821-2FA24AC0E13A}" type="pres">
      <dgm:prSet presAssocID="{6B199ADB-8302-432D-8074-F2E5E601A691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0D814F2-83F3-4654-93EE-BB810664CA13}" type="pres">
      <dgm:prSet presAssocID="{6B199ADB-8302-432D-8074-F2E5E601A691}" presName="negativeSpace" presStyleCnt="0"/>
      <dgm:spPr/>
    </dgm:pt>
    <dgm:pt modelId="{1E1DF7AC-B9A1-4929-B8DC-F130D963DEE1}" type="pres">
      <dgm:prSet presAssocID="{6B199ADB-8302-432D-8074-F2E5E601A691}" presName="childText" presStyleLbl="conFgAcc1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5C5A4616-86C8-4BD3-AE55-F58F76828C1D}" type="presOf" srcId="{1C2B6DF2-8501-40E8-B396-27CFF76511E7}" destId="{6CCE9874-07F6-4031-A8CF-BC7370727DC9}" srcOrd="0" destOrd="0" presId="urn:microsoft.com/office/officeart/2005/8/layout/list1"/>
    <dgm:cxn modelId="{8CA576D5-BD7F-4538-BAA5-7AEBD91B698B}" type="presOf" srcId="{E7AC2323-E466-47F7-B549-5C718340763B}" destId="{06F2E73D-0B0A-4CAE-AE9A-3E5936D32A4B}" srcOrd="1" destOrd="0" presId="urn:microsoft.com/office/officeart/2005/8/layout/list1"/>
    <dgm:cxn modelId="{3232F47F-4C8F-4658-AD7B-F25CDCCC2299}" type="presOf" srcId="{42F10F45-2FEF-4765-A139-31DBE1685BE5}" destId="{6CCE9874-07F6-4031-A8CF-BC7370727DC9}" srcOrd="0" destOrd="1" presId="urn:microsoft.com/office/officeart/2005/8/layout/list1"/>
    <dgm:cxn modelId="{67D4C697-0D7A-41F2-B017-D6E7ED8E2D9D}" type="presOf" srcId="{C4A685C4-97A9-4A97-8F41-13CFE8DC3539}" destId="{0E58D0BB-0C5E-4D62-A4CE-0F450D8C2370}" srcOrd="0" destOrd="0" presId="urn:microsoft.com/office/officeart/2005/8/layout/list1"/>
    <dgm:cxn modelId="{DD99D1C8-2A8C-46FA-A7F8-31CFC19182EF}" srcId="{E7AC2323-E466-47F7-B549-5C718340763B}" destId="{42F10F45-2FEF-4765-A139-31DBE1685BE5}" srcOrd="1" destOrd="0" parTransId="{B90AA6D6-007A-4F24-8CAC-01E9731FFCD2}" sibTransId="{4AE3E012-1DDE-4D02-83B3-4C66C472861A}"/>
    <dgm:cxn modelId="{8634CE53-A07D-4542-829C-0C686F641176}" srcId="{6B199ADB-8302-432D-8074-F2E5E601A691}" destId="{EFC6AF4C-E704-4B10-9AFA-66052EB5E91D}" srcOrd="0" destOrd="0" parTransId="{D38AC437-EC02-4AF5-87BC-0AD78809692F}" sibTransId="{2661AB65-49EC-41C7-8C4D-AE5D5AA2BF3D}"/>
    <dgm:cxn modelId="{14E40654-9098-452F-A940-8624967E2739}" type="presOf" srcId="{EFC6AF4C-E704-4B10-9AFA-66052EB5E91D}" destId="{1E1DF7AC-B9A1-4929-B8DC-F130D963DEE1}" srcOrd="0" destOrd="0" presId="urn:microsoft.com/office/officeart/2005/8/layout/list1"/>
    <dgm:cxn modelId="{7CF69A8F-BECF-4835-9A5A-CC18AF5581CD}" srcId="{C4A685C4-97A9-4A97-8F41-13CFE8DC3539}" destId="{6B199ADB-8302-432D-8074-F2E5E601A691}" srcOrd="1" destOrd="0" parTransId="{B3BD77FB-FF08-4D9C-A519-6430F1408727}" sibTransId="{2D14A027-8D26-443D-944C-6C136F12C0F4}"/>
    <dgm:cxn modelId="{9FE57B23-2C49-46E3-B682-D926BA12927B}" type="presOf" srcId="{E7AC2323-E466-47F7-B549-5C718340763B}" destId="{99F40827-0F77-4402-8B7B-CDA2338AE992}" srcOrd="0" destOrd="0" presId="urn:microsoft.com/office/officeart/2005/8/layout/list1"/>
    <dgm:cxn modelId="{F20725F5-ED47-4E80-9FB2-799277DDBB32}" type="presOf" srcId="{6B199ADB-8302-432D-8074-F2E5E601A691}" destId="{0A3C9AE5-0218-449B-9821-2FA24AC0E13A}" srcOrd="1" destOrd="0" presId="urn:microsoft.com/office/officeart/2005/8/layout/list1"/>
    <dgm:cxn modelId="{DFCB083B-2D4E-41EB-B2E6-064153F048D2}" srcId="{C4A685C4-97A9-4A97-8F41-13CFE8DC3539}" destId="{E7AC2323-E466-47F7-B549-5C718340763B}" srcOrd="0" destOrd="0" parTransId="{ED882A65-4958-4F8D-AE4C-2BC76C6801AE}" sibTransId="{BE2F8835-E0C4-4E56-BD4A-0F80556BC355}"/>
    <dgm:cxn modelId="{A7CF447D-274A-4A5C-85C3-682F1D34A8DF}" type="presOf" srcId="{2E9302D1-2FD3-4286-9798-B173A75F977D}" destId="{1E1DF7AC-B9A1-4929-B8DC-F130D963DEE1}" srcOrd="0" destOrd="1" presId="urn:microsoft.com/office/officeart/2005/8/layout/list1"/>
    <dgm:cxn modelId="{A3EFE097-7BA1-4CF5-B815-DDD71218B0CC}" srcId="{6B199ADB-8302-432D-8074-F2E5E601A691}" destId="{2E9302D1-2FD3-4286-9798-B173A75F977D}" srcOrd="1" destOrd="0" parTransId="{A5A277C9-EE1D-4FBF-A6F2-B05E47B667BA}" sibTransId="{D6FE86B8-C56B-4105-9459-EAB21056EFFC}"/>
    <dgm:cxn modelId="{3803D3AE-2AE9-4937-99ED-299E31B431C0}" srcId="{E7AC2323-E466-47F7-B549-5C718340763B}" destId="{1C2B6DF2-8501-40E8-B396-27CFF76511E7}" srcOrd="0" destOrd="0" parTransId="{D627A2B3-A502-46A0-8B5C-F0632B2FC99C}" sibTransId="{3515DDD7-EF37-4A5C-A081-89393230BCCE}"/>
    <dgm:cxn modelId="{899F6F3F-F8B4-4915-8CF0-7202832B0F30}" type="presOf" srcId="{6B199ADB-8302-432D-8074-F2E5E601A691}" destId="{0783F67C-F2A5-4CBE-B209-413C5CCDE186}" srcOrd="0" destOrd="0" presId="urn:microsoft.com/office/officeart/2005/8/layout/list1"/>
    <dgm:cxn modelId="{D38A6D3F-1A69-46DF-8FB4-E4C4FE6F8163}" type="presParOf" srcId="{0E58D0BB-0C5E-4D62-A4CE-0F450D8C2370}" destId="{F7423D6A-D41E-425C-8D8D-EC7149B87BCE}" srcOrd="0" destOrd="0" presId="urn:microsoft.com/office/officeart/2005/8/layout/list1"/>
    <dgm:cxn modelId="{419ECC25-D70A-47B5-A573-1FB20464FABD}" type="presParOf" srcId="{F7423D6A-D41E-425C-8D8D-EC7149B87BCE}" destId="{99F40827-0F77-4402-8B7B-CDA2338AE992}" srcOrd="0" destOrd="0" presId="urn:microsoft.com/office/officeart/2005/8/layout/list1"/>
    <dgm:cxn modelId="{A4CB0F17-E855-49C0-B3EF-843490EC7BD1}" type="presParOf" srcId="{F7423D6A-D41E-425C-8D8D-EC7149B87BCE}" destId="{06F2E73D-0B0A-4CAE-AE9A-3E5936D32A4B}" srcOrd="1" destOrd="0" presId="urn:microsoft.com/office/officeart/2005/8/layout/list1"/>
    <dgm:cxn modelId="{842BBC58-517A-430F-89B6-731D399EF460}" type="presParOf" srcId="{0E58D0BB-0C5E-4D62-A4CE-0F450D8C2370}" destId="{731397EF-6EBA-4F74-9ACD-9A2CC50A8E43}" srcOrd="1" destOrd="0" presId="urn:microsoft.com/office/officeart/2005/8/layout/list1"/>
    <dgm:cxn modelId="{E218A4CF-D7B6-4389-A0C6-04F24B525A21}" type="presParOf" srcId="{0E58D0BB-0C5E-4D62-A4CE-0F450D8C2370}" destId="{6CCE9874-07F6-4031-A8CF-BC7370727DC9}" srcOrd="2" destOrd="0" presId="urn:microsoft.com/office/officeart/2005/8/layout/list1"/>
    <dgm:cxn modelId="{22DCFDD7-757F-43BB-98E2-3CC3E84C02B7}" type="presParOf" srcId="{0E58D0BB-0C5E-4D62-A4CE-0F450D8C2370}" destId="{2F34DE3A-A198-436B-86BC-C0816A970EAF}" srcOrd="3" destOrd="0" presId="urn:microsoft.com/office/officeart/2005/8/layout/list1"/>
    <dgm:cxn modelId="{9B0C46F8-BE94-487A-BB55-7DE4E8387855}" type="presParOf" srcId="{0E58D0BB-0C5E-4D62-A4CE-0F450D8C2370}" destId="{E9465B4A-8D81-4D86-A5EA-5F075709216C}" srcOrd="4" destOrd="0" presId="urn:microsoft.com/office/officeart/2005/8/layout/list1"/>
    <dgm:cxn modelId="{A22C53B7-82E7-4947-98FD-4D0755DE129A}" type="presParOf" srcId="{E9465B4A-8D81-4D86-A5EA-5F075709216C}" destId="{0783F67C-F2A5-4CBE-B209-413C5CCDE186}" srcOrd="0" destOrd="0" presId="urn:microsoft.com/office/officeart/2005/8/layout/list1"/>
    <dgm:cxn modelId="{9697E3AC-978E-4CA3-A538-4DF589DDF422}" type="presParOf" srcId="{E9465B4A-8D81-4D86-A5EA-5F075709216C}" destId="{0A3C9AE5-0218-449B-9821-2FA24AC0E13A}" srcOrd="1" destOrd="0" presId="urn:microsoft.com/office/officeart/2005/8/layout/list1"/>
    <dgm:cxn modelId="{E51FD03F-D476-446C-A246-D24FDFEBFB7A}" type="presParOf" srcId="{0E58D0BB-0C5E-4D62-A4CE-0F450D8C2370}" destId="{40D814F2-83F3-4654-93EE-BB810664CA13}" srcOrd="5" destOrd="0" presId="urn:microsoft.com/office/officeart/2005/8/layout/list1"/>
    <dgm:cxn modelId="{C89D9633-6A35-421B-AEEF-E4125D7C8E61}" type="presParOf" srcId="{0E58D0BB-0C5E-4D62-A4CE-0F450D8C2370}" destId="{1E1DF7AC-B9A1-4929-B8DC-F130D963DEE1}" srcOrd="6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872109A-A3E6-4C4F-BAFB-F483ACF70C64}" type="doc">
      <dgm:prSet loTypeId="urn:microsoft.com/office/officeart/2005/8/layout/equation2" loCatId="process" qsTypeId="urn:microsoft.com/office/officeart/2005/8/quickstyle/simple2" qsCatId="simple" csTypeId="urn:microsoft.com/office/officeart/2005/8/colors/accent6_2" csCatId="accent6" phldr="1"/>
      <dgm:spPr/>
      <dgm:t>
        <a:bodyPr/>
        <a:lstStyle/>
        <a:p>
          <a:endParaRPr lang="en-US"/>
        </a:p>
      </dgm:t>
    </dgm:pt>
    <dgm:pt modelId="{E7B4C961-0931-4AAB-93B4-151F29789494}">
      <dgm:prSet custT="1"/>
      <dgm:spPr/>
      <dgm:t>
        <a:bodyPr/>
        <a:lstStyle/>
        <a:p>
          <a:pPr rtl="1"/>
          <a:r>
            <a:rPr lang="ar-SA" sz="1800" dirty="0" smtClean="0"/>
            <a:t>مدیریت بدهی متمرکز بر سمت بدهی‌های ترازنامه</a:t>
          </a:r>
          <a:r>
            <a:rPr lang="en-US" sz="1800" dirty="0" smtClean="0"/>
            <a:t> </a:t>
          </a:r>
          <a:endParaRPr lang="fa-IR" sz="1800" dirty="0"/>
        </a:p>
      </dgm:t>
    </dgm:pt>
    <dgm:pt modelId="{31B7BDAA-6F11-4757-89DD-A822C9521BCB}" type="parTrans" cxnId="{65BF6937-A515-4DA1-A086-9B5A2233B809}">
      <dgm:prSet/>
      <dgm:spPr/>
      <dgm:t>
        <a:bodyPr/>
        <a:lstStyle/>
        <a:p>
          <a:endParaRPr lang="en-US"/>
        </a:p>
      </dgm:t>
    </dgm:pt>
    <dgm:pt modelId="{BB667519-19C7-49C7-BD0C-4FF16BB61D52}" type="sibTrans" cxnId="{65BF6937-A515-4DA1-A086-9B5A2233B809}">
      <dgm:prSet/>
      <dgm:spPr/>
      <dgm:t>
        <a:bodyPr/>
        <a:lstStyle/>
        <a:p>
          <a:endParaRPr lang="en-US"/>
        </a:p>
      </dgm:t>
    </dgm:pt>
    <dgm:pt modelId="{A9154815-E403-4256-9E6B-694C82963033}">
      <dgm:prSet custT="1"/>
      <dgm:spPr/>
      <dgm:t>
        <a:bodyPr/>
        <a:lstStyle/>
        <a:p>
          <a:pPr rtl="1"/>
          <a:r>
            <a:rPr lang="ar-SA" sz="1800" dirty="0" smtClean="0"/>
            <a:t>مدیریت وجوه نقد انجام شده توسط دیگر واحدهای دولتی یا بانک مرکزی</a:t>
          </a:r>
          <a:endParaRPr lang="fa-IR" sz="1800" dirty="0"/>
        </a:p>
      </dgm:t>
    </dgm:pt>
    <dgm:pt modelId="{93C59C08-DDF6-45B8-B014-F08528CECFD1}" type="parTrans" cxnId="{30177B16-FF3D-412D-B331-44500505974C}">
      <dgm:prSet/>
      <dgm:spPr/>
      <dgm:t>
        <a:bodyPr/>
        <a:lstStyle/>
        <a:p>
          <a:endParaRPr lang="en-US"/>
        </a:p>
      </dgm:t>
    </dgm:pt>
    <dgm:pt modelId="{E7588B3E-3630-4695-94BB-6DC8E36DD3F7}" type="sibTrans" cxnId="{30177B16-FF3D-412D-B331-44500505974C}">
      <dgm:prSet/>
      <dgm:spPr/>
      <dgm:t>
        <a:bodyPr/>
        <a:lstStyle/>
        <a:p>
          <a:endParaRPr lang="en-US"/>
        </a:p>
      </dgm:t>
    </dgm:pt>
    <dgm:pt modelId="{D7AEEC94-E3E8-46A7-AD76-F7E7F87B91A7}">
      <dgm:prSet/>
      <dgm:spPr/>
      <dgm:t>
        <a:bodyPr/>
        <a:lstStyle/>
        <a:p>
          <a:pPr rtl="1"/>
          <a:r>
            <a:rPr lang="ar-SA" dirty="0" smtClean="0"/>
            <a:t>نتایج نامطلوب</a:t>
          </a:r>
          <a:r>
            <a:t>: </a:t>
          </a:r>
          <a:r>
            <a:rPr lang="ar-SA" dirty="0" smtClean="0"/>
            <a:t>فعالیت‌های ناهماهنگ یا دنبال کردن اهدافی که لزوماً در راستای اهداف سیاست مالی نیستند</a:t>
          </a:r>
          <a:endParaRPr lang="fa-IR" dirty="0"/>
        </a:p>
      </dgm:t>
    </dgm:pt>
    <dgm:pt modelId="{6ACDBD57-4A3A-435D-B6B5-D4C4C01327DC}" type="parTrans" cxnId="{7E13E763-174D-4A25-AEC6-C8CEE8665004}">
      <dgm:prSet/>
      <dgm:spPr/>
      <dgm:t>
        <a:bodyPr/>
        <a:lstStyle/>
        <a:p>
          <a:endParaRPr lang="en-US"/>
        </a:p>
      </dgm:t>
    </dgm:pt>
    <dgm:pt modelId="{0AF59179-645B-42C4-AE54-655F947F77EF}" type="sibTrans" cxnId="{7E13E763-174D-4A25-AEC6-C8CEE8665004}">
      <dgm:prSet/>
      <dgm:spPr/>
      <dgm:t>
        <a:bodyPr/>
        <a:lstStyle/>
        <a:p>
          <a:endParaRPr lang="en-US"/>
        </a:p>
      </dgm:t>
    </dgm:pt>
    <dgm:pt modelId="{63F4308C-7C9C-4CCC-8696-CEC3522F26C0}" type="pres">
      <dgm:prSet presAssocID="{4872109A-A3E6-4C4F-BAFB-F483ACF70C64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7D8FB7D7-A26C-4B95-9D3E-DF5DF83BC254}" type="pres">
      <dgm:prSet presAssocID="{4872109A-A3E6-4C4F-BAFB-F483ACF70C64}" presName="vNodes" presStyleCnt="0"/>
      <dgm:spPr/>
      <dgm:t>
        <a:bodyPr/>
        <a:lstStyle/>
        <a:p>
          <a:endParaRPr lang="en-US"/>
        </a:p>
      </dgm:t>
    </dgm:pt>
    <dgm:pt modelId="{555A9878-C854-4927-8759-C88AB2A039BB}" type="pres">
      <dgm:prSet presAssocID="{E7B4C961-0931-4AAB-93B4-151F29789494}" presName="node" presStyleLbl="node1" presStyleIdx="0" presStyleCnt="3" custScaleX="111908" custScaleY="72480" custLinFactNeighborX="-301" custLinFactNeighborY="-173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D807119-F9FA-47DF-AD45-4A9452531A57}" type="pres">
      <dgm:prSet presAssocID="{BB667519-19C7-49C7-BD0C-4FF16BB61D52}" presName="spacerT" presStyleCnt="0"/>
      <dgm:spPr/>
      <dgm:t>
        <a:bodyPr/>
        <a:lstStyle/>
        <a:p>
          <a:endParaRPr lang="en-US"/>
        </a:p>
      </dgm:t>
    </dgm:pt>
    <dgm:pt modelId="{32907C0D-4B74-4EBC-AB1F-8CD3FEA6468D}" type="pres">
      <dgm:prSet presAssocID="{BB667519-19C7-49C7-BD0C-4FF16BB61D52}" presName="sibTrans" presStyleLbl="sibTrans2D1" presStyleIdx="0" presStyleCnt="2" custScaleX="60742" custScaleY="40370"/>
      <dgm:spPr/>
      <dgm:t>
        <a:bodyPr/>
        <a:lstStyle/>
        <a:p>
          <a:endParaRPr lang="en-US"/>
        </a:p>
      </dgm:t>
    </dgm:pt>
    <dgm:pt modelId="{098C032A-E373-477F-8245-F967B36A7682}" type="pres">
      <dgm:prSet presAssocID="{BB667519-19C7-49C7-BD0C-4FF16BB61D52}" presName="spacerB" presStyleCnt="0"/>
      <dgm:spPr/>
      <dgm:t>
        <a:bodyPr/>
        <a:lstStyle/>
        <a:p>
          <a:endParaRPr lang="en-US"/>
        </a:p>
      </dgm:t>
    </dgm:pt>
    <dgm:pt modelId="{D3FDBA26-B198-488D-A462-9773A0EB4ED4}" type="pres">
      <dgm:prSet presAssocID="{A9154815-E403-4256-9E6B-694C82963033}" presName="node" presStyleLbl="node1" presStyleIdx="1" presStyleCnt="3" custScaleX="111306" custScaleY="7922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D0EE2F6-4C53-4AE6-951A-702A79A7349A}" type="pres">
      <dgm:prSet presAssocID="{4872109A-A3E6-4C4F-BAFB-F483ACF70C64}" presName="sibTransLast" presStyleLbl="sibTrans2D1" presStyleIdx="1" presStyleCnt="2" custAng="78331" custScaleX="213724" custScaleY="79130" custLinFactNeighborX="-54370" custLinFactNeighborY="-9705"/>
      <dgm:spPr/>
      <dgm:t>
        <a:bodyPr/>
        <a:lstStyle/>
        <a:p>
          <a:endParaRPr lang="en-US"/>
        </a:p>
      </dgm:t>
    </dgm:pt>
    <dgm:pt modelId="{976A8986-1F00-42F0-AB89-DD7639EC5891}" type="pres">
      <dgm:prSet presAssocID="{4872109A-A3E6-4C4F-BAFB-F483ACF70C64}" presName="connectorText" presStyleLbl="sibTrans2D1" presStyleIdx="1" presStyleCnt="2"/>
      <dgm:spPr/>
      <dgm:t>
        <a:bodyPr/>
        <a:lstStyle/>
        <a:p>
          <a:endParaRPr lang="en-US"/>
        </a:p>
      </dgm:t>
    </dgm:pt>
    <dgm:pt modelId="{543F9890-53C1-4C56-8439-5ACB174049ED}" type="pres">
      <dgm:prSet presAssocID="{4872109A-A3E6-4C4F-BAFB-F483ACF70C64}" presName="lastNode" presStyleLbl="node1" presStyleIdx="2" presStyleCnt="3" custAng="0" custScaleX="65240" custScaleY="50996" custLinFactNeighborX="-6639" custLinFactNeighborY="-205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B212935D-701D-4A4B-9BA5-8E04F150D246}" type="presOf" srcId="{A9154815-E403-4256-9E6B-694C82963033}" destId="{D3FDBA26-B198-488D-A462-9773A0EB4ED4}" srcOrd="0" destOrd="0" presId="urn:microsoft.com/office/officeart/2005/8/layout/equation2"/>
    <dgm:cxn modelId="{D69F9D4D-4C43-4948-B11F-5DFAD8E3BB65}" type="presOf" srcId="{E7B4C961-0931-4AAB-93B4-151F29789494}" destId="{555A9878-C854-4927-8759-C88AB2A039BB}" srcOrd="0" destOrd="0" presId="urn:microsoft.com/office/officeart/2005/8/layout/equation2"/>
    <dgm:cxn modelId="{30177B16-FF3D-412D-B331-44500505974C}" srcId="{4872109A-A3E6-4C4F-BAFB-F483ACF70C64}" destId="{A9154815-E403-4256-9E6B-694C82963033}" srcOrd="1" destOrd="0" parTransId="{93C59C08-DDF6-45B8-B014-F08528CECFD1}" sibTransId="{E7588B3E-3630-4695-94BB-6DC8E36DD3F7}"/>
    <dgm:cxn modelId="{65BF6937-A515-4DA1-A086-9B5A2233B809}" srcId="{4872109A-A3E6-4C4F-BAFB-F483ACF70C64}" destId="{E7B4C961-0931-4AAB-93B4-151F29789494}" srcOrd="0" destOrd="0" parTransId="{31B7BDAA-6F11-4757-89DD-A822C9521BCB}" sibTransId="{BB667519-19C7-49C7-BD0C-4FF16BB61D52}"/>
    <dgm:cxn modelId="{CC21F16C-68C8-460B-8703-8B78E7439B50}" type="presOf" srcId="{BB667519-19C7-49C7-BD0C-4FF16BB61D52}" destId="{32907C0D-4B74-4EBC-AB1F-8CD3FEA6468D}" srcOrd="0" destOrd="0" presId="urn:microsoft.com/office/officeart/2005/8/layout/equation2"/>
    <dgm:cxn modelId="{33AB4BA1-5352-4606-ABC6-6A21E501A6D5}" type="presOf" srcId="{4872109A-A3E6-4C4F-BAFB-F483ACF70C64}" destId="{63F4308C-7C9C-4CCC-8696-CEC3522F26C0}" srcOrd="0" destOrd="0" presId="urn:microsoft.com/office/officeart/2005/8/layout/equation2"/>
    <dgm:cxn modelId="{7DF8AF5B-E17B-4847-92A9-8B3C093A1202}" type="presOf" srcId="{E7588B3E-3630-4695-94BB-6DC8E36DD3F7}" destId="{4D0EE2F6-4C53-4AE6-951A-702A79A7349A}" srcOrd="0" destOrd="0" presId="urn:microsoft.com/office/officeart/2005/8/layout/equation2"/>
    <dgm:cxn modelId="{82323A72-D867-4CF4-AD76-64E31A4BA0B2}" type="presOf" srcId="{D7AEEC94-E3E8-46A7-AD76-F7E7F87B91A7}" destId="{543F9890-53C1-4C56-8439-5ACB174049ED}" srcOrd="0" destOrd="0" presId="urn:microsoft.com/office/officeart/2005/8/layout/equation2"/>
    <dgm:cxn modelId="{E72F63BE-38E7-4A0E-A70E-897A0E653E08}" type="presOf" srcId="{E7588B3E-3630-4695-94BB-6DC8E36DD3F7}" destId="{976A8986-1F00-42F0-AB89-DD7639EC5891}" srcOrd="1" destOrd="0" presId="urn:microsoft.com/office/officeart/2005/8/layout/equation2"/>
    <dgm:cxn modelId="{7E13E763-174D-4A25-AEC6-C8CEE8665004}" srcId="{4872109A-A3E6-4C4F-BAFB-F483ACF70C64}" destId="{D7AEEC94-E3E8-46A7-AD76-F7E7F87B91A7}" srcOrd="2" destOrd="0" parTransId="{6ACDBD57-4A3A-435D-B6B5-D4C4C01327DC}" sibTransId="{0AF59179-645B-42C4-AE54-655F947F77EF}"/>
    <dgm:cxn modelId="{E5911C51-25A4-48E9-A408-5424C99FD721}" type="presParOf" srcId="{63F4308C-7C9C-4CCC-8696-CEC3522F26C0}" destId="{7D8FB7D7-A26C-4B95-9D3E-DF5DF83BC254}" srcOrd="0" destOrd="0" presId="urn:microsoft.com/office/officeart/2005/8/layout/equation2"/>
    <dgm:cxn modelId="{10376DC5-7A81-496E-9960-7E91214E0AEA}" type="presParOf" srcId="{7D8FB7D7-A26C-4B95-9D3E-DF5DF83BC254}" destId="{555A9878-C854-4927-8759-C88AB2A039BB}" srcOrd="0" destOrd="0" presId="urn:microsoft.com/office/officeart/2005/8/layout/equation2"/>
    <dgm:cxn modelId="{5F14F94A-1CFF-4CCE-A6E2-608C901A5250}" type="presParOf" srcId="{7D8FB7D7-A26C-4B95-9D3E-DF5DF83BC254}" destId="{4D807119-F9FA-47DF-AD45-4A9452531A57}" srcOrd="1" destOrd="0" presId="urn:microsoft.com/office/officeart/2005/8/layout/equation2"/>
    <dgm:cxn modelId="{DFCF505A-62DE-4843-BBB9-B12445C38047}" type="presParOf" srcId="{7D8FB7D7-A26C-4B95-9D3E-DF5DF83BC254}" destId="{32907C0D-4B74-4EBC-AB1F-8CD3FEA6468D}" srcOrd="2" destOrd="0" presId="urn:microsoft.com/office/officeart/2005/8/layout/equation2"/>
    <dgm:cxn modelId="{BEDFCB34-AD95-4207-A3B0-FE39799EB405}" type="presParOf" srcId="{7D8FB7D7-A26C-4B95-9D3E-DF5DF83BC254}" destId="{098C032A-E373-477F-8245-F967B36A7682}" srcOrd="3" destOrd="0" presId="urn:microsoft.com/office/officeart/2005/8/layout/equation2"/>
    <dgm:cxn modelId="{A9BB517E-06C5-40F2-984C-A2928CDF90A0}" type="presParOf" srcId="{7D8FB7D7-A26C-4B95-9D3E-DF5DF83BC254}" destId="{D3FDBA26-B198-488D-A462-9773A0EB4ED4}" srcOrd="4" destOrd="0" presId="urn:microsoft.com/office/officeart/2005/8/layout/equation2"/>
    <dgm:cxn modelId="{CC95AF17-5468-4911-A874-DC2D712A904F}" type="presParOf" srcId="{63F4308C-7C9C-4CCC-8696-CEC3522F26C0}" destId="{4D0EE2F6-4C53-4AE6-951A-702A79A7349A}" srcOrd="1" destOrd="0" presId="urn:microsoft.com/office/officeart/2005/8/layout/equation2"/>
    <dgm:cxn modelId="{5238B12C-E7F6-4402-99D0-5D52D61BBB6A}" type="presParOf" srcId="{4D0EE2F6-4C53-4AE6-951A-702A79A7349A}" destId="{976A8986-1F00-42F0-AB89-DD7639EC5891}" srcOrd="0" destOrd="0" presId="urn:microsoft.com/office/officeart/2005/8/layout/equation2"/>
    <dgm:cxn modelId="{639382C4-2FC3-4678-BD99-8552F2F91264}" type="presParOf" srcId="{63F4308C-7C9C-4CCC-8696-CEC3522F26C0}" destId="{543F9890-53C1-4C56-8439-5ACB174049ED}" srcOrd="2" destOrd="0" presId="urn:microsoft.com/office/officeart/2005/8/layout/equation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10BBE857-79C5-4B26-8605-65A9B56BF469}" type="doc">
      <dgm:prSet loTypeId="urn:microsoft.com/office/officeart/2005/8/layout/vList5" loCatId="list" qsTypeId="urn:microsoft.com/office/officeart/2005/8/quickstyle/3d1" qsCatId="3D" csTypeId="urn:microsoft.com/office/officeart/2005/8/colors/accent5_5" csCatId="accent5" phldr="1"/>
      <dgm:spPr/>
      <dgm:t>
        <a:bodyPr/>
        <a:lstStyle/>
        <a:p>
          <a:endParaRPr lang="en-US"/>
        </a:p>
      </dgm:t>
    </dgm:pt>
    <dgm:pt modelId="{BB91D5B3-8E97-4E19-A6F1-3BD8533705DA}">
      <dgm:prSet>
        <dgm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dgm:style>
      </dgm:prSet>
      <dgm:spPr/>
      <dgm:t>
        <a:bodyPr/>
        <a:lstStyle/>
        <a:p>
          <a:pPr rtl="1"/>
          <a:r>
            <a:rPr lang="ar-SA" dirty="0" smtClean="0"/>
            <a:t>مدیریت منابع مالی دولت به‌عنوان یک سبد</a:t>
          </a:r>
          <a:endParaRPr lang="fa-IR" dirty="0"/>
        </a:p>
      </dgm:t>
    </dgm:pt>
    <dgm:pt modelId="{A355EDE4-D0CB-4FFA-84DB-5C4979A13791}" type="parTrans" cxnId="{286F150A-AF8D-4662-97F2-0E622268222C}">
      <dgm:prSet/>
      <dgm:spPr/>
      <dgm:t>
        <a:bodyPr/>
        <a:lstStyle/>
        <a:p>
          <a:endParaRPr lang="en-US"/>
        </a:p>
      </dgm:t>
    </dgm:pt>
    <dgm:pt modelId="{1984A0ED-1002-499C-BC00-D272C87ADEB0}" type="sibTrans" cxnId="{286F150A-AF8D-4662-97F2-0E622268222C}">
      <dgm:prSet/>
      <dgm:spPr/>
      <dgm:t>
        <a:bodyPr/>
        <a:lstStyle/>
        <a:p>
          <a:endParaRPr lang="en-US"/>
        </a:p>
      </dgm:t>
    </dgm:pt>
    <dgm:pt modelId="{7F9197FC-1025-47CA-989B-E5D371A943CF}">
      <dgm:prSet custT="1"/>
      <dgm:spPr/>
      <dgm:t>
        <a:bodyPr/>
        <a:lstStyle/>
        <a:p>
          <a:pPr rtl="1"/>
          <a:r>
            <a:rPr lang="ar-SA" sz="1600" dirty="0" smtClean="0">
              <a:solidFill>
                <a:schemeClr val="accent6"/>
              </a:solidFill>
            </a:rPr>
            <a:t>کسب اطمینان نسبت به عدم تناقض در سیگنال‌های فرستاده شده به بازار درخصوص استراتژی مدیریت مالی دولت</a:t>
          </a:r>
          <a:endParaRPr lang="fa-IR" sz="1600" dirty="0">
            <a:solidFill>
              <a:schemeClr val="accent6"/>
            </a:solidFill>
          </a:endParaRPr>
        </a:p>
      </dgm:t>
    </dgm:pt>
    <dgm:pt modelId="{946E3CB8-F90D-4DB1-97F9-3F547129460A}" type="parTrans" cxnId="{5F676B87-B4C2-4713-931A-B43E59F37FA4}">
      <dgm:prSet/>
      <dgm:spPr/>
      <dgm:t>
        <a:bodyPr/>
        <a:lstStyle/>
        <a:p>
          <a:endParaRPr lang="en-US"/>
        </a:p>
      </dgm:t>
    </dgm:pt>
    <dgm:pt modelId="{AC35DA6F-574D-451D-B3A1-E3E5EA9CBDE3}" type="sibTrans" cxnId="{5F676B87-B4C2-4713-931A-B43E59F37FA4}">
      <dgm:prSet/>
      <dgm:spPr/>
      <dgm:t>
        <a:bodyPr/>
        <a:lstStyle/>
        <a:p>
          <a:endParaRPr lang="en-US"/>
        </a:p>
      </dgm:t>
    </dgm:pt>
    <dgm:pt modelId="{954F480D-4A3F-4F03-B30D-0DC659628817}">
      <dgm:prSet>
        <dgm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dgm:style>
      </dgm:prSet>
      <dgm:spPr/>
      <dgm:t>
        <a:bodyPr/>
        <a:lstStyle/>
        <a:p>
          <a:pPr rtl="1"/>
          <a:r>
            <a:rPr lang="ar-SA" dirty="0" smtClean="0"/>
            <a:t>تصمیم‌گیری درخصوص انتشار اوراق بدهی در چارچوب جریان‌های کلی وجوه نقد دولت</a:t>
          </a:r>
          <a:endParaRPr lang="fa-IR" dirty="0"/>
        </a:p>
      </dgm:t>
    </dgm:pt>
    <dgm:pt modelId="{E17E2185-1812-41F9-9228-EA451A56CB8A}" type="parTrans" cxnId="{8F1B31B3-E9EB-457E-9B1C-FC75D3148698}">
      <dgm:prSet/>
      <dgm:spPr/>
      <dgm:t>
        <a:bodyPr/>
        <a:lstStyle/>
        <a:p>
          <a:endParaRPr lang="en-US"/>
        </a:p>
      </dgm:t>
    </dgm:pt>
    <dgm:pt modelId="{1C990994-B86D-4E8D-8E17-0EFE148FF16C}" type="sibTrans" cxnId="{8F1B31B3-E9EB-457E-9B1C-FC75D3148698}">
      <dgm:prSet/>
      <dgm:spPr/>
      <dgm:t>
        <a:bodyPr/>
        <a:lstStyle/>
        <a:p>
          <a:endParaRPr lang="en-US"/>
        </a:p>
      </dgm:t>
    </dgm:pt>
    <dgm:pt modelId="{FE016500-F42B-4027-B00F-4F0E14CC26B1}">
      <dgm:prSet custT="1"/>
      <dgm:spPr/>
      <dgm:t>
        <a:bodyPr/>
        <a:lstStyle/>
        <a:p>
          <a:pPr rtl="1"/>
          <a:r>
            <a:rPr lang="ar-SA" sz="1600" dirty="0" smtClean="0">
              <a:solidFill>
                <a:schemeClr val="accent6"/>
              </a:solidFill>
            </a:rPr>
            <a:t>بهبود جریان اطلاعات و هماهنگی تصمیم‌گیری‌های استراتژیک انتشار اوراق بدهی به منظور اطمینان از اینکه با آگاهی کامل از وضعیت جریان وجوه نقدی خالص دولت گرفته شوند</a:t>
          </a:r>
          <a:endParaRPr lang="fa-IR" sz="1600" dirty="0">
            <a:solidFill>
              <a:schemeClr val="accent6"/>
            </a:solidFill>
          </a:endParaRPr>
        </a:p>
      </dgm:t>
    </dgm:pt>
    <dgm:pt modelId="{1BD9F80B-F129-4D84-B9CC-AB8A95CE4752}" type="parTrans" cxnId="{8C03F9B2-9B54-4A60-A2E6-24E72D6909E3}">
      <dgm:prSet/>
      <dgm:spPr/>
      <dgm:t>
        <a:bodyPr/>
        <a:lstStyle/>
        <a:p>
          <a:endParaRPr lang="en-US"/>
        </a:p>
      </dgm:t>
    </dgm:pt>
    <dgm:pt modelId="{078F0740-F8E1-49AC-985F-0480B969C42A}" type="sibTrans" cxnId="{8C03F9B2-9B54-4A60-A2E6-24E72D6909E3}">
      <dgm:prSet/>
      <dgm:spPr/>
      <dgm:t>
        <a:bodyPr/>
        <a:lstStyle/>
        <a:p>
          <a:endParaRPr lang="en-US"/>
        </a:p>
      </dgm:t>
    </dgm:pt>
    <dgm:pt modelId="{03F24CFB-B8E4-4EC3-B8F3-0A2A85604827}">
      <dgm:prSet>
        <dgm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dgm:style>
      </dgm:prSet>
      <dgm:spPr/>
      <dgm:t>
        <a:bodyPr/>
        <a:lstStyle/>
        <a:p>
          <a:pPr rtl="1"/>
          <a:r>
            <a:rPr lang="ar-SA" dirty="0" smtClean="0"/>
            <a:t>تثبیت مهارت‌های کمیاب حرفه‌ای</a:t>
          </a:r>
          <a:r>
            <a:t>  </a:t>
          </a:r>
          <a:endParaRPr lang="fa-IR" dirty="0"/>
        </a:p>
      </dgm:t>
    </dgm:pt>
    <dgm:pt modelId="{F71B871C-4866-4AC4-8DF9-76B4055B8A59}" type="parTrans" cxnId="{A0D8D806-3017-4114-9D09-EE2012B2775C}">
      <dgm:prSet/>
      <dgm:spPr/>
      <dgm:t>
        <a:bodyPr/>
        <a:lstStyle/>
        <a:p>
          <a:endParaRPr lang="en-US"/>
        </a:p>
      </dgm:t>
    </dgm:pt>
    <dgm:pt modelId="{79551A08-ACAD-4B1D-9617-36FFB034A546}" type="sibTrans" cxnId="{A0D8D806-3017-4114-9D09-EE2012B2775C}">
      <dgm:prSet/>
      <dgm:spPr/>
      <dgm:t>
        <a:bodyPr/>
        <a:lstStyle/>
        <a:p>
          <a:endParaRPr lang="en-US"/>
        </a:p>
      </dgm:t>
    </dgm:pt>
    <dgm:pt modelId="{750D4CCA-1B9D-42CC-AAA1-9CD538250138}">
      <dgm:prSet custT="1"/>
      <dgm:spPr/>
      <dgm:t>
        <a:bodyPr/>
        <a:lstStyle/>
        <a:p>
          <a:pPr rtl="1"/>
          <a:r>
            <a:rPr lang="ar-SA" sz="1600" dirty="0" smtClean="0">
              <a:solidFill>
                <a:schemeClr val="accent6"/>
              </a:solidFill>
            </a:rPr>
            <a:t>طراحی رویکردهای خاص برای جذب و حفظ مجموعه‌ای مناسب از مهارت‌ها</a:t>
          </a:r>
          <a:endParaRPr lang="fa-IR" sz="1600" dirty="0">
            <a:solidFill>
              <a:schemeClr val="accent6"/>
            </a:solidFill>
          </a:endParaRPr>
        </a:p>
      </dgm:t>
    </dgm:pt>
    <dgm:pt modelId="{19F2DCAB-A4AA-45EF-ABBF-3E30841BD707}" type="parTrans" cxnId="{0B1F6F82-2CC8-407A-813C-79B56E87E4C9}">
      <dgm:prSet/>
      <dgm:spPr/>
      <dgm:t>
        <a:bodyPr/>
        <a:lstStyle/>
        <a:p>
          <a:endParaRPr lang="en-US"/>
        </a:p>
      </dgm:t>
    </dgm:pt>
    <dgm:pt modelId="{BF7A3264-BE21-4963-BB45-094DD6BE1751}" type="sibTrans" cxnId="{0B1F6F82-2CC8-407A-813C-79B56E87E4C9}">
      <dgm:prSet/>
      <dgm:spPr/>
      <dgm:t>
        <a:bodyPr/>
        <a:lstStyle/>
        <a:p>
          <a:endParaRPr lang="en-US"/>
        </a:p>
      </dgm:t>
    </dgm:pt>
    <dgm:pt modelId="{9307A801-B838-4AF7-96CB-70232AD19977}">
      <dgm:prSet>
        <dgm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dgm:style>
      </dgm:prSet>
      <dgm:spPr/>
      <dgm:t>
        <a:bodyPr/>
        <a:lstStyle/>
        <a:p>
          <a:pPr rtl="1"/>
          <a:r>
            <a:rPr lang="ar-SA" dirty="0" smtClean="0"/>
            <a:t>یکپارچه‌سازی سیستم‌های اطلاعاتی و روش‌های پردازش تراکنش</a:t>
          </a:r>
          <a:endParaRPr lang="fa-IR" dirty="0"/>
        </a:p>
      </dgm:t>
    </dgm:pt>
    <dgm:pt modelId="{0B5AC9B7-E42F-42A6-9C2B-3BA48A3D5C17}" type="parTrans" cxnId="{2F430AD8-903D-4099-A57F-203743E70019}">
      <dgm:prSet/>
      <dgm:spPr/>
      <dgm:t>
        <a:bodyPr/>
        <a:lstStyle/>
        <a:p>
          <a:endParaRPr lang="en-US"/>
        </a:p>
      </dgm:t>
    </dgm:pt>
    <dgm:pt modelId="{ABC9EB4F-6AD4-4D89-B365-FD981E7F3869}" type="sibTrans" cxnId="{2F430AD8-903D-4099-A57F-203743E70019}">
      <dgm:prSet/>
      <dgm:spPr/>
      <dgm:t>
        <a:bodyPr/>
        <a:lstStyle/>
        <a:p>
          <a:endParaRPr lang="en-US"/>
        </a:p>
      </dgm:t>
    </dgm:pt>
    <dgm:pt modelId="{038E22EE-4408-4C40-8170-A5297A34DFEB}">
      <dgm:prSet custT="1"/>
      <dgm:spPr/>
      <dgm:t>
        <a:bodyPr/>
        <a:lstStyle/>
        <a:p>
          <a:pPr rtl="1"/>
          <a:r>
            <a:rPr lang="ar-SA" sz="1600" dirty="0" smtClean="0">
              <a:solidFill>
                <a:schemeClr val="accent6"/>
              </a:solidFill>
            </a:rPr>
            <a:t>روان‌سازی استفاده از سیستم‌های تکنولوژی اطلاعات و امکانات و رویه‌های پشتیبانی</a:t>
          </a:r>
          <a:endParaRPr lang="fa-IR" sz="1600" dirty="0">
            <a:solidFill>
              <a:schemeClr val="accent6"/>
            </a:solidFill>
          </a:endParaRPr>
        </a:p>
      </dgm:t>
    </dgm:pt>
    <dgm:pt modelId="{62064F01-4235-482B-AF08-9E4D4D4FDDD7}" type="parTrans" cxnId="{DCD8D33C-9F03-4FE5-B632-612FCAAC1E69}">
      <dgm:prSet/>
      <dgm:spPr/>
      <dgm:t>
        <a:bodyPr/>
        <a:lstStyle/>
        <a:p>
          <a:endParaRPr lang="en-US"/>
        </a:p>
      </dgm:t>
    </dgm:pt>
    <dgm:pt modelId="{818927BE-3C8F-473E-8375-F333DC8C4AF6}" type="sibTrans" cxnId="{DCD8D33C-9F03-4FE5-B632-612FCAAC1E69}">
      <dgm:prSet/>
      <dgm:spPr/>
      <dgm:t>
        <a:bodyPr/>
        <a:lstStyle/>
        <a:p>
          <a:endParaRPr lang="en-US"/>
        </a:p>
      </dgm:t>
    </dgm:pt>
    <dgm:pt modelId="{420BEC8A-1D8C-4183-A9B0-6EEA15E50E51}">
      <dgm:prSet custT="1"/>
      <dgm:spPr/>
      <dgm:t>
        <a:bodyPr/>
        <a:lstStyle/>
        <a:p>
          <a:pPr rtl="1"/>
          <a:r>
            <a:rPr lang="ar-SA" sz="1600" dirty="0" smtClean="0">
              <a:solidFill>
                <a:schemeClr val="accent6"/>
              </a:solidFill>
            </a:rPr>
            <a:t>بهینه‌سازی مدیریت دارایی‌ها و بدهی‌ها</a:t>
          </a:r>
          <a:endParaRPr lang="fa-IR" sz="1600" dirty="0">
            <a:solidFill>
              <a:schemeClr val="accent6"/>
            </a:solidFill>
          </a:endParaRPr>
        </a:p>
      </dgm:t>
    </dgm:pt>
    <dgm:pt modelId="{0134D105-3D74-4596-820F-A0C6B6FC28EF}" type="parTrans" cxnId="{1BB082C6-4CC5-4A5A-A89C-21C43E8E208F}">
      <dgm:prSet/>
      <dgm:spPr/>
      <dgm:t>
        <a:bodyPr/>
        <a:lstStyle/>
        <a:p>
          <a:endParaRPr lang="en-US"/>
        </a:p>
      </dgm:t>
    </dgm:pt>
    <dgm:pt modelId="{4451F244-7064-4E38-827A-002187D4675E}" type="sibTrans" cxnId="{1BB082C6-4CC5-4A5A-A89C-21C43E8E208F}">
      <dgm:prSet/>
      <dgm:spPr/>
      <dgm:t>
        <a:bodyPr/>
        <a:lstStyle/>
        <a:p>
          <a:endParaRPr lang="en-US"/>
        </a:p>
      </dgm:t>
    </dgm:pt>
    <dgm:pt modelId="{DAA6E80A-6EF0-4CA7-A9C7-651797F89071}" type="pres">
      <dgm:prSet presAssocID="{10BBE857-79C5-4B26-8605-65A9B56BF469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3B6BCB7E-AB82-4598-990D-8D844243A885}" type="pres">
      <dgm:prSet presAssocID="{BB91D5B3-8E97-4E19-A6F1-3BD8533705DA}" presName="linNode" presStyleCnt="0"/>
      <dgm:spPr/>
    </dgm:pt>
    <dgm:pt modelId="{1768A586-5315-4028-A159-E707DE6DAFE5}" type="pres">
      <dgm:prSet presAssocID="{BB91D5B3-8E97-4E19-A6F1-3BD8533705DA}" presName="parentText" presStyleLbl="node1" presStyleIdx="0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70D78E8-A7EE-4477-902B-30858466B8E0}" type="pres">
      <dgm:prSet presAssocID="{BB91D5B3-8E97-4E19-A6F1-3BD8533705DA}" presName="descendantText" presStyleLbl="alignAccFollow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AB65359-43FB-4C91-A094-25688630EC33}" type="pres">
      <dgm:prSet presAssocID="{1984A0ED-1002-499C-BC00-D272C87ADEB0}" presName="sp" presStyleCnt="0"/>
      <dgm:spPr/>
    </dgm:pt>
    <dgm:pt modelId="{2FEB3882-8596-4757-8D7D-F25763F52AAC}" type="pres">
      <dgm:prSet presAssocID="{954F480D-4A3F-4F03-B30D-0DC659628817}" presName="linNode" presStyleCnt="0"/>
      <dgm:spPr/>
    </dgm:pt>
    <dgm:pt modelId="{29B6C4D8-D5B3-40DD-8CC4-181A35514BB6}" type="pres">
      <dgm:prSet presAssocID="{954F480D-4A3F-4F03-B30D-0DC659628817}" presName="parentText" presStyleLbl="node1" presStyleIdx="1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992882E-AB9F-4691-8557-B6847149D039}" type="pres">
      <dgm:prSet presAssocID="{954F480D-4A3F-4F03-B30D-0DC659628817}" presName="descendantText" presStyleLbl="alignAccFollow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9092BBB-E812-4FB8-A0F6-B0C14D97DAB4}" type="pres">
      <dgm:prSet presAssocID="{1C990994-B86D-4E8D-8E17-0EFE148FF16C}" presName="sp" presStyleCnt="0"/>
      <dgm:spPr/>
    </dgm:pt>
    <dgm:pt modelId="{1A9629CB-FC6D-4F10-B11A-DBD4BEA07004}" type="pres">
      <dgm:prSet presAssocID="{03F24CFB-B8E4-4EC3-B8F3-0A2A85604827}" presName="linNode" presStyleCnt="0"/>
      <dgm:spPr/>
    </dgm:pt>
    <dgm:pt modelId="{A805A800-1FF7-4334-B206-014B96534CA2}" type="pres">
      <dgm:prSet presAssocID="{03F24CFB-B8E4-4EC3-B8F3-0A2A85604827}" presName="parentText" presStyleLbl="node1" presStyleIdx="2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0C7BDD6-948B-4DA9-8C97-C30D70AA8F91}" type="pres">
      <dgm:prSet presAssocID="{03F24CFB-B8E4-4EC3-B8F3-0A2A85604827}" presName="descendantText" presStyleLbl="alignAccFollow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6B2F889-0635-48FD-945E-0FF103030E89}" type="pres">
      <dgm:prSet presAssocID="{79551A08-ACAD-4B1D-9617-36FFB034A546}" presName="sp" presStyleCnt="0"/>
      <dgm:spPr/>
    </dgm:pt>
    <dgm:pt modelId="{9EA0889B-81A1-43BB-8E56-6ED4BDEB31EB}" type="pres">
      <dgm:prSet presAssocID="{9307A801-B838-4AF7-96CB-70232AD19977}" presName="linNode" presStyleCnt="0"/>
      <dgm:spPr/>
    </dgm:pt>
    <dgm:pt modelId="{2CC96CA3-201E-41F0-B3CD-136B012D062C}" type="pres">
      <dgm:prSet presAssocID="{9307A801-B838-4AF7-96CB-70232AD19977}" presName="parentText" presStyleLbl="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C296D7F-7E29-4737-BB74-9AB9D53BDF3E}" type="pres">
      <dgm:prSet presAssocID="{9307A801-B838-4AF7-96CB-70232AD19977}" presName="descendantText" presStyleLbl="alignAccFollow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0A081BF6-6008-406D-BBE3-1125536E8DD4}" type="presOf" srcId="{BB91D5B3-8E97-4E19-A6F1-3BD8533705DA}" destId="{1768A586-5315-4028-A159-E707DE6DAFE5}" srcOrd="0" destOrd="0" presId="urn:microsoft.com/office/officeart/2005/8/layout/vList5"/>
    <dgm:cxn modelId="{8C03F9B2-9B54-4A60-A2E6-24E72D6909E3}" srcId="{954F480D-4A3F-4F03-B30D-0DC659628817}" destId="{FE016500-F42B-4027-B00F-4F0E14CC26B1}" srcOrd="0" destOrd="0" parTransId="{1BD9F80B-F129-4D84-B9CC-AB8A95CE4752}" sibTransId="{078F0740-F8E1-49AC-985F-0480B969C42A}"/>
    <dgm:cxn modelId="{A0D8D806-3017-4114-9D09-EE2012B2775C}" srcId="{10BBE857-79C5-4B26-8605-65A9B56BF469}" destId="{03F24CFB-B8E4-4EC3-B8F3-0A2A85604827}" srcOrd="2" destOrd="0" parTransId="{F71B871C-4866-4AC4-8DF9-76B4055B8A59}" sibTransId="{79551A08-ACAD-4B1D-9617-36FFB034A546}"/>
    <dgm:cxn modelId="{1071FD69-A7D4-4321-B4ED-DBEAC37E5374}" type="presOf" srcId="{7F9197FC-1025-47CA-989B-E5D371A943CF}" destId="{070D78E8-A7EE-4477-902B-30858466B8E0}" srcOrd="0" destOrd="0" presId="urn:microsoft.com/office/officeart/2005/8/layout/vList5"/>
    <dgm:cxn modelId="{0F4B4F7E-55E7-418A-89E6-19D45EA8F624}" type="presOf" srcId="{420BEC8A-1D8C-4183-A9B0-6EEA15E50E51}" destId="{070D78E8-A7EE-4477-902B-30858466B8E0}" srcOrd="0" destOrd="1" presId="urn:microsoft.com/office/officeart/2005/8/layout/vList5"/>
    <dgm:cxn modelId="{0B1F6F82-2CC8-407A-813C-79B56E87E4C9}" srcId="{03F24CFB-B8E4-4EC3-B8F3-0A2A85604827}" destId="{750D4CCA-1B9D-42CC-AAA1-9CD538250138}" srcOrd="0" destOrd="0" parTransId="{19F2DCAB-A4AA-45EF-ABBF-3E30841BD707}" sibTransId="{BF7A3264-BE21-4963-BB45-094DD6BE1751}"/>
    <dgm:cxn modelId="{BBB6EEAD-9A28-4651-B8D8-C5C119796952}" type="presOf" srcId="{750D4CCA-1B9D-42CC-AAA1-9CD538250138}" destId="{30C7BDD6-948B-4DA9-8C97-C30D70AA8F91}" srcOrd="0" destOrd="0" presId="urn:microsoft.com/office/officeart/2005/8/layout/vList5"/>
    <dgm:cxn modelId="{1BB082C6-4CC5-4A5A-A89C-21C43E8E208F}" srcId="{BB91D5B3-8E97-4E19-A6F1-3BD8533705DA}" destId="{420BEC8A-1D8C-4183-A9B0-6EEA15E50E51}" srcOrd="1" destOrd="0" parTransId="{0134D105-3D74-4596-820F-A0C6B6FC28EF}" sibTransId="{4451F244-7064-4E38-827A-002187D4675E}"/>
    <dgm:cxn modelId="{C1096F00-4990-4801-A5C3-4BED85E89446}" type="presOf" srcId="{9307A801-B838-4AF7-96CB-70232AD19977}" destId="{2CC96CA3-201E-41F0-B3CD-136B012D062C}" srcOrd="0" destOrd="0" presId="urn:microsoft.com/office/officeart/2005/8/layout/vList5"/>
    <dgm:cxn modelId="{2F430AD8-903D-4099-A57F-203743E70019}" srcId="{10BBE857-79C5-4B26-8605-65A9B56BF469}" destId="{9307A801-B838-4AF7-96CB-70232AD19977}" srcOrd="3" destOrd="0" parTransId="{0B5AC9B7-E42F-42A6-9C2B-3BA48A3D5C17}" sibTransId="{ABC9EB4F-6AD4-4D89-B365-FD981E7F3869}"/>
    <dgm:cxn modelId="{F3585987-8932-4647-8605-A8E83B7903CD}" type="presOf" srcId="{03F24CFB-B8E4-4EC3-B8F3-0A2A85604827}" destId="{A805A800-1FF7-4334-B206-014B96534CA2}" srcOrd="0" destOrd="0" presId="urn:microsoft.com/office/officeart/2005/8/layout/vList5"/>
    <dgm:cxn modelId="{18C81937-16FF-4898-8C9D-224B49FCCDDA}" type="presOf" srcId="{10BBE857-79C5-4B26-8605-65A9B56BF469}" destId="{DAA6E80A-6EF0-4CA7-A9C7-651797F89071}" srcOrd="0" destOrd="0" presId="urn:microsoft.com/office/officeart/2005/8/layout/vList5"/>
    <dgm:cxn modelId="{DCD8D33C-9F03-4FE5-B632-612FCAAC1E69}" srcId="{9307A801-B838-4AF7-96CB-70232AD19977}" destId="{038E22EE-4408-4C40-8170-A5297A34DFEB}" srcOrd="0" destOrd="0" parTransId="{62064F01-4235-482B-AF08-9E4D4D4FDDD7}" sibTransId="{818927BE-3C8F-473E-8375-F333DC8C4AF6}"/>
    <dgm:cxn modelId="{F01CB09A-03B2-4D9A-874A-4EA471D1D6C0}" type="presOf" srcId="{954F480D-4A3F-4F03-B30D-0DC659628817}" destId="{29B6C4D8-D5B3-40DD-8CC4-181A35514BB6}" srcOrd="0" destOrd="0" presId="urn:microsoft.com/office/officeart/2005/8/layout/vList5"/>
    <dgm:cxn modelId="{5F676B87-B4C2-4713-931A-B43E59F37FA4}" srcId="{BB91D5B3-8E97-4E19-A6F1-3BD8533705DA}" destId="{7F9197FC-1025-47CA-989B-E5D371A943CF}" srcOrd="0" destOrd="0" parTransId="{946E3CB8-F90D-4DB1-97F9-3F547129460A}" sibTransId="{AC35DA6F-574D-451D-B3A1-E3E5EA9CBDE3}"/>
    <dgm:cxn modelId="{286F150A-AF8D-4662-97F2-0E622268222C}" srcId="{10BBE857-79C5-4B26-8605-65A9B56BF469}" destId="{BB91D5B3-8E97-4E19-A6F1-3BD8533705DA}" srcOrd="0" destOrd="0" parTransId="{A355EDE4-D0CB-4FFA-84DB-5C4979A13791}" sibTransId="{1984A0ED-1002-499C-BC00-D272C87ADEB0}"/>
    <dgm:cxn modelId="{D4FAD74B-1CCD-4108-9CFE-1B42A894C98D}" type="presOf" srcId="{FE016500-F42B-4027-B00F-4F0E14CC26B1}" destId="{9992882E-AB9F-4691-8557-B6847149D039}" srcOrd="0" destOrd="0" presId="urn:microsoft.com/office/officeart/2005/8/layout/vList5"/>
    <dgm:cxn modelId="{45869CA2-C526-4BF0-8408-3BD02AFC3B2E}" type="presOf" srcId="{038E22EE-4408-4C40-8170-A5297A34DFEB}" destId="{8C296D7F-7E29-4737-BB74-9AB9D53BDF3E}" srcOrd="0" destOrd="0" presId="urn:microsoft.com/office/officeart/2005/8/layout/vList5"/>
    <dgm:cxn modelId="{8F1B31B3-E9EB-457E-9B1C-FC75D3148698}" srcId="{10BBE857-79C5-4B26-8605-65A9B56BF469}" destId="{954F480D-4A3F-4F03-B30D-0DC659628817}" srcOrd="1" destOrd="0" parTransId="{E17E2185-1812-41F9-9228-EA451A56CB8A}" sibTransId="{1C990994-B86D-4E8D-8E17-0EFE148FF16C}"/>
    <dgm:cxn modelId="{02481E3F-50D1-4547-8840-2567A5567437}" type="presParOf" srcId="{DAA6E80A-6EF0-4CA7-A9C7-651797F89071}" destId="{3B6BCB7E-AB82-4598-990D-8D844243A885}" srcOrd="0" destOrd="0" presId="urn:microsoft.com/office/officeart/2005/8/layout/vList5"/>
    <dgm:cxn modelId="{150D57FB-2B87-4A71-8B3A-D20EECECB804}" type="presParOf" srcId="{3B6BCB7E-AB82-4598-990D-8D844243A885}" destId="{1768A586-5315-4028-A159-E707DE6DAFE5}" srcOrd="0" destOrd="0" presId="urn:microsoft.com/office/officeart/2005/8/layout/vList5"/>
    <dgm:cxn modelId="{E7F226AF-2DF3-471B-8078-63FCF1D60341}" type="presParOf" srcId="{3B6BCB7E-AB82-4598-990D-8D844243A885}" destId="{070D78E8-A7EE-4477-902B-30858466B8E0}" srcOrd="1" destOrd="0" presId="urn:microsoft.com/office/officeart/2005/8/layout/vList5"/>
    <dgm:cxn modelId="{A964E675-9EC8-45CD-A449-CFD3AC4213AD}" type="presParOf" srcId="{DAA6E80A-6EF0-4CA7-A9C7-651797F89071}" destId="{1AB65359-43FB-4C91-A094-25688630EC33}" srcOrd="1" destOrd="0" presId="urn:microsoft.com/office/officeart/2005/8/layout/vList5"/>
    <dgm:cxn modelId="{D235367E-4665-4015-A96C-151BD69C1F6C}" type="presParOf" srcId="{DAA6E80A-6EF0-4CA7-A9C7-651797F89071}" destId="{2FEB3882-8596-4757-8D7D-F25763F52AAC}" srcOrd="2" destOrd="0" presId="urn:microsoft.com/office/officeart/2005/8/layout/vList5"/>
    <dgm:cxn modelId="{29598BC0-0F4B-411C-AC2C-EB0AFDB93048}" type="presParOf" srcId="{2FEB3882-8596-4757-8D7D-F25763F52AAC}" destId="{29B6C4D8-D5B3-40DD-8CC4-181A35514BB6}" srcOrd="0" destOrd="0" presId="urn:microsoft.com/office/officeart/2005/8/layout/vList5"/>
    <dgm:cxn modelId="{52FAA549-8DC8-4D5E-AB8C-F468ECF8A3F1}" type="presParOf" srcId="{2FEB3882-8596-4757-8D7D-F25763F52AAC}" destId="{9992882E-AB9F-4691-8557-B6847149D039}" srcOrd="1" destOrd="0" presId="urn:microsoft.com/office/officeart/2005/8/layout/vList5"/>
    <dgm:cxn modelId="{2CEDAC74-771A-424C-850E-B3C6A0C8FCB8}" type="presParOf" srcId="{DAA6E80A-6EF0-4CA7-A9C7-651797F89071}" destId="{79092BBB-E812-4FB8-A0F6-B0C14D97DAB4}" srcOrd="3" destOrd="0" presId="urn:microsoft.com/office/officeart/2005/8/layout/vList5"/>
    <dgm:cxn modelId="{4CFAB572-36E6-439B-AB49-7C3859DEC85A}" type="presParOf" srcId="{DAA6E80A-6EF0-4CA7-A9C7-651797F89071}" destId="{1A9629CB-FC6D-4F10-B11A-DBD4BEA07004}" srcOrd="4" destOrd="0" presId="urn:microsoft.com/office/officeart/2005/8/layout/vList5"/>
    <dgm:cxn modelId="{E7F30346-FEEB-4315-BA02-76E5832C0337}" type="presParOf" srcId="{1A9629CB-FC6D-4F10-B11A-DBD4BEA07004}" destId="{A805A800-1FF7-4334-B206-014B96534CA2}" srcOrd="0" destOrd="0" presId="urn:microsoft.com/office/officeart/2005/8/layout/vList5"/>
    <dgm:cxn modelId="{552ADA7A-C628-4B2E-9828-D0F06AD1D625}" type="presParOf" srcId="{1A9629CB-FC6D-4F10-B11A-DBD4BEA07004}" destId="{30C7BDD6-948B-4DA9-8C97-C30D70AA8F91}" srcOrd="1" destOrd="0" presId="urn:microsoft.com/office/officeart/2005/8/layout/vList5"/>
    <dgm:cxn modelId="{AB0A2218-9674-4072-A14B-03B512195D3A}" type="presParOf" srcId="{DAA6E80A-6EF0-4CA7-A9C7-651797F89071}" destId="{C6B2F889-0635-48FD-945E-0FF103030E89}" srcOrd="5" destOrd="0" presId="urn:microsoft.com/office/officeart/2005/8/layout/vList5"/>
    <dgm:cxn modelId="{20BE44A8-00E7-4E22-ABA1-2B689D31317D}" type="presParOf" srcId="{DAA6E80A-6EF0-4CA7-A9C7-651797F89071}" destId="{9EA0889B-81A1-43BB-8E56-6ED4BDEB31EB}" srcOrd="6" destOrd="0" presId="urn:microsoft.com/office/officeart/2005/8/layout/vList5"/>
    <dgm:cxn modelId="{6B2137E6-C168-4760-8A90-EC8F7C452ACB}" type="presParOf" srcId="{9EA0889B-81A1-43BB-8E56-6ED4BDEB31EB}" destId="{2CC96CA3-201E-41F0-B3CD-136B012D062C}" srcOrd="0" destOrd="0" presId="urn:microsoft.com/office/officeart/2005/8/layout/vList5"/>
    <dgm:cxn modelId="{73315B2C-2F90-4910-B815-8EBD1BA73E6B}" type="presParOf" srcId="{9EA0889B-81A1-43BB-8E56-6ED4BDEB31EB}" destId="{8C296D7F-7E29-4737-BB74-9AB9D53BDF3E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1053629C-AB51-4A1D-960F-B3B5C2CAD750}" type="doc">
      <dgm:prSet loTypeId="urn:microsoft.com/office/officeart/2005/8/layout/radial4" loCatId="relationship" qsTypeId="urn:microsoft.com/office/officeart/2005/8/quickstyle/3d1" qsCatId="3D" csTypeId="urn:microsoft.com/office/officeart/2005/8/colors/accent5_5" csCatId="accent5" phldr="1"/>
      <dgm:spPr/>
      <dgm:t>
        <a:bodyPr/>
        <a:lstStyle/>
        <a:p>
          <a:endParaRPr lang="en-US"/>
        </a:p>
      </dgm:t>
    </dgm:pt>
    <dgm:pt modelId="{FCACFCCC-66E9-4AE9-941B-89C168304229}">
      <dgm:prSet custT="1">
        <dgm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dgm:style>
      </dgm:prSet>
      <dgm:spPr/>
      <dgm:t>
        <a:bodyPr/>
        <a:lstStyle/>
        <a:p>
          <a:pPr rtl="1"/>
          <a:r>
            <a:rPr lang="ar-SA" sz="1800" dirty="0" smtClean="0"/>
            <a:t>مقاومت در برابر تغییر</a:t>
          </a:r>
          <a:endParaRPr lang="fa-IR" sz="1800" dirty="0"/>
        </a:p>
      </dgm:t>
    </dgm:pt>
    <dgm:pt modelId="{9C5F2874-F241-4B69-8DB5-EC76914AE9FE}" type="parTrans" cxnId="{D0153B94-FB33-40BB-BA22-AB8C2BDD0FBB}">
      <dgm:prSet/>
      <dgm:spPr/>
      <dgm:t>
        <a:bodyPr/>
        <a:lstStyle/>
        <a:p>
          <a:endParaRPr lang="en-US" sz="2000"/>
        </a:p>
      </dgm:t>
    </dgm:pt>
    <dgm:pt modelId="{88506158-18A1-45CF-B20E-812F2EDA75CD}" type="sibTrans" cxnId="{D0153B94-FB33-40BB-BA22-AB8C2BDD0FBB}">
      <dgm:prSet/>
      <dgm:spPr/>
      <dgm:t>
        <a:bodyPr/>
        <a:lstStyle/>
        <a:p>
          <a:endParaRPr lang="en-US" sz="2000"/>
        </a:p>
      </dgm:t>
    </dgm:pt>
    <dgm:pt modelId="{E5F037F6-56B9-4DE3-BB10-F9DA1D047314}">
      <dgm:prSet custT="1">
        <dgm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dgm:style>
      </dgm:prSet>
      <dgm:spPr/>
      <dgm:t>
        <a:bodyPr/>
        <a:lstStyle/>
        <a:p>
          <a:pPr rtl="1"/>
          <a:r>
            <a:rPr lang="ar-SA" sz="1800" dirty="0" smtClean="0"/>
            <a:t>پیچیدگی استقرار ترتیبات بانکداری دولتی</a:t>
          </a:r>
          <a:endParaRPr lang="fa-IR" sz="1800" dirty="0"/>
        </a:p>
      </dgm:t>
    </dgm:pt>
    <dgm:pt modelId="{BDCC1ECD-0266-49B0-917E-BF7FC0E1E3FD}" type="parTrans" cxnId="{5F514C9B-6EF2-44DF-B23C-7E377A5417A2}">
      <dgm:prSet/>
      <dgm:spPr/>
      <dgm:t>
        <a:bodyPr/>
        <a:lstStyle/>
        <a:p>
          <a:endParaRPr lang="en-US" sz="2000"/>
        </a:p>
      </dgm:t>
    </dgm:pt>
    <dgm:pt modelId="{4D770A49-A0B6-4D76-9486-EE42C5CF419C}" type="sibTrans" cxnId="{5F514C9B-6EF2-44DF-B23C-7E377A5417A2}">
      <dgm:prSet/>
      <dgm:spPr/>
      <dgm:t>
        <a:bodyPr/>
        <a:lstStyle/>
        <a:p>
          <a:endParaRPr lang="en-US" sz="2000"/>
        </a:p>
      </dgm:t>
    </dgm:pt>
    <dgm:pt modelId="{FD7ADF69-7D5A-48B5-8291-38930CD0B122}">
      <dgm:prSet custT="1">
        <dgm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dgm:style>
      </dgm:prSet>
      <dgm:spPr/>
      <dgm:t>
        <a:bodyPr/>
        <a:lstStyle/>
        <a:p>
          <a:pPr rtl="1"/>
          <a:r>
            <a:rPr lang="ar-SA" sz="1800" dirty="0" smtClean="0"/>
            <a:t>دقت برنامه‌ریزی وجوه نقد</a:t>
          </a:r>
          <a:endParaRPr lang="fa-IR" sz="1800" dirty="0"/>
        </a:p>
      </dgm:t>
    </dgm:pt>
    <dgm:pt modelId="{2A89EA75-2B51-491F-ACE3-8A71E19A82D2}" type="parTrans" cxnId="{C71ED92F-39E0-4256-A261-A265E2566AB2}">
      <dgm:prSet/>
      <dgm:spPr/>
      <dgm:t>
        <a:bodyPr/>
        <a:lstStyle/>
        <a:p>
          <a:endParaRPr lang="en-US" sz="2000"/>
        </a:p>
      </dgm:t>
    </dgm:pt>
    <dgm:pt modelId="{626BF941-FC5F-41AD-ABC3-C656273ED3FA}" type="sibTrans" cxnId="{C71ED92F-39E0-4256-A261-A265E2566AB2}">
      <dgm:prSet/>
      <dgm:spPr/>
      <dgm:t>
        <a:bodyPr/>
        <a:lstStyle/>
        <a:p>
          <a:endParaRPr lang="en-US" sz="2000"/>
        </a:p>
      </dgm:t>
    </dgm:pt>
    <dgm:pt modelId="{E07D4D95-E345-4852-9C7B-35A90FFCD0BD}">
      <dgm:prSet custT="1">
        <dgm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dgm:style>
      </dgm:prSet>
      <dgm:spPr/>
      <dgm:t>
        <a:bodyPr/>
        <a:lstStyle/>
        <a:p>
          <a:pPr rtl="1"/>
          <a:r>
            <a:rPr lang="ar-SA" sz="1800" dirty="0" smtClean="0"/>
            <a:t>دسترسی به بازارهای سرمایه</a:t>
          </a:r>
          <a:endParaRPr lang="fa-IR" sz="1800" dirty="0"/>
        </a:p>
      </dgm:t>
    </dgm:pt>
    <dgm:pt modelId="{AF219A00-3B30-4191-AAA7-B4001B97CA78}" type="parTrans" cxnId="{E5054A3F-38AA-4A8B-ACE5-89787F548FD4}">
      <dgm:prSet/>
      <dgm:spPr/>
      <dgm:t>
        <a:bodyPr/>
        <a:lstStyle/>
        <a:p>
          <a:endParaRPr lang="en-US" sz="2000"/>
        </a:p>
      </dgm:t>
    </dgm:pt>
    <dgm:pt modelId="{209FE3E3-7860-4741-8B6C-6261E6354DA4}" type="sibTrans" cxnId="{E5054A3F-38AA-4A8B-ACE5-89787F548FD4}">
      <dgm:prSet/>
      <dgm:spPr/>
      <dgm:t>
        <a:bodyPr/>
        <a:lstStyle/>
        <a:p>
          <a:endParaRPr lang="en-US" sz="2000"/>
        </a:p>
      </dgm:t>
    </dgm:pt>
    <dgm:pt modelId="{A873A9CC-B279-4C75-8AF2-C13D74999390}">
      <dgm:prSet custT="1">
        <dgm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dgm:style>
      </dgm:prSet>
      <dgm:spPr/>
      <dgm:t>
        <a:bodyPr/>
        <a:lstStyle/>
        <a:p>
          <a:pPr rtl="1"/>
          <a:r>
            <a:rPr lang="ar-SA" sz="1800" dirty="0" smtClean="0"/>
            <a:t>ظرفیت‌ها</a:t>
          </a:r>
          <a:endParaRPr lang="fa-IR" sz="1800" dirty="0"/>
        </a:p>
      </dgm:t>
    </dgm:pt>
    <dgm:pt modelId="{756F5061-A72A-4597-84C5-EB016E6A6709}" type="parTrans" cxnId="{7D4871BA-FC38-49A4-87F2-FE5690F52524}">
      <dgm:prSet/>
      <dgm:spPr/>
      <dgm:t>
        <a:bodyPr/>
        <a:lstStyle/>
        <a:p>
          <a:endParaRPr lang="en-US" sz="2000"/>
        </a:p>
      </dgm:t>
    </dgm:pt>
    <dgm:pt modelId="{113D591E-5384-4728-BE4A-74F1748E14FD}" type="sibTrans" cxnId="{7D4871BA-FC38-49A4-87F2-FE5690F52524}">
      <dgm:prSet/>
      <dgm:spPr/>
      <dgm:t>
        <a:bodyPr/>
        <a:lstStyle/>
        <a:p>
          <a:endParaRPr lang="en-US" sz="2000"/>
        </a:p>
      </dgm:t>
    </dgm:pt>
    <dgm:pt modelId="{1FE7E563-38FE-43F0-BCEA-7D10283407FB}">
      <dgm:prSet custT="1">
        <dgm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dgm:style>
      </dgm:prSet>
      <dgm:spPr/>
      <dgm:t>
        <a:bodyPr/>
        <a:lstStyle/>
        <a:p>
          <a:pPr rtl="1"/>
          <a:r>
            <a:rPr lang="ar-SA" sz="1800" dirty="0" smtClean="0"/>
            <a:t>چارچوب قانونی</a:t>
          </a:r>
          <a:endParaRPr lang="fa-IR" sz="1800" dirty="0"/>
        </a:p>
      </dgm:t>
    </dgm:pt>
    <dgm:pt modelId="{3F83186C-87DD-4C72-80C0-F5D7502C673C}" type="parTrans" cxnId="{0D0A0A6F-34F9-4D03-993F-645DFC8B8E37}">
      <dgm:prSet/>
      <dgm:spPr/>
      <dgm:t>
        <a:bodyPr/>
        <a:lstStyle/>
        <a:p>
          <a:endParaRPr lang="en-US" sz="2000"/>
        </a:p>
      </dgm:t>
    </dgm:pt>
    <dgm:pt modelId="{F8E6A4D1-E32A-422C-952A-326EE5B0B31C}" type="sibTrans" cxnId="{0D0A0A6F-34F9-4D03-993F-645DFC8B8E37}">
      <dgm:prSet/>
      <dgm:spPr/>
      <dgm:t>
        <a:bodyPr/>
        <a:lstStyle/>
        <a:p>
          <a:endParaRPr lang="en-US" sz="2000"/>
        </a:p>
      </dgm:t>
    </dgm:pt>
    <dgm:pt modelId="{FFCF4CF5-595B-4E8A-A9A2-D432101B02EC}">
      <dgm:prSet custT="1">
        <dgm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dgm:style>
      </dgm:prSet>
      <dgm:spPr/>
      <dgm:t>
        <a:bodyPr/>
        <a:lstStyle/>
        <a:p>
          <a:pPr rtl="1"/>
          <a:r>
            <a:rPr lang="ar-SA" sz="1800" dirty="0" smtClean="0"/>
            <a:t>ادغام با سیستم مدیریت مالی دولتی</a:t>
          </a:r>
          <a:endParaRPr lang="fa-IR" sz="1800" dirty="0"/>
        </a:p>
      </dgm:t>
    </dgm:pt>
    <dgm:pt modelId="{FA236D52-AB4F-435A-87FB-D108DF56A15E}" type="parTrans" cxnId="{11360568-EB6D-4D4D-B3FD-BD9249E53A51}">
      <dgm:prSet/>
      <dgm:spPr/>
      <dgm:t>
        <a:bodyPr/>
        <a:lstStyle/>
        <a:p>
          <a:endParaRPr lang="en-US" sz="2000"/>
        </a:p>
      </dgm:t>
    </dgm:pt>
    <dgm:pt modelId="{2CDE3117-3B13-4F2B-BDBE-4E39A72CA63E}" type="sibTrans" cxnId="{11360568-EB6D-4D4D-B3FD-BD9249E53A51}">
      <dgm:prSet/>
      <dgm:spPr/>
      <dgm:t>
        <a:bodyPr/>
        <a:lstStyle/>
        <a:p>
          <a:endParaRPr lang="en-US" sz="2000"/>
        </a:p>
      </dgm:t>
    </dgm:pt>
    <dgm:pt modelId="{FDF5CD7D-F10D-43C9-B04D-EB3AC5710B02}">
      <dgm:prSet custT="1">
        <dgm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dgm:style>
      </dgm:prSet>
      <dgm:spPr/>
      <dgm:t>
        <a:bodyPr/>
        <a:lstStyle/>
        <a:p>
          <a:pPr rtl="1"/>
          <a:r>
            <a:rPr lang="ar-SA" sz="2400" dirty="0" smtClean="0"/>
            <a:t>چالش‌ها</a:t>
          </a:r>
          <a:endParaRPr lang="fa-IR" sz="2400" dirty="0"/>
        </a:p>
      </dgm:t>
    </dgm:pt>
    <dgm:pt modelId="{226A0C2C-714E-418B-BF2E-0E1B3BD2B830}" type="parTrans" cxnId="{3806C7FA-7F05-457A-A164-6C840A42A281}">
      <dgm:prSet/>
      <dgm:spPr/>
      <dgm:t>
        <a:bodyPr/>
        <a:lstStyle/>
        <a:p>
          <a:endParaRPr lang="en-US" sz="2000"/>
        </a:p>
      </dgm:t>
    </dgm:pt>
    <dgm:pt modelId="{CA5BC0E6-DFEC-454C-9E3D-4AA45B2BD4B1}" type="sibTrans" cxnId="{3806C7FA-7F05-457A-A164-6C840A42A281}">
      <dgm:prSet/>
      <dgm:spPr/>
      <dgm:t>
        <a:bodyPr/>
        <a:lstStyle/>
        <a:p>
          <a:endParaRPr lang="en-US" sz="2000"/>
        </a:p>
      </dgm:t>
    </dgm:pt>
    <dgm:pt modelId="{A2358127-76B8-4D9D-9315-8F926A92C24C}" type="pres">
      <dgm:prSet presAssocID="{1053629C-AB51-4A1D-960F-B3B5C2CAD750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73C5413C-BB36-4775-954E-079BD7E334B1}" type="pres">
      <dgm:prSet presAssocID="{FDF5CD7D-F10D-43C9-B04D-EB3AC5710B02}" presName="centerShape" presStyleLbl="node0" presStyleIdx="0" presStyleCnt="1" custScaleX="111342"/>
      <dgm:spPr/>
      <dgm:t>
        <a:bodyPr/>
        <a:lstStyle/>
        <a:p>
          <a:endParaRPr lang="en-US"/>
        </a:p>
      </dgm:t>
    </dgm:pt>
    <dgm:pt modelId="{C72215EC-A246-4AB7-865B-C51B93393940}" type="pres">
      <dgm:prSet presAssocID="{9C5F2874-F241-4B69-8DB5-EC76914AE9FE}" presName="parTrans" presStyleLbl="bgSibTrans2D1" presStyleIdx="0" presStyleCnt="7"/>
      <dgm:spPr/>
      <dgm:t>
        <a:bodyPr/>
        <a:lstStyle/>
        <a:p>
          <a:endParaRPr lang="en-US"/>
        </a:p>
      </dgm:t>
    </dgm:pt>
    <dgm:pt modelId="{9D1941B7-4893-416F-8899-FA0CD8C6D22F}" type="pres">
      <dgm:prSet presAssocID="{FCACFCCC-66E9-4AE9-941B-89C168304229}" presName="node" presStyleLbl="node1" presStyleIdx="0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D7DD1D0-96E3-4F12-BA9A-AF1707288EF0}" type="pres">
      <dgm:prSet presAssocID="{BDCC1ECD-0266-49B0-917E-BF7FC0E1E3FD}" presName="parTrans" presStyleLbl="bgSibTrans2D1" presStyleIdx="1" presStyleCnt="7"/>
      <dgm:spPr/>
      <dgm:t>
        <a:bodyPr/>
        <a:lstStyle/>
        <a:p>
          <a:endParaRPr lang="en-US"/>
        </a:p>
      </dgm:t>
    </dgm:pt>
    <dgm:pt modelId="{6A920C96-B67C-4A6A-BE5B-26A9DDD16587}" type="pres">
      <dgm:prSet presAssocID="{E5F037F6-56B9-4DE3-BB10-F9DA1D047314}" presName="node" presStyleLbl="node1" presStyleIdx="1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80962D5-5CDD-4617-8F1F-4B608F7E890E}" type="pres">
      <dgm:prSet presAssocID="{2A89EA75-2B51-491F-ACE3-8A71E19A82D2}" presName="parTrans" presStyleLbl="bgSibTrans2D1" presStyleIdx="2" presStyleCnt="7"/>
      <dgm:spPr/>
      <dgm:t>
        <a:bodyPr/>
        <a:lstStyle/>
        <a:p>
          <a:endParaRPr lang="en-US"/>
        </a:p>
      </dgm:t>
    </dgm:pt>
    <dgm:pt modelId="{E38C8AF9-7108-4705-BDC2-17C86BF9F7FB}" type="pres">
      <dgm:prSet presAssocID="{FD7ADF69-7D5A-48B5-8291-38930CD0B122}" presName="node" presStyleLbl="node1" presStyleIdx="2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D4F672F-1E70-40E9-8B12-E3FBD9B66A10}" type="pres">
      <dgm:prSet presAssocID="{AF219A00-3B30-4191-AAA7-B4001B97CA78}" presName="parTrans" presStyleLbl="bgSibTrans2D1" presStyleIdx="3" presStyleCnt="7"/>
      <dgm:spPr/>
      <dgm:t>
        <a:bodyPr/>
        <a:lstStyle/>
        <a:p>
          <a:endParaRPr lang="en-US"/>
        </a:p>
      </dgm:t>
    </dgm:pt>
    <dgm:pt modelId="{E71B2EF8-BF62-4FAC-BCBC-57038280BE0F}" type="pres">
      <dgm:prSet presAssocID="{E07D4D95-E345-4852-9C7B-35A90FFCD0BD}" presName="node" presStyleLbl="node1" presStyleIdx="3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6F2F0A0-4675-46A3-A337-06A505CD8632}" type="pres">
      <dgm:prSet presAssocID="{756F5061-A72A-4597-84C5-EB016E6A6709}" presName="parTrans" presStyleLbl="bgSibTrans2D1" presStyleIdx="4" presStyleCnt="7"/>
      <dgm:spPr/>
      <dgm:t>
        <a:bodyPr/>
        <a:lstStyle/>
        <a:p>
          <a:endParaRPr lang="en-US"/>
        </a:p>
      </dgm:t>
    </dgm:pt>
    <dgm:pt modelId="{BDEF8DA0-4FCD-4332-BCB6-8F5D9AD264AD}" type="pres">
      <dgm:prSet presAssocID="{A873A9CC-B279-4C75-8AF2-C13D74999390}" presName="node" presStyleLbl="node1" presStyleIdx="4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BFB2D52-A82A-4EA0-A2DB-D008F3D9EFB4}" type="pres">
      <dgm:prSet presAssocID="{3F83186C-87DD-4C72-80C0-F5D7502C673C}" presName="parTrans" presStyleLbl="bgSibTrans2D1" presStyleIdx="5" presStyleCnt="7"/>
      <dgm:spPr/>
      <dgm:t>
        <a:bodyPr/>
        <a:lstStyle/>
        <a:p>
          <a:endParaRPr lang="en-US"/>
        </a:p>
      </dgm:t>
    </dgm:pt>
    <dgm:pt modelId="{04D8E4EB-7042-42C5-87C4-883236C9F691}" type="pres">
      <dgm:prSet presAssocID="{1FE7E563-38FE-43F0-BCEA-7D10283407FB}" presName="node" presStyleLbl="node1" presStyleIdx="5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FBD3894-ADF1-473E-ACB6-B761261AF5FF}" type="pres">
      <dgm:prSet presAssocID="{FA236D52-AB4F-435A-87FB-D108DF56A15E}" presName="parTrans" presStyleLbl="bgSibTrans2D1" presStyleIdx="6" presStyleCnt="7"/>
      <dgm:spPr/>
      <dgm:t>
        <a:bodyPr/>
        <a:lstStyle/>
        <a:p>
          <a:endParaRPr lang="en-US"/>
        </a:p>
      </dgm:t>
    </dgm:pt>
    <dgm:pt modelId="{2B18EF95-11E1-4564-BCF0-0300B917F4B4}" type="pres">
      <dgm:prSet presAssocID="{FFCF4CF5-595B-4E8A-A9A2-D432101B02EC}" presName="node" presStyleLbl="node1" presStyleIdx="6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27E95B0C-8A53-46AB-9897-542658DD1F24}" type="presOf" srcId="{BDCC1ECD-0266-49B0-917E-BF7FC0E1E3FD}" destId="{4D7DD1D0-96E3-4F12-BA9A-AF1707288EF0}" srcOrd="0" destOrd="0" presId="urn:microsoft.com/office/officeart/2005/8/layout/radial4"/>
    <dgm:cxn modelId="{6BA6B79C-8398-493E-8C2E-9F5183A57DC2}" type="presOf" srcId="{FDF5CD7D-F10D-43C9-B04D-EB3AC5710B02}" destId="{73C5413C-BB36-4775-954E-079BD7E334B1}" srcOrd="0" destOrd="0" presId="urn:microsoft.com/office/officeart/2005/8/layout/radial4"/>
    <dgm:cxn modelId="{11360568-EB6D-4D4D-B3FD-BD9249E53A51}" srcId="{FDF5CD7D-F10D-43C9-B04D-EB3AC5710B02}" destId="{FFCF4CF5-595B-4E8A-A9A2-D432101B02EC}" srcOrd="6" destOrd="0" parTransId="{FA236D52-AB4F-435A-87FB-D108DF56A15E}" sibTransId="{2CDE3117-3B13-4F2B-BDBE-4E39A72CA63E}"/>
    <dgm:cxn modelId="{3806C7FA-7F05-457A-A164-6C840A42A281}" srcId="{1053629C-AB51-4A1D-960F-B3B5C2CAD750}" destId="{FDF5CD7D-F10D-43C9-B04D-EB3AC5710B02}" srcOrd="0" destOrd="0" parTransId="{226A0C2C-714E-418B-BF2E-0E1B3BD2B830}" sibTransId="{CA5BC0E6-DFEC-454C-9E3D-4AA45B2BD4B1}"/>
    <dgm:cxn modelId="{B0F88B1B-D372-4EEB-A9DF-219B9F4DB040}" type="presOf" srcId="{9C5F2874-F241-4B69-8DB5-EC76914AE9FE}" destId="{C72215EC-A246-4AB7-865B-C51B93393940}" srcOrd="0" destOrd="0" presId="urn:microsoft.com/office/officeart/2005/8/layout/radial4"/>
    <dgm:cxn modelId="{E5054A3F-38AA-4A8B-ACE5-89787F548FD4}" srcId="{FDF5CD7D-F10D-43C9-B04D-EB3AC5710B02}" destId="{E07D4D95-E345-4852-9C7B-35A90FFCD0BD}" srcOrd="3" destOrd="0" parTransId="{AF219A00-3B30-4191-AAA7-B4001B97CA78}" sibTransId="{209FE3E3-7860-4741-8B6C-6261E6354DA4}"/>
    <dgm:cxn modelId="{CB8F6EDB-D3FF-481E-85AC-D096DCDACCF1}" type="presOf" srcId="{E07D4D95-E345-4852-9C7B-35A90FFCD0BD}" destId="{E71B2EF8-BF62-4FAC-BCBC-57038280BE0F}" srcOrd="0" destOrd="0" presId="urn:microsoft.com/office/officeart/2005/8/layout/radial4"/>
    <dgm:cxn modelId="{6E731023-90BD-421D-B045-22A01206BEDE}" type="presOf" srcId="{3F83186C-87DD-4C72-80C0-F5D7502C673C}" destId="{2BFB2D52-A82A-4EA0-A2DB-D008F3D9EFB4}" srcOrd="0" destOrd="0" presId="urn:microsoft.com/office/officeart/2005/8/layout/radial4"/>
    <dgm:cxn modelId="{F23F3F1F-95DC-4261-9F59-24A312E8652F}" type="presOf" srcId="{AF219A00-3B30-4191-AAA7-B4001B97CA78}" destId="{0D4F672F-1E70-40E9-8B12-E3FBD9B66A10}" srcOrd="0" destOrd="0" presId="urn:microsoft.com/office/officeart/2005/8/layout/radial4"/>
    <dgm:cxn modelId="{D0153B94-FB33-40BB-BA22-AB8C2BDD0FBB}" srcId="{FDF5CD7D-F10D-43C9-B04D-EB3AC5710B02}" destId="{FCACFCCC-66E9-4AE9-941B-89C168304229}" srcOrd="0" destOrd="0" parTransId="{9C5F2874-F241-4B69-8DB5-EC76914AE9FE}" sibTransId="{88506158-18A1-45CF-B20E-812F2EDA75CD}"/>
    <dgm:cxn modelId="{B793C510-FAA7-4F70-927A-EA9C548E4F6A}" type="presOf" srcId="{FFCF4CF5-595B-4E8A-A9A2-D432101B02EC}" destId="{2B18EF95-11E1-4564-BCF0-0300B917F4B4}" srcOrd="0" destOrd="0" presId="urn:microsoft.com/office/officeart/2005/8/layout/radial4"/>
    <dgm:cxn modelId="{9C314065-5F8E-4423-B0AD-5AB888883BD3}" type="presOf" srcId="{FCACFCCC-66E9-4AE9-941B-89C168304229}" destId="{9D1941B7-4893-416F-8899-FA0CD8C6D22F}" srcOrd="0" destOrd="0" presId="urn:microsoft.com/office/officeart/2005/8/layout/radial4"/>
    <dgm:cxn modelId="{7D4871BA-FC38-49A4-87F2-FE5690F52524}" srcId="{FDF5CD7D-F10D-43C9-B04D-EB3AC5710B02}" destId="{A873A9CC-B279-4C75-8AF2-C13D74999390}" srcOrd="4" destOrd="0" parTransId="{756F5061-A72A-4597-84C5-EB016E6A6709}" sibTransId="{113D591E-5384-4728-BE4A-74F1748E14FD}"/>
    <dgm:cxn modelId="{BCC75CB2-2F70-48B5-9D32-F40C05D65A9C}" type="presOf" srcId="{A873A9CC-B279-4C75-8AF2-C13D74999390}" destId="{BDEF8DA0-4FCD-4332-BCB6-8F5D9AD264AD}" srcOrd="0" destOrd="0" presId="urn:microsoft.com/office/officeart/2005/8/layout/radial4"/>
    <dgm:cxn modelId="{196F48B9-3714-4F65-B6CE-295D6B0F5721}" type="presOf" srcId="{E5F037F6-56B9-4DE3-BB10-F9DA1D047314}" destId="{6A920C96-B67C-4A6A-BE5B-26A9DDD16587}" srcOrd="0" destOrd="0" presId="urn:microsoft.com/office/officeart/2005/8/layout/radial4"/>
    <dgm:cxn modelId="{0D0A0A6F-34F9-4D03-993F-645DFC8B8E37}" srcId="{FDF5CD7D-F10D-43C9-B04D-EB3AC5710B02}" destId="{1FE7E563-38FE-43F0-BCEA-7D10283407FB}" srcOrd="5" destOrd="0" parTransId="{3F83186C-87DD-4C72-80C0-F5D7502C673C}" sibTransId="{F8E6A4D1-E32A-422C-952A-326EE5B0B31C}"/>
    <dgm:cxn modelId="{F152BBCC-BDC6-4CC0-9448-9B413DDBE4F2}" type="presOf" srcId="{FD7ADF69-7D5A-48B5-8291-38930CD0B122}" destId="{E38C8AF9-7108-4705-BDC2-17C86BF9F7FB}" srcOrd="0" destOrd="0" presId="urn:microsoft.com/office/officeart/2005/8/layout/radial4"/>
    <dgm:cxn modelId="{8C2D16D0-95DF-4FA1-9B83-E4193AC5C5DD}" type="presOf" srcId="{1FE7E563-38FE-43F0-BCEA-7D10283407FB}" destId="{04D8E4EB-7042-42C5-87C4-883236C9F691}" srcOrd="0" destOrd="0" presId="urn:microsoft.com/office/officeart/2005/8/layout/radial4"/>
    <dgm:cxn modelId="{40D17C24-47F9-4F45-840D-648328439F12}" type="presOf" srcId="{FA236D52-AB4F-435A-87FB-D108DF56A15E}" destId="{AFBD3894-ADF1-473E-ACB6-B761261AF5FF}" srcOrd="0" destOrd="0" presId="urn:microsoft.com/office/officeart/2005/8/layout/radial4"/>
    <dgm:cxn modelId="{C71ED92F-39E0-4256-A261-A265E2566AB2}" srcId="{FDF5CD7D-F10D-43C9-B04D-EB3AC5710B02}" destId="{FD7ADF69-7D5A-48B5-8291-38930CD0B122}" srcOrd="2" destOrd="0" parTransId="{2A89EA75-2B51-491F-ACE3-8A71E19A82D2}" sibTransId="{626BF941-FC5F-41AD-ABC3-C656273ED3FA}"/>
    <dgm:cxn modelId="{37261FFF-8195-4D8D-83E3-2F01BA5A8DB6}" type="presOf" srcId="{1053629C-AB51-4A1D-960F-B3B5C2CAD750}" destId="{A2358127-76B8-4D9D-9315-8F926A92C24C}" srcOrd="0" destOrd="0" presId="urn:microsoft.com/office/officeart/2005/8/layout/radial4"/>
    <dgm:cxn modelId="{5F514C9B-6EF2-44DF-B23C-7E377A5417A2}" srcId="{FDF5CD7D-F10D-43C9-B04D-EB3AC5710B02}" destId="{E5F037F6-56B9-4DE3-BB10-F9DA1D047314}" srcOrd="1" destOrd="0" parTransId="{BDCC1ECD-0266-49B0-917E-BF7FC0E1E3FD}" sibTransId="{4D770A49-A0B6-4D76-9486-EE42C5CF419C}"/>
    <dgm:cxn modelId="{CD5BCEED-A21E-46C7-8AA3-4D47C5D38D10}" type="presOf" srcId="{2A89EA75-2B51-491F-ACE3-8A71E19A82D2}" destId="{D80962D5-5CDD-4617-8F1F-4B608F7E890E}" srcOrd="0" destOrd="0" presId="urn:microsoft.com/office/officeart/2005/8/layout/radial4"/>
    <dgm:cxn modelId="{806F82BC-8AFA-44FF-B3F8-5DD631E19804}" type="presOf" srcId="{756F5061-A72A-4597-84C5-EB016E6A6709}" destId="{D6F2F0A0-4675-46A3-A337-06A505CD8632}" srcOrd="0" destOrd="0" presId="urn:microsoft.com/office/officeart/2005/8/layout/radial4"/>
    <dgm:cxn modelId="{A4EDB3E6-BA6A-4CCF-BFDE-BB73F0E3D741}" type="presParOf" srcId="{A2358127-76B8-4D9D-9315-8F926A92C24C}" destId="{73C5413C-BB36-4775-954E-079BD7E334B1}" srcOrd="0" destOrd="0" presId="urn:microsoft.com/office/officeart/2005/8/layout/radial4"/>
    <dgm:cxn modelId="{96468806-A350-47C5-BA18-FEC1A0A205A4}" type="presParOf" srcId="{A2358127-76B8-4D9D-9315-8F926A92C24C}" destId="{C72215EC-A246-4AB7-865B-C51B93393940}" srcOrd="1" destOrd="0" presId="urn:microsoft.com/office/officeart/2005/8/layout/radial4"/>
    <dgm:cxn modelId="{B2504E97-76D1-4C42-BF38-873D2F17E225}" type="presParOf" srcId="{A2358127-76B8-4D9D-9315-8F926A92C24C}" destId="{9D1941B7-4893-416F-8899-FA0CD8C6D22F}" srcOrd="2" destOrd="0" presId="urn:microsoft.com/office/officeart/2005/8/layout/radial4"/>
    <dgm:cxn modelId="{FD80D87C-12DC-4BE6-96EF-17F39DABFBB7}" type="presParOf" srcId="{A2358127-76B8-4D9D-9315-8F926A92C24C}" destId="{4D7DD1D0-96E3-4F12-BA9A-AF1707288EF0}" srcOrd="3" destOrd="0" presId="urn:microsoft.com/office/officeart/2005/8/layout/radial4"/>
    <dgm:cxn modelId="{D2010877-DA99-4451-9071-A3987013D328}" type="presParOf" srcId="{A2358127-76B8-4D9D-9315-8F926A92C24C}" destId="{6A920C96-B67C-4A6A-BE5B-26A9DDD16587}" srcOrd="4" destOrd="0" presId="urn:microsoft.com/office/officeart/2005/8/layout/radial4"/>
    <dgm:cxn modelId="{0111C796-2AC6-4D39-B6E2-6F9E1C64A43D}" type="presParOf" srcId="{A2358127-76B8-4D9D-9315-8F926A92C24C}" destId="{D80962D5-5CDD-4617-8F1F-4B608F7E890E}" srcOrd="5" destOrd="0" presId="urn:microsoft.com/office/officeart/2005/8/layout/radial4"/>
    <dgm:cxn modelId="{D983B749-6888-4437-A7BF-B437EB23B165}" type="presParOf" srcId="{A2358127-76B8-4D9D-9315-8F926A92C24C}" destId="{E38C8AF9-7108-4705-BDC2-17C86BF9F7FB}" srcOrd="6" destOrd="0" presId="urn:microsoft.com/office/officeart/2005/8/layout/radial4"/>
    <dgm:cxn modelId="{FE9A8C98-7B19-4DFB-8DDD-812D18BE3599}" type="presParOf" srcId="{A2358127-76B8-4D9D-9315-8F926A92C24C}" destId="{0D4F672F-1E70-40E9-8B12-E3FBD9B66A10}" srcOrd="7" destOrd="0" presId="urn:microsoft.com/office/officeart/2005/8/layout/radial4"/>
    <dgm:cxn modelId="{24B33C22-9904-4EA0-8F17-19C63E2E3541}" type="presParOf" srcId="{A2358127-76B8-4D9D-9315-8F926A92C24C}" destId="{E71B2EF8-BF62-4FAC-BCBC-57038280BE0F}" srcOrd="8" destOrd="0" presId="urn:microsoft.com/office/officeart/2005/8/layout/radial4"/>
    <dgm:cxn modelId="{8455D48F-3B7E-4442-B857-F4F6BA1D766D}" type="presParOf" srcId="{A2358127-76B8-4D9D-9315-8F926A92C24C}" destId="{D6F2F0A0-4675-46A3-A337-06A505CD8632}" srcOrd="9" destOrd="0" presId="urn:microsoft.com/office/officeart/2005/8/layout/radial4"/>
    <dgm:cxn modelId="{187E1306-1FC8-4190-859C-1AE7F0385ED1}" type="presParOf" srcId="{A2358127-76B8-4D9D-9315-8F926A92C24C}" destId="{BDEF8DA0-4FCD-4332-BCB6-8F5D9AD264AD}" srcOrd="10" destOrd="0" presId="urn:microsoft.com/office/officeart/2005/8/layout/radial4"/>
    <dgm:cxn modelId="{AC28E169-A573-4CF5-BF0B-E3BFD23B1815}" type="presParOf" srcId="{A2358127-76B8-4D9D-9315-8F926A92C24C}" destId="{2BFB2D52-A82A-4EA0-A2DB-D008F3D9EFB4}" srcOrd="11" destOrd="0" presId="urn:microsoft.com/office/officeart/2005/8/layout/radial4"/>
    <dgm:cxn modelId="{3B3852B8-3138-4989-8363-D3F27CBFB216}" type="presParOf" srcId="{A2358127-76B8-4D9D-9315-8F926A92C24C}" destId="{04D8E4EB-7042-42C5-87C4-883236C9F691}" srcOrd="12" destOrd="0" presId="urn:microsoft.com/office/officeart/2005/8/layout/radial4"/>
    <dgm:cxn modelId="{84A0D7CC-086E-400B-9A76-3B463E0FF0BF}" type="presParOf" srcId="{A2358127-76B8-4D9D-9315-8F926A92C24C}" destId="{AFBD3894-ADF1-473E-ACB6-B761261AF5FF}" srcOrd="13" destOrd="0" presId="urn:microsoft.com/office/officeart/2005/8/layout/radial4"/>
    <dgm:cxn modelId="{FF8BAFC9-83A2-4585-910C-4E8A83414842}" type="presParOf" srcId="{A2358127-76B8-4D9D-9315-8F926A92C24C}" destId="{2B18EF95-11E1-4564-BCF0-0300B917F4B4}" srcOrd="14" destOrd="0" presId="urn:microsoft.com/office/officeart/2005/8/layout/radial4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555A9878-C854-4927-8759-C88AB2A039BB}">
      <dsp:nvSpPr>
        <dsp:cNvPr id="0" name=""/>
        <dsp:cNvSpPr/>
      </dsp:nvSpPr>
      <dsp:spPr>
        <a:xfrm>
          <a:off x="96077" y="0"/>
          <a:ext cx="2940450" cy="1904455"/>
        </a:xfrm>
        <a:prstGeom prst="ellipse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1800" kern="1200" dirty="0" smtClean="0"/>
            <a:t>مدیریت بدهی متمرکز بر سمت بدهی‌های ترازنامه</a:t>
          </a:r>
          <a:r>
            <a:rPr lang="en-US" sz="1800" kern="1200" dirty="0" smtClean="0"/>
            <a:t> </a:t>
          </a:r>
          <a:endParaRPr lang="fa-IR" sz="1800" kern="1200" dirty="0"/>
        </a:p>
      </dsp:txBody>
      <dsp:txXfrm>
        <a:off x="96077" y="0"/>
        <a:ext cx="2940450" cy="1904455"/>
      </dsp:txXfrm>
    </dsp:sp>
    <dsp:sp modelId="{32907C0D-4B74-4EBC-AB1F-8CD3FEA6468D}">
      <dsp:nvSpPr>
        <dsp:cNvPr id="0" name=""/>
        <dsp:cNvSpPr/>
      </dsp:nvSpPr>
      <dsp:spPr>
        <a:xfrm>
          <a:off x="1111361" y="2118355"/>
          <a:ext cx="925699" cy="615232"/>
        </a:xfrm>
        <a:prstGeom prst="mathPlus">
          <a:avLst/>
        </a:prstGeom>
        <a:solidFill>
          <a:schemeClr val="accent6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100" kern="1200"/>
        </a:p>
      </dsp:txBody>
      <dsp:txXfrm>
        <a:off x="1111361" y="2118355"/>
        <a:ext cx="925699" cy="615232"/>
      </dsp:txXfrm>
    </dsp:sp>
    <dsp:sp modelId="{D3FDBA26-B198-488D-A462-9773A0EB4ED4}">
      <dsp:nvSpPr>
        <dsp:cNvPr id="0" name=""/>
        <dsp:cNvSpPr/>
      </dsp:nvSpPr>
      <dsp:spPr>
        <a:xfrm>
          <a:off x="111895" y="2946946"/>
          <a:ext cx="2924632" cy="2081711"/>
        </a:xfrm>
        <a:prstGeom prst="ellipse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1800" kern="1200" dirty="0" smtClean="0"/>
            <a:t>مدیریت وجوه نقد انجام شده توسط دیگر واحدهای دولتی یا بانک مرکزی</a:t>
          </a:r>
          <a:endParaRPr lang="fa-IR" sz="1800" kern="1200" dirty="0"/>
        </a:p>
      </dsp:txBody>
      <dsp:txXfrm>
        <a:off x="111895" y="2946946"/>
        <a:ext cx="2924632" cy="2081711"/>
      </dsp:txXfrm>
    </dsp:sp>
    <dsp:sp modelId="{4D0EE2F6-4C53-4AE6-951A-702A79A7349A}">
      <dsp:nvSpPr>
        <dsp:cNvPr id="0" name=""/>
        <dsp:cNvSpPr/>
      </dsp:nvSpPr>
      <dsp:spPr>
        <a:xfrm>
          <a:off x="2514601" y="1981202"/>
          <a:ext cx="1740563" cy="773458"/>
        </a:xfrm>
        <a:prstGeom prst="rightArrow">
          <a:avLst>
            <a:gd name="adj1" fmla="val 60000"/>
            <a:gd name="adj2" fmla="val 50000"/>
          </a:avLst>
        </a:prstGeom>
        <a:solidFill>
          <a:schemeClr val="accent6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3500" kern="1200"/>
        </a:p>
      </dsp:txBody>
      <dsp:txXfrm>
        <a:off x="2514601" y="1981202"/>
        <a:ext cx="1740563" cy="773458"/>
      </dsp:txXfrm>
    </dsp:sp>
    <dsp:sp modelId="{543F9890-53C1-4C56-8439-5ACB174049ED}">
      <dsp:nvSpPr>
        <dsp:cNvPr id="0" name=""/>
        <dsp:cNvSpPr/>
      </dsp:nvSpPr>
      <dsp:spPr>
        <a:xfrm>
          <a:off x="4572000" y="1066814"/>
          <a:ext cx="3428441" cy="2679901"/>
        </a:xfrm>
        <a:prstGeom prst="ellipse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2400" kern="1200" dirty="0" smtClean="0"/>
            <a:t>نتایج نامطلوب</a:t>
          </a:r>
          <a:r>
            <a:rPr sz="2400" kern="1200"/>
            <a:t>: </a:t>
          </a:r>
          <a:r>
            <a:rPr lang="ar-SA" sz="2400" kern="1200" dirty="0" smtClean="0"/>
            <a:t>فعالیت‌های ناهماهنگ یا دنبال کردن اهدافی که لزوماً در راستای اهداف سیاست مالی نیستند</a:t>
          </a:r>
          <a:endParaRPr lang="fa-IR" sz="2400" kern="1200" dirty="0"/>
        </a:p>
      </dsp:txBody>
      <dsp:txXfrm>
        <a:off x="4572000" y="1066814"/>
        <a:ext cx="3428441" cy="2679901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070D78E8-A7EE-4477-902B-30858466B8E0}">
      <dsp:nvSpPr>
        <dsp:cNvPr id="0" name=""/>
        <dsp:cNvSpPr/>
      </dsp:nvSpPr>
      <dsp:spPr>
        <a:xfrm rot="5400000">
          <a:off x="5481920" y="-2205531"/>
          <a:ext cx="953839" cy="5608320"/>
        </a:xfrm>
        <a:prstGeom prst="round2SameRect">
          <a:avLst/>
        </a:prstGeom>
        <a:solidFill>
          <a:schemeClr val="accent5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r" defTabSz="7112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ar-SA" sz="1600" kern="1200" dirty="0" smtClean="0">
              <a:solidFill>
                <a:schemeClr val="accent6"/>
              </a:solidFill>
            </a:rPr>
            <a:t>کسب اطمینان نسبت به عدم تناقض در سیگنال‌های فرستاده شده به بازار درخصوص استراتژی مدیریت مالی دولت</a:t>
          </a:r>
          <a:endParaRPr lang="fa-IR" sz="1600" kern="1200" dirty="0">
            <a:solidFill>
              <a:schemeClr val="accent6"/>
            </a:solidFill>
          </a:endParaRPr>
        </a:p>
        <a:p>
          <a:pPr marL="171450" lvl="1" indent="-171450" algn="r" defTabSz="7112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ar-SA" sz="1600" kern="1200" dirty="0" smtClean="0">
              <a:solidFill>
                <a:schemeClr val="accent6"/>
              </a:solidFill>
            </a:rPr>
            <a:t>بهینه‌سازی مدیریت دارایی‌ها و بدهی‌ها</a:t>
          </a:r>
          <a:endParaRPr lang="fa-IR" sz="1600" kern="1200" dirty="0">
            <a:solidFill>
              <a:schemeClr val="accent6"/>
            </a:solidFill>
          </a:endParaRPr>
        </a:p>
      </dsp:txBody>
      <dsp:txXfrm rot="5400000">
        <a:off x="5481920" y="-2205531"/>
        <a:ext cx="953839" cy="5608320"/>
      </dsp:txXfrm>
    </dsp:sp>
    <dsp:sp modelId="{1768A586-5315-4028-A159-E707DE6DAFE5}">
      <dsp:nvSpPr>
        <dsp:cNvPr id="0" name=""/>
        <dsp:cNvSpPr/>
      </dsp:nvSpPr>
      <dsp:spPr>
        <a:xfrm>
          <a:off x="0" y="2478"/>
          <a:ext cx="3154680" cy="1192299"/>
        </a:xfrm>
        <a:prstGeom prst="roundRect">
          <a:avLst/>
        </a:prstGeom>
        <a:solidFill>
          <a:schemeClr val="dk1"/>
        </a:solidFill>
        <a:ln w="25400" cap="flat" cmpd="sng" algn="ctr">
          <a:solidFill>
            <a:schemeClr val="dk1">
              <a:shade val="50000"/>
            </a:schemeClr>
          </a:solidFill>
          <a:prstDash val="solid"/>
        </a:ln>
        <a:effectLst/>
        <a:scene3d>
          <a:camera prst="orthographicFront"/>
          <a:lightRig rig="flat" dir="t"/>
        </a:scene3d>
        <a:sp3d/>
      </dsp:spPr>
      <dsp:style>
        <a:lnRef idx="2">
          <a:schemeClr val="dk1">
            <a:shade val="50000"/>
          </a:schemeClr>
        </a:lnRef>
        <a:fillRef idx="1">
          <a:schemeClr val="dk1"/>
        </a:fillRef>
        <a:effectRef idx="0">
          <a:schemeClr val="dk1"/>
        </a:effectRef>
        <a:fontRef idx="minor">
          <a:schemeClr val="lt1"/>
        </a:fontRef>
      </dsp:style>
      <dsp:txBody>
        <a:bodyPr spcFirstLastPara="0" vert="horz" wrap="square" lIns="83820" tIns="41910" rIns="83820" bIns="41910" numCol="1" spcCol="1270" anchor="ctr" anchorCtr="0">
          <a:noAutofit/>
        </a:bodyPr>
        <a:lstStyle/>
        <a:p>
          <a:pPr lvl="0" algn="ctr" defTabSz="9779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2200" kern="1200" dirty="0" smtClean="0"/>
            <a:t>مدیریت منابع مالی دولت به‌عنوان یک سبد</a:t>
          </a:r>
          <a:endParaRPr lang="fa-IR" sz="2200" kern="1200" dirty="0"/>
        </a:p>
      </dsp:txBody>
      <dsp:txXfrm>
        <a:off x="0" y="2478"/>
        <a:ext cx="3154680" cy="1192299"/>
      </dsp:txXfrm>
    </dsp:sp>
    <dsp:sp modelId="{9992882E-AB9F-4691-8557-B6847149D039}">
      <dsp:nvSpPr>
        <dsp:cNvPr id="0" name=""/>
        <dsp:cNvSpPr/>
      </dsp:nvSpPr>
      <dsp:spPr>
        <a:xfrm rot="5400000">
          <a:off x="5481920" y="-953617"/>
          <a:ext cx="953839" cy="5608320"/>
        </a:xfrm>
        <a:prstGeom prst="round2SameRect">
          <a:avLst/>
        </a:prstGeom>
        <a:solidFill>
          <a:schemeClr val="accent5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r" defTabSz="7112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ar-SA" sz="1600" kern="1200" dirty="0" smtClean="0">
              <a:solidFill>
                <a:schemeClr val="accent6"/>
              </a:solidFill>
            </a:rPr>
            <a:t>بهبود جریان اطلاعات و هماهنگی تصمیم‌گیری‌های استراتژیک انتشار اوراق بدهی به منظور اطمینان از اینکه با آگاهی کامل از وضعیت جریان وجوه نقدی خالص دولت گرفته شوند</a:t>
          </a:r>
          <a:endParaRPr lang="fa-IR" sz="1600" kern="1200" dirty="0">
            <a:solidFill>
              <a:schemeClr val="accent6"/>
            </a:solidFill>
          </a:endParaRPr>
        </a:p>
      </dsp:txBody>
      <dsp:txXfrm rot="5400000">
        <a:off x="5481920" y="-953617"/>
        <a:ext cx="953839" cy="5608320"/>
      </dsp:txXfrm>
    </dsp:sp>
    <dsp:sp modelId="{29B6C4D8-D5B3-40DD-8CC4-181A35514BB6}">
      <dsp:nvSpPr>
        <dsp:cNvPr id="0" name=""/>
        <dsp:cNvSpPr/>
      </dsp:nvSpPr>
      <dsp:spPr>
        <a:xfrm>
          <a:off x="0" y="1254393"/>
          <a:ext cx="3154680" cy="1192299"/>
        </a:xfrm>
        <a:prstGeom prst="roundRect">
          <a:avLst/>
        </a:prstGeom>
        <a:solidFill>
          <a:schemeClr val="dk1"/>
        </a:solidFill>
        <a:ln w="25400" cap="flat" cmpd="sng" algn="ctr">
          <a:solidFill>
            <a:schemeClr val="dk1">
              <a:shade val="50000"/>
            </a:schemeClr>
          </a:solidFill>
          <a:prstDash val="solid"/>
        </a:ln>
        <a:effectLst/>
        <a:scene3d>
          <a:camera prst="orthographicFront"/>
          <a:lightRig rig="flat" dir="t"/>
        </a:scene3d>
        <a:sp3d/>
      </dsp:spPr>
      <dsp:style>
        <a:lnRef idx="2">
          <a:schemeClr val="dk1">
            <a:shade val="50000"/>
          </a:schemeClr>
        </a:lnRef>
        <a:fillRef idx="1">
          <a:schemeClr val="dk1"/>
        </a:fillRef>
        <a:effectRef idx="0">
          <a:schemeClr val="dk1"/>
        </a:effectRef>
        <a:fontRef idx="minor">
          <a:schemeClr val="lt1"/>
        </a:fontRef>
      </dsp:style>
      <dsp:txBody>
        <a:bodyPr spcFirstLastPara="0" vert="horz" wrap="square" lIns="83820" tIns="41910" rIns="83820" bIns="41910" numCol="1" spcCol="1270" anchor="ctr" anchorCtr="0">
          <a:noAutofit/>
        </a:bodyPr>
        <a:lstStyle/>
        <a:p>
          <a:pPr lvl="0" algn="ctr" defTabSz="9779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2200" kern="1200" dirty="0" smtClean="0"/>
            <a:t>تصمیم‌گیری درخصوص انتشار اوراق بدهی در چارچوب جریان‌های کلی وجوه نقد دولت</a:t>
          </a:r>
          <a:endParaRPr lang="fa-IR" sz="2200" kern="1200" dirty="0"/>
        </a:p>
      </dsp:txBody>
      <dsp:txXfrm>
        <a:off x="0" y="1254393"/>
        <a:ext cx="3154680" cy="1192299"/>
      </dsp:txXfrm>
    </dsp:sp>
    <dsp:sp modelId="{30C7BDD6-948B-4DA9-8C97-C30D70AA8F91}">
      <dsp:nvSpPr>
        <dsp:cNvPr id="0" name=""/>
        <dsp:cNvSpPr/>
      </dsp:nvSpPr>
      <dsp:spPr>
        <a:xfrm rot="5400000">
          <a:off x="5481920" y="298297"/>
          <a:ext cx="953839" cy="5608320"/>
        </a:xfrm>
        <a:prstGeom prst="round2SameRect">
          <a:avLst/>
        </a:prstGeom>
        <a:solidFill>
          <a:schemeClr val="accent5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r" defTabSz="7112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ar-SA" sz="1600" kern="1200" dirty="0" smtClean="0">
              <a:solidFill>
                <a:schemeClr val="accent6"/>
              </a:solidFill>
            </a:rPr>
            <a:t>طراحی رویکردهای خاص برای جذب و حفظ مجموعه‌ای مناسب از مهارت‌ها</a:t>
          </a:r>
          <a:endParaRPr lang="fa-IR" sz="1600" kern="1200" dirty="0">
            <a:solidFill>
              <a:schemeClr val="accent6"/>
            </a:solidFill>
          </a:endParaRPr>
        </a:p>
      </dsp:txBody>
      <dsp:txXfrm rot="5400000">
        <a:off x="5481920" y="298297"/>
        <a:ext cx="953839" cy="5608320"/>
      </dsp:txXfrm>
    </dsp:sp>
    <dsp:sp modelId="{A805A800-1FF7-4334-B206-014B96534CA2}">
      <dsp:nvSpPr>
        <dsp:cNvPr id="0" name=""/>
        <dsp:cNvSpPr/>
      </dsp:nvSpPr>
      <dsp:spPr>
        <a:xfrm>
          <a:off x="0" y="2506307"/>
          <a:ext cx="3154680" cy="1192299"/>
        </a:xfrm>
        <a:prstGeom prst="roundRect">
          <a:avLst/>
        </a:prstGeom>
        <a:solidFill>
          <a:schemeClr val="dk1"/>
        </a:solidFill>
        <a:ln w="25400" cap="flat" cmpd="sng" algn="ctr">
          <a:solidFill>
            <a:schemeClr val="dk1">
              <a:shade val="50000"/>
            </a:schemeClr>
          </a:solidFill>
          <a:prstDash val="solid"/>
        </a:ln>
        <a:effectLst/>
        <a:scene3d>
          <a:camera prst="orthographicFront"/>
          <a:lightRig rig="flat" dir="t"/>
        </a:scene3d>
        <a:sp3d/>
      </dsp:spPr>
      <dsp:style>
        <a:lnRef idx="2">
          <a:schemeClr val="dk1">
            <a:shade val="50000"/>
          </a:schemeClr>
        </a:lnRef>
        <a:fillRef idx="1">
          <a:schemeClr val="dk1"/>
        </a:fillRef>
        <a:effectRef idx="0">
          <a:schemeClr val="dk1"/>
        </a:effectRef>
        <a:fontRef idx="minor">
          <a:schemeClr val="lt1"/>
        </a:fontRef>
      </dsp:style>
      <dsp:txBody>
        <a:bodyPr spcFirstLastPara="0" vert="horz" wrap="square" lIns="83820" tIns="41910" rIns="83820" bIns="41910" numCol="1" spcCol="1270" anchor="ctr" anchorCtr="0">
          <a:noAutofit/>
        </a:bodyPr>
        <a:lstStyle/>
        <a:p>
          <a:pPr lvl="0" algn="ctr" defTabSz="9779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2200" kern="1200" dirty="0" smtClean="0"/>
            <a:t>تثبیت مهارت‌های کمیاب حرفه‌ای</a:t>
          </a:r>
          <a:r>
            <a:rPr sz="2200" kern="1200"/>
            <a:t>  </a:t>
          </a:r>
          <a:endParaRPr lang="fa-IR" sz="2200" kern="1200" dirty="0"/>
        </a:p>
      </dsp:txBody>
      <dsp:txXfrm>
        <a:off x="0" y="2506307"/>
        <a:ext cx="3154680" cy="1192299"/>
      </dsp:txXfrm>
    </dsp:sp>
    <dsp:sp modelId="{8C296D7F-7E29-4737-BB74-9AB9D53BDF3E}">
      <dsp:nvSpPr>
        <dsp:cNvPr id="0" name=""/>
        <dsp:cNvSpPr/>
      </dsp:nvSpPr>
      <dsp:spPr>
        <a:xfrm rot="5400000">
          <a:off x="5481920" y="1550211"/>
          <a:ext cx="953839" cy="5608320"/>
        </a:xfrm>
        <a:prstGeom prst="round2SameRect">
          <a:avLst/>
        </a:prstGeom>
        <a:solidFill>
          <a:schemeClr val="accent5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r" defTabSz="7112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ar-SA" sz="1600" kern="1200" dirty="0" smtClean="0">
              <a:solidFill>
                <a:schemeClr val="accent6"/>
              </a:solidFill>
            </a:rPr>
            <a:t>روان‌سازی استفاده از سیستم‌های تکنولوژی اطلاعات و امکانات و رویه‌های پشتیبانی</a:t>
          </a:r>
          <a:endParaRPr lang="fa-IR" sz="1600" kern="1200" dirty="0">
            <a:solidFill>
              <a:schemeClr val="accent6"/>
            </a:solidFill>
          </a:endParaRPr>
        </a:p>
      </dsp:txBody>
      <dsp:txXfrm rot="5400000">
        <a:off x="5481920" y="1550211"/>
        <a:ext cx="953839" cy="5608320"/>
      </dsp:txXfrm>
    </dsp:sp>
    <dsp:sp modelId="{2CC96CA3-201E-41F0-B3CD-136B012D062C}">
      <dsp:nvSpPr>
        <dsp:cNvPr id="0" name=""/>
        <dsp:cNvSpPr/>
      </dsp:nvSpPr>
      <dsp:spPr>
        <a:xfrm>
          <a:off x="0" y="3758221"/>
          <a:ext cx="3154680" cy="1192299"/>
        </a:xfrm>
        <a:prstGeom prst="roundRect">
          <a:avLst/>
        </a:prstGeom>
        <a:solidFill>
          <a:schemeClr val="dk1"/>
        </a:solidFill>
        <a:ln w="25400" cap="flat" cmpd="sng" algn="ctr">
          <a:solidFill>
            <a:schemeClr val="dk1">
              <a:shade val="50000"/>
            </a:schemeClr>
          </a:solidFill>
          <a:prstDash val="solid"/>
        </a:ln>
        <a:effectLst/>
        <a:scene3d>
          <a:camera prst="orthographicFront"/>
          <a:lightRig rig="flat" dir="t"/>
        </a:scene3d>
        <a:sp3d/>
      </dsp:spPr>
      <dsp:style>
        <a:lnRef idx="2">
          <a:schemeClr val="dk1">
            <a:shade val="50000"/>
          </a:schemeClr>
        </a:lnRef>
        <a:fillRef idx="1">
          <a:schemeClr val="dk1"/>
        </a:fillRef>
        <a:effectRef idx="0">
          <a:schemeClr val="dk1"/>
        </a:effectRef>
        <a:fontRef idx="minor">
          <a:schemeClr val="lt1"/>
        </a:fontRef>
      </dsp:style>
      <dsp:txBody>
        <a:bodyPr spcFirstLastPara="0" vert="horz" wrap="square" lIns="83820" tIns="41910" rIns="83820" bIns="41910" numCol="1" spcCol="1270" anchor="ctr" anchorCtr="0">
          <a:noAutofit/>
        </a:bodyPr>
        <a:lstStyle/>
        <a:p>
          <a:pPr lvl="0" algn="ctr" defTabSz="9779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2200" kern="1200" dirty="0" smtClean="0"/>
            <a:t>یکپارچه‌سازی سیستم‌های اطلاعاتی و روش‌های پردازش تراکنش</a:t>
          </a:r>
          <a:endParaRPr lang="fa-IR" sz="2200" kern="1200" dirty="0"/>
        </a:p>
      </dsp:txBody>
      <dsp:txXfrm>
        <a:off x="0" y="3758221"/>
        <a:ext cx="3154680" cy="1192299"/>
      </dsp:txXfrm>
    </dsp:sp>
  </dsp:spTree>
</dsp:drawing>
</file>

<file path=ppt/diagrams/drawing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73C5413C-BB36-4775-954E-079BD7E334B1}">
      <dsp:nvSpPr>
        <dsp:cNvPr id="0" name=""/>
        <dsp:cNvSpPr/>
      </dsp:nvSpPr>
      <dsp:spPr>
        <a:xfrm>
          <a:off x="3352796" y="2974399"/>
          <a:ext cx="2286007" cy="2053140"/>
        </a:xfrm>
        <a:prstGeom prst="ellipse">
          <a:avLst/>
        </a:prstGeom>
        <a:solidFill>
          <a:schemeClr val="accent1"/>
        </a:solidFill>
        <a:ln w="25400" cap="flat" cmpd="sng" algn="ctr">
          <a:solidFill>
            <a:schemeClr val="accent1">
              <a:shade val="50000"/>
            </a:schemeClr>
          </a:solidFill>
          <a:prstDash val="solid"/>
        </a:ln>
        <a:effectLst/>
        <a:scene3d>
          <a:camera prst="orthographicFront"/>
          <a:lightRig rig="flat" dir="t"/>
        </a:scene3d>
        <a:sp3d/>
      </dsp:spPr>
      <dsp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2400" kern="1200" dirty="0" smtClean="0"/>
            <a:t>چالش‌ها</a:t>
          </a:r>
          <a:endParaRPr lang="fa-IR" sz="2400" kern="1200" dirty="0"/>
        </a:p>
      </dsp:txBody>
      <dsp:txXfrm>
        <a:off x="3352796" y="2974399"/>
        <a:ext cx="2286007" cy="2053140"/>
      </dsp:txXfrm>
    </dsp:sp>
    <dsp:sp modelId="{C72215EC-A246-4AB7-865B-C51B93393940}">
      <dsp:nvSpPr>
        <dsp:cNvPr id="0" name=""/>
        <dsp:cNvSpPr/>
      </dsp:nvSpPr>
      <dsp:spPr>
        <a:xfrm rot="10800000">
          <a:off x="1071369" y="3708397"/>
          <a:ext cx="2155948" cy="585145"/>
        </a:xfrm>
        <a:prstGeom prst="lef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5">
                <a:shade val="9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5">
                <a:shade val="9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5">
                <a:shade val="9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1905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9D1941B7-4893-416F-8899-FA0CD8C6D22F}">
      <dsp:nvSpPr>
        <dsp:cNvPr id="0" name=""/>
        <dsp:cNvSpPr/>
      </dsp:nvSpPr>
      <dsp:spPr>
        <a:xfrm>
          <a:off x="352770" y="3426090"/>
          <a:ext cx="1437198" cy="1149758"/>
        </a:xfrm>
        <a:prstGeom prst="roundRect">
          <a:avLst>
            <a:gd name="adj" fmla="val 10000"/>
          </a:avLst>
        </a:prstGeom>
        <a:solidFill>
          <a:schemeClr val="dk1"/>
        </a:solidFill>
        <a:ln w="25400" cap="flat" cmpd="sng" algn="ctr">
          <a:solidFill>
            <a:schemeClr val="dk1">
              <a:shade val="50000"/>
            </a:schemeClr>
          </a:solidFill>
          <a:prstDash val="solid"/>
        </a:ln>
        <a:effectLst/>
        <a:scene3d>
          <a:camera prst="orthographicFront"/>
          <a:lightRig rig="flat" dir="t"/>
        </a:scene3d>
        <a:sp3d/>
      </dsp:spPr>
      <dsp:style>
        <a:lnRef idx="2">
          <a:schemeClr val="dk1">
            <a:shade val="50000"/>
          </a:schemeClr>
        </a:lnRef>
        <a:fillRef idx="1">
          <a:schemeClr val="dk1"/>
        </a:fillRef>
        <a:effectRef idx="0">
          <a:schemeClr val="dk1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8001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1800" kern="1200" dirty="0" smtClean="0"/>
            <a:t>مقاومت در برابر تغییر</a:t>
          </a:r>
          <a:endParaRPr lang="fa-IR" sz="1800" kern="1200" dirty="0"/>
        </a:p>
      </dsp:txBody>
      <dsp:txXfrm>
        <a:off x="352770" y="3426090"/>
        <a:ext cx="1437198" cy="1149758"/>
      </dsp:txXfrm>
    </dsp:sp>
    <dsp:sp modelId="{4D7DD1D0-96E3-4F12-BA9A-AF1707288EF0}">
      <dsp:nvSpPr>
        <dsp:cNvPr id="0" name=""/>
        <dsp:cNvSpPr/>
      </dsp:nvSpPr>
      <dsp:spPr>
        <a:xfrm rot="12600000">
          <a:off x="1383659" y="2542913"/>
          <a:ext cx="2186926" cy="585145"/>
        </a:xfrm>
        <a:prstGeom prst="lef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5">
                <a:shade val="90000"/>
                <a:hueOff val="0"/>
                <a:satOff val="0"/>
                <a:lumOff val="3849"/>
                <a:alphaOff val="0"/>
                <a:shade val="51000"/>
                <a:satMod val="130000"/>
              </a:schemeClr>
            </a:gs>
            <a:gs pos="80000">
              <a:schemeClr val="accent5">
                <a:shade val="90000"/>
                <a:hueOff val="0"/>
                <a:satOff val="0"/>
                <a:lumOff val="3849"/>
                <a:alphaOff val="0"/>
                <a:shade val="93000"/>
                <a:satMod val="130000"/>
              </a:schemeClr>
            </a:gs>
            <a:gs pos="100000">
              <a:schemeClr val="accent5">
                <a:shade val="90000"/>
                <a:hueOff val="0"/>
                <a:satOff val="0"/>
                <a:lumOff val="3849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1905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6A920C96-B67C-4A6A-BE5B-26A9DDD16587}">
      <dsp:nvSpPr>
        <dsp:cNvPr id="0" name=""/>
        <dsp:cNvSpPr/>
      </dsp:nvSpPr>
      <dsp:spPr>
        <a:xfrm>
          <a:off x="811557" y="1713875"/>
          <a:ext cx="1437198" cy="1149758"/>
        </a:xfrm>
        <a:prstGeom prst="roundRect">
          <a:avLst>
            <a:gd name="adj" fmla="val 10000"/>
          </a:avLst>
        </a:prstGeom>
        <a:solidFill>
          <a:schemeClr val="dk1"/>
        </a:solidFill>
        <a:ln w="25400" cap="flat" cmpd="sng" algn="ctr">
          <a:solidFill>
            <a:schemeClr val="dk1">
              <a:shade val="50000"/>
            </a:schemeClr>
          </a:solidFill>
          <a:prstDash val="solid"/>
        </a:ln>
        <a:effectLst/>
        <a:scene3d>
          <a:camera prst="orthographicFront"/>
          <a:lightRig rig="flat" dir="t"/>
        </a:scene3d>
        <a:sp3d/>
      </dsp:spPr>
      <dsp:style>
        <a:lnRef idx="2">
          <a:schemeClr val="dk1">
            <a:shade val="50000"/>
          </a:schemeClr>
        </a:lnRef>
        <a:fillRef idx="1">
          <a:schemeClr val="dk1"/>
        </a:fillRef>
        <a:effectRef idx="0">
          <a:schemeClr val="dk1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8001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1800" kern="1200" dirty="0" smtClean="0"/>
            <a:t>پیچیدگی استقرار ترتیبات بانکداری دولتی</a:t>
          </a:r>
          <a:endParaRPr lang="fa-IR" sz="1800" kern="1200" dirty="0"/>
        </a:p>
      </dsp:txBody>
      <dsp:txXfrm>
        <a:off x="811557" y="1713875"/>
        <a:ext cx="1437198" cy="1149758"/>
      </dsp:txXfrm>
    </dsp:sp>
    <dsp:sp modelId="{D80962D5-5CDD-4617-8F1F-4B608F7E890E}">
      <dsp:nvSpPr>
        <dsp:cNvPr id="0" name=""/>
        <dsp:cNvSpPr/>
      </dsp:nvSpPr>
      <dsp:spPr>
        <a:xfrm rot="14400000">
          <a:off x="2223173" y="1713414"/>
          <a:ext cx="2241644" cy="585145"/>
        </a:xfrm>
        <a:prstGeom prst="lef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5">
                <a:shade val="90000"/>
                <a:hueOff val="0"/>
                <a:satOff val="0"/>
                <a:lumOff val="7698"/>
                <a:alphaOff val="0"/>
                <a:shade val="51000"/>
                <a:satMod val="130000"/>
              </a:schemeClr>
            </a:gs>
            <a:gs pos="80000">
              <a:schemeClr val="accent5">
                <a:shade val="90000"/>
                <a:hueOff val="0"/>
                <a:satOff val="0"/>
                <a:lumOff val="7698"/>
                <a:alphaOff val="0"/>
                <a:shade val="93000"/>
                <a:satMod val="130000"/>
              </a:schemeClr>
            </a:gs>
            <a:gs pos="100000">
              <a:schemeClr val="accent5">
                <a:shade val="90000"/>
                <a:hueOff val="0"/>
                <a:satOff val="0"/>
                <a:lumOff val="7698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1905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E38C8AF9-7108-4705-BDC2-17C86BF9F7FB}">
      <dsp:nvSpPr>
        <dsp:cNvPr id="0" name=""/>
        <dsp:cNvSpPr/>
      </dsp:nvSpPr>
      <dsp:spPr>
        <a:xfrm>
          <a:off x="2064985" y="460446"/>
          <a:ext cx="1437198" cy="1149758"/>
        </a:xfrm>
        <a:prstGeom prst="roundRect">
          <a:avLst>
            <a:gd name="adj" fmla="val 10000"/>
          </a:avLst>
        </a:prstGeom>
        <a:solidFill>
          <a:schemeClr val="dk1"/>
        </a:solidFill>
        <a:ln w="25400" cap="flat" cmpd="sng" algn="ctr">
          <a:solidFill>
            <a:schemeClr val="dk1">
              <a:shade val="50000"/>
            </a:schemeClr>
          </a:solidFill>
          <a:prstDash val="solid"/>
        </a:ln>
        <a:effectLst/>
        <a:scene3d>
          <a:camera prst="orthographicFront"/>
          <a:lightRig rig="flat" dir="t"/>
        </a:scene3d>
        <a:sp3d/>
      </dsp:spPr>
      <dsp:style>
        <a:lnRef idx="2">
          <a:schemeClr val="dk1">
            <a:shade val="50000"/>
          </a:schemeClr>
        </a:lnRef>
        <a:fillRef idx="1">
          <a:schemeClr val="dk1"/>
        </a:fillRef>
        <a:effectRef idx="0">
          <a:schemeClr val="dk1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8001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1800" kern="1200" dirty="0" smtClean="0"/>
            <a:t>دقت برنامه‌ریزی وجوه نقد</a:t>
          </a:r>
          <a:endParaRPr lang="fa-IR" sz="1800" kern="1200" dirty="0"/>
        </a:p>
      </dsp:txBody>
      <dsp:txXfrm>
        <a:off x="2064985" y="460446"/>
        <a:ext cx="1437198" cy="1149758"/>
      </dsp:txXfrm>
    </dsp:sp>
    <dsp:sp modelId="{0D4F672F-1E70-40E9-8B12-E3FBD9B66A10}">
      <dsp:nvSpPr>
        <dsp:cNvPr id="0" name=""/>
        <dsp:cNvSpPr/>
      </dsp:nvSpPr>
      <dsp:spPr>
        <a:xfrm rot="16200000">
          <a:off x="3362811" y="1416955"/>
          <a:ext cx="2265977" cy="585145"/>
        </a:xfrm>
        <a:prstGeom prst="lef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5">
                <a:shade val="90000"/>
                <a:hueOff val="0"/>
                <a:satOff val="0"/>
                <a:lumOff val="11547"/>
                <a:alphaOff val="0"/>
                <a:shade val="51000"/>
                <a:satMod val="130000"/>
              </a:schemeClr>
            </a:gs>
            <a:gs pos="80000">
              <a:schemeClr val="accent5">
                <a:shade val="90000"/>
                <a:hueOff val="0"/>
                <a:satOff val="0"/>
                <a:lumOff val="11547"/>
                <a:alphaOff val="0"/>
                <a:shade val="93000"/>
                <a:satMod val="130000"/>
              </a:schemeClr>
            </a:gs>
            <a:gs pos="100000">
              <a:schemeClr val="accent5">
                <a:shade val="90000"/>
                <a:hueOff val="0"/>
                <a:satOff val="0"/>
                <a:lumOff val="11547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1905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E71B2EF8-BF62-4FAC-BCBC-57038280BE0F}">
      <dsp:nvSpPr>
        <dsp:cNvPr id="0" name=""/>
        <dsp:cNvSpPr/>
      </dsp:nvSpPr>
      <dsp:spPr>
        <a:xfrm>
          <a:off x="3777200" y="1659"/>
          <a:ext cx="1437198" cy="1149758"/>
        </a:xfrm>
        <a:prstGeom prst="roundRect">
          <a:avLst>
            <a:gd name="adj" fmla="val 10000"/>
          </a:avLst>
        </a:prstGeom>
        <a:solidFill>
          <a:schemeClr val="dk1"/>
        </a:solidFill>
        <a:ln w="25400" cap="flat" cmpd="sng" algn="ctr">
          <a:solidFill>
            <a:schemeClr val="dk1">
              <a:shade val="50000"/>
            </a:schemeClr>
          </a:solidFill>
          <a:prstDash val="solid"/>
        </a:ln>
        <a:effectLst/>
        <a:scene3d>
          <a:camera prst="orthographicFront"/>
          <a:lightRig rig="flat" dir="t"/>
        </a:scene3d>
        <a:sp3d/>
      </dsp:spPr>
      <dsp:style>
        <a:lnRef idx="2">
          <a:schemeClr val="dk1">
            <a:shade val="50000"/>
          </a:schemeClr>
        </a:lnRef>
        <a:fillRef idx="1">
          <a:schemeClr val="dk1"/>
        </a:fillRef>
        <a:effectRef idx="0">
          <a:schemeClr val="dk1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8001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1800" kern="1200" dirty="0" smtClean="0"/>
            <a:t>دسترسی به بازارهای سرمایه</a:t>
          </a:r>
          <a:endParaRPr lang="fa-IR" sz="1800" kern="1200" dirty="0"/>
        </a:p>
      </dsp:txBody>
      <dsp:txXfrm>
        <a:off x="3777200" y="1659"/>
        <a:ext cx="1437198" cy="1149758"/>
      </dsp:txXfrm>
    </dsp:sp>
    <dsp:sp modelId="{D6F2F0A0-4675-46A3-A337-06A505CD8632}">
      <dsp:nvSpPr>
        <dsp:cNvPr id="0" name=""/>
        <dsp:cNvSpPr/>
      </dsp:nvSpPr>
      <dsp:spPr>
        <a:xfrm rot="18000000">
          <a:off x="4526781" y="1713414"/>
          <a:ext cx="2241644" cy="585145"/>
        </a:xfrm>
        <a:prstGeom prst="lef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5">
                <a:shade val="90000"/>
                <a:hueOff val="0"/>
                <a:satOff val="0"/>
                <a:lumOff val="15397"/>
                <a:alphaOff val="0"/>
                <a:shade val="51000"/>
                <a:satMod val="130000"/>
              </a:schemeClr>
            </a:gs>
            <a:gs pos="80000">
              <a:schemeClr val="accent5">
                <a:shade val="90000"/>
                <a:hueOff val="0"/>
                <a:satOff val="0"/>
                <a:lumOff val="15397"/>
                <a:alphaOff val="0"/>
                <a:shade val="93000"/>
                <a:satMod val="130000"/>
              </a:schemeClr>
            </a:gs>
            <a:gs pos="100000">
              <a:schemeClr val="accent5">
                <a:shade val="90000"/>
                <a:hueOff val="0"/>
                <a:satOff val="0"/>
                <a:lumOff val="15397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1905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BDEF8DA0-4FCD-4332-BCB6-8F5D9AD264AD}">
      <dsp:nvSpPr>
        <dsp:cNvPr id="0" name=""/>
        <dsp:cNvSpPr/>
      </dsp:nvSpPr>
      <dsp:spPr>
        <a:xfrm>
          <a:off x="5489416" y="460446"/>
          <a:ext cx="1437198" cy="1149758"/>
        </a:xfrm>
        <a:prstGeom prst="roundRect">
          <a:avLst>
            <a:gd name="adj" fmla="val 10000"/>
          </a:avLst>
        </a:prstGeom>
        <a:solidFill>
          <a:schemeClr val="dk1"/>
        </a:solidFill>
        <a:ln w="25400" cap="flat" cmpd="sng" algn="ctr">
          <a:solidFill>
            <a:schemeClr val="dk1">
              <a:shade val="50000"/>
            </a:schemeClr>
          </a:solidFill>
          <a:prstDash val="solid"/>
        </a:ln>
        <a:effectLst/>
        <a:scene3d>
          <a:camera prst="orthographicFront"/>
          <a:lightRig rig="flat" dir="t"/>
        </a:scene3d>
        <a:sp3d/>
      </dsp:spPr>
      <dsp:style>
        <a:lnRef idx="2">
          <a:schemeClr val="dk1">
            <a:shade val="50000"/>
          </a:schemeClr>
        </a:lnRef>
        <a:fillRef idx="1">
          <a:schemeClr val="dk1"/>
        </a:fillRef>
        <a:effectRef idx="0">
          <a:schemeClr val="dk1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8001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1800" kern="1200" dirty="0" smtClean="0"/>
            <a:t>ظرفیت‌ها</a:t>
          </a:r>
          <a:endParaRPr lang="fa-IR" sz="1800" kern="1200" dirty="0"/>
        </a:p>
      </dsp:txBody>
      <dsp:txXfrm>
        <a:off x="5489416" y="460446"/>
        <a:ext cx="1437198" cy="1149758"/>
      </dsp:txXfrm>
    </dsp:sp>
    <dsp:sp modelId="{2BFB2D52-A82A-4EA0-A2DB-D008F3D9EFB4}">
      <dsp:nvSpPr>
        <dsp:cNvPr id="0" name=""/>
        <dsp:cNvSpPr/>
      </dsp:nvSpPr>
      <dsp:spPr>
        <a:xfrm rot="19800000">
          <a:off x="5421013" y="2542913"/>
          <a:ext cx="2186926" cy="585145"/>
        </a:xfrm>
        <a:prstGeom prst="lef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5">
                <a:shade val="90000"/>
                <a:hueOff val="0"/>
                <a:satOff val="0"/>
                <a:lumOff val="19246"/>
                <a:alphaOff val="0"/>
                <a:shade val="51000"/>
                <a:satMod val="130000"/>
              </a:schemeClr>
            </a:gs>
            <a:gs pos="80000">
              <a:schemeClr val="accent5">
                <a:shade val="90000"/>
                <a:hueOff val="0"/>
                <a:satOff val="0"/>
                <a:lumOff val="19246"/>
                <a:alphaOff val="0"/>
                <a:shade val="93000"/>
                <a:satMod val="130000"/>
              </a:schemeClr>
            </a:gs>
            <a:gs pos="100000">
              <a:schemeClr val="accent5">
                <a:shade val="90000"/>
                <a:hueOff val="0"/>
                <a:satOff val="0"/>
                <a:lumOff val="19246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1905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04D8E4EB-7042-42C5-87C4-883236C9F691}">
      <dsp:nvSpPr>
        <dsp:cNvPr id="0" name=""/>
        <dsp:cNvSpPr/>
      </dsp:nvSpPr>
      <dsp:spPr>
        <a:xfrm>
          <a:off x="6742844" y="1713875"/>
          <a:ext cx="1437198" cy="1149758"/>
        </a:xfrm>
        <a:prstGeom prst="roundRect">
          <a:avLst>
            <a:gd name="adj" fmla="val 10000"/>
          </a:avLst>
        </a:prstGeom>
        <a:solidFill>
          <a:schemeClr val="dk1"/>
        </a:solidFill>
        <a:ln w="25400" cap="flat" cmpd="sng" algn="ctr">
          <a:solidFill>
            <a:schemeClr val="dk1">
              <a:shade val="50000"/>
            </a:schemeClr>
          </a:solidFill>
          <a:prstDash val="solid"/>
        </a:ln>
        <a:effectLst/>
        <a:scene3d>
          <a:camera prst="orthographicFront"/>
          <a:lightRig rig="flat" dir="t"/>
        </a:scene3d>
        <a:sp3d/>
      </dsp:spPr>
      <dsp:style>
        <a:lnRef idx="2">
          <a:schemeClr val="dk1">
            <a:shade val="50000"/>
          </a:schemeClr>
        </a:lnRef>
        <a:fillRef idx="1">
          <a:schemeClr val="dk1"/>
        </a:fillRef>
        <a:effectRef idx="0">
          <a:schemeClr val="dk1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8001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1800" kern="1200" dirty="0" smtClean="0"/>
            <a:t>چارچوب قانونی</a:t>
          </a:r>
          <a:endParaRPr lang="fa-IR" sz="1800" kern="1200" dirty="0"/>
        </a:p>
      </dsp:txBody>
      <dsp:txXfrm>
        <a:off x="6742844" y="1713875"/>
        <a:ext cx="1437198" cy="1149758"/>
      </dsp:txXfrm>
    </dsp:sp>
    <dsp:sp modelId="{AFBD3894-ADF1-473E-ACB6-B761261AF5FF}">
      <dsp:nvSpPr>
        <dsp:cNvPr id="0" name=""/>
        <dsp:cNvSpPr/>
      </dsp:nvSpPr>
      <dsp:spPr>
        <a:xfrm>
          <a:off x="5764282" y="3708397"/>
          <a:ext cx="2155948" cy="585145"/>
        </a:xfrm>
        <a:prstGeom prst="lef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5">
                <a:shade val="90000"/>
                <a:hueOff val="0"/>
                <a:satOff val="0"/>
                <a:lumOff val="23095"/>
                <a:alphaOff val="0"/>
                <a:shade val="51000"/>
                <a:satMod val="130000"/>
              </a:schemeClr>
            </a:gs>
            <a:gs pos="80000">
              <a:schemeClr val="accent5">
                <a:shade val="90000"/>
                <a:hueOff val="0"/>
                <a:satOff val="0"/>
                <a:lumOff val="23095"/>
                <a:alphaOff val="0"/>
                <a:shade val="93000"/>
                <a:satMod val="130000"/>
              </a:schemeClr>
            </a:gs>
            <a:gs pos="100000">
              <a:schemeClr val="accent5">
                <a:shade val="90000"/>
                <a:hueOff val="0"/>
                <a:satOff val="0"/>
                <a:lumOff val="23095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1905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2B18EF95-11E1-4564-BCF0-0300B917F4B4}">
      <dsp:nvSpPr>
        <dsp:cNvPr id="0" name=""/>
        <dsp:cNvSpPr/>
      </dsp:nvSpPr>
      <dsp:spPr>
        <a:xfrm>
          <a:off x="7201631" y="3426090"/>
          <a:ext cx="1437198" cy="1149758"/>
        </a:xfrm>
        <a:prstGeom prst="roundRect">
          <a:avLst>
            <a:gd name="adj" fmla="val 10000"/>
          </a:avLst>
        </a:prstGeom>
        <a:solidFill>
          <a:schemeClr val="dk1"/>
        </a:solidFill>
        <a:ln w="25400" cap="flat" cmpd="sng" algn="ctr">
          <a:solidFill>
            <a:schemeClr val="dk1">
              <a:shade val="50000"/>
            </a:schemeClr>
          </a:solidFill>
          <a:prstDash val="solid"/>
        </a:ln>
        <a:effectLst/>
        <a:scene3d>
          <a:camera prst="orthographicFront"/>
          <a:lightRig rig="flat" dir="t"/>
        </a:scene3d>
        <a:sp3d/>
      </dsp:spPr>
      <dsp:style>
        <a:lnRef idx="2">
          <a:schemeClr val="dk1">
            <a:shade val="50000"/>
          </a:schemeClr>
        </a:lnRef>
        <a:fillRef idx="1">
          <a:schemeClr val="dk1"/>
        </a:fillRef>
        <a:effectRef idx="0">
          <a:schemeClr val="dk1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8001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1800" kern="1200" dirty="0" smtClean="0"/>
            <a:t>ادغام با سیستم مدیریت مالی دولتی</a:t>
          </a:r>
          <a:endParaRPr lang="fa-IR" sz="1800" kern="1200" dirty="0"/>
        </a:p>
      </dsp:txBody>
      <dsp:txXfrm>
        <a:off x="7201631" y="3426090"/>
        <a:ext cx="1437198" cy="114975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equation2">
  <dgm:title val=""/>
  <dgm:desc val=""/>
  <dgm:catLst>
    <dgm:cat type="relationship" pri="18000"/>
    <dgm:cat type="process" pri="26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>
          <dgm:param type="linDir" val="fromL"/>
          <dgm:param type="fallback" val="2D"/>
        </dgm:alg>
      </dgm:if>
      <dgm:else name="Name3">
        <dgm:alg type="lin">
          <dgm:param type="linDir" val="fromR"/>
          <dgm:param type="fallback" val="2D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ch" ptType="node" func="cnt" op="gte" val="3">
        <dgm:constrLst>
          <dgm:constr type="h" for="des" forName="node" refType="w" fact="0.5"/>
          <dgm:constr type="w" for="ch" forName="lastNode" refType="w"/>
          <dgm:constr type="w" for="des" forName="node" refType="h" refFor="des" refForName="node"/>
          <dgm:constr type="w" for="ch" forName="sibTransLast" refType="h" refFor="des" refForName="node" fact="0.6"/>
          <dgm:constr type="h" for="des" forName="sibTrans" refType="h" refFor="des" refForName="node" op="equ" fact="0.58"/>
          <dgm:constr type="w" for="des" forName="sibTrans" refType="h" refFor="des" refForName="sibTrans" op="equ"/>
          <dgm:constr type="primFontSz" for="ch" forName="lastNode" op="equ" val="65"/>
          <dgm:constr type="primFontSz" for="des" forName="node" op="equ" val="65"/>
          <dgm:constr type="primFontSz" for="des" forName="sibTrans" val="55"/>
          <dgm:constr type="primFontSz" for="des" forName="sibTrans" refType="primFontSz" refFor="des" refForName="node" op="lte" fact="0.8"/>
          <dgm:constr type="primFontSz" for="des" forName="connectorText" refType="primFontSz" refFor="des" refForName="node" op="lte" fact="0.8"/>
          <dgm:constr type="primFontSz" for="des" forName="connectorText" refType="primFontSz" refFor="des" refForName="sibTrans" op="equ"/>
          <dgm:constr type="h" for="des" forName="spacerT" refType="h" refFor="des" refForName="sibTrans" fact="0.14"/>
          <dgm:constr type="h" for="des" forName="spacerB" refType="h" refFor="des" refForName="sibTrans" fact="0.14"/>
        </dgm:constrLst>
      </dgm:if>
      <dgm:else name="Name6">
        <dgm:constrLst>
          <dgm:constr type="h" for="des" forName="node" refType="w"/>
          <dgm:constr type="w" for="ch" forName="lastNode" refType="w"/>
          <dgm:constr type="w" for="des" forName="node" refType="h" refFor="des" refForName="node"/>
          <dgm:constr type="w" for="ch" forName="sibTransLast" refType="h" refFor="des" refForName="node" fact="0.6"/>
          <dgm:constr type="h" for="des" forName="sibTrans" refType="h" refFor="des" refForName="node" op="equ" fact="0.58"/>
          <dgm:constr type="w" for="des" forName="sibTrans" refType="h" refFor="des" refForName="sibTrans" op="equ"/>
          <dgm:constr type="primFontSz" for="des" forName="node" val="65"/>
          <dgm:constr type="primFontSz" for="ch" forName="lastNode" refType="primFontSz" refFor="des" refForName="node" op="equ"/>
          <dgm:constr type="primFontSz" for="des" forName="sibTrans" val="55"/>
          <dgm:constr type="primFontSz" for="des" forName="connectorText" refType="primFontSz" refFor="des" refForName="node" op="lte" fact="0.8"/>
          <dgm:constr type="primFontSz" for="des" forName="connectorText" refType="primFontSz" refFor="des" refForName="sibTrans" op="equ"/>
          <dgm:constr type="h" for="des" forName="spacerT" refType="h" refFor="des" refForName="sibTrans" fact="0.14"/>
          <dgm:constr type="h" for="des" forName="spacerB" refType="h" refFor="des" refForName="sibTrans" fact="0.14"/>
        </dgm:constrLst>
      </dgm:else>
    </dgm:choose>
    <dgm:ruleLst/>
    <dgm:choose name="Name7">
      <dgm:if name="Name8" axis="ch" ptType="node" func="cnt" op="gte" val="1">
        <dgm:layoutNode name="vNodes">
          <dgm:alg type="lin">
            <dgm:param type="linDir" val="fromT"/>
            <dgm:param type="fallback" val="2D"/>
          </dgm:alg>
          <dgm:shape xmlns:r="http://schemas.openxmlformats.org/officeDocument/2006/relationships" r:blip="">
            <dgm:adjLst/>
          </dgm:shape>
          <dgm:presOf/>
          <dgm:constrLst/>
          <dgm:ruleLst/>
          <dgm:forEach name="Name9" axis="ch" ptType="node">
            <dgm:choose name="Name10">
              <dgm:if name="Name11" axis="self" func="revPos" op="neq" val="1">
                <dgm:layoutNode name="node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  <dgm:choose name="Name12">
                  <dgm:if name="Name13" axis="self" ptType="node" func="revPos" op="gt" val="2">
                    <dgm:forEach name="sibTransForEach" axis="followSib" ptType="sibTrans" cnt="1">
                      <dgm:layoutNode name="spacerT">
                        <dgm:alg type="sp"/>
                        <dgm:shape xmlns:r="http://schemas.openxmlformats.org/officeDocument/2006/relationships" r:blip="">
                          <dgm:adjLst/>
                        </dgm:shape>
                        <dgm:presOf axis="self"/>
                        <dgm:constrLst/>
                        <dgm:ruleLst/>
                      </dgm:layoutNode>
                      <dgm:layoutNode name="sibTrans">
                        <dgm:alg type="tx"/>
                        <dgm:shape xmlns:r="http://schemas.openxmlformats.org/officeDocument/2006/relationships" type="mathPlus" r:blip="">
                          <dgm:adjLst/>
                        </dgm:shape>
                        <dgm:presOf axis="self"/>
                        <dgm:constrLst>
                          <dgm:constr type="h" refType="w"/>
                          <dgm:constr type="lMarg"/>
                          <dgm:constr type="rMarg"/>
                          <dgm:constr type="tMarg"/>
                          <dgm:constr type="bMarg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spacerB">
                        <dgm:alg type="sp"/>
                        <dgm:shape xmlns:r="http://schemas.openxmlformats.org/officeDocument/2006/relationships" r:blip="">
                          <dgm:adjLst/>
                        </dgm:shape>
                        <dgm:presOf axis="self"/>
                        <dgm:constrLst/>
                        <dgm:ruleLst/>
                      </dgm:layoutNode>
                    </dgm:forEach>
                  </dgm:if>
                  <dgm:else name="Name14"/>
                </dgm:choose>
              </dgm:if>
              <dgm:else name="Name15"/>
            </dgm:choose>
          </dgm:forEach>
        </dgm:layoutNode>
        <dgm:choose name="Name16">
          <dgm:if name="Name17" axis="ch" ptType="node" func="cnt" op="gt" val="1">
            <dgm:layoutNode name="sibTransLast">
              <dgm:alg type="conn">
                <dgm:param type="begPts" val="auto"/>
                <dgm:param type="endPts" val="auto"/>
                <dgm:param type="srcNode" val="vNodes"/>
                <dgm:param type="dstNode" val="lastNode"/>
              </dgm:alg>
              <dgm:shape xmlns:r="http://schemas.openxmlformats.org/officeDocument/2006/relationships" type="conn" r:blip="">
                <dgm:adjLst/>
              </dgm:shape>
              <dgm:presOf axis="ch" ptType="sibTrans" st="-1" cnt="1"/>
              <dgm:constrLst>
                <dgm:constr type="h" refType="w" fact="0.62"/>
                <dgm:constr type="connDist"/>
                <dgm:constr type="begPad" refType="connDist" fact="0.25"/>
                <dgm:constr type="endPad" refType="connDist" fact="0.22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ch desOrSelf" ptType="sibTrans sibTrans" st="-1 1" cnt="1 0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if>
          <dgm:else name="Name18"/>
        </dgm:choose>
        <dgm:layoutNode name="lastNode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ellipse" r:blip="">
            <dgm:adjLst/>
          </dgm:shape>
          <dgm:presOf axis="ch desOrSelf" ptType="node node" st="-1 1" cnt="1 0"/>
          <dgm:constrLst>
            <dgm:constr type="h" refType="w"/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</dgm:if>
      <dgm:else name="Name19"/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3044929" cy="4656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572" tIns="45787" rIns="91572" bIns="45787" numCol="1" anchor="t" anchorCtr="0" compatLnSpc="1">
            <a:prstTxWarp prst="textNoShape">
              <a:avLst/>
            </a:prstTxWarp>
          </a:bodyPr>
          <a:lstStyle>
            <a:lvl1pPr algn="l" defTabSz="914963" eaLnBrk="1" hangingPunct="1">
              <a:spcBef>
                <a:spcPct val="0"/>
              </a:spcBef>
              <a:defRPr sz="1200" b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9777" y="0"/>
            <a:ext cx="3044929" cy="4656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572" tIns="45787" rIns="91572" bIns="45787" numCol="1" anchor="t" anchorCtr="0" compatLnSpc="1">
            <a:prstTxWarp prst="textNoShape">
              <a:avLst/>
            </a:prstTxWarp>
          </a:bodyPr>
          <a:lstStyle>
            <a:lvl1pPr algn="r" defTabSz="914963" eaLnBrk="1" hangingPunct="1">
              <a:spcBef>
                <a:spcPct val="0"/>
              </a:spcBef>
              <a:defRPr sz="1200" b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2560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8845089"/>
            <a:ext cx="3044929" cy="4656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572" tIns="45787" rIns="91572" bIns="45787" numCol="1" anchor="b" anchorCtr="0" compatLnSpc="1">
            <a:prstTxWarp prst="textNoShape">
              <a:avLst/>
            </a:prstTxWarp>
          </a:bodyPr>
          <a:lstStyle>
            <a:lvl1pPr algn="l" defTabSz="914963" eaLnBrk="1" hangingPunct="1">
              <a:spcBef>
                <a:spcPct val="0"/>
              </a:spcBef>
              <a:defRPr sz="1200" b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2560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9777" y="8845089"/>
            <a:ext cx="3044929" cy="4656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572" tIns="45787" rIns="91572" bIns="45787" numCol="1" anchor="b" anchorCtr="0" compatLnSpc="1">
            <a:prstTxWarp prst="textNoShape">
              <a:avLst/>
            </a:prstTxWarp>
          </a:bodyPr>
          <a:lstStyle>
            <a:lvl1pPr algn="r" defTabSz="914963" eaLnBrk="1" hangingPunct="1">
              <a:spcBef>
                <a:spcPct val="0"/>
              </a:spcBef>
              <a:defRPr sz="1200" b="0">
                <a:solidFill>
                  <a:schemeClr val="tx1"/>
                </a:solidFill>
              </a:defRPr>
            </a:lvl1pPr>
          </a:lstStyle>
          <a:p>
            <a:pPr rtl="1">
              <a:defRPr/>
            </a:pPr>
            <a:fld id="{D68024AD-0859-4334-97C1-F4D52B28F111}" type="slidenum">
              <a:rPr lang="en-US"/>
              <a:pPr rtl="1">
                <a:defRPr/>
              </a:pPr>
              <a:t>‹#›</a:t>
            </a:fld>
            <a:endParaRPr lang="fa-IR" dirty="0"/>
          </a:p>
        </p:txBody>
      </p:sp>
    </p:spTree>
    <p:extLst>
      <p:ext uri="{BB962C8B-B14F-4D97-AF65-F5344CB8AC3E}">
        <p14:creationId xmlns="" xmlns:p14="http://schemas.microsoft.com/office/powerpoint/2010/main" val="135132013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3044929" cy="4656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534" tIns="45268" rIns="90534" bIns="45268" numCol="1" anchor="t" anchorCtr="0" compatLnSpc="1">
            <a:prstTxWarp prst="textNoShape">
              <a:avLst/>
            </a:prstTxWarp>
          </a:bodyPr>
          <a:lstStyle>
            <a:lvl1pPr algn="l" eaLnBrk="1" hangingPunct="1">
              <a:spcBef>
                <a:spcPct val="0"/>
              </a:spcBef>
              <a:defRPr sz="1200" b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9777" y="0"/>
            <a:ext cx="3044929" cy="4656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534" tIns="45268" rIns="90534" bIns="45268" numCol="1" anchor="t" anchorCtr="0" compatLnSpc="1">
            <a:prstTxWarp prst="textNoShape">
              <a:avLst/>
            </a:prstTxWarp>
          </a:bodyPr>
          <a:lstStyle>
            <a:lvl1pPr algn="r" eaLnBrk="1" hangingPunct="1">
              <a:spcBef>
                <a:spcPct val="0"/>
              </a:spcBef>
              <a:defRPr sz="1200" b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286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5863" y="698500"/>
            <a:ext cx="4654550" cy="34925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37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2314" y="4423331"/>
            <a:ext cx="5621648" cy="41905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534" tIns="45268" rIns="90534" bIns="4526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37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8845089"/>
            <a:ext cx="3044929" cy="4656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534" tIns="45268" rIns="90534" bIns="45268" numCol="1" anchor="b" anchorCtr="0" compatLnSpc="1">
            <a:prstTxWarp prst="textNoShape">
              <a:avLst/>
            </a:prstTxWarp>
          </a:bodyPr>
          <a:lstStyle>
            <a:lvl1pPr algn="l" eaLnBrk="1" hangingPunct="1">
              <a:spcBef>
                <a:spcPct val="0"/>
              </a:spcBef>
              <a:defRPr sz="1200" b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337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9777" y="8845089"/>
            <a:ext cx="3044929" cy="4656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534" tIns="45268" rIns="90534" bIns="45268" numCol="1" anchor="b" anchorCtr="0" compatLnSpc="1">
            <a:prstTxWarp prst="textNoShape">
              <a:avLst/>
            </a:prstTxWarp>
          </a:bodyPr>
          <a:lstStyle>
            <a:lvl1pPr algn="r" eaLnBrk="1" hangingPunct="1">
              <a:spcBef>
                <a:spcPct val="0"/>
              </a:spcBef>
              <a:defRPr sz="1200" b="0">
                <a:solidFill>
                  <a:schemeClr val="tx1"/>
                </a:solidFill>
              </a:defRPr>
            </a:lvl1pPr>
          </a:lstStyle>
          <a:p>
            <a:pPr rtl="1">
              <a:defRPr/>
            </a:pPr>
            <a:fld id="{8A0D58CA-9F49-4A27-A831-D9FED8A7D327}" type="slidenum">
              <a:rPr lang="en-US"/>
              <a:pPr rtl="1">
                <a:defRPr/>
              </a:pPr>
              <a:t>‹#›</a:t>
            </a:fld>
            <a:endParaRPr lang="fa-IR" dirty="0"/>
          </a:p>
        </p:txBody>
      </p:sp>
    </p:spTree>
    <p:extLst>
      <p:ext uri="{BB962C8B-B14F-4D97-AF65-F5344CB8AC3E}">
        <p14:creationId xmlns="" xmlns:p14="http://schemas.microsoft.com/office/powerpoint/2010/main" val="362585637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22739" y="4429623"/>
            <a:ext cx="5621648" cy="4190524"/>
          </a:xfrm>
          <a:noFill/>
          <a:ln/>
        </p:spPr>
        <p:txBody>
          <a:bodyPr/>
          <a:lstStyle/>
          <a:p>
            <a:endParaRPr lang="en-US" noProof="0" dirty="0" smtClean="0"/>
          </a:p>
        </p:txBody>
      </p:sp>
    </p:spTree>
    <p:extLst>
      <p:ext uri="{BB962C8B-B14F-4D97-AF65-F5344CB8AC3E}">
        <p14:creationId xmlns="" xmlns:p14="http://schemas.microsoft.com/office/powerpoint/2010/main" val="226276689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1">
              <a:defRPr/>
            </a:pPr>
            <a:fld id="{8A0D58CA-9F49-4A27-A831-D9FED8A7D327}" type="slidenum">
              <a:rPr lang="en-US" smtClean="0"/>
              <a:pPr rtl="1">
                <a:defRPr/>
              </a:pPr>
              <a:t>4</a:t>
            </a:fld>
            <a:endParaRPr lang="fa-IR" dirty="0"/>
          </a:p>
        </p:txBody>
      </p:sp>
    </p:spTree>
    <p:extLst>
      <p:ext uri="{BB962C8B-B14F-4D97-AF65-F5344CB8AC3E}">
        <p14:creationId xmlns="" xmlns:p14="http://schemas.microsoft.com/office/powerpoint/2010/main" val="365050988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1">
              <a:defRPr/>
            </a:pPr>
            <a:fld id="{8A0D58CA-9F49-4A27-A831-D9FED8A7D327}" type="slidenum">
              <a:rPr lang="en-US" smtClean="0"/>
              <a:pPr rtl="1">
                <a:defRPr/>
              </a:pPr>
              <a:t>7</a:t>
            </a:fld>
            <a:endParaRPr lang="fa-IR" dirty="0"/>
          </a:p>
        </p:txBody>
      </p:sp>
    </p:spTree>
    <p:extLst>
      <p:ext uri="{BB962C8B-B14F-4D97-AF65-F5344CB8AC3E}">
        <p14:creationId xmlns="" xmlns:p14="http://schemas.microsoft.com/office/powerpoint/2010/main" val="78354111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1"/>
            <a:fld id="{84B91560-72CD-4661-8F7E-4D0D2C2F01D8}" type="slidenum">
              <a:rPr lang="en-US" smtClean="0"/>
              <a:pPr rtl="1"/>
              <a:t>13</a:t>
            </a:fld>
            <a:endParaRPr lang="fa-IR" dirty="0"/>
          </a:p>
        </p:txBody>
      </p:sp>
    </p:spTree>
    <p:extLst>
      <p:ext uri="{BB962C8B-B14F-4D97-AF65-F5344CB8AC3E}">
        <p14:creationId xmlns="" xmlns:p14="http://schemas.microsoft.com/office/powerpoint/2010/main" val="16119509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10"/>
          <p:cNvSpPr>
            <a:spLocks noChangeShapeType="1"/>
          </p:cNvSpPr>
          <p:nvPr userDrawn="1"/>
        </p:nvSpPr>
        <p:spPr bwMode="auto">
          <a:xfrm>
            <a:off x="0" y="1612900"/>
            <a:ext cx="9144000" cy="0"/>
          </a:xfrm>
          <a:prstGeom prst="line">
            <a:avLst/>
          </a:prstGeom>
          <a:noFill/>
          <a:ln w="28575">
            <a:solidFill>
              <a:srgbClr val="990000"/>
            </a:solidFill>
            <a:round/>
            <a:headEnd/>
            <a:tailEnd/>
          </a:ln>
          <a:effectLst/>
        </p:spPr>
        <p:txBody>
          <a:bodyPr/>
          <a:lstStyle/>
          <a:p>
            <a:pPr algn="r" eaLnBrk="1" hangingPunct="1">
              <a:spcBef>
                <a:spcPct val="0"/>
              </a:spcBef>
              <a:defRPr/>
            </a:pPr>
            <a:endParaRPr lang="en-US" b="0" dirty="0">
              <a:solidFill>
                <a:srgbClr val="0000FF"/>
              </a:solidFill>
            </a:endParaRPr>
          </a:p>
        </p:txBody>
      </p:sp>
      <p:pic>
        <p:nvPicPr>
          <p:cNvPr id="5" name="Picture 9" descr="webpic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11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15613" y="5738291"/>
            <a:ext cx="1315553" cy="8822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824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600200"/>
            <a:ext cx="7772400" cy="1470025"/>
          </a:xfrm>
        </p:spPr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3824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505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>
                <a:solidFill>
                  <a:srgbClr val="CC6600"/>
                </a:solidFill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737395-9EC5-47B8-B4ED-3DC497654770}" type="datetime1">
              <a:rPr lang="en-US" smtClean="0"/>
              <a:pPr>
                <a:defRPr/>
              </a:pPr>
              <a:t>7/27/2015</a:t>
            </a:fld>
            <a:endParaRPr lang="en-US" dirty="0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1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 sz="1400" b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fr-FR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D6679F-9B70-43EF-B5FF-D2C174A2FBBF}" type="datetime1">
              <a:rPr lang="en-US" smtClean="0"/>
              <a:pPr>
                <a:defRPr/>
              </a:pPr>
              <a:t>7/27/2015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D2F35A6-39C6-4B23-BE02-D3F3183FFD7D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76200"/>
            <a:ext cx="2057400" cy="60499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76200"/>
            <a:ext cx="6019800" cy="60499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D7E8E0-EA53-4030-B1C5-BE2D333F7AA0}" type="datetime1">
              <a:rPr lang="en-US" smtClean="0"/>
              <a:pPr>
                <a:defRPr/>
              </a:pPr>
              <a:t>7/27/2015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BDE2409-82F5-4F6B-8709-73BBA561B312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7467600" cy="1066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371600"/>
            <a:ext cx="8229600" cy="4754563"/>
          </a:xfrm>
        </p:spPr>
        <p:txBody>
          <a:bodyPr/>
          <a:lstStyle/>
          <a:p>
            <a:pPr lvl="0"/>
            <a:endParaRPr lang="en-US" noProof="0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9C715F-6192-4C10-8AC2-2E24BC240424}" type="datetime1">
              <a:rPr lang="en-US" smtClean="0"/>
              <a:pPr>
                <a:defRPr/>
              </a:pPr>
              <a:t>7/27/2015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631C322-26C0-4973-B24B-58450906D3E3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457200" y="76200"/>
            <a:ext cx="7467600" cy="1066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371600"/>
            <a:ext cx="4038600" cy="23002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371600"/>
            <a:ext cx="4038600" cy="23002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57200" y="3824288"/>
            <a:ext cx="4038600" cy="23018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8200" y="3824288"/>
            <a:ext cx="4038600" cy="23018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A29CB4E-7E76-436D-A45E-B347B79FE8DE}" type="datetime1">
              <a:rPr lang="en-US" smtClean="0"/>
              <a:pPr>
                <a:defRPr/>
              </a:pPr>
              <a:t>7/27/2015</a:t>
            </a:fld>
            <a:endParaRPr lang="en-US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456E41F-D730-4460-A095-8E441A0F5304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76200"/>
            <a:ext cx="8229600" cy="6049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0E7B39-6B37-401C-905E-8BDBF0A6545B}" type="datetime1">
              <a:rPr lang="en-US" smtClean="0"/>
              <a:pPr>
                <a:defRPr/>
              </a:pPr>
              <a:t>7/27/2015</a:t>
            </a:fld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18A27A8-29AF-4DFD-9EE8-0FECFA2F62A0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7467600" cy="1066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371600"/>
            <a:ext cx="4038600" cy="47545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371600"/>
            <a:ext cx="4038600" cy="47545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16C9FA5-A54E-4432-B9EB-DE08BE52A16F}" type="datetime1">
              <a:rPr lang="en-US" smtClean="0"/>
              <a:pPr>
                <a:defRPr/>
              </a:pPr>
              <a:t>7/27/2015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705600" y="6381750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A0AE2223-78B1-442A-9FF9-89E91986ABF4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2BAE14-01B2-4447-BB4F-1B76C7FF807E}" type="datetime1">
              <a:rPr lang="en-US" smtClean="0"/>
              <a:pPr>
                <a:defRPr/>
              </a:pPr>
              <a:t>7/27/2015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199FE57-B04B-4B7C-816D-A15AF53620B8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C87A8F-5CAC-4D3E-929C-907FDBC2A041}" type="datetime1">
              <a:rPr lang="en-US" smtClean="0"/>
              <a:pPr>
                <a:defRPr/>
              </a:pPr>
              <a:t>7/27/2015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ED890B0-7E9D-4D94-9CDC-887F82336ECB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371600"/>
            <a:ext cx="4038600" cy="47545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371600"/>
            <a:ext cx="4038600" cy="47545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8120E4-0302-4E43-AF9A-35C6A4506148}" type="datetime1">
              <a:rPr lang="en-US" smtClean="0"/>
              <a:pPr>
                <a:defRPr/>
              </a:pPr>
              <a:t>7/27/2015</a:t>
            </a:fld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48A304A-2A52-4088-8CAF-2E75BA7CCCF9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02D3F4-F202-43EE-BE8A-B5FE6EA75020}" type="datetime1">
              <a:rPr lang="en-US" smtClean="0"/>
              <a:pPr>
                <a:defRPr/>
              </a:pPr>
              <a:t>7/27/2015</a:t>
            </a:fld>
            <a:endParaRPr lang="en-US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DEE71F4-BD95-4845-9E24-D67667EF0E0F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388DB4-65B9-4653-84BD-CF9FEDF31B9E}" type="datetime1">
              <a:rPr lang="en-US" smtClean="0"/>
              <a:pPr>
                <a:defRPr/>
              </a:pPr>
              <a:t>7/27/2015</a:t>
            </a:fld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0B17803-2800-4867-BEDA-65382B359458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AB1ACB-CEAF-429C-BA8C-AAE7D2732DA6}" type="datetime1">
              <a:rPr lang="en-US" smtClean="0"/>
              <a:pPr>
                <a:defRPr/>
              </a:pPr>
              <a:t>7/27/2015</a:t>
            </a:fld>
            <a:endParaRPr lang="en-US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A83155D-84CD-48C0-9F06-F0DF4E61ABC8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C9B3D6-7A8A-4E70-B813-5511604DDBDD}" type="datetime1">
              <a:rPr lang="en-US" smtClean="0"/>
              <a:pPr>
                <a:defRPr/>
              </a:pPr>
              <a:t>7/27/2015</a:t>
            </a:fld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D058960-875C-4DF9-BBA4-AFD8153C16DD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CDB104-C486-47E7-AF5A-90CDDE00FE43}" type="datetime1">
              <a:rPr lang="en-US" smtClean="0"/>
              <a:pPr>
                <a:defRPr/>
              </a:pPr>
              <a:t>7/27/2015</a:t>
            </a:fld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C191687-06A5-4701-B6D2-8EBA4AB424C2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76200"/>
            <a:ext cx="74676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371600"/>
            <a:ext cx="8229600" cy="4754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spcBef>
                <a:spcPct val="0"/>
              </a:spcBef>
              <a:defRPr sz="1400" b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8168E2D7-FEF2-46A3-BCED-5A9ED9C5176D}" type="datetime1">
              <a:rPr lang="en-US" smtClean="0"/>
              <a:pPr>
                <a:defRPr/>
              </a:pPr>
              <a:t>7/27/2015</a:t>
            </a:fld>
            <a:endParaRPr lang="en-US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spcBef>
                <a:spcPct val="0"/>
              </a:spcBef>
              <a:defRPr sz="1400" b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05600" y="638175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spcBef>
                <a:spcPct val="0"/>
              </a:spcBef>
              <a:defRPr sz="1600">
                <a:solidFill>
                  <a:schemeClr val="bg1"/>
                </a:solidFill>
              </a:defRPr>
            </a:lvl1pPr>
          </a:lstStyle>
          <a:p>
            <a:fld id="{93240BDF-807B-469F-AA9A-587A43BB6CE8}" type="slidenum">
              <a:rPr lang="en-US"/>
              <a:pPr/>
              <a:t>‹#›</a:t>
            </a:fld>
            <a:endParaRPr lang="en-US" dirty="0"/>
          </a:p>
        </p:txBody>
      </p:sp>
      <p:pic>
        <p:nvPicPr>
          <p:cNvPr id="1031" name="Picture 8" descr="fadlogo2"/>
          <p:cNvPicPr>
            <a:picLocks noChangeAspect="1" noChangeArrowheads="1"/>
          </p:cNvPicPr>
          <p:nvPr/>
        </p:nvPicPr>
        <p:blipFill>
          <a:blip r:embed="rId17" cstate="print"/>
          <a:srcRect/>
          <a:stretch>
            <a:fillRect/>
          </a:stretch>
        </p:blipFill>
        <p:spPr bwMode="auto">
          <a:xfrm>
            <a:off x="8001000" y="0"/>
            <a:ext cx="1143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33" name="Line 9"/>
          <p:cNvSpPr>
            <a:spLocks noChangeShapeType="1"/>
          </p:cNvSpPr>
          <p:nvPr/>
        </p:nvSpPr>
        <p:spPr bwMode="auto">
          <a:xfrm>
            <a:off x="0" y="1143000"/>
            <a:ext cx="9144000" cy="0"/>
          </a:xfrm>
          <a:prstGeom prst="line">
            <a:avLst/>
          </a:prstGeom>
          <a:noFill/>
          <a:ln w="28575">
            <a:solidFill>
              <a:srgbClr val="990000"/>
            </a:solidFill>
            <a:round/>
            <a:headEnd/>
            <a:tailEnd/>
          </a:ln>
          <a:effectLst/>
        </p:spPr>
        <p:txBody>
          <a:bodyPr/>
          <a:lstStyle/>
          <a:p>
            <a:pPr algn="r" eaLnBrk="1" hangingPunct="1">
              <a:spcBef>
                <a:spcPct val="0"/>
              </a:spcBef>
              <a:defRPr/>
            </a:pPr>
            <a:endParaRPr lang="en-US" b="0" dirty="0">
              <a:solidFill>
                <a:srgbClr val="0000FF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4" r:id="rId1"/>
    <p:sldLayoutId id="2147483720" r:id="rId2"/>
    <p:sldLayoutId id="2147483721" r:id="rId3"/>
    <p:sldLayoutId id="2147483722" r:id="rId4"/>
    <p:sldLayoutId id="2147483723" r:id="rId5"/>
    <p:sldLayoutId id="2147483724" r:id="rId6"/>
    <p:sldLayoutId id="2147483725" r:id="rId7"/>
    <p:sldLayoutId id="2147483726" r:id="rId8"/>
    <p:sldLayoutId id="2147483727" r:id="rId9"/>
    <p:sldLayoutId id="2147483728" r:id="rId10"/>
    <p:sldLayoutId id="2147483729" r:id="rId11"/>
    <p:sldLayoutId id="2147483730" r:id="rId12"/>
    <p:sldLayoutId id="2147483731" r:id="rId13"/>
    <p:sldLayoutId id="2147483732" r:id="rId14"/>
    <p:sldLayoutId id="2147483733" r:id="rId15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990000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990000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990000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990000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990000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rgbClr val="990000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rgbClr val="990000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rgbClr val="990000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rgbClr val="990000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b="1">
          <a:solidFill>
            <a:schemeClr val="accent2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rgbClr val="990000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accent2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rgbClr val="CC6600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accent2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accent2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accent2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accent2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accent2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5"/>
          <p:cNvSpPr>
            <a:spLocks noGrp="1" noChangeArrowheads="1"/>
          </p:cNvSpPr>
          <p:nvPr>
            <p:ph type="ctrTitle"/>
          </p:nvPr>
        </p:nvSpPr>
        <p:spPr>
          <a:xfrm>
            <a:off x="685800" y="1752600"/>
            <a:ext cx="7772400" cy="1241425"/>
          </a:xfr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anchor="ctr">
            <a:scene3d>
              <a:camera prst="obliqueTopLeft"/>
              <a:lightRig rig="threePt" dir="t"/>
            </a:scene3d>
            <a:sp3d extrusionH="57150">
              <a:bevelT w="38100" h="38100"/>
            </a:sp3d>
          </a:bodyPr>
          <a:lstStyle/>
          <a:p>
            <a:pPr algn="ctr" rtl="1" eaLnBrk="1" hangingPunct="1"/>
            <a:r>
              <a:rPr lang="ar-SA" sz="3200" dirty="0" smtClean="0">
                <a:solidFill>
                  <a:srgbClr val="800000"/>
                </a:solidFill>
              </a:rPr>
              <a:t>مدیریت بدهی دولتی</a:t>
            </a:r>
            <a:endParaRPr lang="fa-IR" sz="3200" dirty="0" smtClean="0">
              <a:solidFill>
                <a:schemeClr val="accent1"/>
              </a:solidFill>
            </a:endParaRPr>
          </a:p>
        </p:txBody>
      </p:sp>
      <p:sp>
        <p:nvSpPr>
          <p:cNvPr id="4099" name="Rectangle 6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2987040"/>
            <a:ext cx="6400800" cy="1737360"/>
          </a:xfrm>
          <a:effectLst/>
        </p:spPr>
        <p:txBody>
          <a:bodyPr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pPr rtl="1" eaLnBrk="1" hangingPunct="1">
              <a:spcBef>
                <a:spcPts val="600"/>
              </a:spcBef>
              <a:spcAft>
                <a:spcPts val="600"/>
              </a:spcAft>
            </a:pPr>
            <a:r>
              <a:rPr lang="ar-SA" sz="2800" b="0" dirty="0" smtClean="0">
                <a:solidFill>
                  <a:srgbClr val="00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توربن استین هانسن</a:t>
            </a:r>
            <a:r>
              <a:rPr lang="en-US" sz="2800" b="0" dirty="0" smtClean="0">
                <a:solidFill>
                  <a:srgbClr val="00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
</a:t>
            </a:r>
            <a:r>
              <a:rPr dirty="0"/>
              <a:t/>
            </a:r>
            <a:br>
              <a:rPr dirty="0"/>
            </a:br>
            <a:r>
              <a:rPr lang="ar-SA" sz="2800" b="0" dirty="0" smtClean="0">
                <a:solidFill>
                  <a:srgbClr val="00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بخش امور مالی، صندوق بین‌المللی پول</a:t>
            </a:r>
          </a:p>
          <a:p>
            <a:pPr rtl="1" eaLnBrk="1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ar-SA" sz="2400" b="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مأموریت کمک‌های فنی به ایران</a:t>
            </a:r>
          </a:p>
          <a:p>
            <a:pPr rtl="1" eaLnBrk="1" hangingPunct="1">
              <a:spcBef>
                <a:spcPts val="0"/>
              </a:spcBef>
              <a:spcAft>
                <a:spcPts val="0"/>
              </a:spcAft>
            </a:pPr>
            <a:r>
              <a:rPr lang="ar-SA" sz="2400" b="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تهران، جولای</a:t>
            </a:r>
            <a:r>
              <a:rPr lang="en-US" sz="2400" b="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</a:t>
            </a:r>
            <a:r>
              <a:rPr lang="ar-SA" sz="2400" b="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آگوست </a:t>
            </a:r>
            <a:r>
              <a:rPr lang="en-US" sz="2400" b="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2015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20040"/>
            <a:ext cx="7239000" cy="822960"/>
          </a:xfrm>
        </p:spPr>
        <p:txBody>
          <a:bodyPr/>
          <a:lstStyle/>
          <a:p>
            <a:pPr algn="r" rtl="1" eaLnBrk="1" fontAlgn="auto" hangingPunct="1">
              <a:spcAft>
                <a:spcPts val="0"/>
              </a:spcAft>
              <a:defRPr/>
            </a:pPr>
            <a:r>
              <a:rPr lang="en-US" sz="2600" dirty="0" smtClean="0"/>
              <a:t>II</a:t>
            </a:r>
            <a:r>
              <a:rPr lang="fa-IR" sz="2600" dirty="0" smtClean="0"/>
              <a:t>. </a:t>
            </a:r>
            <a:r>
              <a:rPr lang="ar-SA" dirty="0" smtClean="0"/>
              <a:t>اصول مدیریت بدهی دولتی</a:t>
            </a:r>
            <a:r>
              <a:rPr dirty="0"/>
              <a:t/>
            </a:r>
            <a:br>
              <a:rPr dirty="0"/>
            </a:br>
            <a:r>
              <a:rPr lang="ar-SA" sz="2300" dirty="0" smtClean="0">
                <a:solidFill>
                  <a:schemeClr val="accent2"/>
                </a:solidFill>
              </a:rPr>
              <a:t>پ</a:t>
            </a:r>
            <a:r>
              <a:rPr lang="en-US" sz="2300" dirty="0" smtClean="0">
                <a:solidFill>
                  <a:schemeClr val="accent2"/>
                </a:solidFill>
              </a:rPr>
              <a:t>. </a:t>
            </a:r>
            <a:r>
              <a:rPr lang="ar-SA" sz="2300" dirty="0" smtClean="0">
                <a:solidFill>
                  <a:schemeClr val="accent2"/>
                </a:solidFill>
              </a:rPr>
              <a:t>چارچوب نهادی</a:t>
            </a:r>
            <a:r>
              <a:rPr lang="fa-IR" sz="2300" dirty="0" smtClean="0">
                <a:solidFill>
                  <a:schemeClr val="accent2"/>
                </a:solidFill>
              </a:rPr>
              <a:t>(</a:t>
            </a:r>
            <a:r>
              <a:rPr lang="en-US" sz="2300" dirty="0" smtClean="0">
                <a:solidFill>
                  <a:schemeClr val="accent2"/>
                </a:solidFill>
              </a:rPr>
              <a:t>II</a:t>
            </a:r>
            <a:r>
              <a:rPr lang="fa-IR" sz="2300" dirty="0" smtClean="0">
                <a:solidFill>
                  <a:schemeClr val="accent2"/>
                </a:solidFill>
              </a:rPr>
              <a:t>) - </a:t>
            </a:r>
            <a:r>
              <a:rPr lang="ar-SA" sz="2300" dirty="0" smtClean="0">
                <a:solidFill>
                  <a:schemeClr val="accent2"/>
                </a:solidFill>
              </a:rPr>
              <a:t>ترتیبات</a:t>
            </a:r>
            <a:r>
              <a:rPr lang="en-US" sz="2300" dirty="0" smtClean="0">
                <a:solidFill>
                  <a:schemeClr val="accent2"/>
                </a:solidFill>
              </a:rPr>
              <a:t> </a:t>
            </a:r>
            <a:r>
              <a:rPr lang="ar-SA" sz="2300" dirty="0" smtClean="0">
                <a:solidFill>
                  <a:srgbClr val="000066"/>
                </a:solidFill>
              </a:rPr>
              <a:t>حاکمیت</a:t>
            </a:r>
            <a:r>
              <a:rPr lang="en-US" sz="2300" dirty="0" smtClean="0">
                <a:solidFill>
                  <a:srgbClr val="000066"/>
                </a:solidFill>
              </a:rPr>
              <a:t>  </a:t>
            </a:r>
          </a:p>
        </p:txBody>
      </p:sp>
      <p:sp>
        <p:nvSpPr>
          <p:cNvPr id="56323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6075" indent="-346075" rtl="1" eaLnBrk="1" fontAlgn="auto" hangingPunct="1">
              <a:lnSpc>
                <a:spcPct val="110000"/>
              </a:lnSpc>
              <a:spcAft>
                <a:spcPts val="0"/>
              </a:spcAft>
              <a:defRPr/>
            </a:pPr>
            <a:endParaRPr lang="fa-IR" sz="2400" b="0" dirty="0" smtClean="0">
              <a:solidFill>
                <a:srgbClr val="000066"/>
              </a:solidFill>
            </a:endParaRPr>
          </a:p>
          <a:p>
            <a:pPr marL="346075" indent="-346075" algn="r" rtl="1" eaLnBrk="1" fontAlgn="auto" hangingPunct="1">
              <a:lnSpc>
                <a:spcPct val="110000"/>
              </a:lnSpc>
              <a:spcAft>
                <a:spcPts val="0"/>
              </a:spcAft>
              <a:defRPr/>
            </a:pPr>
            <a:r>
              <a:rPr lang="ar-SA" sz="2400" b="0" dirty="0" smtClean="0">
                <a:solidFill>
                  <a:srgbClr val="000066"/>
                </a:solidFill>
              </a:rPr>
              <a:t>توسعه و حفظ فرآیندهای داخلی، منابع و ظرفیت کارکنان</a:t>
            </a:r>
          </a:p>
          <a:p>
            <a:pPr marL="346075" indent="-346075" algn="r" rtl="1" eaLnBrk="1" fontAlgn="auto" hangingPunct="1">
              <a:lnSpc>
                <a:spcPct val="110000"/>
              </a:lnSpc>
              <a:spcAft>
                <a:spcPts val="0"/>
              </a:spcAft>
              <a:defRPr/>
            </a:pPr>
            <a:r>
              <a:rPr lang="ar-SA" sz="2400" b="0" dirty="0" smtClean="0">
                <a:solidFill>
                  <a:srgbClr val="000066"/>
                </a:solidFill>
              </a:rPr>
              <a:t>ساختار سیاستگذاری</a:t>
            </a:r>
          </a:p>
          <a:p>
            <a:pPr marL="346075" indent="-346075" algn="r" rtl="1" eaLnBrk="1" fontAlgn="auto" hangingPunct="1">
              <a:lnSpc>
                <a:spcPct val="110000"/>
              </a:lnSpc>
              <a:spcAft>
                <a:spcPts val="0"/>
              </a:spcAft>
              <a:defRPr/>
            </a:pPr>
            <a:r>
              <a:rPr lang="ar-SA" sz="2400" b="0" dirty="0" smtClean="0">
                <a:solidFill>
                  <a:srgbClr val="000066"/>
                </a:solidFill>
              </a:rPr>
              <a:t>هماهنگی بین‌سازمانی کافی</a:t>
            </a:r>
          </a:p>
          <a:p>
            <a:pPr marL="346075" indent="-346075" algn="r" rtl="1" eaLnBrk="1" fontAlgn="auto" hangingPunct="1">
              <a:lnSpc>
                <a:spcPct val="110000"/>
              </a:lnSpc>
              <a:spcAft>
                <a:spcPts val="0"/>
              </a:spcAft>
              <a:defRPr/>
            </a:pPr>
            <a:r>
              <a:rPr lang="ar-SA" sz="2400" b="0" dirty="0" smtClean="0">
                <a:solidFill>
                  <a:srgbClr val="000066"/>
                </a:solidFill>
              </a:rPr>
              <a:t>تخصیص روشن نقش‌ها و مسئولیت‌های مدیریت بدهی</a:t>
            </a:r>
            <a:endParaRPr lang="fa-IR" sz="2400" b="0" dirty="0" smtClean="0">
              <a:solidFill>
                <a:srgbClr val="000066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1"/>
            <a:fld id="{7199FE57-B04B-4B7C-816D-A15AF53620B8}" type="slidenum">
              <a:rPr lang="en-US" smtClean="0"/>
              <a:pPr rtl="1"/>
              <a:t>10</a:t>
            </a:fld>
            <a:endParaRPr lang="fa-I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7467600" cy="1066800"/>
          </a:xfrm>
        </p:spPr>
        <p:txBody>
          <a:bodyPr/>
          <a:lstStyle/>
          <a:p>
            <a:pPr algn="r" rtl="1"/>
            <a:r>
              <a:rPr lang="en-US" sz="2600" dirty="0" smtClean="0"/>
              <a:t>II</a:t>
            </a:r>
            <a:r>
              <a:rPr lang="fa-IR" sz="2600" dirty="0" smtClean="0"/>
              <a:t>. </a:t>
            </a:r>
            <a:r>
              <a:rPr lang="ar-SA" dirty="0" smtClean="0"/>
              <a:t>اصول مدیریت بدهی دولتی</a:t>
            </a:r>
            <a:r>
              <a:rPr dirty="0"/>
              <a:t/>
            </a:r>
            <a:br>
              <a:rPr dirty="0"/>
            </a:br>
            <a:r>
              <a:rPr lang="ar-SA" sz="2300" dirty="0" smtClean="0">
                <a:solidFill>
                  <a:schemeClr val="accent2"/>
                </a:solidFill>
              </a:rPr>
              <a:t>پ</a:t>
            </a:r>
            <a:r>
              <a:rPr lang="en-US" sz="2300" dirty="0" smtClean="0">
                <a:solidFill>
                  <a:schemeClr val="accent2"/>
                </a:solidFill>
              </a:rPr>
              <a:t>. </a:t>
            </a:r>
            <a:r>
              <a:rPr lang="ar-SA" sz="2300" dirty="0" smtClean="0">
                <a:solidFill>
                  <a:schemeClr val="accent2"/>
                </a:solidFill>
              </a:rPr>
              <a:t>چارچوب نهادی</a:t>
            </a:r>
            <a:r>
              <a:rPr lang="fa-IR" sz="2300" dirty="0" smtClean="0">
                <a:solidFill>
                  <a:schemeClr val="accent2"/>
                </a:solidFill>
              </a:rPr>
              <a:t> (</a:t>
            </a:r>
            <a:r>
              <a:rPr lang="en-US" sz="2300" dirty="0" smtClean="0">
                <a:solidFill>
                  <a:schemeClr val="accent2"/>
                </a:solidFill>
              </a:rPr>
              <a:t>III</a:t>
            </a:r>
            <a:r>
              <a:rPr lang="fa-IR" sz="2300" dirty="0" smtClean="0">
                <a:solidFill>
                  <a:schemeClr val="accent2"/>
                </a:solidFill>
              </a:rPr>
              <a:t>) - </a:t>
            </a:r>
            <a:r>
              <a:rPr lang="ar-SA" sz="2300" dirty="0" smtClean="0">
                <a:solidFill>
                  <a:schemeClr val="accent2"/>
                </a:solidFill>
              </a:rPr>
              <a:t>ساختار حاکمیت رو به تکامل</a:t>
            </a:r>
            <a:endParaRPr lang="fa-IR" sz="23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143000"/>
            <a:ext cx="8229600" cy="4525963"/>
          </a:xfrm>
        </p:spPr>
        <p:txBody>
          <a:bodyPr/>
          <a:lstStyle/>
          <a:p>
            <a:pPr rtl="1"/>
            <a:endParaRPr lang="fa-IR" sz="2400" dirty="0" smtClean="0"/>
          </a:p>
          <a:p>
            <a:pPr algn="r" rtl="1"/>
            <a:r>
              <a:rPr lang="ar-SA" sz="2400" b="0" dirty="0" smtClean="0"/>
              <a:t>در اوایل دهه </a:t>
            </a:r>
            <a:r>
              <a:rPr lang="en-US" sz="2400" b="0" dirty="0" smtClean="0"/>
              <a:t>1990</a:t>
            </a:r>
            <a:r>
              <a:rPr lang="ar-SA" sz="2400" b="0" dirty="0" smtClean="0"/>
              <a:t>، غیرمتمرکز بودن سبدهای بدهی دولتی در بین چندین نهاد دولتی امری رایج بود</a:t>
            </a:r>
          </a:p>
          <a:p>
            <a:pPr algn="r" rtl="1"/>
            <a:r>
              <a:rPr lang="ar-SA" sz="2400" b="0" dirty="0" smtClean="0"/>
              <a:t>اغلب بدهی‌های داخلی و خارجی توسط نهادهای مختلفی اداره می‌شد</a:t>
            </a:r>
          </a:p>
          <a:p>
            <a:pPr algn="r" rtl="1"/>
            <a:r>
              <a:rPr lang="ar-SA" sz="2400" b="0" dirty="0" smtClean="0"/>
              <a:t>این عدم تمرکز منجر به استقراض ناهماهنگ، فقدان یک استراتژی مدیریت بدهی منسجم و هزینه‌یابی و مدیریت ریسک ناکارآمد می‌شد</a:t>
            </a:r>
          </a:p>
          <a:p>
            <a:pPr algn="r" rtl="1"/>
            <a:r>
              <a:rPr lang="ar-SA" sz="2400" b="0" dirty="0" smtClean="0"/>
              <a:t>این عدم تمرکز به ظهور دفاتر مدیریت بدهی</a:t>
            </a:r>
            <a:r>
              <a:rPr lang="en-US" sz="2400" b="0" dirty="0" smtClean="0"/>
              <a:t> (DMO) </a:t>
            </a:r>
            <a:r>
              <a:rPr lang="ar-SA" sz="2400" b="0" dirty="0" smtClean="0"/>
              <a:t>تخصصی دارای استقلال فراوان منجر گردید</a:t>
            </a:r>
            <a:endParaRPr lang="fa-IR" sz="2400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1"/>
            <a:fld id="{7199FE57-B04B-4B7C-816D-A15AF53620B8}" type="slidenum">
              <a:rPr lang="en-US" smtClean="0"/>
              <a:pPr rtl="1"/>
              <a:t>11</a:t>
            </a:fld>
            <a:endParaRPr lang="fa-IR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7467600" cy="1066800"/>
          </a:xfrm>
        </p:spPr>
        <p:txBody>
          <a:bodyPr/>
          <a:lstStyle/>
          <a:p>
            <a:pPr algn="r" rtl="1"/>
            <a:r>
              <a:rPr lang="en-US" sz="2600" dirty="0" smtClean="0"/>
              <a:t>II</a:t>
            </a:r>
            <a:r>
              <a:rPr lang="fa-IR" sz="2600" dirty="0" smtClean="0"/>
              <a:t>. </a:t>
            </a:r>
            <a:r>
              <a:rPr lang="ar-SA" dirty="0" smtClean="0"/>
              <a:t>اصول مدیریت بدهی دولتی</a:t>
            </a:r>
            <a:r>
              <a:rPr dirty="0"/>
              <a:t/>
            </a:r>
            <a:br>
              <a:rPr dirty="0"/>
            </a:br>
            <a:r>
              <a:rPr lang="ar-SA" sz="2300" dirty="0" smtClean="0">
                <a:solidFill>
                  <a:schemeClr val="accent2"/>
                </a:solidFill>
              </a:rPr>
              <a:t>پ</a:t>
            </a:r>
            <a:r>
              <a:rPr lang="en-US" sz="2300" dirty="0" smtClean="0">
                <a:solidFill>
                  <a:schemeClr val="accent2"/>
                </a:solidFill>
              </a:rPr>
              <a:t>. </a:t>
            </a:r>
            <a:r>
              <a:rPr lang="ar-SA" sz="2300" dirty="0" smtClean="0">
                <a:solidFill>
                  <a:schemeClr val="accent2"/>
                </a:solidFill>
              </a:rPr>
              <a:t>چارچوب نهادی</a:t>
            </a:r>
            <a:r>
              <a:rPr lang="fa-IR" sz="2300" dirty="0" smtClean="0">
                <a:solidFill>
                  <a:schemeClr val="accent2"/>
                </a:solidFill>
              </a:rPr>
              <a:t> (</a:t>
            </a:r>
            <a:r>
              <a:rPr lang="en-US" sz="2300" dirty="0" smtClean="0">
                <a:solidFill>
                  <a:schemeClr val="accent2"/>
                </a:solidFill>
              </a:rPr>
              <a:t>IV</a:t>
            </a:r>
            <a:r>
              <a:rPr lang="fa-IR" sz="2300" dirty="0" smtClean="0">
                <a:solidFill>
                  <a:schemeClr val="accent2"/>
                </a:solidFill>
              </a:rPr>
              <a:t>) - </a:t>
            </a:r>
            <a:r>
              <a:rPr lang="ar-SA" sz="2300" dirty="0" smtClean="0">
                <a:solidFill>
                  <a:schemeClr val="accent2"/>
                </a:solidFill>
              </a:rPr>
              <a:t>ساختار حاکمیت</a:t>
            </a:r>
            <a:endParaRPr lang="fa-IR" sz="23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1"/>
            <a:fld id="{7199FE57-B04B-4B7C-816D-A15AF53620B8}" type="slidenum">
              <a:rPr lang="en-US" smtClean="0"/>
              <a:pPr rtl="1"/>
              <a:t>12</a:t>
            </a:fld>
            <a:endParaRPr lang="fa-IR" dirty="0"/>
          </a:p>
        </p:txBody>
      </p:sp>
      <p:pic>
        <p:nvPicPr>
          <p:cNvPr id="5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19200" y="1676400"/>
            <a:ext cx="6553200" cy="396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r" rtl="1"/>
            <a:r>
              <a:rPr lang="en-US" sz="2600" dirty="0" smtClean="0"/>
              <a:t>II</a:t>
            </a:r>
            <a:r>
              <a:rPr lang="fa-IR" sz="2600" dirty="0" smtClean="0"/>
              <a:t>. </a:t>
            </a:r>
            <a:r>
              <a:rPr lang="ar-SA" dirty="0" smtClean="0"/>
              <a:t>اصول مدیریت بدهی دولتی</a:t>
            </a:r>
            <a:r>
              <a:rPr dirty="0"/>
              <a:t/>
            </a:r>
            <a:br>
              <a:rPr dirty="0"/>
            </a:br>
            <a:r>
              <a:rPr lang="ar-SA" sz="2300" dirty="0" smtClean="0">
                <a:solidFill>
                  <a:schemeClr val="accent2"/>
                </a:solidFill>
              </a:rPr>
              <a:t>پ</a:t>
            </a:r>
            <a:r>
              <a:rPr lang="en-US" sz="2300" dirty="0" smtClean="0">
                <a:solidFill>
                  <a:schemeClr val="accent2"/>
                </a:solidFill>
              </a:rPr>
              <a:t>. </a:t>
            </a:r>
            <a:r>
              <a:rPr lang="ar-SA" sz="2300" dirty="0" smtClean="0">
                <a:solidFill>
                  <a:schemeClr val="accent2"/>
                </a:solidFill>
              </a:rPr>
              <a:t>چارچوب نهادی</a:t>
            </a:r>
            <a:r>
              <a:rPr lang="fa-IR" sz="2300" dirty="0" smtClean="0">
                <a:solidFill>
                  <a:schemeClr val="accent2"/>
                </a:solidFill>
              </a:rPr>
              <a:t> (</a:t>
            </a:r>
            <a:r>
              <a:rPr lang="en-US" sz="2300" dirty="0" smtClean="0">
                <a:solidFill>
                  <a:schemeClr val="accent2"/>
                </a:solidFill>
              </a:rPr>
              <a:t>V</a:t>
            </a:r>
            <a:r>
              <a:rPr lang="fa-IR" sz="2300" dirty="0" smtClean="0">
                <a:solidFill>
                  <a:schemeClr val="accent2"/>
                </a:solidFill>
              </a:rPr>
              <a:t>) - </a:t>
            </a:r>
            <a:r>
              <a:rPr lang="ar-SA" sz="2300" dirty="0" smtClean="0">
                <a:solidFill>
                  <a:schemeClr val="accent2"/>
                </a:solidFill>
              </a:rPr>
              <a:t>ترتیبات نهادی</a:t>
            </a:r>
            <a:endParaRPr lang="fa-IR" sz="2300" dirty="0">
              <a:solidFill>
                <a:schemeClr val="accent2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1"/>
            <a:fld id="{D2E57653-3E58-4892-A7ED-712530ACC680}" type="slidenum">
              <a:rPr kumimoji="0" lang="en-US" smtClean="0"/>
              <a:pPr rtl="1"/>
              <a:t>13</a:t>
            </a:fld>
            <a:endParaRPr kumimoji="0" lang="fa-IR" dirty="0"/>
          </a:p>
        </p:txBody>
      </p:sp>
      <p:graphicFrame>
        <p:nvGraphicFramePr>
          <p:cNvPr id="9" name="Content Placeholder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3117163690"/>
              </p:ext>
            </p:extLst>
          </p:nvPr>
        </p:nvGraphicFramePr>
        <p:xfrm>
          <a:off x="228600" y="1524000"/>
          <a:ext cx="8763000" cy="4806247"/>
        </p:xfrm>
        <a:graphic>
          <a:graphicData uri="http://schemas.openxmlformats.org/drawingml/2006/table">
            <a:tbl>
              <a:tblPr firstRow="1" bandRow="1">
                <a:tableStyleId>{74C1A8A3-306A-4EB7-A6B1-4F7E0EB9C5D6}</a:tableStyleId>
              </a:tblPr>
              <a:tblGrid>
                <a:gridCol w="2190750"/>
                <a:gridCol w="2190750"/>
                <a:gridCol w="2190750"/>
                <a:gridCol w="2190750"/>
              </a:tblGrid>
              <a:tr h="470221"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400" kern="1200" dirty="0"/>
                        <a:t>دفاتر مدیریت بدهی مجزا و مستقل</a:t>
                      </a:r>
                      <a:r>
                        <a:rPr lang="en-US" sz="1400" kern="1200" dirty="0"/>
                        <a:t> </a:t>
                      </a:r>
                      <a:endParaRPr lang="fa-IR" sz="14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400" kern="1200" dirty="0"/>
                        <a:t>یک دفتر مدیریت بدهی مجزا به‌عنوان سازمان وابسته به وزارت دارایی</a:t>
                      </a:r>
                      <a:r>
                        <a:t> </a:t>
                      </a:r>
                      <a:endParaRPr lang="fa-IR" sz="14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400" kern="1200" dirty="0"/>
                        <a:t>دفتر مدیریت بدهی در خزانه‌داری یا وزارت دارایی</a:t>
                      </a:r>
                      <a:r>
                        <a:t> </a:t>
                      </a:r>
                      <a:endParaRPr lang="fa-IR" sz="14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400" kern="1200" dirty="0"/>
                        <a:t>دفتر مدیریت بدهی در بانک مرکزی</a:t>
                      </a:r>
                      <a:r>
                        <a:rPr lang="en-US" sz="1400" kern="1200" dirty="0"/>
                        <a:t> </a:t>
                      </a:r>
                      <a:endParaRPr lang="fa-IR" sz="14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25578"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600" kern="1200" dirty="0" smtClean="0"/>
                        <a:t>آلمان</a:t>
                      </a:r>
                    </a:p>
                    <a:p>
                      <a:pPr marL="0" marR="0" algn="ctr" rtl="1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600" kern="1200" dirty="0" smtClean="0"/>
                        <a:t>مجارستان</a:t>
                      </a:r>
                      <a:endParaRPr lang="fa-IR" sz="1600" dirty="0"/>
                    </a:p>
                    <a:p>
                      <a:pPr marL="0" marR="0" algn="ctr" rtl="1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600" kern="1200" dirty="0"/>
                        <a:t>ایرلند</a:t>
                      </a:r>
                      <a:endParaRPr lang="fa-IR" sz="1600" dirty="0"/>
                    </a:p>
                    <a:p>
                      <a:pPr marL="0" marR="0" algn="ctr" rtl="1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600" kern="1200" dirty="0" smtClean="0"/>
                        <a:t>پرتغال</a:t>
                      </a:r>
                    </a:p>
                    <a:p>
                      <a:pPr marL="0" marR="0" algn="ctr" rtl="1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600" kern="1200" dirty="0" smtClean="0">
                          <a:latin typeface="+mn-lt"/>
                        </a:rPr>
                        <a:t>سوئد</a:t>
                      </a:r>
                      <a:endParaRPr lang="fa-IR" sz="16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600" kern="1200" dirty="0" smtClean="0"/>
                        <a:t>استرالیا</a:t>
                      </a:r>
                    </a:p>
                    <a:p>
                      <a:pPr marL="0" marR="0" algn="ctr" rtl="1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600" kern="1200" dirty="0" smtClean="0"/>
                        <a:t>بلژیک</a:t>
                      </a:r>
                    </a:p>
                    <a:p>
                      <a:pPr marL="0" marR="0" algn="ctr" rtl="1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600" kern="1200" dirty="0" smtClean="0"/>
                        <a:t>هلند</a:t>
                      </a:r>
                    </a:p>
                    <a:p>
                      <a:pPr marL="0" marR="0" algn="ctr" rtl="1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600" kern="1200" dirty="0" smtClean="0"/>
                        <a:t>نیوزلند</a:t>
                      </a:r>
                      <a:endParaRPr lang="fa-IR" sz="1600" dirty="0"/>
                    </a:p>
                    <a:p>
                      <a:pPr marL="0" marR="0" algn="ctr" rtl="1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600" kern="1200" dirty="0"/>
                        <a:t>نیجریه</a:t>
                      </a:r>
                      <a:r>
                        <a:rPr lang="en-US" sz="1600" kern="1200" dirty="0"/>
                        <a:t> </a:t>
                      </a:r>
                      <a:endParaRPr lang="fa-IR" sz="1600" dirty="0"/>
                    </a:p>
                    <a:p>
                      <a:pPr marL="0" marR="0" algn="ctr" rtl="1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600" kern="1200" dirty="0" smtClean="0"/>
                        <a:t>انگلستان</a:t>
                      </a:r>
                      <a:endParaRPr lang="fa-IR" sz="16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600" kern="1200" dirty="0" smtClean="0"/>
                        <a:t>آرژانتین</a:t>
                      </a:r>
                    </a:p>
                    <a:p>
                      <a:pPr marL="0" marR="0" algn="ctr" rtl="1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600" kern="1200" dirty="0" smtClean="0"/>
                        <a:t>برزیل</a:t>
                      </a:r>
                    </a:p>
                    <a:p>
                      <a:pPr marL="0" marR="0" algn="ctr" rtl="1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600" kern="1200" dirty="0" smtClean="0"/>
                        <a:t>شیلی</a:t>
                      </a:r>
                    </a:p>
                    <a:p>
                      <a:pPr marL="0" marR="0" algn="ctr" rtl="1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600" kern="1200" dirty="0" smtClean="0"/>
                        <a:t>چین</a:t>
                      </a:r>
                    </a:p>
                    <a:p>
                      <a:pPr marL="0" marR="0" algn="ctr" rtl="1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600" kern="1200" dirty="0" smtClean="0"/>
                        <a:t>کلمبیا</a:t>
                      </a:r>
                    </a:p>
                    <a:p>
                      <a:pPr marL="0" marR="0" algn="ctr" rtl="1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600" kern="1200" dirty="0" smtClean="0"/>
                        <a:t>فرانسه</a:t>
                      </a:r>
                    </a:p>
                    <a:p>
                      <a:pPr marL="0" marR="0" algn="ctr" rtl="1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600" kern="1200" dirty="0" smtClean="0"/>
                        <a:t>اندونزی</a:t>
                      </a:r>
                    </a:p>
                    <a:p>
                      <a:pPr marL="0" marR="0" algn="ctr" rtl="1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600" kern="1200" dirty="0" smtClean="0"/>
                        <a:t>ایتالیا</a:t>
                      </a:r>
                      <a:endParaRPr lang="fa-IR" sz="1600" dirty="0"/>
                    </a:p>
                    <a:p>
                      <a:pPr marL="0" marR="0" algn="ctr" rtl="1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600" kern="1200" dirty="0"/>
                        <a:t>ژاپن</a:t>
                      </a:r>
                      <a:endParaRPr lang="fa-IR" sz="1600" dirty="0"/>
                    </a:p>
                    <a:p>
                      <a:pPr marL="0" marR="0" algn="ctr" rtl="1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600" kern="1200" dirty="0" smtClean="0"/>
                        <a:t>کره</a:t>
                      </a:r>
                    </a:p>
                    <a:p>
                      <a:pPr marL="0" marR="0" algn="ctr" rtl="1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600" kern="1200" dirty="0" smtClean="0"/>
                        <a:t>مکزیک</a:t>
                      </a:r>
                    </a:p>
                    <a:p>
                      <a:pPr marL="0" marR="0" algn="ctr" rtl="1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600" kern="1200" dirty="0" smtClean="0"/>
                        <a:t>روسیه</a:t>
                      </a:r>
                    </a:p>
                    <a:p>
                      <a:pPr marL="0" marR="0" algn="ctr" rtl="1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600" kern="1200" dirty="0" smtClean="0"/>
                        <a:t>اسپانیا</a:t>
                      </a:r>
                    </a:p>
                    <a:p>
                      <a:pPr marL="0" marR="0" algn="ctr" rtl="1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600" kern="1200" dirty="0" smtClean="0"/>
                        <a:t>ایالات متحده</a:t>
                      </a:r>
                      <a:endParaRPr lang="fa-IR" sz="16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600" kern="1200" dirty="0"/>
                        <a:t>دانمارک</a:t>
                      </a:r>
                      <a:endParaRPr lang="fa-IR" sz="1600" dirty="0"/>
                    </a:p>
                    <a:p>
                      <a:pPr marL="0" marR="0" algn="ctr" rtl="1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600" kern="1200" dirty="0" smtClean="0"/>
                        <a:t>هندوستان</a:t>
                      </a:r>
                      <a:endParaRPr lang="fa-IR" sz="16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20040"/>
            <a:ext cx="7467600" cy="899160"/>
          </a:xfrm>
        </p:spPr>
        <p:txBody>
          <a:bodyPr>
            <a:noAutofit/>
          </a:bodyPr>
          <a:lstStyle/>
          <a:p>
            <a:pPr algn="r" rtl="1" eaLnBrk="1" fontAlgn="auto" hangingPunct="1">
              <a:spcAft>
                <a:spcPts val="0"/>
              </a:spcAft>
              <a:defRPr/>
            </a:pPr>
            <a:r>
              <a:rPr lang="en-US" sz="2700" dirty="0" smtClean="0"/>
              <a:t>II</a:t>
            </a:r>
            <a:r>
              <a:rPr lang="fa-IR" sz="2700" dirty="0" smtClean="0"/>
              <a:t>. </a:t>
            </a:r>
            <a:r>
              <a:rPr lang="ar-SA" dirty="0" smtClean="0"/>
              <a:t>اصول مدیریت بدهی دولتی</a:t>
            </a:r>
            <a:r>
              <a:rPr dirty="0"/>
              <a:t/>
            </a:r>
            <a:br>
              <a:rPr dirty="0"/>
            </a:br>
            <a:r>
              <a:rPr lang="ar-SA" sz="2300" dirty="0" smtClean="0">
                <a:solidFill>
                  <a:schemeClr val="accent2"/>
                </a:solidFill>
              </a:rPr>
              <a:t>پ</a:t>
            </a:r>
            <a:r>
              <a:rPr lang="en-US" sz="2300" dirty="0" smtClean="0">
                <a:solidFill>
                  <a:schemeClr val="accent2"/>
                </a:solidFill>
              </a:rPr>
              <a:t>. </a:t>
            </a:r>
            <a:r>
              <a:rPr lang="ar-SA" sz="2300" dirty="0" smtClean="0">
                <a:solidFill>
                  <a:schemeClr val="accent2"/>
                </a:solidFill>
              </a:rPr>
              <a:t>چارچوب نهادی</a:t>
            </a:r>
            <a:r>
              <a:rPr lang="fa-IR" sz="2300" dirty="0" smtClean="0">
                <a:solidFill>
                  <a:schemeClr val="accent2"/>
                </a:solidFill>
              </a:rPr>
              <a:t> (</a:t>
            </a:r>
            <a:r>
              <a:rPr lang="en-US" sz="2300" dirty="0" smtClean="0">
                <a:solidFill>
                  <a:schemeClr val="accent2"/>
                </a:solidFill>
              </a:rPr>
              <a:t>VI</a:t>
            </a:r>
            <a:r>
              <a:rPr lang="fa-IR" sz="2300" dirty="0" smtClean="0">
                <a:solidFill>
                  <a:schemeClr val="accent2"/>
                </a:solidFill>
              </a:rPr>
              <a:t>) - </a:t>
            </a:r>
            <a:r>
              <a:rPr lang="ar-SA" sz="2300" dirty="0" smtClean="0">
                <a:solidFill>
                  <a:schemeClr val="accent2"/>
                </a:solidFill>
              </a:rPr>
              <a:t>عملکردهای دفتر مدیریت بدهی</a:t>
            </a:r>
            <a:endParaRPr lang="fa-IR" sz="2300" b="0" dirty="0" smtClean="0">
              <a:solidFill>
                <a:srgbClr val="000066"/>
              </a:solidFill>
            </a:endParaRP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609600" y="1905000"/>
          <a:ext cx="7772400" cy="238252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2590800"/>
                <a:gridCol w="2590800"/>
                <a:gridCol w="2590800"/>
              </a:tblGrid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dirty="0" smtClean="0"/>
                        <a:t>پیشخوان</a:t>
                      </a:r>
                      <a:endParaRPr lang="fa-I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dirty="0" smtClean="0"/>
                        <a:t>لایه میانی</a:t>
                      </a:r>
                      <a:endParaRPr lang="fa-I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dirty="0" smtClean="0"/>
                        <a:t>لایه پشتیبان</a:t>
                      </a:r>
                      <a:endParaRPr lang="fa-I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sz="1800" dirty="0" smtClean="0"/>
                        <a:t>مسئول اجرای معاملات در بازارهای مالی، از جمله مدیریت مزایده‌ها و سایر اشکال استقراض، مدیریت روابط سرمایه‌گذار و نظارت بر شرایط بازار</a:t>
                      </a:r>
                      <a:endParaRPr lang="fa-IR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>
                        <a:buFontTx/>
                        <a:buNone/>
                      </a:pPr>
                      <a:r>
                        <a:rPr lang="ar-SA" sz="1800" dirty="0" smtClean="0"/>
                        <a:t>مسئول استراتژی مدیریت بدهی و تحلیل ریسک، نظارت و گزارش‌دهی در مورد ریسک‌های مربوط به سبد، و ارزیابی عملکرد مدیران بدهی براساس هرگونه اهداف</a:t>
                      </a:r>
                      <a:r>
                        <a:rPr lang="en-US" sz="1800" dirty="0" smtClean="0"/>
                        <a:t>/</a:t>
                      </a:r>
                      <a:r>
                        <a:rPr lang="ar-SA" sz="1800" dirty="0" smtClean="0"/>
                        <a:t>معیارهای استراتژیک</a:t>
                      </a:r>
                      <a:r>
                        <a:rPr lang="en-US" sz="1800" dirty="0" smtClean="0"/>
                        <a:t> </a:t>
                      </a:r>
                      <a:endParaRPr lang="fa-IR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800" dirty="0" smtClean="0"/>
                        <a:t>انجام معاملات، و حفظ سوابق مالی</a:t>
                      </a:r>
                      <a:endParaRPr lang="fa-IR" sz="18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1"/>
            <a:fld id="{7199FE57-B04B-4B7C-816D-A15AF53620B8}" type="slidenum">
              <a:rPr lang="en-US" smtClean="0"/>
              <a:pPr rtl="1"/>
              <a:t>14</a:t>
            </a:fld>
            <a:endParaRPr lang="fa-IR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en-US" dirty="0" smtClean="0"/>
              <a:t>II</a:t>
            </a:r>
            <a:r>
              <a:rPr lang="fa-IR" dirty="0" smtClean="0"/>
              <a:t>. </a:t>
            </a:r>
            <a:r>
              <a:rPr lang="ar-SA" dirty="0" smtClean="0"/>
              <a:t>اصول مدیریت بدهی دولتی</a:t>
            </a:r>
            <a:r>
              <a:rPr dirty="0"/>
              <a:t/>
            </a:r>
            <a:br>
              <a:rPr dirty="0"/>
            </a:br>
            <a:r>
              <a:rPr lang="ar-SA" sz="2400" dirty="0" smtClean="0">
                <a:solidFill>
                  <a:schemeClr val="accent2"/>
                </a:solidFill>
              </a:rPr>
              <a:t>ت</a:t>
            </a:r>
            <a:r>
              <a:rPr lang="en-US" sz="2400" dirty="0" smtClean="0">
                <a:solidFill>
                  <a:schemeClr val="accent2"/>
                </a:solidFill>
              </a:rPr>
              <a:t>. </a:t>
            </a:r>
            <a:r>
              <a:rPr lang="ar-SA" sz="2400" dirty="0" smtClean="0">
                <a:solidFill>
                  <a:schemeClr val="accent2"/>
                </a:solidFill>
              </a:rPr>
              <a:t>استراتژی میان‌مدت مدیریت بدهی</a:t>
            </a:r>
            <a:endParaRPr lang="fa-I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447800"/>
            <a:ext cx="8229600" cy="5029200"/>
          </a:xfrm>
        </p:spPr>
        <p:txBody>
          <a:bodyPr/>
          <a:lstStyle/>
          <a:p>
            <a:pPr marL="274320" indent="-274320" algn="r" rtl="1" eaLnBrk="1" fontAlgn="auto" hangingPunct="1">
              <a:spcBef>
                <a:spcPts val="300"/>
              </a:spcBef>
              <a:spcAft>
                <a:spcPts val="300"/>
              </a:spcAft>
              <a:defRPr/>
            </a:pPr>
            <a:r>
              <a:rPr lang="ar-SA" sz="2400" b="0" dirty="0" smtClean="0">
                <a:solidFill>
                  <a:srgbClr val="000066"/>
                </a:solidFill>
              </a:rPr>
              <a:t>شناسایی اهداف و دامنه استراتژی میان‌مدت مدیریت بدهی</a:t>
            </a:r>
          </a:p>
          <a:p>
            <a:pPr marL="274320" indent="-274320" algn="r" rtl="1" eaLnBrk="1" fontAlgn="auto" hangingPunct="1">
              <a:spcBef>
                <a:spcPts val="300"/>
              </a:spcBef>
              <a:spcAft>
                <a:spcPts val="300"/>
              </a:spcAft>
              <a:defRPr/>
            </a:pPr>
            <a:r>
              <a:rPr lang="ar-SA" sz="2400" b="0" dirty="0" smtClean="0">
                <a:solidFill>
                  <a:srgbClr val="000066"/>
                </a:solidFill>
              </a:rPr>
              <a:t>تحلیل هزینه و ریسک سبد بدهی‌های موجود</a:t>
            </a:r>
          </a:p>
          <a:p>
            <a:pPr marL="274320" indent="-274320" algn="r" rtl="1" eaLnBrk="1" fontAlgn="auto" hangingPunct="1">
              <a:spcBef>
                <a:spcPts val="300"/>
              </a:spcBef>
              <a:spcAft>
                <a:spcPts val="300"/>
              </a:spcAft>
              <a:defRPr/>
            </a:pPr>
            <a:r>
              <a:rPr lang="ar-SA" sz="2400" b="0" dirty="0" smtClean="0">
                <a:solidFill>
                  <a:srgbClr val="000066"/>
                </a:solidFill>
              </a:rPr>
              <a:t>تحلیل منابع مالی بالقوه، شامل ویژگی‌های هزینه و ریسک</a:t>
            </a:r>
            <a:r>
              <a:rPr lang="en-US" sz="2400" b="0" dirty="0" smtClean="0">
                <a:solidFill>
                  <a:srgbClr val="000066"/>
                </a:solidFill>
              </a:rPr>
              <a:t> </a:t>
            </a:r>
          </a:p>
          <a:p>
            <a:pPr marL="274320" indent="-274320" algn="r" rtl="1" eaLnBrk="1" fontAlgn="auto" hangingPunct="1">
              <a:spcBef>
                <a:spcPts val="300"/>
              </a:spcBef>
              <a:spcAft>
                <a:spcPts val="300"/>
              </a:spcAft>
              <a:defRPr/>
            </a:pPr>
            <a:r>
              <a:rPr lang="ar-SA" sz="2400" b="0" dirty="0" smtClean="0">
                <a:solidFill>
                  <a:srgbClr val="000066"/>
                </a:solidFill>
              </a:rPr>
              <a:t>شناسایی پیش‌بینی‌ها و ریسک‌های پایه</a:t>
            </a:r>
          </a:p>
          <a:p>
            <a:pPr marL="674370" lvl="1" indent="-274320" algn="r" rtl="1" eaLnBrk="1" fontAlgn="auto" hangingPunct="1">
              <a:spcBef>
                <a:spcPts val="300"/>
              </a:spcBef>
              <a:spcAft>
                <a:spcPts val="300"/>
              </a:spcAft>
              <a:defRPr/>
            </a:pPr>
            <a:r>
              <a:rPr lang="ar-SA" sz="2000" dirty="0" smtClean="0">
                <a:solidFill>
                  <a:srgbClr val="C00000"/>
                </a:solidFill>
              </a:rPr>
              <a:t>مالی</a:t>
            </a:r>
            <a:r>
              <a:rPr lang="en-US" sz="2000" dirty="0" smtClean="0">
                <a:solidFill>
                  <a:srgbClr val="C00000"/>
                </a:solidFill>
              </a:rPr>
              <a:t> </a:t>
            </a:r>
          </a:p>
          <a:p>
            <a:pPr marL="674370" lvl="1" indent="-274320" algn="r" rtl="1" eaLnBrk="1" fontAlgn="auto" hangingPunct="1">
              <a:spcBef>
                <a:spcPts val="300"/>
              </a:spcBef>
              <a:spcAft>
                <a:spcPts val="300"/>
              </a:spcAft>
              <a:defRPr/>
            </a:pPr>
            <a:r>
              <a:rPr lang="ar-SA" sz="2000" dirty="0" smtClean="0">
                <a:solidFill>
                  <a:srgbClr val="C00000"/>
                </a:solidFill>
              </a:rPr>
              <a:t>پولی</a:t>
            </a:r>
            <a:r>
              <a:rPr lang="en-US" sz="2000" dirty="0" smtClean="0">
                <a:solidFill>
                  <a:srgbClr val="C00000"/>
                </a:solidFill>
              </a:rPr>
              <a:t> </a:t>
            </a:r>
          </a:p>
          <a:p>
            <a:pPr marL="674370" lvl="1" indent="-274320" algn="r" rtl="1" eaLnBrk="1" fontAlgn="auto" hangingPunct="1">
              <a:spcBef>
                <a:spcPts val="300"/>
              </a:spcBef>
              <a:spcAft>
                <a:spcPts val="300"/>
              </a:spcAft>
              <a:defRPr/>
            </a:pPr>
            <a:r>
              <a:rPr lang="ar-SA" sz="2000" dirty="0" smtClean="0">
                <a:solidFill>
                  <a:srgbClr val="C00000"/>
                </a:solidFill>
              </a:rPr>
              <a:t>خارجی</a:t>
            </a:r>
            <a:r>
              <a:rPr lang="en-US" sz="2000" dirty="0" smtClean="0">
                <a:solidFill>
                  <a:srgbClr val="C00000"/>
                </a:solidFill>
              </a:rPr>
              <a:t> </a:t>
            </a:r>
          </a:p>
          <a:p>
            <a:pPr marL="674370" lvl="1" indent="-274320" algn="r" rtl="1" eaLnBrk="1" fontAlgn="auto" hangingPunct="1">
              <a:spcBef>
                <a:spcPts val="300"/>
              </a:spcBef>
              <a:spcAft>
                <a:spcPts val="300"/>
              </a:spcAft>
              <a:defRPr/>
            </a:pPr>
            <a:r>
              <a:rPr lang="ar-SA" sz="2000" dirty="0" smtClean="0">
                <a:solidFill>
                  <a:srgbClr val="C00000"/>
                </a:solidFill>
              </a:rPr>
              <a:t>بازار</a:t>
            </a:r>
            <a:r>
              <a:rPr lang="en-US" sz="2000" dirty="0" smtClean="0">
                <a:solidFill>
                  <a:srgbClr val="C00000"/>
                </a:solidFill>
              </a:rPr>
              <a:t> </a:t>
            </a:r>
          </a:p>
          <a:p>
            <a:pPr marL="274320" indent="-274320" algn="r" rtl="1" eaLnBrk="1" fontAlgn="auto" hangingPunct="1">
              <a:spcBef>
                <a:spcPts val="300"/>
              </a:spcBef>
              <a:spcAft>
                <a:spcPts val="300"/>
              </a:spcAft>
              <a:defRPr/>
            </a:pPr>
            <a:r>
              <a:rPr lang="ar-SA" sz="2400" b="0" dirty="0" smtClean="0">
                <a:solidFill>
                  <a:srgbClr val="000066"/>
                </a:solidFill>
              </a:rPr>
              <a:t>بررسی عوامل ساختاری بلندمدت کلیدی</a:t>
            </a:r>
          </a:p>
          <a:p>
            <a:pPr marL="274320" indent="-274320" algn="r" rtl="1" eaLnBrk="1" fontAlgn="auto" hangingPunct="1">
              <a:spcBef>
                <a:spcPts val="300"/>
              </a:spcBef>
              <a:spcAft>
                <a:spcPts val="300"/>
              </a:spcAft>
              <a:defRPr/>
            </a:pPr>
            <a:r>
              <a:rPr lang="ar-SA" sz="2400" b="0" dirty="0" smtClean="0">
                <a:solidFill>
                  <a:srgbClr val="000066"/>
                </a:solidFill>
              </a:rPr>
              <a:t>شناسایی توازن هزینه</a:t>
            </a:r>
            <a:r>
              <a:rPr lang="en-US" sz="2400" b="0" dirty="0" smtClean="0">
                <a:solidFill>
                  <a:srgbClr val="000066"/>
                </a:solidFill>
              </a:rPr>
              <a:t>-</a:t>
            </a:r>
            <a:r>
              <a:rPr lang="ar-SA" sz="2400" b="0" dirty="0" smtClean="0">
                <a:solidFill>
                  <a:srgbClr val="000066"/>
                </a:solidFill>
              </a:rPr>
              <a:t>ریسک، و رتبه‌بندی استراتژی‌های جایگزین</a:t>
            </a:r>
            <a:r>
              <a:rPr lang="en-US" sz="2400" b="0" dirty="0" smtClean="0">
                <a:solidFill>
                  <a:srgbClr val="000066"/>
                </a:solidFill>
              </a:rPr>
              <a:t> </a:t>
            </a:r>
          </a:p>
          <a:p>
            <a:pPr rtl="1"/>
            <a:endParaRPr lang="fa-I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1"/>
            <a:fld id="{7199FE57-B04B-4B7C-816D-A15AF53620B8}" type="slidenum">
              <a:rPr lang="en-US" smtClean="0"/>
              <a:pPr rtl="1"/>
              <a:t>15</a:t>
            </a:fld>
            <a:endParaRPr lang="fa-IR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20040"/>
            <a:ext cx="7239000" cy="746760"/>
          </a:xfrm>
        </p:spPr>
        <p:txBody>
          <a:bodyPr>
            <a:normAutofit fontScale="90000"/>
          </a:bodyPr>
          <a:lstStyle/>
          <a:p>
            <a:pPr algn="r" rtl="1" eaLnBrk="1" fontAlgn="auto" hangingPunct="1">
              <a:spcAft>
                <a:spcPts val="0"/>
              </a:spcAft>
              <a:defRPr/>
            </a:pPr>
            <a:r>
              <a:rPr lang="en-US" sz="3100" dirty="0" smtClean="0"/>
              <a:t>II</a:t>
            </a:r>
            <a:r>
              <a:rPr lang="fa-IR" sz="3100" dirty="0" smtClean="0"/>
              <a:t>. </a:t>
            </a:r>
            <a:r>
              <a:rPr lang="ar-SA" sz="3100" dirty="0" smtClean="0"/>
              <a:t>اصول مدیریت بدهی دولتی</a:t>
            </a:r>
            <a:r>
              <a:rPr dirty="0"/>
              <a:t/>
            </a:r>
            <a:br>
              <a:rPr dirty="0"/>
            </a:br>
            <a:r>
              <a:rPr lang="ar-SA" sz="2700" dirty="0" smtClean="0">
                <a:solidFill>
                  <a:schemeClr val="accent2"/>
                </a:solidFill>
              </a:rPr>
              <a:t>ث</a:t>
            </a:r>
            <a:r>
              <a:rPr lang="en-US" sz="2700" dirty="0" smtClean="0">
                <a:solidFill>
                  <a:schemeClr val="accent2"/>
                </a:solidFill>
              </a:rPr>
              <a:t>. </a:t>
            </a:r>
            <a:r>
              <a:rPr lang="ar-SA" sz="2700" dirty="0" smtClean="0">
                <a:solidFill>
                  <a:schemeClr val="accent2"/>
                </a:solidFill>
              </a:rPr>
              <a:t>چارچوب مدیریت ریسک</a:t>
            </a:r>
            <a:endParaRPr lang="fa-IR" sz="2700" dirty="0" smtClean="0"/>
          </a:p>
        </p:txBody>
      </p:sp>
      <p:sp>
        <p:nvSpPr>
          <p:cNvPr id="63491" name="Rectangle 3"/>
          <p:cNvSpPr>
            <a:spLocks noGrp="1" noChangeArrowheads="1"/>
          </p:cNvSpPr>
          <p:nvPr>
            <p:ph idx="1"/>
          </p:nvPr>
        </p:nvSpPr>
        <p:spPr>
          <a:xfrm>
            <a:off x="533400" y="1447800"/>
            <a:ext cx="8001000" cy="4648200"/>
          </a:xfrm>
        </p:spPr>
        <p:txBody>
          <a:bodyPr/>
          <a:lstStyle/>
          <a:p>
            <a:pPr algn="r" rtl="1" eaLnBrk="1" hangingPunct="1"/>
            <a:r>
              <a:rPr lang="ar-SA" sz="2200" b="0" dirty="0" smtClean="0"/>
              <a:t>تکنیک‌های مدیریت ریسک مدرن ابزارهایی مهم برای دستیابی به اهداف کلان و خرد مدیریت بدهی استراتژیک هستند</a:t>
            </a:r>
          </a:p>
          <a:p>
            <a:pPr rtl="1" eaLnBrk="1" hangingPunct="1">
              <a:buNone/>
            </a:pPr>
            <a:endParaRPr lang="fa-IR" sz="2200" b="0" dirty="0" smtClean="0"/>
          </a:p>
          <a:p>
            <a:pPr algn="r" rtl="1" eaLnBrk="1" hangingPunct="1"/>
            <a:r>
              <a:rPr lang="ar-SA" sz="2200" b="0" dirty="0" smtClean="0"/>
              <a:t>در حال حاضر عملکرد مدیریت ریسک یکی از ویژگی‌های اصلی تمام دفاتر مدیریت بدهی مدرن است</a:t>
            </a:r>
            <a:r>
              <a:rPr lang="en-US" sz="2200" b="0" dirty="0" smtClean="0"/>
              <a:t> </a:t>
            </a:r>
          </a:p>
          <a:p>
            <a:pPr rtl="1" eaLnBrk="1" hangingPunct="1">
              <a:buNone/>
            </a:pPr>
            <a:endParaRPr lang="fa-IR" sz="2200" b="0" dirty="0" smtClean="0"/>
          </a:p>
          <a:p>
            <a:pPr algn="r" rtl="1" eaLnBrk="1" hangingPunct="1"/>
            <a:r>
              <a:rPr lang="ar-SA" sz="2200" b="0" dirty="0" smtClean="0"/>
              <a:t>تشدید الزام شفافیت عملیات دولتی نیز شامل الزام به نظارت و گزارش‌دهی در مورد ریسک‌های ذاتی سبدهای بدهی است</a:t>
            </a:r>
          </a:p>
          <a:p>
            <a:pPr rtl="1" eaLnBrk="1" hangingPunct="1"/>
            <a:endParaRPr lang="fa-IR" sz="2200" b="0" dirty="0" smtClean="0"/>
          </a:p>
          <a:p>
            <a:pPr algn="r" rtl="1" eaLnBrk="1" hangingPunct="1"/>
            <a:r>
              <a:rPr lang="ar-SA" sz="2200" b="0" dirty="0" smtClean="0"/>
              <a:t>مدیریت ریسک همچنین باید ریسک‌های مالی دیگر، مانند بدهی‌های احتمالی و به‌ویژه تضمین‌های دولتی را در نظر بگیرد</a:t>
            </a:r>
            <a:r>
              <a:rPr lang="en-US" sz="2200" b="0" dirty="0" smtClean="0"/>
              <a:t>.</a:t>
            </a:r>
          </a:p>
          <a:p>
            <a:pPr rtl="1" eaLnBrk="1" hangingPunct="1"/>
            <a:endParaRPr lang="fa-IR" sz="2400" b="0" dirty="0" smtClean="0"/>
          </a:p>
          <a:p>
            <a:pPr rtl="1" eaLnBrk="1" hangingPunct="1"/>
            <a:endParaRPr lang="fa-IR" sz="2000" dirty="0" smtClean="0"/>
          </a:p>
          <a:p>
            <a:pPr rtl="1" eaLnBrk="1" hangingPunct="1"/>
            <a:endParaRPr lang="fa-IR" sz="2000" dirty="0" smtClean="0"/>
          </a:p>
          <a:p>
            <a:pPr rtl="1" eaLnBrk="1" hangingPunct="1">
              <a:lnSpc>
                <a:spcPct val="80000"/>
              </a:lnSpc>
            </a:pPr>
            <a:endParaRPr lang="fa-IR" sz="1600" dirty="0" smtClean="0"/>
          </a:p>
          <a:p>
            <a:pPr rtl="1" eaLnBrk="1" hangingPunct="1">
              <a:lnSpc>
                <a:spcPct val="80000"/>
              </a:lnSpc>
            </a:pPr>
            <a:endParaRPr lang="fa-IR" sz="16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1"/>
            <a:fld id="{7199FE57-B04B-4B7C-816D-A15AF53620B8}" type="slidenum">
              <a:rPr lang="en-US" smtClean="0"/>
              <a:pPr rtl="1"/>
              <a:t>16</a:t>
            </a:fld>
            <a:endParaRPr lang="fa-IR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20040"/>
            <a:ext cx="7239000" cy="822960"/>
          </a:xfrm>
        </p:spPr>
        <p:txBody>
          <a:bodyPr/>
          <a:lstStyle/>
          <a:p>
            <a:pPr algn="r" rtl="1" eaLnBrk="1" fontAlgn="auto" hangingPunct="1">
              <a:spcAft>
                <a:spcPts val="0"/>
              </a:spcAft>
              <a:defRPr/>
            </a:pPr>
            <a:r>
              <a:rPr lang="en-US" dirty="0" smtClean="0"/>
              <a:t>II</a:t>
            </a:r>
            <a:r>
              <a:rPr lang="fa-IR" dirty="0" smtClean="0"/>
              <a:t>. </a:t>
            </a:r>
            <a:r>
              <a:rPr lang="ar-SA" dirty="0" smtClean="0"/>
              <a:t>اصول مدیریت بدهی دولتی</a:t>
            </a:r>
            <a:r>
              <a:rPr dirty="0"/>
              <a:t/>
            </a:r>
            <a:br>
              <a:rPr dirty="0"/>
            </a:br>
            <a:r>
              <a:rPr lang="ar-SA" sz="2400" dirty="0" smtClean="0">
                <a:solidFill>
                  <a:schemeClr val="accent2"/>
                </a:solidFill>
              </a:rPr>
              <a:t>ج</a:t>
            </a:r>
            <a:r>
              <a:rPr lang="en-US" sz="2400" dirty="0" smtClean="0">
                <a:solidFill>
                  <a:schemeClr val="accent2"/>
                </a:solidFill>
              </a:rPr>
              <a:t>. </a:t>
            </a:r>
            <a:r>
              <a:rPr lang="ar-SA" sz="2400" dirty="0" smtClean="0">
                <a:solidFill>
                  <a:schemeClr val="accent2"/>
                </a:solidFill>
              </a:rPr>
              <a:t>توسعه بازار اوراق بهادار دولتی</a:t>
            </a:r>
          </a:p>
        </p:txBody>
      </p:sp>
      <p:sp>
        <p:nvSpPr>
          <p:cNvPr id="64515" name="Rectangle 3"/>
          <p:cNvSpPr>
            <a:spLocks noGrp="1" noChangeArrowheads="1"/>
          </p:cNvSpPr>
          <p:nvPr>
            <p:ph idx="1"/>
          </p:nvPr>
        </p:nvSpPr>
        <p:spPr>
          <a:xfrm>
            <a:off x="533400" y="1371600"/>
            <a:ext cx="7620000" cy="4878388"/>
          </a:xfrm>
        </p:spPr>
        <p:txBody>
          <a:bodyPr>
            <a:normAutofit/>
          </a:bodyPr>
          <a:lstStyle/>
          <a:p>
            <a:pPr marL="274320" indent="-274320" algn="r" rtl="1" eaLnBrk="1" fontAlgn="auto" hangingPunct="1">
              <a:lnSpc>
                <a:spcPct val="120000"/>
              </a:lnSpc>
              <a:spcAft>
                <a:spcPts val="0"/>
              </a:spcAft>
              <a:defRPr/>
            </a:pPr>
            <a:r>
              <a:rPr lang="ar-SA" sz="2200" b="0" dirty="0" smtClean="0"/>
              <a:t>مزایا برای منتشرکننده</a:t>
            </a:r>
            <a:r>
              <a:rPr lang="en-US" sz="2200" b="0" dirty="0" smtClean="0"/>
              <a:t>:</a:t>
            </a:r>
          </a:p>
          <a:p>
            <a:pPr marL="521208" lvl="1" algn="r" rtl="1" eaLnBrk="1" fontAlgn="auto" hangingPunct="1">
              <a:lnSpc>
                <a:spcPct val="120000"/>
              </a:lnSpc>
              <a:spcAft>
                <a:spcPts val="0"/>
              </a:spcAft>
              <a:buClr>
                <a:srgbClr val="C00000"/>
              </a:buClr>
              <a:defRPr/>
            </a:pPr>
            <a:r>
              <a:rPr lang="ar-SA" sz="1900" dirty="0" smtClean="0">
                <a:solidFill>
                  <a:srgbClr val="C00000"/>
                </a:solidFill>
              </a:rPr>
              <a:t>توانایی تأمین مالی دولتی مورد نیاز </a:t>
            </a:r>
            <a:r>
              <a:rPr lang="en-US" sz="1900" dirty="0" smtClean="0">
                <a:solidFill>
                  <a:srgbClr val="C00000"/>
                </a:solidFill>
              </a:rPr>
              <a:t>- </a:t>
            </a:r>
            <a:r>
              <a:rPr lang="ar-SA" sz="1900" dirty="0" smtClean="0">
                <a:solidFill>
                  <a:srgbClr val="C00000"/>
                </a:solidFill>
              </a:rPr>
              <a:t>هدف اصلی مدیران بدهی‌</a:t>
            </a:r>
          </a:p>
          <a:p>
            <a:pPr marL="521208" lvl="1" algn="r" rtl="1" eaLnBrk="1" fontAlgn="auto" hangingPunct="1">
              <a:lnSpc>
                <a:spcPct val="120000"/>
              </a:lnSpc>
              <a:spcAft>
                <a:spcPts val="0"/>
              </a:spcAft>
              <a:buClr>
                <a:srgbClr val="C00000"/>
              </a:buClr>
              <a:defRPr/>
            </a:pPr>
            <a:r>
              <a:rPr lang="ar-SA" sz="1900" dirty="0" smtClean="0">
                <a:solidFill>
                  <a:srgbClr val="C00000"/>
                </a:solidFill>
              </a:rPr>
              <a:t>بازار اولیه فعال برای اوراق بهادار دولتی که در آن واسطه‌های مالی فعالانه مشارکت دارند</a:t>
            </a:r>
          </a:p>
          <a:p>
            <a:pPr marL="521208" lvl="1" algn="r" rtl="1" eaLnBrk="1" fontAlgn="auto" hangingPunct="1">
              <a:lnSpc>
                <a:spcPct val="120000"/>
              </a:lnSpc>
              <a:spcAft>
                <a:spcPts val="0"/>
              </a:spcAft>
              <a:buClr>
                <a:srgbClr val="C00000"/>
              </a:buClr>
              <a:defRPr/>
            </a:pPr>
            <a:r>
              <a:rPr lang="ar-SA" sz="1900" dirty="0" smtClean="0">
                <a:solidFill>
                  <a:srgbClr val="C00000"/>
                </a:solidFill>
              </a:rPr>
              <a:t>توسعه یک بازار ثانویه فعال و دارای نقدینگی</a:t>
            </a:r>
            <a:r>
              <a:rPr lang="en-US" sz="1900" dirty="0" smtClean="0">
                <a:solidFill>
                  <a:srgbClr val="C00000"/>
                </a:solidFill>
              </a:rPr>
              <a:t> </a:t>
            </a:r>
          </a:p>
          <a:p>
            <a:pPr marL="521208" lvl="1" algn="r" rtl="1" eaLnBrk="1" fontAlgn="auto" hangingPunct="1">
              <a:lnSpc>
                <a:spcPct val="120000"/>
              </a:lnSpc>
              <a:spcAft>
                <a:spcPts val="0"/>
              </a:spcAft>
              <a:buClr>
                <a:srgbClr val="C00000"/>
              </a:buClr>
              <a:defRPr/>
            </a:pPr>
            <a:r>
              <a:rPr lang="ar-SA" sz="1900" dirty="0" smtClean="0">
                <a:solidFill>
                  <a:srgbClr val="C00000"/>
                </a:solidFill>
              </a:rPr>
              <a:t>پایه گسترده سرمایه‌گذاران</a:t>
            </a:r>
          </a:p>
          <a:p>
            <a:pPr marL="274320" indent="-274320" algn="r" rtl="1" eaLnBrk="1" fontAlgn="auto" hangingPunct="1">
              <a:lnSpc>
                <a:spcPct val="120000"/>
              </a:lnSpc>
              <a:spcAft>
                <a:spcPts val="0"/>
              </a:spcAft>
              <a:defRPr/>
            </a:pPr>
            <a:r>
              <a:rPr lang="ar-SA" sz="2000" b="0" dirty="0" smtClean="0"/>
              <a:t>مزایا برای اقتصاد به‌طور کلی</a:t>
            </a:r>
            <a:r>
              <a:rPr lang="en-US" sz="2000" b="0" dirty="0" smtClean="0"/>
              <a:t>:</a:t>
            </a:r>
          </a:p>
          <a:p>
            <a:pPr marL="521208" lvl="1" algn="r" rtl="1" eaLnBrk="1" fontAlgn="auto" hangingPunct="1">
              <a:lnSpc>
                <a:spcPct val="120000"/>
              </a:lnSpc>
              <a:spcAft>
                <a:spcPts val="0"/>
              </a:spcAft>
              <a:buClr>
                <a:srgbClr val="C00000"/>
              </a:buClr>
              <a:defRPr/>
            </a:pPr>
            <a:r>
              <a:rPr lang="ar-SA" sz="1900" dirty="0" smtClean="0">
                <a:solidFill>
                  <a:srgbClr val="C00000"/>
                </a:solidFill>
              </a:rPr>
              <a:t>بازار بدهی دولت دارای نقدینگی متناسب با طیف منحنی بازده تا اجازه قیمت‌گذاری سایر سفارش‌های منتشرکنندگان داده شود</a:t>
            </a:r>
          </a:p>
          <a:p>
            <a:pPr marL="521208" lvl="1" algn="r" rtl="1" eaLnBrk="1" fontAlgn="auto" hangingPunct="1">
              <a:lnSpc>
                <a:spcPct val="120000"/>
              </a:lnSpc>
              <a:spcAft>
                <a:spcPts val="0"/>
              </a:spcAft>
              <a:buClr>
                <a:srgbClr val="C00000"/>
              </a:buClr>
              <a:defRPr/>
            </a:pPr>
            <a:r>
              <a:rPr lang="ar-SA" sz="1900" dirty="0" smtClean="0">
                <a:solidFill>
                  <a:srgbClr val="C00000"/>
                </a:solidFill>
              </a:rPr>
              <a:t>استقرار محیط نظارتی</a:t>
            </a:r>
            <a:r>
              <a:rPr lang="en-US" sz="1900" dirty="0" smtClean="0">
                <a:solidFill>
                  <a:srgbClr val="C00000"/>
                </a:solidFill>
              </a:rPr>
              <a:t> </a:t>
            </a:r>
          </a:p>
          <a:p>
            <a:pPr marL="521208" lvl="1" algn="r" rtl="1" eaLnBrk="1" fontAlgn="auto" hangingPunct="1">
              <a:lnSpc>
                <a:spcPct val="120000"/>
              </a:lnSpc>
              <a:spcAft>
                <a:spcPts val="0"/>
              </a:spcAft>
              <a:buClr>
                <a:srgbClr val="C00000"/>
              </a:buClr>
              <a:defRPr/>
            </a:pPr>
            <a:r>
              <a:rPr lang="ar-SA" sz="1900" dirty="0" smtClean="0">
                <a:solidFill>
                  <a:srgbClr val="C00000"/>
                </a:solidFill>
              </a:rPr>
              <a:t>استقرار زیرساخت‌های بازار</a:t>
            </a:r>
            <a:r>
              <a:rPr lang="en-US" sz="1900" dirty="0" smtClean="0">
                <a:solidFill>
                  <a:srgbClr val="C00000"/>
                </a:solidFill>
              </a:rPr>
              <a:t>  </a:t>
            </a:r>
          </a:p>
          <a:p>
            <a:pPr marL="521208" lvl="1" algn="r" rtl="1" eaLnBrk="1" fontAlgn="auto" hangingPunct="1">
              <a:lnSpc>
                <a:spcPct val="120000"/>
              </a:lnSpc>
              <a:spcAft>
                <a:spcPts val="0"/>
              </a:spcAft>
              <a:buClr>
                <a:srgbClr val="C00000"/>
              </a:buClr>
              <a:defRPr/>
            </a:pPr>
            <a:r>
              <a:rPr lang="ar-SA" sz="1900" dirty="0" smtClean="0">
                <a:solidFill>
                  <a:srgbClr val="C00000"/>
                </a:solidFill>
              </a:rPr>
              <a:t>اعمال محدودیت‌های اندک بر سرمایه‌گذاران داخلی و خارجی</a:t>
            </a:r>
            <a:r>
              <a:rPr lang="en-US" sz="1900" dirty="0" smtClean="0">
                <a:solidFill>
                  <a:srgbClr val="C00000"/>
                </a:solidFill>
              </a:rPr>
              <a:t>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1"/>
            <a:fld id="{7199FE57-B04B-4B7C-816D-A15AF53620B8}" type="slidenum">
              <a:rPr lang="en-US" smtClean="0"/>
              <a:pPr rtl="1"/>
              <a:t>17</a:t>
            </a:fld>
            <a:endParaRPr lang="fa-I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 rtl="1"/>
            <a:r>
              <a:rPr lang="en-US" dirty="0" smtClean="0"/>
              <a:t>III</a:t>
            </a:r>
            <a:r>
              <a:rPr lang="fa-IR" dirty="0" smtClean="0"/>
              <a:t>. </a:t>
            </a:r>
            <a:r>
              <a:rPr lang="ar-SA" dirty="0" smtClean="0"/>
              <a:t>مدیریت وجوه نقد و مدیریت بدهی</a:t>
            </a:r>
            <a:r>
              <a:rPr dirty="0" smtClean="0"/>
              <a:t> </a:t>
            </a:r>
            <a:r>
              <a:rPr dirty="0"/>
              <a:t/>
            </a:r>
            <a:br>
              <a:rPr dirty="0"/>
            </a:br>
            <a:r>
              <a:rPr lang="ar-SA" sz="2400" dirty="0" smtClean="0">
                <a:solidFill>
                  <a:schemeClr val="accent2"/>
                </a:solidFill>
              </a:rPr>
              <a:t>الف</a:t>
            </a:r>
            <a:r>
              <a:rPr lang="en-US" sz="2400" dirty="0" smtClean="0">
                <a:solidFill>
                  <a:schemeClr val="accent2"/>
                </a:solidFill>
              </a:rPr>
              <a:t>. </a:t>
            </a:r>
            <a:r>
              <a:rPr lang="ar-SA" sz="2400" dirty="0" smtClean="0">
                <a:solidFill>
                  <a:schemeClr val="accent2"/>
                </a:solidFill>
              </a:rPr>
              <a:t>مجزا اما دو روی یک سکه</a:t>
            </a:r>
            <a:endParaRPr lang="fa-IR" sz="2400" dirty="0">
              <a:solidFill>
                <a:schemeClr val="accent2"/>
              </a:solidFill>
            </a:endParaRP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2022420577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1"/>
            <a:fld id="{D2E57653-3E58-4892-A7ED-712530ACC680}" type="slidenum">
              <a:rPr kumimoji="0" lang="en-US" smtClean="0"/>
              <a:pPr rtl="1"/>
              <a:t>18</a:t>
            </a:fld>
            <a:endParaRPr kumimoji="0" lang="fa-I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 rtl="1"/>
            <a:r>
              <a:rPr lang="en-US" sz="3100" dirty="0" smtClean="0"/>
              <a:t>III</a:t>
            </a:r>
            <a:r>
              <a:rPr lang="fa-IR" sz="3100" dirty="0" smtClean="0"/>
              <a:t>. </a:t>
            </a:r>
            <a:r>
              <a:rPr lang="ar-SA" sz="3100" dirty="0" smtClean="0"/>
              <a:t>مدیریت وجوه نقد و مدیریت بدهی</a:t>
            </a:r>
            <a:r>
              <a:rPr dirty="0"/>
              <a:t/>
            </a:r>
            <a:br>
              <a:rPr dirty="0"/>
            </a:br>
            <a:r>
              <a:rPr lang="ar-SA" sz="2400" dirty="0" smtClean="0">
                <a:solidFill>
                  <a:schemeClr val="accent2"/>
                </a:solidFill>
              </a:rPr>
              <a:t>ب</a:t>
            </a:r>
            <a:r>
              <a:rPr lang="en-US" sz="2400" dirty="0" smtClean="0">
                <a:solidFill>
                  <a:schemeClr val="accent2"/>
                </a:solidFill>
              </a:rPr>
              <a:t>. </a:t>
            </a:r>
            <a:r>
              <a:rPr lang="ar-SA" sz="2400" dirty="0" smtClean="0">
                <a:solidFill>
                  <a:schemeClr val="accent2"/>
                </a:solidFill>
              </a:rPr>
              <a:t>مواجهه با چالش‌های خاص</a:t>
            </a:r>
            <a:endParaRPr lang="fa-IR" sz="2400" dirty="0">
              <a:solidFill>
                <a:schemeClr val="accent2"/>
              </a:solidFill>
            </a:endParaRP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533400" y="1524000"/>
          <a:ext cx="8153400" cy="5029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1"/>
            <a:fld id="{D2E57653-3E58-4892-A7ED-712530ACC680}" type="slidenum">
              <a:rPr kumimoji="0" lang="en-US" smtClean="0"/>
              <a:pPr rtl="1"/>
              <a:t>19</a:t>
            </a:fld>
            <a:endParaRPr kumimoji="0" lang="fa-I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ar-SA" dirty="0" smtClean="0"/>
              <a:t>کلیات ارائه</a:t>
            </a:r>
            <a:endParaRPr lang="fa-I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752600"/>
            <a:ext cx="7848600" cy="4525963"/>
          </a:xfrm>
        </p:spPr>
        <p:txBody>
          <a:bodyPr/>
          <a:lstStyle/>
          <a:p>
            <a:pPr marL="514350" indent="-514350" algn="r" rtl="1">
              <a:lnSpc>
                <a:spcPct val="150000"/>
              </a:lnSpc>
              <a:buAutoNum type="romanUcPeriod"/>
            </a:pPr>
            <a:r>
              <a:rPr lang="ar-SA" sz="2400" b="0" dirty="0" smtClean="0"/>
              <a:t>مقدمه</a:t>
            </a:r>
          </a:p>
          <a:p>
            <a:pPr marL="514350" indent="-514350" algn="r" rtl="1">
              <a:lnSpc>
                <a:spcPct val="150000"/>
              </a:lnSpc>
              <a:buAutoNum type="romanUcPeriod"/>
            </a:pPr>
            <a:r>
              <a:rPr lang="ar-SA" sz="2400" b="0" dirty="0" smtClean="0"/>
              <a:t>اصول مدیریت بدهی دولتی</a:t>
            </a:r>
          </a:p>
          <a:p>
            <a:pPr marL="514350" indent="-514350" algn="r" rtl="1">
              <a:lnSpc>
                <a:spcPct val="150000"/>
              </a:lnSpc>
              <a:buAutoNum type="romanUcPeriod"/>
            </a:pPr>
            <a:r>
              <a:rPr lang="ar-SA" sz="2400" b="0" dirty="0" smtClean="0"/>
              <a:t>مدیریت وجوه نقد و بدهی</a:t>
            </a:r>
          </a:p>
          <a:p>
            <a:pPr marL="514350" indent="-514350" algn="r" rtl="1">
              <a:lnSpc>
                <a:spcPct val="150000"/>
              </a:lnSpc>
              <a:buAutoNum type="romanUcPeriod"/>
            </a:pPr>
            <a:r>
              <a:rPr lang="ar-SA" sz="2400" b="0" dirty="0" smtClean="0"/>
              <a:t>مدیریت بدهی و سیاست‌های مالی</a:t>
            </a:r>
          </a:p>
          <a:p>
            <a:pPr marL="514350" indent="-514350" algn="r" rtl="1">
              <a:lnSpc>
                <a:spcPct val="150000"/>
              </a:lnSpc>
              <a:buAutoNum type="romanUcPeriod"/>
            </a:pPr>
            <a:r>
              <a:rPr lang="ar-SA" sz="2400" b="0" dirty="0" smtClean="0"/>
              <a:t>چالش‌های مدیریت وجوه نقد و بدهی</a:t>
            </a:r>
          </a:p>
          <a:p>
            <a:pPr marL="514350" indent="-514350" algn="r" rtl="1">
              <a:lnSpc>
                <a:spcPct val="150000"/>
              </a:lnSpc>
              <a:buAutoNum type="romanUcPeriod"/>
            </a:pPr>
            <a:r>
              <a:rPr lang="ar-SA" sz="2400" b="0" dirty="0" smtClean="0"/>
              <a:t>نتیجه‌گیری‌ها</a:t>
            </a:r>
          </a:p>
          <a:p>
            <a:pPr rtl="1"/>
            <a:endParaRPr lang="fa-IR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1"/>
            <a:fld id="{7199FE57-B04B-4B7C-816D-A15AF53620B8}" type="slidenum">
              <a:rPr lang="en-US" smtClean="0"/>
              <a:pPr rtl="1"/>
              <a:t>2</a:t>
            </a:fld>
            <a:endParaRPr lang="fa-IR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76200"/>
            <a:ext cx="7543800" cy="1066800"/>
          </a:xfrm>
        </p:spPr>
        <p:txBody>
          <a:bodyPr>
            <a:noAutofit/>
          </a:bodyPr>
          <a:lstStyle/>
          <a:p>
            <a:pPr algn="r" rtl="1"/>
            <a:r>
              <a:rPr lang="en-US" dirty="0" smtClean="0">
                <a:solidFill>
                  <a:schemeClr val="accent1"/>
                </a:solidFill>
              </a:rPr>
              <a:t>III</a:t>
            </a:r>
            <a:r>
              <a:rPr lang="fa-IR" dirty="0" smtClean="0">
                <a:solidFill>
                  <a:schemeClr val="accent1"/>
                </a:solidFill>
              </a:rPr>
              <a:t>. </a:t>
            </a:r>
            <a:r>
              <a:rPr lang="ar-SA" dirty="0" smtClean="0">
                <a:solidFill>
                  <a:schemeClr val="accent1"/>
                </a:solidFill>
              </a:rPr>
              <a:t>مدیریت وجوه نقد و مدیریت بدهی</a:t>
            </a:r>
            <a:r>
              <a:rPr dirty="0"/>
              <a:t/>
            </a:r>
            <a:br>
              <a:rPr dirty="0"/>
            </a:br>
            <a:r>
              <a:rPr lang="ar-SA" sz="2400" dirty="0" smtClean="0">
                <a:solidFill>
                  <a:schemeClr val="accent2"/>
                </a:solidFill>
              </a:rPr>
              <a:t>پ</a:t>
            </a:r>
            <a:r>
              <a:rPr lang="en-US" sz="2400" dirty="0" smtClean="0">
                <a:solidFill>
                  <a:schemeClr val="accent2"/>
                </a:solidFill>
              </a:rPr>
              <a:t>. </a:t>
            </a:r>
            <a:r>
              <a:rPr lang="ar-SA" sz="2400" dirty="0" smtClean="0">
                <a:solidFill>
                  <a:schemeClr val="accent2"/>
                </a:solidFill>
              </a:rPr>
              <a:t>منطق مربوط به هماهنگی</a:t>
            </a:r>
            <a:endParaRPr lang="fa-IR" sz="2400" dirty="0">
              <a:solidFill>
                <a:schemeClr val="accent2"/>
              </a:solidFill>
            </a:endParaRP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228600" y="1447800"/>
          <a:ext cx="8763000" cy="4953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1"/>
            <a:fld id="{D2E57653-3E58-4892-A7ED-712530ACC680}" type="slidenum">
              <a:rPr kumimoji="0" lang="en-US" smtClean="0"/>
              <a:pPr rtl="1"/>
              <a:t>20</a:t>
            </a:fld>
            <a:endParaRPr kumimoji="0" lang="fa-I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28600"/>
            <a:ext cx="7239000" cy="914400"/>
          </a:xfrm>
        </p:spPr>
        <p:txBody>
          <a:bodyPr/>
          <a:lstStyle/>
          <a:p>
            <a:pPr algn="r" rtl="1"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rgbClr val="800000"/>
                </a:solidFill>
              </a:rPr>
              <a:t>IV</a:t>
            </a:r>
            <a:r>
              <a:rPr lang="fa-IR" dirty="0" smtClean="0">
                <a:solidFill>
                  <a:srgbClr val="800000"/>
                </a:solidFill>
              </a:rPr>
              <a:t>. </a:t>
            </a:r>
            <a:r>
              <a:rPr lang="ar-SA" dirty="0" smtClean="0">
                <a:solidFill>
                  <a:srgbClr val="800000"/>
                </a:solidFill>
              </a:rPr>
              <a:t>مدیریت بدهی و سیاست مالی</a:t>
            </a:r>
            <a:r>
              <a:rPr dirty="0"/>
              <a:t/>
            </a:r>
            <a:br>
              <a:rPr dirty="0"/>
            </a:br>
            <a:r>
              <a:rPr lang="ar-SA" sz="2400" dirty="0" smtClean="0">
                <a:solidFill>
                  <a:schemeClr val="accent2"/>
                </a:solidFill>
              </a:rPr>
              <a:t>الف</a:t>
            </a:r>
            <a:r>
              <a:rPr lang="en-US" sz="2400" dirty="0" smtClean="0">
                <a:solidFill>
                  <a:schemeClr val="accent2"/>
                </a:solidFill>
              </a:rPr>
              <a:t>. </a:t>
            </a:r>
            <a:r>
              <a:rPr lang="ar-SA" sz="2400" dirty="0" smtClean="0">
                <a:solidFill>
                  <a:schemeClr val="accent2"/>
                </a:solidFill>
              </a:rPr>
              <a:t>تأثیر سیاست مالی بر مدیریت بدهی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algn="r" rtl="1" eaLnBrk="1" hangingPunct="1">
              <a:lnSpc>
                <a:spcPct val="80000"/>
              </a:lnSpc>
              <a:spcAft>
                <a:spcPts val="600"/>
              </a:spcAft>
            </a:pPr>
            <a:r>
              <a:rPr lang="ar-SA" sz="2400" b="0" dirty="0" smtClean="0"/>
              <a:t>سیاست‌های صحیح اقتصاد کلان که برای مدیریت فعالانه بدهی ضروری است</a:t>
            </a:r>
          </a:p>
          <a:p>
            <a:pPr algn="r" rtl="1" eaLnBrk="1" hangingPunct="1">
              <a:lnSpc>
                <a:spcPct val="80000"/>
              </a:lnSpc>
              <a:spcAft>
                <a:spcPts val="600"/>
              </a:spcAft>
            </a:pPr>
            <a:r>
              <a:rPr lang="ar-SA" sz="2400" b="0" dirty="0" smtClean="0"/>
              <a:t>وضعیت مالی پایدار مورد نیاز برای فراهم کردن زمینه اجرای استراتژی‌های مدیریت بدهی</a:t>
            </a:r>
          </a:p>
          <a:p>
            <a:pPr lvl="1" algn="r" rtl="1" eaLnBrk="1" hangingPunct="1">
              <a:lnSpc>
                <a:spcPct val="80000"/>
              </a:lnSpc>
              <a:spcAft>
                <a:spcPts val="600"/>
              </a:spcAft>
            </a:pPr>
            <a:r>
              <a:rPr lang="ar-SA" sz="2000" dirty="0" smtClean="0"/>
              <a:t>دسترسی به بازارهای سرمایه پیش‌بینی شده مبتنی بر اعتماد سرمایه‌گذاران به اقتصاد</a:t>
            </a:r>
          </a:p>
          <a:p>
            <a:pPr lvl="1" algn="r" rtl="1" eaLnBrk="1" hangingPunct="1">
              <a:lnSpc>
                <a:spcPct val="80000"/>
              </a:lnSpc>
              <a:spcAft>
                <a:spcPts val="600"/>
              </a:spcAft>
            </a:pPr>
            <a:r>
              <a:rPr lang="ar-SA" sz="2000" dirty="0" smtClean="0"/>
              <a:t>نیاز به سیاست‌های کلان صحیح برای جذب سرمایه‌گذاران به بازارهای سرمایه داخلی</a:t>
            </a:r>
          </a:p>
          <a:p>
            <a:pPr lvl="1" algn="r" rtl="1" eaLnBrk="1" hangingPunct="1">
              <a:lnSpc>
                <a:spcPct val="80000"/>
              </a:lnSpc>
              <a:spcAft>
                <a:spcPts val="600"/>
              </a:spcAft>
            </a:pPr>
            <a:r>
              <a:rPr lang="ar-SA" sz="2000" dirty="0" smtClean="0"/>
              <a:t>با ناپایدار شدن فزاینده سطوح کسری بودجه سطوح نرخ بهره افزایش می‌یابد</a:t>
            </a:r>
            <a:r>
              <a:rPr lang="en-US" sz="2000" dirty="0" smtClean="0"/>
              <a:t> </a:t>
            </a:r>
          </a:p>
          <a:p>
            <a:pPr lvl="1" algn="r" rtl="1" eaLnBrk="1" hangingPunct="1">
              <a:lnSpc>
                <a:spcPct val="80000"/>
              </a:lnSpc>
              <a:spcAft>
                <a:spcPts val="600"/>
              </a:spcAft>
            </a:pPr>
            <a:r>
              <a:rPr lang="ar-SA" sz="2000" dirty="0" smtClean="0"/>
              <a:t>الزامات استقراض بالا گزینه‌های تأمین مالی و مدیریت را برای استقراض‌کنندگان کاهش می‌دهد</a:t>
            </a:r>
          </a:p>
          <a:p>
            <a:pPr lvl="2" algn="r" rtl="1" eaLnBrk="1" hangingPunct="1">
              <a:lnSpc>
                <a:spcPct val="80000"/>
              </a:lnSpc>
              <a:spcAft>
                <a:spcPts val="600"/>
              </a:spcAft>
            </a:pPr>
            <a:r>
              <a:rPr lang="ar-SA" sz="1800" dirty="0" smtClean="0"/>
              <a:t>ممکن است با وضعیت </a:t>
            </a:r>
            <a:r>
              <a:rPr lang="en-US" sz="1800" dirty="0" smtClean="0"/>
              <a:t>"</a:t>
            </a:r>
            <a:r>
              <a:rPr lang="ar-SA" sz="1800" dirty="0" smtClean="0"/>
              <a:t>هر چه که می‌توانی بگیر</a:t>
            </a:r>
            <a:r>
              <a:rPr lang="en-US" sz="1800" dirty="0" smtClean="0"/>
              <a:t>" </a:t>
            </a:r>
            <a:r>
              <a:rPr lang="ar-SA" sz="1800" dirty="0" smtClean="0"/>
              <a:t>مواجه شویم</a:t>
            </a:r>
          </a:p>
          <a:p>
            <a:pPr lvl="2" algn="r" rtl="1" eaLnBrk="1" hangingPunct="1">
              <a:lnSpc>
                <a:spcPct val="80000"/>
              </a:lnSpc>
              <a:spcAft>
                <a:spcPts val="600"/>
              </a:spcAft>
            </a:pPr>
            <a:r>
              <a:rPr lang="ar-SA" sz="1800" dirty="0" smtClean="0"/>
              <a:t>ریسک تمدید بدهی به معضل تبدیل می‌شود</a:t>
            </a:r>
          </a:p>
          <a:p>
            <a:pPr lvl="2" rtl="1" eaLnBrk="1" hangingPunct="1">
              <a:lnSpc>
                <a:spcPct val="80000"/>
              </a:lnSpc>
            </a:pPr>
            <a:endParaRPr lang="fa-IR" sz="18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1"/>
            <a:fld id="{7199FE57-B04B-4B7C-816D-A15AF53620B8}" type="slidenum">
              <a:rPr lang="en-US" smtClean="0"/>
              <a:pPr rtl="1"/>
              <a:t>21</a:t>
            </a:fld>
            <a:endParaRPr lang="fa-I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7467600" cy="914400"/>
          </a:xfrm>
        </p:spPr>
        <p:txBody>
          <a:bodyPr>
            <a:noAutofit/>
          </a:bodyPr>
          <a:lstStyle/>
          <a:p>
            <a:pPr algn="r" rtl="1"/>
            <a:r>
              <a:rPr lang="en-US" dirty="0" smtClean="0"/>
              <a:t>V</a:t>
            </a:r>
            <a:r>
              <a:rPr lang="fa-IR" dirty="0" smtClean="0"/>
              <a:t>. </a:t>
            </a:r>
            <a:r>
              <a:rPr lang="ar-SA" dirty="0" smtClean="0"/>
              <a:t>چالش‌های مدیریت وجوه نقد و بدهی</a:t>
            </a:r>
            <a:endParaRPr lang="fa-IR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152400" y="1600200"/>
          <a:ext cx="8991600" cy="5029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1"/>
            <a:fld id="{D2E57653-3E58-4892-A7ED-712530ACC680}" type="slidenum">
              <a:rPr kumimoji="0" lang="en-US" smtClean="0"/>
              <a:pPr rtl="1"/>
              <a:t>22</a:t>
            </a:fld>
            <a:endParaRPr kumimoji="0" lang="fa-I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7467600" cy="990600"/>
          </a:xfrm>
        </p:spPr>
        <p:txBody>
          <a:bodyPr/>
          <a:lstStyle/>
          <a:p>
            <a:pPr algn="r" rtl="1"/>
            <a:r>
              <a:rPr lang="en-US" dirty="0" smtClean="0">
                <a:solidFill>
                  <a:schemeClr val="accent1"/>
                </a:solidFill>
              </a:rPr>
              <a:t>VI</a:t>
            </a:r>
            <a:r>
              <a:rPr lang="fa-IR" dirty="0" smtClean="0">
                <a:solidFill>
                  <a:schemeClr val="accent1"/>
                </a:solidFill>
              </a:rPr>
              <a:t>. </a:t>
            </a:r>
            <a:r>
              <a:rPr lang="ar-SA" dirty="0" smtClean="0">
                <a:solidFill>
                  <a:schemeClr val="accent1"/>
                </a:solidFill>
              </a:rPr>
              <a:t>نتیجه‌گیری‌ها</a:t>
            </a:r>
            <a:r>
              <a:rPr dirty="0"/>
              <a:t/>
            </a:r>
            <a:br>
              <a:rPr dirty="0"/>
            </a:br>
            <a:r>
              <a:rPr lang="ar-SA" sz="2400" dirty="0" smtClean="0">
                <a:solidFill>
                  <a:schemeClr val="accent2"/>
                </a:solidFill>
              </a:rPr>
              <a:t>الف</a:t>
            </a:r>
            <a:r>
              <a:rPr lang="en-US" sz="2400" dirty="0" smtClean="0">
                <a:solidFill>
                  <a:schemeClr val="accent2"/>
                </a:solidFill>
              </a:rPr>
              <a:t>. </a:t>
            </a:r>
            <a:r>
              <a:rPr lang="ar-SA" sz="2400" dirty="0" smtClean="0">
                <a:solidFill>
                  <a:schemeClr val="accent2"/>
                </a:solidFill>
              </a:rPr>
              <a:t>درس‌های آموخته شده از تجارب بین‌المللی</a:t>
            </a:r>
            <a:endParaRPr lang="fa-IR" sz="2400" dirty="0">
              <a:solidFill>
                <a:schemeClr val="accent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7467600" cy="4068763"/>
          </a:xfrm>
        </p:spPr>
        <p:txBody>
          <a:bodyPr>
            <a:normAutofit/>
          </a:bodyPr>
          <a:lstStyle/>
          <a:p>
            <a:endParaRPr lang="en-US" sz="1800" dirty="0" smtClean="0">
              <a:solidFill>
                <a:srgbClr val="C00000"/>
              </a:solidFill>
            </a:endParaRPr>
          </a:p>
          <a:p>
            <a:endParaRPr lang="en-US" sz="1800" dirty="0" smtClean="0"/>
          </a:p>
          <a:p>
            <a:endParaRPr lang="en-US" sz="2000" dirty="0" smtClean="0"/>
          </a:p>
          <a:p>
            <a:endParaRPr lang="en-US" sz="2000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1"/>
            <a:fld id="{CF41E484-CA7A-44EC-954D-407C7A37D825}" type="slidenum">
              <a:rPr lang="en-US" smtClean="0"/>
              <a:pPr rtl="1"/>
              <a:t>23</a:t>
            </a:fld>
            <a:endParaRPr lang="fa-IR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685800" y="1295400"/>
            <a:ext cx="73914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r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ar-SA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+mn-lt"/>
              </a:rPr>
              <a:t>مدیریت بدهی دولتی</a:t>
            </a:r>
            <a:r>
              <a:rPr kumimoji="0" lang="en-GB" sz="2000" b="0" i="0" u="none" strike="noStrike" kern="1200" cap="none" spc="0" normalizeH="0" noProof="0" dirty="0" smtClean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+mn-lt"/>
              </a:rPr>
              <a:t> </a:t>
            </a:r>
            <a:r>
              <a:rPr kumimoji="0" lang="ar-SA" sz="2000" b="0" i="0" u="none" strike="noStrike" kern="1200" cap="none" spc="0" normalizeH="0" noProof="0" dirty="0" smtClean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+mn-lt"/>
              </a:rPr>
              <a:t>به‌طور فزاینده‌ای در بسیاری از کشورها و در پرتو افزایش سطوح بدهی</a:t>
            </a:r>
            <a:r>
              <a:rPr kumimoji="0" lang="en-GB" sz="2000" b="0" i="0" u="none" strike="noStrike" kern="1200" cap="none" spc="0" normalizeH="0" noProof="0" dirty="0" smtClean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+mn-lt"/>
              </a:rPr>
              <a:t>/</a:t>
            </a:r>
            <a:r>
              <a:rPr kumimoji="0" lang="ar-SA" sz="2000" b="0" i="0" u="none" strike="noStrike" kern="1200" cap="none" spc="0" normalizeH="0" noProof="0" dirty="0" smtClean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+mn-lt"/>
              </a:rPr>
              <a:t>تولید ناخالص داخلی و ریسک‌های مالی اهمیت یافته است</a:t>
            </a:r>
          </a:p>
          <a:p>
            <a:pPr marL="342900" marR="0" lvl="0" indent="-342900" algn="r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ar-SA" sz="2000" b="0" i="0" u="none" strike="noStrike" kern="1200" cap="none" spc="0" normalizeH="0" noProof="0" dirty="0" smtClean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+mn-lt"/>
              </a:rPr>
              <a:t>شفافیت، پاسخگویی و ترتیبات مؤثر نهادی عناصر کلیدی یک چارچوب مدیریت بدهی مدرن هستند که به اطمینان بازار نیز منجر می‌شوند</a:t>
            </a:r>
          </a:p>
          <a:p>
            <a:pPr marL="342900" indent="-342900" algn="r" rtl="1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ar-SA" sz="2000" b="0" dirty="0" smtClean="0">
                <a:solidFill>
                  <a:schemeClr val="accent2"/>
                </a:solidFill>
              </a:rPr>
              <a:t>بسیاری از کشورها دفاتر مدیریت بدهی اختصاصی را به منظور تحکیم و تقویت مدیریت بدهی و همچنین تقویت هماهنگی بین مدیریت وجوه نقد و بدهی</a:t>
            </a:r>
            <a:r>
              <a:rPr lang="en-GB" sz="2000" b="0" dirty="0" smtClean="0">
                <a:solidFill>
                  <a:schemeClr val="accent2"/>
                </a:solidFill>
              </a:rPr>
              <a:t> </a:t>
            </a:r>
            <a:r>
              <a:rPr kumimoji="0" lang="ar-SA" sz="2000" b="0" i="0" u="none" strike="noStrike" kern="1200" cap="none" spc="0" normalizeH="0" noProof="0" dirty="0" smtClean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+mn-lt"/>
              </a:rPr>
              <a:t>ایجاد کرده‌اند</a:t>
            </a:r>
          </a:p>
          <a:p>
            <a:pPr marL="342900" marR="0" lvl="0" indent="-342900" algn="r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ar-SA" sz="2000" b="0" dirty="0" smtClean="0">
                <a:solidFill>
                  <a:schemeClr val="accent2"/>
                </a:solidFill>
                <a:latin typeface="+mn-lt"/>
              </a:rPr>
              <a:t>وجود سیاست‌های کلان مالی صحیح با چشم‌انداز میان‌مدت برای مدیریت مؤثر بدهی و ثبات مالی ضروری است</a:t>
            </a:r>
            <a:endParaRPr kumimoji="0" lang="fa-IR" sz="2000" b="0" i="0" u="none" strike="noStrike" kern="1200" cap="none" spc="0" normalizeH="0" baseline="0" noProof="0" dirty="0" smtClean="0">
              <a:ln>
                <a:noFill/>
              </a:ln>
              <a:solidFill>
                <a:schemeClr val="accent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en-US" dirty="0" smtClean="0"/>
              <a:t>VI</a:t>
            </a:r>
            <a:r>
              <a:rPr lang="fa-IR" dirty="0" smtClean="0"/>
              <a:t>. </a:t>
            </a:r>
            <a:r>
              <a:rPr lang="ar-SA" dirty="0" smtClean="0"/>
              <a:t>نتیجه‌گیری‌ها</a:t>
            </a:r>
            <a:r>
              <a:rPr dirty="0"/>
              <a:t/>
            </a:r>
            <a:br>
              <a:rPr dirty="0"/>
            </a:br>
            <a:r>
              <a:rPr lang="ar-SA" sz="2400" dirty="0" smtClean="0">
                <a:solidFill>
                  <a:schemeClr val="accent2"/>
                </a:solidFill>
              </a:rPr>
              <a:t>ب</a:t>
            </a:r>
            <a:r>
              <a:rPr lang="en-US" sz="2400" dirty="0" smtClean="0">
                <a:solidFill>
                  <a:schemeClr val="accent2"/>
                </a:solidFill>
              </a:rPr>
              <a:t>. </a:t>
            </a:r>
            <a:r>
              <a:rPr lang="ar-SA" sz="2400" dirty="0" smtClean="0">
                <a:solidFill>
                  <a:schemeClr val="accent2"/>
                </a:solidFill>
              </a:rPr>
              <a:t>برخی از مسائل احتمالی مربوط به ایران که باید آنها را در نظر داشت</a:t>
            </a:r>
            <a:endParaRPr lang="fa-I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ar-SA" sz="2200" b="0" dirty="0" smtClean="0"/>
              <a:t>مدیریت بدهی دولتی تا چه حد هنوز هم غیرمتمرکز است و چه پتانسیلی برای یکپارچه‌سازی آن وجود دارد؟</a:t>
            </a:r>
          </a:p>
          <a:p>
            <a:pPr algn="r" rtl="1"/>
            <a:r>
              <a:rPr lang="ar-SA" sz="2200" b="0" dirty="0" smtClean="0"/>
              <a:t>آیا مدیریت بدهی به اندازه کافی توسط یک چارچوب قانونی روشن و شفاف محافظت می‌شود؟</a:t>
            </a:r>
            <a:r>
              <a:rPr lang="en-US" sz="2200" b="0" dirty="0" smtClean="0"/>
              <a:t>  </a:t>
            </a:r>
          </a:p>
          <a:p>
            <a:pPr algn="r" rtl="1"/>
            <a:r>
              <a:rPr lang="ar-SA" sz="2200" b="0" dirty="0" smtClean="0"/>
              <a:t>آیا چارچوب سازمانی برای مدیریت بدهی اصول فعالیت‌های مناسب بین‌المللی را برآورده می‌کند؟</a:t>
            </a:r>
          </a:p>
          <a:p>
            <a:pPr algn="r" rtl="1"/>
            <a:r>
              <a:rPr lang="ar-SA" sz="2200" b="0" dirty="0" smtClean="0"/>
              <a:t>چگونه می‌توان مدیریت وجوه نقد و مدیریت بدهی را بهتر هماهنگ کرد؟</a:t>
            </a:r>
          </a:p>
          <a:p>
            <a:pPr algn="r" rtl="1"/>
            <a:r>
              <a:rPr lang="ar-SA" sz="2200" b="0" dirty="0" smtClean="0"/>
              <a:t>پتانسیل‌ها و چالش‌های توسعه بیشتر بازار اوراق بهادار دولتی کدامند؟</a:t>
            </a:r>
          </a:p>
          <a:p>
            <a:pPr algn="r" rtl="1"/>
            <a:r>
              <a:rPr lang="ar-SA" sz="2200" b="0" dirty="0" smtClean="0"/>
              <a:t>آیا به منظور توسعه و پیاده‌سازی مؤثر یک استراتژی مدیریت بدهی میان‌مدت پیش‌شرط‌های لازم، از جمله هدایت و انضباط سیاست مالی میان‌مدت کافی وجود دارد؟</a:t>
            </a:r>
            <a:r>
              <a:rPr lang="en-US" sz="2200" b="0" dirty="0" smtClean="0"/>
              <a:t> </a:t>
            </a:r>
          </a:p>
          <a:p>
            <a:pPr rtl="1"/>
            <a:endParaRPr lang="fa-I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1"/>
            <a:fld id="{7199FE57-B04B-4B7C-816D-A15AF53620B8}" type="slidenum">
              <a:rPr lang="en-US" smtClean="0"/>
              <a:pPr rtl="1"/>
              <a:t>24</a:t>
            </a:fld>
            <a:endParaRPr lang="fa-I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en-US" dirty="0" smtClean="0"/>
              <a:t>I</a:t>
            </a:r>
            <a:r>
              <a:rPr lang="fa-IR" dirty="0" smtClean="0"/>
              <a:t>. </a:t>
            </a:r>
            <a:r>
              <a:rPr lang="ar-SA" dirty="0" smtClean="0"/>
              <a:t>مقدمه</a:t>
            </a:r>
            <a:r>
              <a:rPr dirty="0"/>
              <a:t/>
            </a:r>
            <a:br>
              <a:rPr dirty="0"/>
            </a:br>
            <a:r>
              <a:rPr lang="ar-SA" sz="2400" dirty="0" smtClean="0">
                <a:solidFill>
                  <a:schemeClr val="accent2"/>
                </a:solidFill>
              </a:rPr>
              <a:t>الف</a:t>
            </a:r>
            <a:r>
              <a:rPr lang="en-US" sz="2400" dirty="0" smtClean="0">
                <a:solidFill>
                  <a:schemeClr val="accent2"/>
                </a:solidFill>
              </a:rPr>
              <a:t>. </a:t>
            </a:r>
            <a:r>
              <a:rPr lang="ar-SA" sz="2400" dirty="0" smtClean="0">
                <a:solidFill>
                  <a:schemeClr val="accent2"/>
                </a:solidFill>
              </a:rPr>
              <a:t>مدیریت بدهی دولتی چیست؟</a:t>
            </a:r>
            <a:endParaRPr lang="fa-IR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4876800"/>
          </a:xfrm>
        </p:spPr>
        <p:txBody>
          <a:bodyPr/>
          <a:lstStyle/>
          <a:p>
            <a:pPr marL="0" indent="0" rtl="1" eaLnBrk="1" hangingPunct="1">
              <a:spcAft>
                <a:spcPts val="1200"/>
              </a:spcAft>
              <a:buFont typeface="Wingdings" pitchFamily="2" charset="2"/>
              <a:buNone/>
            </a:pPr>
            <a:endParaRPr lang="fa-IR" sz="2400" b="0" i="1" dirty="0" smtClean="0">
              <a:solidFill>
                <a:srgbClr val="000066"/>
              </a:solidFill>
            </a:endParaRPr>
          </a:p>
          <a:p>
            <a:pPr marL="0" indent="0" algn="r" rtl="1" eaLnBrk="1" hangingPunct="1">
              <a:lnSpc>
                <a:spcPct val="150000"/>
              </a:lnSpc>
              <a:spcAft>
                <a:spcPts val="1200"/>
              </a:spcAft>
              <a:buFont typeface="Wingdings" pitchFamily="2" charset="2"/>
              <a:buNone/>
            </a:pPr>
            <a:r>
              <a:rPr lang="en-US" sz="2400" b="0" i="1" dirty="0" smtClean="0">
                <a:solidFill>
                  <a:srgbClr val="000066"/>
                </a:solidFill>
              </a:rPr>
              <a:t>"</a:t>
            </a:r>
            <a:r>
              <a:rPr lang="ar-SA" sz="2400" b="0" i="1" dirty="0" smtClean="0">
                <a:solidFill>
                  <a:srgbClr val="000066"/>
                </a:solidFill>
              </a:rPr>
              <a:t>مدیریت بدهی دولتی چارچوب، سیستم، یا فرآیندی است که اجازه می‌دهد مقدار مورد نیاز بودجه دولتی به شیوه‌ای سازگار با اهداف ریسک و هزینه دولت و هر گونه اهداف مدیریت بدهی دیگر تهیه گردد</a:t>
            </a:r>
            <a:r>
              <a:rPr lang="en-US" sz="2400" b="0" i="1" dirty="0" smtClean="0">
                <a:solidFill>
                  <a:srgbClr val="000066"/>
                </a:solidFill>
              </a:rPr>
              <a:t>."</a:t>
            </a:r>
            <a:r>
              <a:rPr lang="en-US" sz="2400" b="0" i="1" baseline="30000" dirty="0" smtClean="0">
                <a:solidFill>
                  <a:srgbClr val="000066"/>
                </a:solidFill>
              </a:rPr>
              <a:t>1</a:t>
            </a:r>
            <a:endParaRPr lang="fa-IR" sz="2400" b="0" i="1" baseline="30000" dirty="0" smtClean="0">
              <a:solidFill>
                <a:srgbClr val="000066"/>
              </a:solidFill>
            </a:endParaRPr>
          </a:p>
          <a:p>
            <a:pPr marL="0" indent="0" rtl="1" eaLnBrk="1" hangingPunct="1">
              <a:buFont typeface="Wingdings" pitchFamily="2" charset="2"/>
              <a:buNone/>
            </a:pPr>
            <a:endParaRPr lang="fa-IR" sz="1600" dirty="0" smtClean="0"/>
          </a:p>
          <a:p>
            <a:pPr marL="0" indent="0" algn="r" rtl="1" eaLnBrk="1" hangingPunct="1">
              <a:buFont typeface="Wingdings" pitchFamily="2" charset="2"/>
              <a:buNone/>
            </a:pPr>
            <a:r>
              <a:rPr lang="en-US" sz="1600" b="0" dirty="0" smtClean="0">
                <a:solidFill>
                  <a:srgbClr val="800000"/>
                </a:solidFill>
              </a:rPr>
              <a:t>1”</a:t>
            </a:r>
            <a:r>
              <a:rPr lang="fa-IR" sz="1600" b="0" dirty="0" smtClean="0">
                <a:solidFill>
                  <a:srgbClr val="800000"/>
                </a:solidFill>
              </a:rPr>
              <a:t>/</a:t>
            </a:r>
            <a:r>
              <a:rPr lang="ar-SA" sz="1600" b="0" dirty="0" smtClean="0">
                <a:solidFill>
                  <a:srgbClr val="800000"/>
                </a:solidFill>
              </a:rPr>
              <a:t>مدیریت وجوه نقد و مدیریت بدهی</a:t>
            </a:r>
            <a:r>
              <a:rPr lang="en-US" sz="1600" b="0" dirty="0" smtClean="0">
                <a:solidFill>
                  <a:srgbClr val="800000"/>
                </a:solidFill>
              </a:rPr>
              <a:t>: </a:t>
            </a:r>
            <a:r>
              <a:rPr lang="ar-SA" sz="1600" b="0" dirty="0" smtClean="0">
                <a:solidFill>
                  <a:srgbClr val="800000"/>
                </a:solidFill>
              </a:rPr>
              <a:t>دو روی یک سکه؟</a:t>
            </a:r>
            <a:r>
              <a:rPr lang="en-US" sz="1600" b="0" dirty="0" smtClean="0">
                <a:solidFill>
                  <a:srgbClr val="800000"/>
                </a:solidFill>
              </a:rPr>
              <a:t>" </a:t>
            </a:r>
            <a:r>
              <a:rPr lang="ar-SA" sz="1600" b="0" dirty="0" smtClean="0">
                <a:solidFill>
                  <a:srgbClr val="800000"/>
                </a:solidFill>
              </a:rPr>
              <a:t>در مدیریت مالی دولتی و معماری در حال ظهور آن، صندوق بین‌المللی پول، </a:t>
            </a:r>
            <a:r>
              <a:rPr lang="en-US" sz="1600" b="0" dirty="0" smtClean="0">
                <a:solidFill>
                  <a:srgbClr val="800000"/>
                </a:solidFill>
              </a:rPr>
              <a:t>2013</a:t>
            </a:r>
            <a:endParaRPr lang="fa-IR" sz="1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1"/>
            <a:fld id="{7199FE57-B04B-4B7C-816D-A15AF53620B8}" type="slidenum">
              <a:rPr lang="en-US" smtClean="0"/>
              <a:pPr rtl="1"/>
              <a:t>3</a:t>
            </a:fld>
            <a:endParaRPr lang="fa-I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76200"/>
            <a:ext cx="7543800" cy="990600"/>
          </a:xfrm>
        </p:spPr>
        <p:txBody>
          <a:bodyPr anchor="ctr" anchorCtr="0"/>
          <a:lstStyle/>
          <a:p>
            <a:pPr algn="r" rtl="1"/>
            <a:r>
              <a:rPr lang="en-US" dirty="0" smtClean="0"/>
              <a:t>I</a:t>
            </a:r>
            <a:r>
              <a:rPr lang="fa-IR" dirty="0" smtClean="0"/>
              <a:t>. </a:t>
            </a:r>
            <a:r>
              <a:rPr lang="ar-SA" dirty="0" smtClean="0"/>
              <a:t>مقدمه</a:t>
            </a:r>
            <a:r>
              <a:rPr dirty="0"/>
              <a:t/>
            </a:r>
            <a:br>
              <a:rPr dirty="0"/>
            </a:br>
            <a:r>
              <a:rPr lang="ar-SA" sz="2400" dirty="0" smtClean="0">
                <a:solidFill>
                  <a:schemeClr val="accent2"/>
                </a:solidFill>
              </a:rPr>
              <a:t>ب</a:t>
            </a:r>
            <a:r>
              <a:rPr lang="en-US" sz="2400" dirty="0" smtClean="0">
                <a:solidFill>
                  <a:schemeClr val="accent2"/>
                </a:solidFill>
              </a:rPr>
              <a:t>. </a:t>
            </a:r>
            <a:r>
              <a:rPr lang="ar-SA" sz="2400" dirty="0" smtClean="0">
                <a:solidFill>
                  <a:schemeClr val="accent2"/>
                </a:solidFill>
              </a:rPr>
              <a:t>اهمیت روزافزون مدیریت بدهی</a:t>
            </a:r>
            <a:endParaRPr lang="fa-IR" sz="2400" dirty="0">
              <a:solidFill>
                <a:srgbClr val="000066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305800" cy="4648200"/>
          </a:xfrm>
        </p:spPr>
        <p:txBody>
          <a:bodyPr anchor="ctr"/>
          <a:lstStyle/>
          <a:p>
            <a:pPr marL="457200" indent="-457200" algn="r" rtl="1">
              <a:lnSpc>
                <a:spcPct val="110000"/>
              </a:lnSpc>
              <a:spcBef>
                <a:spcPts val="1200"/>
              </a:spcBef>
              <a:spcAft>
                <a:spcPts val="0"/>
              </a:spcAft>
              <a:buFont typeface="+mj-lt"/>
              <a:buAutoNum type="romanUcPeriod"/>
            </a:pPr>
            <a:r>
              <a:rPr lang="ar-SA" sz="2400" dirty="0" smtClean="0"/>
              <a:t>ویژگی‌های کلیدی مدیریت وجوه نقد مدرن</a:t>
            </a:r>
          </a:p>
          <a:p>
            <a:pPr marL="457200" indent="-457200" algn="r" rtl="1">
              <a:lnSpc>
                <a:spcPct val="110000"/>
              </a:lnSpc>
              <a:spcBef>
                <a:spcPts val="1200"/>
              </a:spcBef>
              <a:spcAft>
                <a:spcPts val="0"/>
              </a:spcAft>
              <a:buFont typeface="+mj-lt"/>
              <a:buAutoNum type="romanUcPeriod"/>
            </a:pPr>
            <a:r>
              <a:rPr lang="ar-SA" sz="2400" dirty="0" smtClean="0"/>
              <a:t>تعیین توالی اصلاحات مدیریت وجوه نقد</a:t>
            </a:r>
          </a:p>
          <a:p>
            <a:pPr marL="857250" lvl="1" indent="-457200" algn="r" rtl="1">
              <a:lnSpc>
                <a:spcPct val="110000"/>
              </a:lnSpc>
              <a:spcBef>
                <a:spcPts val="1200"/>
              </a:spcBef>
              <a:spcAft>
                <a:spcPts val="0"/>
              </a:spcAft>
              <a:buFont typeface="+mj-lt"/>
              <a:buAutoNum type="romanUcPeriod"/>
            </a:pPr>
            <a:r>
              <a:rPr lang="ar-SA" sz="2000" dirty="0" smtClean="0"/>
              <a:t>ترتیبات بانکداری دولتی</a:t>
            </a:r>
            <a:r>
              <a:rPr lang="en-US" sz="2000" dirty="0" smtClean="0"/>
              <a:t> - TSA</a:t>
            </a:r>
          </a:p>
          <a:p>
            <a:pPr marL="857250" lvl="1" indent="-457200" algn="r" rtl="1">
              <a:lnSpc>
                <a:spcPct val="110000"/>
              </a:lnSpc>
              <a:spcBef>
                <a:spcPts val="1200"/>
              </a:spcBef>
              <a:spcAft>
                <a:spcPts val="0"/>
              </a:spcAft>
              <a:buFont typeface="+mj-lt"/>
              <a:buAutoNum type="romanUcPeriod"/>
            </a:pPr>
            <a:r>
              <a:rPr lang="ar-SA" sz="2000" dirty="0" smtClean="0"/>
              <a:t>پیش‌بینی‌های وجوه نقد</a:t>
            </a:r>
          </a:p>
          <a:p>
            <a:pPr marL="857250" lvl="1" indent="-457200" algn="r" rtl="1">
              <a:lnSpc>
                <a:spcPct val="110000"/>
              </a:lnSpc>
              <a:spcBef>
                <a:spcPts val="1200"/>
              </a:spcBef>
              <a:spcAft>
                <a:spcPts val="0"/>
              </a:spcAft>
              <a:buFont typeface="+mj-lt"/>
              <a:buAutoNum type="romanUcPeriod"/>
            </a:pPr>
            <a:r>
              <a:rPr lang="ar-SA" sz="2000" dirty="0" smtClean="0"/>
              <a:t>مدیریت فعالانه وجوه نقد</a:t>
            </a:r>
          </a:p>
          <a:p>
            <a:pPr marL="857250" lvl="1" indent="-457200" rtl="1">
              <a:lnSpc>
                <a:spcPct val="110000"/>
              </a:lnSpc>
              <a:spcBef>
                <a:spcPts val="1200"/>
              </a:spcBef>
              <a:spcAft>
                <a:spcPts val="0"/>
              </a:spcAft>
              <a:buFont typeface="+mj-lt"/>
              <a:buAutoNum type="romanUcPeriod"/>
            </a:pPr>
            <a:endParaRPr lang="fa-IR" sz="2000" dirty="0" smtClean="0"/>
          </a:p>
          <a:p>
            <a:pPr marL="857250" lvl="1" indent="-457200" rtl="1">
              <a:lnSpc>
                <a:spcPct val="110000"/>
              </a:lnSpc>
              <a:spcBef>
                <a:spcPts val="1200"/>
              </a:spcBef>
              <a:spcAft>
                <a:spcPts val="0"/>
              </a:spcAft>
              <a:buNone/>
            </a:pPr>
            <a:endParaRPr lang="fa-IR" sz="2000" dirty="0" smtClean="0"/>
          </a:p>
          <a:p>
            <a:pPr marL="857250" lvl="1" indent="-457200" rtl="1">
              <a:lnSpc>
                <a:spcPct val="110000"/>
              </a:lnSpc>
              <a:spcBef>
                <a:spcPts val="1200"/>
              </a:spcBef>
              <a:spcAft>
                <a:spcPts val="0"/>
              </a:spcAft>
              <a:buNone/>
            </a:pPr>
            <a:endParaRPr lang="fa-IR" sz="2000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705600" y="6381750"/>
            <a:ext cx="2133600" cy="476250"/>
          </a:xfrm>
        </p:spPr>
        <p:txBody>
          <a:bodyPr/>
          <a:lstStyle/>
          <a:p>
            <a:endParaRPr lang="en-US" sz="2400" dirty="0">
              <a:solidFill>
                <a:schemeClr val="accent2"/>
              </a:solidFill>
              <a:latin typeface="+mn-lt"/>
              <a:cs typeface="+mn-cs"/>
            </a:endParaRPr>
          </a:p>
        </p:txBody>
      </p:sp>
      <p:graphicFrame>
        <p:nvGraphicFramePr>
          <p:cNvPr id="6" name="Content Placeholder 4"/>
          <p:cNvGraphicFramePr>
            <a:graphicFrameLocks/>
          </p:cNvGraphicFramePr>
          <p:nvPr/>
        </p:nvGraphicFramePr>
        <p:xfrm>
          <a:off x="228600" y="1600200"/>
          <a:ext cx="8610600" cy="4495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457200" y="6172200"/>
            <a:ext cx="7772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rtl="1"/>
            <a:r>
              <a:rPr lang="ar-SA" sz="1600" b="0" dirty="0" smtClean="0">
                <a:solidFill>
                  <a:schemeClr val="accent2"/>
                </a:solidFill>
              </a:rPr>
              <a:t>منبع</a:t>
            </a:r>
            <a:r>
              <a:rPr lang="en-US" sz="1600" b="0" dirty="0" smtClean="0">
                <a:solidFill>
                  <a:schemeClr val="accent2"/>
                </a:solidFill>
              </a:rPr>
              <a:t>: </a:t>
            </a:r>
            <a:r>
              <a:rPr lang="ar-SA" sz="1600" b="0" dirty="0" smtClean="0">
                <a:solidFill>
                  <a:schemeClr val="accent2"/>
                </a:solidFill>
              </a:rPr>
              <a:t>بانک بین‌المللی اسکان</a:t>
            </a:r>
            <a:r>
              <a:rPr dirty="0" smtClean="0"/>
              <a:t> </a:t>
            </a:r>
            <a:endParaRPr lang="fa-IR" sz="1600" b="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7467600" cy="1066800"/>
          </a:xfrm>
        </p:spPr>
        <p:txBody>
          <a:bodyPr/>
          <a:lstStyle/>
          <a:p>
            <a:pPr algn="r" rtl="1"/>
            <a:r>
              <a:rPr lang="en-US" dirty="0" smtClean="0"/>
              <a:t>I</a:t>
            </a:r>
            <a:r>
              <a:rPr lang="fa-IR" dirty="0" smtClean="0"/>
              <a:t>. </a:t>
            </a:r>
            <a:r>
              <a:rPr lang="ar-SA" dirty="0" smtClean="0"/>
              <a:t>مقدمه</a:t>
            </a:r>
            <a:r>
              <a:rPr dirty="0"/>
              <a:t/>
            </a:r>
            <a:br>
              <a:rPr dirty="0"/>
            </a:br>
            <a:r>
              <a:rPr lang="ar-SA" sz="2400" dirty="0" smtClean="0">
                <a:solidFill>
                  <a:schemeClr val="accent2"/>
                </a:solidFill>
              </a:rPr>
              <a:t>پ</a:t>
            </a:r>
            <a:r>
              <a:rPr lang="en-US" sz="2400" dirty="0" smtClean="0">
                <a:solidFill>
                  <a:schemeClr val="accent2"/>
                </a:solidFill>
              </a:rPr>
              <a:t>. </a:t>
            </a:r>
            <a:r>
              <a:rPr lang="ar-SA" sz="2400" dirty="0" smtClean="0">
                <a:solidFill>
                  <a:schemeClr val="accent2"/>
                </a:solidFill>
              </a:rPr>
              <a:t>مزایای تقویت مدیریت بدهی</a:t>
            </a:r>
            <a:r>
              <a:rPr dirty="0" smtClean="0"/>
              <a:t> </a:t>
            </a:r>
            <a:endParaRPr lang="fa-I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371600"/>
            <a:ext cx="8534400" cy="4754563"/>
          </a:xfrm>
        </p:spPr>
        <p:txBody>
          <a:bodyPr/>
          <a:lstStyle/>
          <a:p>
            <a:pPr algn="r" rtl="1"/>
            <a:r>
              <a:rPr lang="ar-SA" sz="2400" b="0" dirty="0" smtClean="0">
                <a:solidFill>
                  <a:srgbClr val="000066"/>
                </a:solidFill>
              </a:rPr>
              <a:t>رویکردی حرفه‌ای‌تر به مدیریت بدهی مزایایی به همراه دارد از جمله</a:t>
            </a:r>
            <a:r>
              <a:rPr lang="en-US" sz="2400" b="0" dirty="0" smtClean="0">
                <a:solidFill>
                  <a:srgbClr val="000066"/>
                </a:solidFill>
              </a:rPr>
              <a:t>:</a:t>
            </a:r>
          </a:p>
          <a:p>
            <a:pPr lvl="1" algn="r" rtl="1">
              <a:spcAft>
                <a:spcPts val="0"/>
              </a:spcAft>
            </a:pPr>
            <a:r>
              <a:rPr lang="ar-SA" sz="2000" b="0" dirty="0" smtClean="0"/>
              <a:t>کاهش هزینه‌های خدمات بدهی</a:t>
            </a:r>
          </a:p>
          <a:p>
            <a:pPr lvl="1" algn="r" rtl="1">
              <a:spcAft>
                <a:spcPts val="0"/>
              </a:spcAft>
            </a:pPr>
            <a:r>
              <a:rPr lang="ar-SA" sz="2000" b="0" dirty="0" smtClean="0"/>
              <a:t>دسترسی بهتر به بازارهای سرمایه،</a:t>
            </a:r>
          </a:p>
          <a:p>
            <a:pPr lvl="1" algn="r" rtl="1">
              <a:spcAft>
                <a:spcPts val="0"/>
              </a:spcAft>
            </a:pPr>
            <a:r>
              <a:rPr lang="ar-SA" sz="2000" b="0" dirty="0" smtClean="0"/>
              <a:t>کاهش نوسانات از طریق مدیریت بهتر اطلاعات و ریسک</a:t>
            </a:r>
            <a:r>
              <a:rPr lang="en-US" sz="2000" b="0" dirty="0" smtClean="0"/>
              <a:t> </a:t>
            </a:r>
          </a:p>
          <a:p>
            <a:pPr lvl="1" algn="r" rtl="1">
              <a:spcAft>
                <a:spcPts val="0"/>
              </a:spcAft>
            </a:pPr>
            <a:r>
              <a:rPr lang="ar-SA" sz="2000" b="0" dirty="0" smtClean="0"/>
              <a:t>توسعه بازارهای سرمایه داخلی</a:t>
            </a:r>
            <a:endParaRPr lang="fa-IR" sz="2000" dirty="0" smtClean="0"/>
          </a:p>
          <a:p>
            <a:pPr lvl="1" algn="r" rtl="1">
              <a:spcAft>
                <a:spcPts val="0"/>
              </a:spcAft>
            </a:pPr>
            <a:r>
              <a:rPr lang="ar-SA" sz="2000" dirty="0" smtClean="0"/>
              <a:t>استفاده بهینه‌تر از منابع مالی دولت</a:t>
            </a:r>
          </a:p>
          <a:p>
            <a:pPr algn="r" rtl="1">
              <a:defRPr/>
            </a:pPr>
            <a:r>
              <a:rPr lang="ar-SA" sz="2400" b="0" dirty="0" smtClean="0">
                <a:solidFill>
                  <a:srgbClr val="000066"/>
                </a:solidFill>
              </a:rPr>
              <a:t>مدیریت بدهی و ثبات بدهی مسائلی جداگانه بوده اما به شکل جدایی‌ناپذیری با هم مرتبط هستند</a:t>
            </a:r>
            <a:r>
              <a:rPr lang="en-US" sz="2400" b="0" dirty="0" smtClean="0">
                <a:solidFill>
                  <a:srgbClr val="000066"/>
                </a:solidFill>
              </a:rPr>
              <a:t>: </a:t>
            </a:r>
          </a:p>
          <a:p>
            <a:pPr lvl="1" algn="r" rtl="1">
              <a:spcAft>
                <a:spcPts val="0"/>
              </a:spcAft>
              <a:buClr>
                <a:srgbClr val="C00000"/>
              </a:buClr>
              <a:defRPr/>
            </a:pPr>
            <a:r>
              <a:rPr lang="ar-SA" sz="2000" dirty="0" smtClean="0"/>
              <a:t>سیاست مالی گسترده‌تر تعیین‌کننده اصلی ثبات بدهی است،‌ اگرچه مدیریت بدهی نامناسب نیز می‌تواند به این مسئله دامن بزند،</a:t>
            </a:r>
          </a:p>
          <a:p>
            <a:pPr lvl="1" algn="r" rtl="1">
              <a:spcAft>
                <a:spcPts val="0"/>
              </a:spcAft>
              <a:buClr>
                <a:srgbClr val="C00000"/>
              </a:buClr>
              <a:defRPr/>
            </a:pPr>
            <a:r>
              <a:rPr lang="ar-SA" sz="2000" dirty="0" smtClean="0"/>
              <a:t>استراتژی‌های مدیریت بدهی‌ها را باید به‌عنوان بخشی از سیاست مالی گسترده‌تر در نظر گرفت تا در دستیابی به اهداف خود مفید واقع شود</a:t>
            </a:r>
            <a:r>
              <a:rPr lang="en-US" sz="2000" dirty="0" smtClean="0"/>
              <a:t> </a:t>
            </a:r>
          </a:p>
          <a:p>
            <a:pPr lvl="2" rtl="1"/>
            <a:endParaRPr lang="fa-IR" sz="1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1">
              <a:defRPr/>
            </a:pPr>
            <a:fld id="{9DF28777-501E-4EF0-8E7B-148DED03333F}" type="slidenum">
              <a:rPr lang="en-US" smtClean="0"/>
              <a:pPr rtl="1">
                <a:defRPr/>
              </a:pPr>
              <a:t>5</a:t>
            </a:fld>
            <a:endParaRPr lang="fa-IR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228600"/>
            <a:ext cx="7467600" cy="838200"/>
          </a:xfrm>
        </p:spPr>
        <p:txBody>
          <a:bodyPr>
            <a:normAutofit fontScale="90000"/>
          </a:bodyPr>
          <a:lstStyle/>
          <a:p>
            <a:pPr algn="r" rtl="1" eaLnBrk="1" fontAlgn="auto" hangingPunct="1">
              <a:spcAft>
                <a:spcPts val="0"/>
              </a:spcAft>
              <a:defRPr/>
            </a:pPr>
            <a:r>
              <a:rPr dirty="0"/>
              <a:t/>
            </a:r>
            <a:br>
              <a:rPr dirty="0"/>
            </a:br>
            <a:r>
              <a:rPr lang="ar-SA" sz="3000" dirty="0" smtClean="0"/>
              <a:t>دو</a:t>
            </a:r>
            <a:r>
              <a:rPr lang="en-US" sz="3000" dirty="0" smtClean="0"/>
              <a:t>. </a:t>
            </a:r>
            <a:r>
              <a:rPr lang="ar-SA" sz="3000" dirty="0" smtClean="0"/>
              <a:t>اصول مدیریت بدهی دولتی</a:t>
            </a:r>
          </a:p>
        </p:txBody>
      </p:sp>
      <p:sp>
        <p:nvSpPr>
          <p:cNvPr id="51203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447800"/>
            <a:ext cx="7620000" cy="5029200"/>
          </a:xfrm>
        </p:spPr>
        <p:txBody>
          <a:bodyPr/>
          <a:lstStyle/>
          <a:p>
            <a:pPr algn="r" rtl="1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dirty="0" smtClean="0"/>
              <a:t>	</a:t>
            </a:r>
            <a:endParaRPr lang="fa-IR" sz="2100" dirty="0" smtClean="0"/>
          </a:p>
          <a:p>
            <a:pPr marL="914400" lvl="1" indent="-457200" algn="r" rtl="1" eaLnBrk="1" hangingPunct="1">
              <a:buFont typeface="+mj-lt"/>
              <a:buAutoNum type="alphaLcParenR"/>
            </a:pPr>
            <a:r>
              <a:rPr lang="ar-SA" sz="2100" dirty="0" smtClean="0">
                <a:solidFill>
                  <a:schemeClr val="accent2"/>
                </a:solidFill>
              </a:rPr>
              <a:t>اهداف و هماهنگی مدیریت بدهی</a:t>
            </a:r>
          </a:p>
          <a:p>
            <a:pPr lvl="1" rtl="1" eaLnBrk="1" hangingPunct="1">
              <a:buFont typeface="+mj-lt"/>
              <a:buAutoNum type="alphaLcParenR"/>
            </a:pPr>
            <a:endParaRPr lang="fa-IR" sz="1000" dirty="0" smtClean="0">
              <a:solidFill>
                <a:schemeClr val="accent2"/>
              </a:solidFill>
            </a:endParaRPr>
          </a:p>
          <a:p>
            <a:pPr marL="914400" lvl="1" indent="-457200" algn="r" rtl="1" eaLnBrk="1" hangingPunct="1">
              <a:buFont typeface="+mj-lt"/>
              <a:buAutoNum type="alphaLcParenR"/>
            </a:pPr>
            <a:r>
              <a:rPr lang="ar-SA" sz="2100" dirty="0" smtClean="0">
                <a:solidFill>
                  <a:schemeClr val="accent2"/>
                </a:solidFill>
              </a:rPr>
              <a:t>شفافیت و پاسخگویی</a:t>
            </a:r>
          </a:p>
          <a:p>
            <a:pPr lvl="1" rtl="1" eaLnBrk="1" hangingPunct="1">
              <a:buFont typeface="+mj-lt"/>
              <a:buAutoNum type="alphaLcParenR"/>
            </a:pPr>
            <a:endParaRPr lang="fa-IR" sz="1000" dirty="0" smtClean="0">
              <a:solidFill>
                <a:schemeClr val="accent2"/>
              </a:solidFill>
            </a:endParaRPr>
          </a:p>
          <a:p>
            <a:pPr marL="914400" lvl="1" indent="-457200" algn="r" rtl="1" eaLnBrk="1" hangingPunct="1">
              <a:buFont typeface="+mj-lt"/>
              <a:buAutoNum type="alphaLcParenR"/>
            </a:pPr>
            <a:r>
              <a:rPr lang="ar-SA" sz="2100" dirty="0" smtClean="0">
                <a:solidFill>
                  <a:schemeClr val="accent2"/>
                </a:solidFill>
              </a:rPr>
              <a:t>چارچوب نهادی</a:t>
            </a:r>
          </a:p>
          <a:p>
            <a:pPr lvl="1" rtl="1" eaLnBrk="1" hangingPunct="1">
              <a:buFont typeface="+mj-lt"/>
              <a:buAutoNum type="alphaLcParenR"/>
            </a:pPr>
            <a:endParaRPr lang="fa-IR" sz="1000" dirty="0" smtClean="0">
              <a:solidFill>
                <a:schemeClr val="accent2"/>
              </a:solidFill>
            </a:endParaRPr>
          </a:p>
          <a:p>
            <a:pPr marL="914400" lvl="1" indent="-457200" algn="r" rtl="1" eaLnBrk="1" hangingPunct="1">
              <a:buFont typeface="+mj-lt"/>
              <a:buAutoNum type="alphaLcParenR"/>
            </a:pPr>
            <a:r>
              <a:rPr lang="ar-SA" sz="2100" dirty="0" smtClean="0">
                <a:solidFill>
                  <a:schemeClr val="accent2"/>
                </a:solidFill>
              </a:rPr>
              <a:t>استراتژی مدیریت بدهی</a:t>
            </a:r>
          </a:p>
          <a:p>
            <a:pPr lvl="1" rtl="1" eaLnBrk="1" hangingPunct="1">
              <a:buFont typeface="+mj-lt"/>
              <a:buAutoNum type="alphaLcParenR"/>
            </a:pPr>
            <a:endParaRPr lang="fa-IR" sz="1000" dirty="0" smtClean="0">
              <a:solidFill>
                <a:schemeClr val="accent2"/>
              </a:solidFill>
            </a:endParaRPr>
          </a:p>
          <a:p>
            <a:pPr marL="914400" lvl="1" indent="-457200" algn="r" rtl="1" eaLnBrk="1" hangingPunct="1">
              <a:buFont typeface="+mj-lt"/>
              <a:buAutoNum type="alphaLcParenR"/>
            </a:pPr>
            <a:r>
              <a:rPr lang="ar-SA" sz="2100" dirty="0" smtClean="0">
                <a:solidFill>
                  <a:schemeClr val="accent2"/>
                </a:solidFill>
              </a:rPr>
              <a:t>چارچوب مدیریت ریسک</a:t>
            </a:r>
          </a:p>
          <a:p>
            <a:pPr lvl="1" rtl="1" eaLnBrk="1" hangingPunct="1">
              <a:buFont typeface="+mj-lt"/>
              <a:buAutoNum type="alphaLcParenR"/>
            </a:pPr>
            <a:endParaRPr lang="fa-IR" sz="1000" dirty="0" smtClean="0">
              <a:solidFill>
                <a:schemeClr val="accent2"/>
              </a:solidFill>
            </a:endParaRPr>
          </a:p>
          <a:p>
            <a:pPr marL="914400" lvl="1" indent="-457200" algn="r" rtl="1" eaLnBrk="1" hangingPunct="1">
              <a:buFont typeface="+mj-lt"/>
              <a:buAutoNum type="alphaLcParenR"/>
            </a:pPr>
            <a:r>
              <a:rPr lang="ar-SA" sz="2100" dirty="0" smtClean="0">
                <a:solidFill>
                  <a:schemeClr val="accent2"/>
                </a:solidFill>
              </a:rPr>
              <a:t>توسعه و حفظ یک بازار کارآمد برای اوراق بهادار دولتی</a:t>
            </a:r>
          </a:p>
          <a:p>
            <a:pPr lvl="1" rtl="1" eaLnBrk="1" hangingPunct="1">
              <a:buNone/>
            </a:pPr>
            <a:endParaRPr lang="fa-IR" sz="2000" dirty="0" smtClean="0">
              <a:solidFill>
                <a:schemeClr val="accent2"/>
              </a:solidFill>
            </a:endParaRPr>
          </a:p>
          <a:p>
            <a:pPr algn="r" rtl="1" eaLnBrk="1" hangingPunct="1">
              <a:buNone/>
            </a:pPr>
            <a:r>
              <a:rPr lang="ar-SA" sz="1600" b="0" dirty="0" smtClean="0">
                <a:solidFill>
                  <a:srgbClr val="990000"/>
                </a:solidFill>
              </a:rPr>
              <a:t>منبع</a:t>
            </a:r>
            <a:r>
              <a:rPr lang="en-US" sz="1600" b="0" dirty="0" smtClean="0">
                <a:solidFill>
                  <a:srgbClr val="990000"/>
                </a:solidFill>
              </a:rPr>
              <a:t>: </a:t>
            </a:r>
            <a:r>
              <a:rPr lang="ar-SA" sz="1600" b="0" dirty="0" smtClean="0">
                <a:solidFill>
                  <a:srgbClr val="990000"/>
                </a:solidFill>
              </a:rPr>
              <a:t>دستورالعمل‌های تجدید نظر شده مدیریت بدهی، صندوق بین‌المللی پول و بانک جهانی، </a:t>
            </a:r>
            <a:r>
              <a:rPr lang="en-US" sz="1600" b="0" dirty="0" smtClean="0">
                <a:solidFill>
                  <a:srgbClr val="990000"/>
                </a:solidFill>
              </a:rPr>
              <a:t>2014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1"/>
            <a:fld id="{7199FE57-B04B-4B7C-816D-A15AF53620B8}" type="slidenum">
              <a:rPr lang="en-US" smtClean="0"/>
              <a:pPr rtl="1"/>
              <a:t>6</a:t>
            </a:fld>
            <a:endParaRPr lang="fa-I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20040"/>
            <a:ext cx="7239000" cy="746760"/>
          </a:xfrm>
        </p:spPr>
        <p:txBody>
          <a:bodyPr/>
          <a:lstStyle/>
          <a:p>
            <a:pPr algn="r" rtl="1" eaLnBrk="1" fontAlgn="auto" hangingPunct="1">
              <a:spcAft>
                <a:spcPts val="0"/>
              </a:spcAft>
              <a:defRPr/>
            </a:pPr>
            <a:r>
              <a:rPr lang="en-US" sz="2700" dirty="0" smtClean="0"/>
              <a:t>II</a:t>
            </a:r>
            <a:r>
              <a:rPr lang="fa-IR" sz="2700" dirty="0" smtClean="0"/>
              <a:t>.</a:t>
            </a:r>
            <a:r>
              <a:rPr lang="en-US" sz="2700" dirty="0" smtClean="0"/>
              <a:t> </a:t>
            </a:r>
            <a:r>
              <a:rPr lang="ar-SA" sz="2700" dirty="0" smtClean="0"/>
              <a:t>اصول مدیریت بدهی دولتی</a:t>
            </a:r>
            <a:r>
              <a:rPr dirty="0"/>
              <a:t/>
            </a:r>
            <a:br>
              <a:rPr dirty="0"/>
            </a:br>
            <a:r>
              <a:rPr lang="ar-SA" sz="2400" dirty="0" smtClean="0">
                <a:solidFill>
                  <a:schemeClr val="accent2"/>
                </a:solidFill>
              </a:rPr>
              <a:t>الف</a:t>
            </a:r>
            <a:r>
              <a:rPr lang="en-US" sz="2400" dirty="0" smtClean="0">
                <a:solidFill>
                  <a:schemeClr val="accent2"/>
                </a:solidFill>
              </a:rPr>
              <a:t>. </a:t>
            </a:r>
            <a:r>
              <a:rPr lang="ar-SA" sz="2300" dirty="0" smtClean="0">
                <a:solidFill>
                  <a:schemeClr val="accent2"/>
                </a:solidFill>
              </a:rPr>
              <a:t>اهداف و هماهنگی مدیریت بدهی</a:t>
            </a:r>
            <a:r>
              <a:rPr lang="en-US" sz="2300" dirty="0" smtClean="0">
                <a:solidFill>
                  <a:schemeClr val="accent2"/>
                </a:solidFill>
              </a:rPr>
              <a:t> </a:t>
            </a:r>
          </a:p>
        </p:txBody>
      </p:sp>
      <p:sp>
        <p:nvSpPr>
          <p:cNvPr id="5222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algn="r" rtl="1" eaLnBrk="1" hangingPunct="1">
              <a:buNone/>
            </a:pPr>
            <a:r>
              <a:rPr lang="en-US" sz="2400" b="0" i="1" dirty="0" smtClean="0"/>
              <a:t>   "</a:t>
            </a:r>
            <a:r>
              <a:rPr lang="ar-SA" sz="2400" b="0" i="1" dirty="0" smtClean="0"/>
              <a:t>هدف اصلی مدیریت بدهی دولتی این است که اطمینان حاصل شود نیازهای مالی دولت و تعهدات پرداخت آن با کمترین هزینه ممکن در میان‌مدت تا درازمدت و با رعایت درجه محتاطانه ریسک برآورده گردد</a:t>
            </a:r>
            <a:r>
              <a:rPr lang="en-US" sz="2400" b="0" i="1" dirty="0" smtClean="0"/>
              <a:t>."</a:t>
            </a:r>
            <a:r>
              <a:rPr lang="en-US" sz="2400" b="0" i="1" baseline="30000" dirty="0" smtClean="0"/>
              <a:t>1/</a:t>
            </a:r>
          </a:p>
          <a:p>
            <a:pPr rtl="1" eaLnBrk="1" hangingPunct="1">
              <a:buNone/>
            </a:pPr>
            <a:endParaRPr lang="fa-IR" sz="2400" b="0" i="1" baseline="30000" dirty="0" smtClean="0"/>
          </a:p>
          <a:p>
            <a:pPr algn="r" rtl="1" eaLnBrk="1" hangingPunct="1">
              <a:buNone/>
            </a:pPr>
            <a:r>
              <a:rPr lang="en-US" dirty="0" smtClean="0"/>
              <a:t>	</a:t>
            </a:r>
            <a:r>
              <a:rPr lang="ar-SA" sz="2400" b="0" dirty="0" smtClean="0">
                <a:solidFill>
                  <a:srgbClr val="990000"/>
                </a:solidFill>
              </a:rPr>
              <a:t>یکی از اهداف دیگر می‌تواند توسعه بازار بدهی دولتی داخلی باشد</a:t>
            </a:r>
            <a:r>
              <a:rPr lang="en-US" sz="2400" b="0" dirty="0" smtClean="0">
                <a:solidFill>
                  <a:srgbClr val="990000"/>
                </a:solidFill>
              </a:rPr>
              <a:t>.</a:t>
            </a:r>
            <a:endParaRPr lang="fa-IR" sz="2400" b="0" dirty="0" smtClean="0">
              <a:solidFill>
                <a:srgbClr val="990000"/>
              </a:solidFill>
            </a:endParaRPr>
          </a:p>
          <a:p>
            <a:pPr rtl="1" eaLnBrk="1" hangingPunct="1">
              <a:lnSpc>
                <a:spcPct val="150000"/>
              </a:lnSpc>
              <a:spcBef>
                <a:spcPct val="40000"/>
              </a:spcBef>
              <a:buFont typeface="Wingdings" pitchFamily="2" charset="2"/>
              <a:buNone/>
            </a:pPr>
            <a:endParaRPr lang="fa-IR" sz="1000" b="0" dirty="0" smtClean="0"/>
          </a:p>
          <a:p>
            <a:pPr rtl="1" eaLnBrk="1" hangingPunct="1">
              <a:lnSpc>
                <a:spcPct val="150000"/>
              </a:lnSpc>
              <a:spcBef>
                <a:spcPct val="40000"/>
              </a:spcBef>
              <a:buFont typeface="Wingdings" pitchFamily="2" charset="2"/>
              <a:buNone/>
            </a:pPr>
            <a:endParaRPr lang="fa-IR" sz="1000" b="0" dirty="0" smtClean="0"/>
          </a:p>
          <a:p>
            <a:pPr algn="r" rtl="1" eaLnBrk="1" hangingPunct="1">
              <a:lnSpc>
                <a:spcPct val="150000"/>
              </a:lnSpc>
              <a:spcBef>
                <a:spcPct val="40000"/>
              </a:spcBef>
              <a:buNone/>
            </a:pPr>
            <a:r>
              <a:rPr lang="en-US" sz="1600" b="0" dirty="0" smtClean="0"/>
              <a:t>1 </a:t>
            </a:r>
            <a:r>
              <a:rPr lang="fa-IR" sz="1600" b="0" dirty="0" smtClean="0"/>
              <a:t>/</a:t>
            </a:r>
            <a:r>
              <a:rPr lang="ar-SA" sz="1600" b="0" dirty="0" smtClean="0"/>
              <a:t>منبع</a:t>
            </a:r>
            <a:r>
              <a:rPr lang="en-US" sz="1600" b="0" dirty="0" smtClean="0"/>
              <a:t>: </a:t>
            </a:r>
            <a:r>
              <a:rPr lang="ar-SA" sz="1600" b="0" dirty="0" smtClean="0"/>
              <a:t>دستورالعمل‌های تجدید نظر شده مدیریت بدهی، صندوق بین‌المللی پول و بانک جهانی، </a:t>
            </a:r>
            <a:r>
              <a:rPr lang="en-US" sz="1600" b="0" dirty="0" smtClean="0"/>
              <a:t>2014</a:t>
            </a:r>
            <a:endParaRPr lang="fa-IR" sz="28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1"/>
            <a:fld id="{7199FE57-B04B-4B7C-816D-A15AF53620B8}" type="slidenum">
              <a:rPr lang="en-US" smtClean="0"/>
              <a:pPr rtl="1"/>
              <a:t>7</a:t>
            </a:fld>
            <a:endParaRPr lang="fa-I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152400"/>
            <a:ext cx="7391400" cy="914400"/>
          </a:xfrm>
        </p:spPr>
        <p:txBody>
          <a:bodyPr/>
          <a:lstStyle/>
          <a:p>
            <a:pPr algn="r" rtl="1" eaLnBrk="1" fontAlgn="auto" hangingPunct="1">
              <a:spcAft>
                <a:spcPts val="0"/>
              </a:spcAft>
              <a:defRPr/>
            </a:pPr>
            <a:r>
              <a:rPr lang="en-US" sz="2700" dirty="0" smtClean="0"/>
              <a:t>II</a:t>
            </a:r>
            <a:r>
              <a:rPr lang="fa-IR" sz="2700" dirty="0" smtClean="0"/>
              <a:t>. </a:t>
            </a:r>
            <a:r>
              <a:rPr lang="ar-SA" sz="2700" dirty="0" smtClean="0"/>
              <a:t>اصول مدیریت بدهی دولتی</a:t>
            </a:r>
            <a:r>
              <a:rPr dirty="0"/>
              <a:t/>
            </a:r>
            <a:br>
              <a:rPr dirty="0"/>
            </a:br>
            <a:r>
              <a:rPr lang="ar-SA" sz="2400" dirty="0" smtClean="0">
                <a:solidFill>
                  <a:schemeClr val="accent2"/>
                </a:solidFill>
              </a:rPr>
              <a:t>ب</a:t>
            </a:r>
            <a:r>
              <a:rPr lang="en-US" sz="2400" dirty="0" smtClean="0">
                <a:solidFill>
                  <a:schemeClr val="accent2"/>
                </a:solidFill>
              </a:rPr>
              <a:t>. </a:t>
            </a:r>
            <a:r>
              <a:rPr lang="ar-SA" sz="2400" dirty="0" smtClean="0">
                <a:solidFill>
                  <a:schemeClr val="accent2"/>
                </a:solidFill>
              </a:rPr>
              <a:t>شفافیت و پاسخگویی</a:t>
            </a:r>
          </a:p>
        </p:txBody>
      </p:sp>
      <p:sp>
        <p:nvSpPr>
          <p:cNvPr id="53251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219200"/>
            <a:ext cx="8305800" cy="5410200"/>
          </a:xfrm>
        </p:spPr>
        <p:txBody>
          <a:bodyPr/>
          <a:lstStyle/>
          <a:p>
            <a:pPr algn="r" rtl="1" eaLnBrk="1" hangingPunct="1"/>
            <a:r>
              <a:rPr lang="ar-SA" sz="2000" b="0" dirty="0" smtClean="0"/>
              <a:t>شفافیت و پاسخگویی شامل تخصیص روشن و افشا شده نقش‌ها و مسئولیت‌ها جهت موارد زیر است</a:t>
            </a:r>
            <a:r>
              <a:rPr lang="en-GB" sz="2000" b="0" dirty="0" smtClean="0"/>
              <a:t>:</a:t>
            </a:r>
          </a:p>
          <a:p>
            <a:pPr lvl="1" algn="r" rtl="1" eaLnBrk="1" hangingPunct="1"/>
            <a:r>
              <a:rPr lang="ar-SA" sz="1800" dirty="0" smtClean="0"/>
              <a:t>سیاست مدیریت بدهی</a:t>
            </a:r>
          </a:p>
          <a:p>
            <a:pPr lvl="1" algn="r" rtl="1" eaLnBrk="1" hangingPunct="1"/>
            <a:r>
              <a:rPr lang="ar-SA" sz="1800" dirty="0" smtClean="0"/>
              <a:t>تدوین چارچوب مدیریت ریسک</a:t>
            </a:r>
          </a:p>
          <a:p>
            <a:pPr lvl="1" algn="r" rtl="1" eaLnBrk="1" hangingPunct="1"/>
            <a:r>
              <a:rPr lang="ar-SA" sz="1800" dirty="0" smtClean="0"/>
              <a:t>عملیات مدیریت بدهی</a:t>
            </a:r>
          </a:p>
          <a:p>
            <a:pPr lvl="1" algn="r" rtl="1" eaLnBrk="1" hangingPunct="1"/>
            <a:r>
              <a:rPr lang="ar-SA" sz="1800" dirty="0" smtClean="0"/>
              <a:t>انتشار اوراق در بازار اولیه</a:t>
            </a:r>
          </a:p>
          <a:p>
            <a:pPr lvl="1" algn="r" rtl="1" eaLnBrk="1" hangingPunct="1"/>
            <a:r>
              <a:rPr lang="ar-SA" sz="1800" dirty="0" smtClean="0"/>
              <a:t>تنظیم و کنترل بازار ثانویه</a:t>
            </a:r>
          </a:p>
          <a:p>
            <a:pPr lvl="1" algn="r" rtl="1" eaLnBrk="1" hangingPunct="1"/>
            <a:r>
              <a:rPr lang="ar-SA" sz="1800" dirty="0" smtClean="0"/>
              <a:t>امکانات سپرده‌گذاری</a:t>
            </a:r>
          </a:p>
          <a:p>
            <a:pPr lvl="1" algn="r" rtl="1" eaLnBrk="1" hangingPunct="1"/>
            <a:r>
              <a:rPr lang="ar-SA" sz="1800" dirty="0" smtClean="0"/>
              <a:t>ترتیبات پرداخت، ثبت و تسویه حساب</a:t>
            </a:r>
          </a:p>
          <a:p>
            <a:pPr rtl="1" eaLnBrk="1" hangingPunct="1"/>
            <a:endParaRPr lang="fa-IR" sz="2000" b="0" dirty="0" smtClean="0"/>
          </a:p>
          <a:p>
            <a:pPr algn="r" rtl="1" eaLnBrk="1" hangingPunct="1"/>
            <a:r>
              <a:rPr lang="ar-SA" sz="2000" b="0" dirty="0" smtClean="0"/>
              <a:t>افشای اهداف و ابزارهای سیاستگذاری موجب افزایش اعتماد از سوی بازارهای مالی می‌شود</a:t>
            </a:r>
          </a:p>
          <a:p>
            <a:pPr rtl="1" eaLnBrk="1" hangingPunct="1"/>
            <a:endParaRPr lang="fa-IR" sz="2000" b="0" dirty="0" smtClean="0"/>
          </a:p>
          <a:p>
            <a:pPr algn="r" rtl="1" eaLnBrk="1" hangingPunct="1"/>
            <a:r>
              <a:rPr lang="ar-SA" sz="2000" b="0" dirty="0" smtClean="0"/>
              <a:t>شفافیت موجب بهبود حاکمیت از طریق پاسخگویی بیشتر نهادهای دولتی واجد نقش در مدیریت بدهی می‌گردد</a:t>
            </a:r>
          </a:p>
          <a:p>
            <a:pPr rtl="1" eaLnBrk="1" hangingPunct="1"/>
            <a:endParaRPr lang="fa-IR" sz="2000" dirty="0" smtClean="0"/>
          </a:p>
          <a:p>
            <a:pPr rtl="1" eaLnBrk="1" hangingPunct="1"/>
            <a:endParaRPr lang="fa-IR" sz="28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1"/>
            <a:fld id="{7199FE57-B04B-4B7C-816D-A15AF53620B8}" type="slidenum">
              <a:rPr lang="en-US" smtClean="0"/>
              <a:pPr rtl="1"/>
              <a:t>8</a:t>
            </a:fld>
            <a:endParaRPr lang="fa-I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20040"/>
            <a:ext cx="7239000" cy="822960"/>
          </a:xfrm>
        </p:spPr>
        <p:txBody>
          <a:bodyPr/>
          <a:lstStyle/>
          <a:p>
            <a:pPr algn="r" rtl="1" eaLnBrk="1" fontAlgn="auto" hangingPunct="1">
              <a:spcAft>
                <a:spcPts val="0"/>
              </a:spcAft>
              <a:defRPr/>
            </a:pPr>
            <a:r>
              <a:rPr lang="en-US" dirty="0" smtClean="0"/>
              <a:t>II</a:t>
            </a:r>
            <a:r>
              <a:rPr lang="fa-IR" dirty="0" smtClean="0"/>
              <a:t>. </a:t>
            </a:r>
            <a:r>
              <a:rPr lang="ar-SA" dirty="0" smtClean="0"/>
              <a:t>اصول مدیریت بدهی دولتی</a:t>
            </a:r>
            <a:r>
              <a:rPr dirty="0"/>
              <a:t/>
            </a:r>
            <a:br>
              <a:rPr dirty="0"/>
            </a:br>
            <a:r>
              <a:rPr lang="ar-SA" sz="2400" dirty="0" smtClean="0">
                <a:solidFill>
                  <a:schemeClr val="accent2"/>
                </a:solidFill>
              </a:rPr>
              <a:t>پ</a:t>
            </a:r>
            <a:r>
              <a:rPr lang="en-US" sz="2400" dirty="0" smtClean="0">
                <a:solidFill>
                  <a:schemeClr val="accent2"/>
                </a:solidFill>
              </a:rPr>
              <a:t>. </a:t>
            </a:r>
            <a:r>
              <a:rPr lang="ar-SA" sz="2400" dirty="0" smtClean="0">
                <a:solidFill>
                  <a:schemeClr val="accent2"/>
                </a:solidFill>
              </a:rPr>
              <a:t>چارچوب نهادی</a:t>
            </a:r>
            <a:r>
              <a:rPr lang="fa-IR" sz="2400" dirty="0" smtClean="0">
                <a:solidFill>
                  <a:schemeClr val="accent2"/>
                </a:solidFill>
              </a:rPr>
              <a:t>(</a:t>
            </a:r>
            <a:r>
              <a:rPr lang="en-US" sz="2400" dirty="0" smtClean="0">
                <a:solidFill>
                  <a:schemeClr val="accent2"/>
                </a:solidFill>
              </a:rPr>
              <a:t>I</a:t>
            </a:r>
            <a:r>
              <a:rPr lang="fa-IR" sz="2400" dirty="0" smtClean="0">
                <a:solidFill>
                  <a:schemeClr val="accent2"/>
                </a:solidFill>
              </a:rPr>
              <a:t>) - </a:t>
            </a:r>
            <a:r>
              <a:rPr lang="ar-SA" sz="2400" dirty="0" smtClean="0">
                <a:solidFill>
                  <a:schemeClr val="accent2"/>
                </a:solidFill>
              </a:rPr>
              <a:t>چارچوب حقوقی</a:t>
            </a:r>
            <a:r>
              <a:rPr lang="en-US" sz="2400" dirty="0" smtClean="0">
                <a:solidFill>
                  <a:schemeClr val="accent2"/>
                </a:solidFill>
              </a:rPr>
              <a:t> </a:t>
            </a:r>
          </a:p>
        </p:txBody>
      </p:sp>
      <p:sp>
        <p:nvSpPr>
          <p:cNvPr id="5529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algn="r" rtl="1" eaLnBrk="1" hangingPunct="1"/>
            <a:r>
              <a:rPr lang="ar-SA" sz="2400" b="0" dirty="0" smtClean="0"/>
              <a:t>نیاز به ایجاد بستر مناسب برای قوانین مربوط به مدیریت بدهی </a:t>
            </a:r>
            <a:r>
              <a:rPr lang="en-US" sz="2400" b="0" dirty="0" smtClean="0"/>
              <a:t>- </a:t>
            </a:r>
            <a:r>
              <a:rPr lang="ar-SA" sz="2400" b="0" dirty="0" smtClean="0"/>
              <a:t>قانون جداگانه بدهی دولتی در مقایسه با گنجاندن آن در قوانین مدیریت مالی دولتی گسترده‌تر</a:t>
            </a:r>
            <a:r>
              <a:rPr lang="en-US" sz="2400" b="0" dirty="0" smtClean="0"/>
              <a:t> </a:t>
            </a:r>
          </a:p>
          <a:p>
            <a:pPr rtl="1" eaLnBrk="1" hangingPunct="1"/>
            <a:endParaRPr lang="fa-IR" sz="2400" b="0" dirty="0" smtClean="0"/>
          </a:p>
          <a:p>
            <a:pPr algn="r" rtl="1" eaLnBrk="1" hangingPunct="1"/>
            <a:r>
              <a:rPr lang="ar-SA" sz="2400" b="0" dirty="0" smtClean="0"/>
              <a:t>برخی از پیش‌نیازهای ضروری که باید در قانون تصویب شود</a:t>
            </a:r>
            <a:r>
              <a:rPr lang="en-US" sz="2400" b="0" dirty="0" smtClean="0"/>
              <a:t>:</a:t>
            </a:r>
          </a:p>
          <a:p>
            <a:pPr lvl="1" algn="r" rtl="1" eaLnBrk="1" hangingPunct="1"/>
            <a:r>
              <a:rPr lang="ar-SA" sz="2000" dirty="0" smtClean="0"/>
              <a:t>استقرار نهادی برای استقراض و مدیریت سبد بدهی</a:t>
            </a:r>
          </a:p>
          <a:p>
            <a:pPr lvl="1" algn="r" rtl="1" eaLnBrk="1" hangingPunct="1"/>
            <a:r>
              <a:rPr lang="ar-SA" sz="2000" dirty="0" smtClean="0"/>
              <a:t>تعریف ترتیبات و ساختارهای سازمانی</a:t>
            </a:r>
            <a:r>
              <a:rPr lang="en-US" sz="2000" dirty="0" smtClean="0"/>
              <a:t> </a:t>
            </a:r>
          </a:p>
          <a:p>
            <a:pPr lvl="1" algn="r" rtl="1" eaLnBrk="1" hangingPunct="1"/>
            <a:r>
              <a:rPr lang="ar-SA" sz="2000" dirty="0" smtClean="0"/>
              <a:t>تفویض اختیار</a:t>
            </a:r>
            <a:r>
              <a:rPr lang="en-US" sz="2000" dirty="0" smtClean="0"/>
              <a:t> </a:t>
            </a:r>
          </a:p>
          <a:p>
            <a:pPr lvl="1" algn="r" rtl="1" eaLnBrk="1" hangingPunct="1"/>
            <a:r>
              <a:rPr lang="ar-SA" sz="2000" dirty="0" smtClean="0"/>
              <a:t>الزامات گزارش‌دهی و حسابرسی</a:t>
            </a:r>
            <a:r>
              <a:rPr lang="en-US" sz="2000" dirty="0" smtClean="0"/>
              <a:t> </a:t>
            </a:r>
          </a:p>
          <a:p>
            <a:pPr lvl="1" rtl="1" eaLnBrk="1" hangingPunct="1">
              <a:lnSpc>
                <a:spcPct val="90000"/>
              </a:lnSpc>
            </a:pPr>
            <a:endParaRPr lang="fa-IR" sz="21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1"/>
            <a:fld id="{7199FE57-B04B-4B7C-816D-A15AF53620B8}" type="slidenum">
              <a:rPr lang="en-US" smtClean="0"/>
              <a:pPr rtl="1"/>
              <a:t>9</a:t>
            </a:fld>
            <a:endParaRPr lang="fa-I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Custom 1">
      <a:dk1>
        <a:srgbClr val="16218E"/>
      </a:dk1>
      <a:lt1>
        <a:srgbClr val="FFFFFF"/>
      </a:lt1>
      <a:dk2>
        <a:srgbClr val="002060"/>
      </a:dk2>
      <a:lt2>
        <a:srgbClr val="808080"/>
      </a:lt2>
      <a:accent1>
        <a:srgbClr val="920000"/>
      </a:accent1>
      <a:accent2>
        <a:srgbClr val="212165"/>
      </a:accent2>
      <a:accent3>
        <a:srgbClr val="D2AA00"/>
      </a:accent3>
      <a:accent4>
        <a:srgbClr val="F2F2F2"/>
      </a:accent4>
      <a:accent5>
        <a:srgbClr val="A5A5A5"/>
      </a:accent5>
      <a:accent6>
        <a:srgbClr val="2D2D8A"/>
      </a:accent6>
      <a:hlink>
        <a:srgbClr val="009999"/>
      </a:hlink>
      <a:folHlink>
        <a:srgbClr val="333399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rgbClr val="0000FF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rgbClr val="0000FF"/>
            </a:solidFill>
            <a:effectLst/>
            <a:latin typeface="Arial" charset="0"/>
            <a:cs typeface="Arial" charset="0"/>
          </a:defRPr>
        </a:defPPr>
      </a:lstStyle>
    </a:lnDef>
    <a:txDef>
      <a:spPr>
        <a:noFill/>
      </a:spPr>
      <a:bodyPr wrap="square" rtlCol="0">
        <a:spAutoFit/>
      </a:bodyPr>
      <a:lstStyle>
        <a:defPPr>
          <a:defRPr dirty="0"/>
        </a:defPPr>
      </a:lstStyle>
    </a:tx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46482</TotalTime>
  <Words>1478</Words>
  <Application>Microsoft Office PowerPoint</Application>
  <PresentationFormat>On-screen Show (4:3)</PresentationFormat>
  <Paragraphs>243</Paragraphs>
  <Slides>24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5" baseType="lpstr">
      <vt:lpstr>Default Design</vt:lpstr>
      <vt:lpstr>مدیریت بدهی دولتی</vt:lpstr>
      <vt:lpstr>کلیات ارائه</vt:lpstr>
      <vt:lpstr>I. مقدمه الف. مدیریت بدهی دولتی چیست؟</vt:lpstr>
      <vt:lpstr>I. مقدمه ب. اهمیت روزافزون مدیریت بدهی</vt:lpstr>
      <vt:lpstr>I. مقدمه پ. مزایای تقویت مدیریت بدهی </vt:lpstr>
      <vt:lpstr> دو. اصول مدیریت بدهی دولتی</vt:lpstr>
      <vt:lpstr>II. اصول مدیریت بدهی دولتی الف. اهداف و هماهنگی مدیریت بدهی </vt:lpstr>
      <vt:lpstr>II. اصول مدیریت بدهی دولتی ب. شفافیت و پاسخگویی</vt:lpstr>
      <vt:lpstr>II. اصول مدیریت بدهی دولتی پ. چارچوب نهادی(I) - چارچوب حقوقی </vt:lpstr>
      <vt:lpstr>II. اصول مدیریت بدهی دولتی پ. چارچوب نهادی(II) - ترتیبات حاکمیت  </vt:lpstr>
      <vt:lpstr>II. اصول مدیریت بدهی دولتی پ. چارچوب نهادی (III) - ساختار حاکمیت رو به تکامل</vt:lpstr>
      <vt:lpstr>II. اصول مدیریت بدهی دولتی پ. چارچوب نهادی (IV) - ساختار حاکمیت</vt:lpstr>
      <vt:lpstr>II. اصول مدیریت بدهی دولتی پ. چارچوب نهادی (V) - ترتیبات نهادی</vt:lpstr>
      <vt:lpstr>II. اصول مدیریت بدهی دولتی پ. چارچوب نهادی (VI) - عملکردهای دفتر مدیریت بدهی</vt:lpstr>
      <vt:lpstr>II. اصول مدیریت بدهی دولتی ت. استراتژی میان‌مدت مدیریت بدهی</vt:lpstr>
      <vt:lpstr>II. اصول مدیریت بدهی دولتی ث. چارچوب مدیریت ریسک</vt:lpstr>
      <vt:lpstr>II. اصول مدیریت بدهی دولتی ج. توسعه بازار اوراق بهادار دولتی</vt:lpstr>
      <vt:lpstr>III. مدیریت وجوه نقد و مدیریت بدهی  الف. مجزا اما دو روی یک سکه</vt:lpstr>
      <vt:lpstr>III. مدیریت وجوه نقد و مدیریت بدهی ب. مواجهه با چالش‌های خاص</vt:lpstr>
      <vt:lpstr>III. مدیریت وجوه نقد و مدیریت بدهی پ. منطق مربوط به هماهنگی</vt:lpstr>
      <vt:lpstr>IV. مدیریت بدهی و سیاست مالی الف. تأثیر سیاست مالی بر مدیریت بدهی</vt:lpstr>
      <vt:lpstr>V. چالش‌های مدیریت وجوه نقد و بدهی</vt:lpstr>
      <vt:lpstr>VI. نتیجه‌گیری‌ها الف. درس‌های آموخته شده از تجارب بین‌المللی</vt:lpstr>
      <vt:lpstr>VI. نتیجه‌گیری‌ها ب. برخی از مسائل احتمالی مربوط به ایران که باید آنها را در نظر داشت</vt:lpstr>
    </vt:vector>
  </TitlesOfParts>
  <Company>International Monetary Fund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New Fiscal ROSCs and PEFA Assessments:  Two Complementary Tools</dc:title>
  <dc:creator>Xavier Rame</dc:creator>
  <cp:lastModifiedBy>NPSoft</cp:lastModifiedBy>
  <cp:revision>2080</cp:revision>
  <dcterms:created xsi:type="dcterms:W3CDTF">2005-10-27T19:06:44Z</dcterms:created>
  <dcterms:modified xsi:type="dcterms:W3CDTF">2015-07-27T06:26:13Z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NewReviewCycle">
    <vt:lpwstr/>
  </property>
  <property fmtid="{D5CDD505-2E9C-101B-9397-08002B2CF9AE}" pid="3" name="_AdHocReviewCycleID">
    <vt:i4>1343658867</vt:i4>
  </property>
  <property fmtid="{D5CDD505-2E9C-101B-9397-08002B2CF9AE}" pid="4" name="_EmailSubject">
    <vt:lpwstr>Translation of Debt Management Presentation</vt:lpwstr>
  </property>
  <property fmtid="{D5CDD505-2E9C-101B-9397-08002B2CF9AE}" pid="5" name="_AuthorEmail">
    <vt:lpwstr>EYiu@imf.org</vt:lpwstr>
  </property>
  <property fmtid="{D5CDD505-2E9C-101B-9397-08002B2CF9AE}" pid="6" name="_AuthorEmailDisplayName">
    <vt:lpwstr>Yiu, Erin</vt:lpwstr>
  </property>
  <property fmtid="{D5CDD505-2E9C-101B-9397-08002B2CF9AE}" pid="7" name="_PreviousAdHocReviewCycleID">
    <vt:i4>-297478912</vt:i4>
  </property>
</Properties>
</file>