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530" r:id="rId3"/>
    <p:sldId id="574" r:id="rId4"/>
    <p:sldId id="592" r:id="rId5"/>
    <p:sldId id="593" r:id="rId6"/>
    <p:sldId id="594" r:id="rId7"/>
    <p:sldId id="595" r:id="rId8"/>
    <p:sldId id="596" r:id="rId9"/>
    <p:sldId id="597" r:id="rId10"/>
    <p:sldId id="598" r:id="rId11"/>
    <p:sldId id="599" r:id="rId12"/>
    <p:sldId id="600" r:id="rId13"/>
    <p:sldId id="601" r:id="rId14"/>
    <p:sldId id="602" r:id="rId15"/>
    <p:sldId id="603" r:id="rId16"/>
    <p:sldId id="604" r:id="rId17"/>
    <p:sldId id="605" r:id="rId18"/>
    <p:sldId id="606" r:id="rId19"/>
    <p:sldId id="607" r:id="rId20"/>
    <p:sldId id="608" r:id="rId21"/>
  </p:sldIdLst>
  <p:sldSz cx="9144000" cy="6858000" type="screen4x3"/>
  <p:notesSz cx="70993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800000"/>
    <a:srgbClr val="FFFFCC"/>
    <a:srgbClr val="DDDDDD"/>
    <a:srgbClr val="FFCC99"/>
    <a:srgbClr val="FFFF99"/>
    <a:srgbClr val="CC6600"/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27507" autoAdjust="0"/>
    <p:restoredTop sz="86432" autoAdjust="0"/>
  </p:normalViewPr>
  <p:slideViewPr>
    <p:cSldViewPr>
      <p:cViewPr>
        <p:scale>
          <a:sx n="99" d="100"/>
          <a:sy n="99" d="100"/>
        </p:scale>
        <p:origin x="-104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44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l" defTabSz="923925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69" tIns="46235" rIns="92469" bIns="46235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2E58053-4130-47D8-ABFC-15495C0E26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9735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464050"/>
            <a:ext cx="56800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8926513"/>
            <a:ext cx="307657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1" tIns="45711" rIns="91421" bIns="457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B0DCEF8-5B8B-4AE6-BD31-3D04BE3A22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31667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470400"/>
            <a:ext cx="5680075" cy="4229100"/>
          </a:xfrm>
          <a:noFill/>
          <a:ln/>
        </p:spPr>
        <p:txBody>
          <a:bodyPr/>
          <a:lstStyle/>
          <a:p>
            <a:pPr marL="228600" indent="-228600">
              <a:buFontTx/>
              <a:buAutoNum type="arabicPeriod"/>
            </a:pPr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B0DCEF8-5B8B-4AE6-BD31-3D04BE3A22B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95070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15FBB-413A-4D24-86BA-EDEDB3DC63D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4BC74-72B8-4326-A142-846B4265144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8262F-BF56-4524-81F5-2CFA37D74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1117B-53C8-4114-BF46-D217A31BBBA0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1EACF-9D4E-45DD-8B04-22C38B1139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796FA-9426-4B11-9F59-0350303711BA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B84BC-018A-41A4-9927-1322FA418F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FA4E6-42BA-47CD-8FE3-1E8441DA4D45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BFEFA-AF7C-4CF5-945C-5485DDE677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C105D-A26D-4895-83C1-41EE0BDD4A16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5CEF-CF8D-4740-9619-B30F9C9204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B2D85-65C4-4B82-BDC9-844D30AC19C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D738-BA06-4E0E-A049-97284DD5EB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265F8-425C-441E-B2AB-1220C08BD1DE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C72B-9644-4D4B-A9F0-81446334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B429-38FB-4665-B07C-EC617D47470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91EF-C154-494F-A0EA-9D403098AD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A385D-9C79-4270-8244-6F0270419790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996A2-3F18-4F0C-93C3-EED3BD82C6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7199-567B-4A52-9D8E-86ED4271BCD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ACB3-904F-44A0-80EA-B7365CD703C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23A4F-B13C-4D30-B090-307E7386C94C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61252-57FE-47D7-A9CB-7F66D2F69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06B40-1928-4642-9DE4-76200B685D22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94920-CA70-4D74-88B3-C1DB1D7F0B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39E7B-AE03-494A-B681-165A69E546F1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00DFF-E0D5-4F75-A535-E7BFD34C2B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43F8EB-B430-42FA-A214-D71D14AA5A2E}" type="datetime1">
              <a:rPr lang="en-US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57FD66-4D1A-4D88-A29D-E9EB5F46BC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internationalbudget.org/budget-analysis/budget-execu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416175"/>
            <a:ext cx="7772400" cy="1241425"/>
          </a:xfrm>
        </p:spPr>
        <p:txBody>
          <a:bodyPr anchor="ctr"/>
          <a:lstStyle/>
          <a:p>
            <a:pPr algn="ctr" rtl="1">
              <a:defRPr/>
            </a:pPr>
            <a:r>
              <a:rPr lang="fa-IR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پیاده سازی بودجه</a:t>
            </a:r>
            <a:br>
              <a:rPr lang="fa-IR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a-IR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در خدمت نظم بودجه ای</a:t>
            </a:r>
            <a:endParaRPr lang="en-US" sz="40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447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fa-IR" sz="1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عبدل مدبر خان</a:t>
            </a:r>
          </a:p>
          <a:p>
            <a:pPr>
              <a:lnSpc>
                <a:spcPct val="90000"/>
              </a:lnSpc>
              <a:defRPr/>
            </a:pPr>
            <a:r>
              <a:rPr lang="fa-IR" sz="1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دایره امور بودجه ای, صندوق جهانی پول</a:t>
            </a:r>
          </a:p>
          <a:p>
            <a:pPr>
              <a:lnSpc>
                <a:spcPct val="90000"/>
              </a:lnSpc>
              <a:defRPr/>
            </a:pPr>
            <a:r>
              <a:rPr lang="fa-IR" sz="1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هيئت اعزامی به ایران</a:t>
            </a:r>
          </a:p>
          <a:p>
            <a:pPr>
              <a:lnSpc>
                <a:spcPct val="90000"/>
              </a:lnSpc>
              <a:defRPr/>
            </a:pPr>
            <a:r>
              <a:rPr lang="fa-IR" sz="1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تهران</a:t>
            </a:r>
          </a:p>
          <a:p>
            <a:pPr>
              <a:lnSpc>
                <a:spcPct val="90000"/>
              </a:lnSpc>
              <a:defRPr/>
            </a:pPr>
            <a:r>
              <a:rPr lang="fa-IR" sz="1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جولای/ اگوست ۲۰۱۵</a:t>
            </a:r>
            <a:endParaRPr lang="en-US" sz="1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تعهد به کنترل برای جلوگیری از بوجود آمدن معوقات ضروری است (1)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فرایند هزینه ها از سه مرحله تشکیل شده است: تعهدات؛ دیون؛ و پرداخت ها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تعهدات زمانی مطرح می شوند که دولت با هویت ثالثی وارد معامله می شود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تعهدات به تمام هزینه ها اطلاق می شود : از جمله حقوق کارمندان: بهره: هزینه های اب و برق و تلفن و گاز: دیگر هزینه های کالاها و خدمات و هرینه های سرمایه ای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دیون زمانی مطرح می گردد که هویت ثالت براساس قراردادخدمات یا کالاهای خود را تحویل می دهد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پرداخت دیوان را از بین می برد.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تعهد به کنترل برای جلوگیری از بوجود آمدن معوقات ضروری است (2)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هزینه ها در مرحله تعهدات باید کنترل شوند</a:t>
            </a:r>
            <a:endParaRPr lang="en-US" dirty="0" smtClean="0"/>
          </a:p>
          <a:p>
            <a:pPr lvl="0" algn="r" rtl="1"/>
            <a:r>
              <a:rPr lang="fa-IR" dirty="0" smtClean="0"/>
              <a:t>هر زمانی که تهدی بوجود آید دولت نمی تواند از پرداخت آن شانه خالی کند . بنابراین کنترل هزینه ها در آن مرحله بی فایده خواهد بود</a:t>
            </a:r>
            <a:endParaRPr lang="en-US" dirty="0" smtClean="0"/>
          </a:p>
          <a:p>
            <a:pPr lvl="0" algn="r" rtl="1"/>
            <a:r>
              <a:rPr lang="fa-IR" dirty="0" smtClean="0"/>
              <a:t>عدم ثبت یا پرداخت صورت حسابها باعث بوجود آمدن معوقات می گردد و دولت و درنهایت باید آنها را پرداخت نماید .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رویکردی عملی برای تقویت کنترل تعهدات 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تمام تعهدات باید دارای شماره سریال باشند که ترجیحآ بصورت اتوماتیک تولید می گردد .</a:t>
            </a:r>
            <a:endParaRPr lang="en-US" dirty="0" smtClean="0"/>
          </a:p>
          <a:p>
            <a:pPr lvl="0" algn="r" rtl="1"/>
            <a:r>
              <a:rPr lang="fa-IR" dirty="0" smtClean="0"/>
              <a:t>صورت حساب ها فقط زمانی پرداخت خواهند شد که با اعداد  تعهدات هم خوانی داشته باشند .</a:t>
            </a:r>
            <a:endParaRPr lang="en-US" dirty="0" smtClean="0"/>
          </a:p>
          <a:p>
            <a:pPr lvl="0" algn="r" rtl="1"/>
            <a:r>
              <a:rPr lang="fa-IR" dirty="0" smtClean="0"/>
              <a:t>تمام این تمهیدات باید در سفارشات و قراردادهای خرید ثبت کردند.</a:t>
            </a:r>
            <a:endParaRPr lang="en-US" dirty="0" smtClean="0"/>
          </a:p>
          <a:p>
            <a:pPr algn="r"/>
            <a:r>
              <a:rPr lang="fa-IR" dirty="0" smtClean="0"/>
              <a:t>تمام این تمهیدات باید بصورت علنی انجام بگیرند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مدیریت قراردادهای چندساله مسئولیت های جدیدی را بوجود می آورد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وزارت دارایی / مدیران بودجه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باید تدابیرلازم برای تعهدات سالانه را در بودجه سالانه لحاظ کنند .</a:t>
            </a:r>
            <a:endParaRPr lang="en-US" sz="2800" dirty="0" smtClean="0"/>
          </a:p>
          <a:p>
            <a:pPr algn="r" rtl="1"/>
            <a:r>
              <a:rPr lang="fa-IR" sz="2800" dirty="0" smtClean="0"/>
              <a:t>استفاده کننده گان از بودجه باید برای پرداخت ها پیش بینی لازم در بودجه سالانه را انجام دهند </a:t>
            </a:r>
          </a:p>
          <a:p>
            <a:pPr algn="r" rtl="1"/>
            <a:r>
              <a:rPr lang="fa-IR" sz="2800" dirty="0" smtClean="0"/>
              <a:t>وزارت دارایی باید برتعهدات چندساله کنترل و نظارت لازم را داشته باشد تا فشار پیش بینی نشده در آینده بر روی بودجه وجود نداشته باشد</a:t>
            </a:r>
            <a:endParaRPr lang="en-US" sz="2800" dirty="0" smtClean="0"/>
          </a:p>
          <a:p>
            <a:pPr lvl="0" algn="r" rtl="1"/>
            <a:endParaRPr lang="en-US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تعهدات چندساله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خزانه داری باید برنامه های نقدی میان مدت خود را برای هرسال بودجه ای به روز نماید تا جریان نقدینگی لازم مهیا باشد .</a:t>
            </a:r>
            <a:endParaRPr lang="en-US" dirty="0" smtClean="0"/>
          </a:p>
          <a:p>
            <a:pPr lvl="0" algn="r" rtl="1"/>
            <a:r>
              <a:rPr lang="fa-IR" dirty="0" smtClean="0"/>
              <a:t>در طول مرحله ی اجرا مدیر قرارداد باید بطور مداوم قراداد را صدور ومرور نماید وهرگونه تغییری در اختصاص منابع و وجوه نقدی را به مدیران پروژه یا خزانه داری اطلاع دهد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پیاده سازی بودجه هماهنگ با گزارش دهی و حسابداری باید صورت بگیرد 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یکپارچه سازی به منظور اطمینان از دقت و هماهنگی اطلاعات ضروری است .</a:t>
            </a:r>
            <a:endParaRPr lang="en-US" dirty="0" smtClean="0"/>
          </a:p>
          <a:p>
            <a:pPr lvl="0" algn="r" rtl="1"/>
            <a:r>
              <a:rPr lang="fa-IR" dirty="0" smtClean="0"/>
              <a:t>اطلاعات مربوط به پیاده سازی بودجه باید با کلیت گزارش های مالی هماهنگ شوند .</a:t>
            </a:r>
            <a:endParaRPr lang="en-US" dirty="0" smtClean="0"/>
          </a:p>
          <a:p>
            <a:pPr algn="r"/>
            <a:r>
              <a:rPr lang="fa-IR" dirty="0" smtClean="0"/>
              <a:t>درآمد هزینه ها در هر گزارش پیاده سازی بودجه باید با حرکت نقدینگی و موجودی بانک ها هماهنگ شود </a:t>
            </a:r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پیاده سازی  بودجه تحت تاثیرضعف های موجود در چارچوب قرار خواهد گرفت (1) </a:t>
            </a:r>
            <a:r>
              <a:rPr lang="en-US" dirty="0" smtClean="0"/>
              <a:t>PFM</a:t>
            </a:r>
            <a:r>
              <a:rPr lang="fa-IR" dirty="0" smtClean="0"/>
              <a:t> کلی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جامعیت بودجه محود خواهد شد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سازمان و فعالیت های خارج از بودجه ممکن است بخش قابل توجهی از درآمدها و هزیثنه ها را تشکیل دهند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فرآیندهای پیاده سازی بودجه این کاستی را برطرف نمی کند – پوشش بودجه ای باید افزایش یابد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بودجه امکان دارد واقع بینانه نباشد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تضمین های غیرواقعی بودجه می تواند برای اختصاص وجوه مورد استفاده قرار بگیرد .</a:t>
            </a:r>
            <a:endParaRPr lang="en-US" sz="2800" dirty="0" smtClean="0"/>
          </a:p>
          <a:p>
            <a:pPr algn="r"/>
            <a:r>
              <a:rPr lang="fa-IR" sz="2800" dirty="0" smtClean="0"/>
              <a:t>پیاده سازی بودجه براساس این وجوه منجربه معوقات خواهند گردید</a:t>
            </a:r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dirty="0" smtClean="0"/>
              <a:t>پیاده سازی  بودجه تحت تاثیرضعف های موجود در چارچوب قرار خواهد گرفت (2) </a:t>
            </a:r>
            <a:r>
              <a:rPr lang="en-US" dirty="0" smtClean="0"/>
              <a:t>PFM</a:t>
            </a:r>
            <a:r>
              <a:rPr lang="fa-IR" dirty="0" smtClean="0"/>
              <a:t> کلی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بودجه مبتنی برپول نقد بر روی دیون تمرکز نمی کند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پیاده سازی بودجه می تواند در کنترل هزینه های نقدی موثر باشد اولی تاثیری در جلوگیری از رشد دیون نخواهد داشت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بصورت ایده آل تصویب بودجه باید در برگیرنده هم هزینه های نقدی و دیون بوجود آمده باشد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فرآیند تلفیق می تواند ناکارآمد باشد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حسابهای بانکی شاید کاملآ با گزارش عملکرد حسابها انطباق نداشته باشد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جابجایی منابع نقدی شاید به خوبی در گزارش پیاده سازی بودجه منعکس نشود .</a:t>
            </a:r>
            <a:endParaRPr lang="en-US" sz="2400" dirty="0" smtClean="0"/>
          </a:p>
          <a:p>
            <a:pPr algn="r"/>
            <a:r>
              <a:rPr lang="fa-IR" sz="2400" dirty="0" smtClean="0"/>
              <a:t>گزارش های پیاده سازی بودجه باید مدارک لازم مبنی بر این هماهنگیئ های مقدماتی را ارائه نماید </a:t>
            </a:r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000" dirty="0" smtClean="0"/>
              <a:t>درخاتمه </a:t>
            </a:r>
            <a:endParaRPr lang="fa-I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داشتن یک سیستم موثر و پیاده سازی بودجه برای موارد غیر ضروری خواهد بود :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نظم بودجه ای کلان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هماهنگی با سیاست های وتصمیمات بودجه ای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ارائه موثرخدمات دولتی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پیاده سازی بودجه باید منجر به کنترل موثر تعهدات و ممانعت از شکل گیری معوقات گردد . این سیستم باید جلو موارد زیر را بگیرد :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تعهداتی که وجوه لازم برای آنها وجود ندارد .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پرداخت هایی که براسا تعهدات معتبر نیست .</a:t>
            </a:r>
            <a:endParaRPr lang="en-US" sz="2400" dirty="0" smtClean="0"/>
          </a:p>
          <a:p>
            <a:pPr algn="r"/>
            <a:r>
              <a:rPr lang="fa-IR" sz="2400" dirty="0" smtClean="0"/>
              <a:t>ضعف در دیگر بخش های پی ام اف  باید مورد توجه قرار گیرد تا بتوان میزان اثر بخشی پیاده سازی بودجه را بالا برد </a:t>
            </a:r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References</a:t>
            </a:r>
            <a:br>
              <a:rPr lang="en-US" dirty="0" smtClean="0">
                <a:solidFill>
                  <a:srgbClr val="000090"/>
                </a:solidFill>
              </a:rPr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sz="2000" b="0" dirty="0" smtClean="0">
                <a:solidFill>
                  <a:srgbClr val="000090"/>
                </a:solidFill>
              </a:rPr>
              <a:t>IMF, </a:t>
            </a:r>
            <a:r>
              <a:rPr lang="en-US" sz="2000" b="0" i="1" dirty="0" smtClean="0">
                <a:solidFill>
                  <a:srgbClr val="000090"/>
                </a:solidFill>
              </a:rPr>
              <a:t>Guidelines for Public Expenditure Management</a:t>
            </a:r>
            <a:r>
              <a:rPr lang="en-US" sz="2000" b="0" dirty="0" smtClean="0">
                <a:solidFill>
                  <a:srgbClr val="000090"/>
                </a:solidFill>
              </a:rPr>
              <a:t>, </a:t>
            </a:r>
          </a:p>
          <a:p>
            <a:r>
              <a:rPr lang="en-US" sz="2000" b="0" dirty="0" smtClean="0">
                <a:solidFill>
                  <a:srgbClr val="000090"/>
                </a:solidFill>
              </a:rPr>
              <a:t>     http://www.imf.org/external/pubs/ft/expend/guide4.htm</a:t>
            </a:r>
          </a:p>
          <a:p>
            <a:pPr>
              <a:buFont typeface="Arial"/>
              <a:buChar char="•"/>
            </a:pPr>
            <a:r>
              <a:rPr lang="en-US" sz="2000" b="0" dirty="0" smtClean="0">
                <a:solidFill>
                  <a:srgbClr val="000090"/>
                </a:solidFill>
              </a:rPr>
              <a:t>International Budget Partnership, </a:t>
            </a:r>
            <a:r>
              <a:rPr lang="en-US" sz="2000" b="0" i="1" dirty="0" smtClean="0">
                <a:solidFill>
                  <a:srgbClr val="000090"/>
                </a:solidFill>
              </a:rPr>
              <a:t>Budget Execution</a:t>
            </a:r>
            <a:r>
              <a:rPr lang="en-US" sz="2000" b="0" dirty="0" smtClean="0">
                <a:solidFill>
                  <a:srgbClr val="000090"/>
                </a:solidFill>
              </a:rPr>
              <a:t>, </a:t>
            </a:r>
            <a:r>
              <a:rPr lang="en-US" sz="2000" b="0" dirty="0" smtClean="0">
                <a:solidFill>
                  <a:srgbClr val="000090"/>
                </a:solidFill>
                <a:hlinkClick r:id="rId2"/>
              </a:rPr>
              <a:t>http://internationalbudget.org/budget-analysis/budget-execution/</a:t>
            </a:r>
            <a:endParaRPr lang="en-US" sz="2000" b="0" dirty="0" smtClean="0">
              <a:solidFill>
                <a:srgbClr val="000090"/>
              </a:solidFill>
            </a:endParaRPr>
          </a:p>
          <a:p>
            <a:pPr>
              <a:buFont typeface="Arial"/>
              <a:buChar char="•"/>
            </a:pPr>
            <a:r>
              <a:rPr lang="en-US" sz="2000" b="0" dirty="0" smtClean="0">
                <a:solidFill>
                  <a:srgbClr val="000090"/>
                </a:solidFill>
              </a:rPr>
              <a:t>Sanjay </a:t>
            </a:r>
            <a:r>
              <a:rPr lang="en-US" sz="2000" b="0" dirty="0" err="1" smtClean="0">
                <a:solidFill>
                  <a:srgbClr val="000090"/>
                </a:solidFill>
              </a:rPr>
              <a:t>Vani</a:t>
            </a:r>
            <a:r>
              <a:rPr lang="en-US" sz="2000" b="0" dirty="0" smtClean="0">
                <a:solidFill>
                  <a:srgbClr val="000090"/>
                </a:solidFill>
              </a:rPr>
              <a:t>, World Bank (2007),  </a:t>
            </a:r>
            <a:r>
              <a:rPr lang="en-US" sz="2000" b="0" i="1" dirty="0" smtClean="0">
                <a:solidFill>
                  <a:srgbClr val="000090"/>
                </a:solidFill>
              </a:rPr>
              <a:t>Budget Execution</a:t>
            </a:r>
          </a:p>
          <a:p>
            <a:pPr>
              <a:buFont typeface="Arial"/>
              <a:buChar char="•"/>
            </a:pPr>
            <a:r>
              <a:rPr lang="en-US" sz="2000" b="0" i="1" dirty="0" err="1" smtClean="0">
                <a:solidFill>
                  <a:srgbClr val="000090"/>
                </a:solidFill>
              </a:rPr>
              <a:t>Sailendra</a:t>
            </a:r>
            <a:r>
              <a:rPr lang="en-US" sz="2000" b="0" i="1" dirty="0" smtClean="0">
                <a:solidFill>
                  <a:srgbClr val="000090"/>
                </a:solidFill>
              </a:rPr>
              <a:t> </a:t>
            </a:r>
            <a:r>
              <a:rPr lang="en-US" sz="2000" b="0" i="1" dirty="0" err="1" smtClean="0">
                <a:solidFill>
                  <a:srgbClr val="000090"/>
                </a:solidFill>
              </a:rPr>
              <a:t>Pattanayak</a:t>
            </a:r>
            <a:r>
              <a:rPr lang="en-US" sz="2000" b="0" i="1" dirty="0" smtClean="0">
                <a:solidFill>
                  <a:srgbClr val="000090"/>
                </a:solidFill>
              </a:rPr>
              <a:t>, IMF (to be published)</a:t>
            </a:r>
            <a:r>
              <a:rPr lang="en-US" sz="2000" i="1" dirty="0" smtClean="0">
                <a:solidFill>
                  <a:srgbClr val="000090"/>
                </a:solidFill>
              </a:rPr>
              <a:t>, </a:t>
            </a:r>
            <a:r>
              <a:rPr lang="en-US" sz="2000" b="0" i="1" dirty="0" smtClean="0">
                <a:solidFill>
                  <a:srgbClr val="000090"/>
                </a:solidFill>
              </a:rPr>
              <a:t>Expenditure Control: Key Features, Stages, and Actors</a:t>
            </a:r>
          </a:p>
          <a:p>
            <a:endParaRPr lang="fa-I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7772400" cy="1066800"/>
          </a:xfrm>
        </p:spPr>
        <p:txBody>
          <a:bodyPr/>
          <a:lstStyle/>
          <a:p>
            <a:pPr algn="r"/>
            <a:r>
              <a:rPr lang="fa-IR" sz="4000" dirty="0" smtClean="0">
                <a:solidFill>
                  <a:srgbClr val="800000"/>
                </a:solidFill>
              </a:rPr>
              <a:t>خلاصه بحث</a:t>
            </a:r>
            <a:endParaRPr lang="en-US" sz="4000" dirty="0" smtClean="0">
              <a:solidFill>
                <a:srgbClr val="80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fa-IR" sz="3600" dirty="0" smtClean="0">
              <a:solidFill>
                <a:srgbClr val="000090"/>
              </a:solidFill>
            </a:endParaRPr>
          </a:p>
          <a:p>
            <a:pPr algn="r"/>
            <a:r>
              <a:rPr lang="fa-IR" sz="3600" dirty="0" smtClean="0">
                <a:solidFill>
                  <a:srgbClr val="000090"/>
                </a:solidFill>
              </a:rPr>
              <a:t>تعریف و اهداف پیاده سازی بودجه</a:t>
            </a:r>
          </a:p>
          <a:p>
            <a:pPr algn="r"/>
            <a:r>
              <a:rPr lang="fa-IR" sz="3600" dirty="0" smtClean="0">
                <a:solidFill>
                  <a:srgbClr val="000090"/>
                </a:solidFill>
              </a:rPr>
              <a:t>مراحل  پیاده سازی بودجه</a:t>
            </a:r>
          </a:p>
          <a:p>
            <a:pPr algn="r"/>
            <a:r>
              <a:rPr lang="fa-IR" sz="3600" dirty="0" smtClean="0">
                <a:solidFill>
                  <a:srgbClr val="000090"/>
                </a:solidFill>
              </a:rPr>
              <a:t> مسائل مربوط به پیاده سازی بودجه</a:t>
            </a:r>
          </a:p>
          <a:p>
            <a:pPr algn="r"/>
            <a:r>
              <a:rPr lang="fa-IR" sz="3600" dirty="0" smtClean="0">
                <a:solidFill>
                  <a:srgbClr val="000090"/>
                </a:solidFill>
              </a:rPr>
              <a:t>موقعات و کنترل تعهدات</a:t>
            </a:r>
          </a:p>
          <a:p>
            <a:pPr algn="r"/>
            <a:r>
              <a:rPr lang="en-US" sz="3600" dirty="0" smtClean="0">
                <a:solidFill>
                  <a:srgbClr val="000090"/>
                </a:solidFill>
              </a:rPr>
              <a:t>PFM </a:t>
            </a:r>
            <a:r>
              <a:rPr lang="fa-IR" sz="3600" dirty="0" smtClean="0">
                <a:solidFill>
                  <a:srgbClr val="000090"/>
                </a:solidFill>
              </a:rPr>
              <a:t>تاثیر ضعف ها در چهارچوب کلی</a:t>
            </a:r>
          </a:p>
          <a:p>
            <a:pPr algn="r">
              <a:buNone/>
            </a:pPr>
            <a:endParaRPr lang="en-US" sz="3600" dirty="0" smtClean="0">
              <a:solidFill>
                <a:srgbClr val="000090"/>
              </a:solidFill>
            </a:endParaRPr>
          </a:p>
          <a:p>
            <a:pPr marL="0" indent="0" algn="r">
              <a:buNone/>
            </a:pPr>
            <a:endParaRPr lang="en-US" sz="3600" dirty="0" smtClean="0">
              <a:solidFill>
                <a:srgbClr val="000090"/>
              </a:solidFill>
            </a:endParaRPr>
          </a:p>
          <a:p>
            <a:pPr marL="571500" indent="-571500" algn="r">
              <a:buNone/>
            </a:pPr>
            <a:endParaRPr lang="en-US" sz="3600" dirty="0" smtClean="0">
              <a:solidFill>
                <a:srgbClr val="000090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7FF3ED-9577-4A6E-99CD-CF0CFF36BA4D}" type="slidenum">
              <a:rPr lang="en-US" smtClean="0"/>
              <a:pPr/>
              <a:t>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a-IR" sz="8000" dirty="0" smtClean="0"/>
              <a:t>با تشکر </a:t>
            </a:r>
            <a:endParaRPr lang="fa-IR" sz="8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000" dirty="0" smtClean="0"/>
              <a:t>منظور از  پیاده سازی بودجه چیست؟‌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نهادها ، سیستم ها و فرآیندهایی که به منظور اطمینان از اجرای سیاست ها وبرنامه ها مدنظر بودجه به کار گرفته می شوند و شامل </a:t>
            </a:r>
            <a:endParaRPr lang="en-US" dirty="0" smtClean="0"/>
          </a:p>
          <a:p>
            <a:pPr lvl="0" algn="r" rtl="1"/>
            <a:r>
              <a:rPr lang="fa-IR" dirty="0" smtClean="0"/>
              <a:t>قوانین ومقررات </a:t>
            </a:r>
            <a:endParaRPr lang="en-US" dirty="0" smtClean="0"/>
          </a:p>
          <a:p>
            <a:pPr lvl="0" algn="r" rtl="1"/>
            <a:r>
              <a:rPr lang="fa-IR" dirty="0" smtClean="0"/>
              <a:t>سیستم ها و فرآیندها برای کنترل آزادسازی و صرف بودجه</a:t>
            </a:r>
            <a:endParaRPr lang="en-US" dirty="0" smtClean="0"/>
          </a:p>
          <a:p>
            <a:pPr lvl="0" algn="r" rtl="1"/>
            <a:r>
              <a:rPr lang="fa-IR" dirty="0" smtClean="0"/>
              <a:t>حسابداری وگزارش دهی </a:t>
            </a:r>
            <a:endParaRPr lang="en-US" dirty="0" smtClean="0"/>
          </a:p>
          <a:p>
            <a:pPr lvl="0" algn="r" rtl="1"/>
            <a:r>
              <a:rPr lang="fa-IR" dirty="0" smtClean="0"/>
              <a:t>اجرای کار آمد بودجه برای نظام </a:t>
            </a:r>
            <a:r>
              <a:rPr lang="en-US" dirty="0" smtClean="0"/>
              <a:t>PFM</a:t>
            </a:r>
            <a:r>
              <a:rPr lang="fa-IR" dirty="0" smtClean="0"/>
              <a:t> بسیار مهم است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171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600" dirty="0" smtClean="0"/>
              <a:t>پیاده سازی بودجه و مسائل کلان </a:t>
            </a:r>
            <a:endParaRPr lang="fa-I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dirty="0" smtClean="0"/>
              <a:t>آیا اهداف کسری بودجه قابل دستیابی هستند ؟</a:t>
            </a:r>
            <a:endParaRPr lang="en-US" dirty="0" smtClean="0"/>
          </a:p>
          <a:p>
            <a:pPr lvl="0" algn="r" rtl="1"/>
            <a:r>
              <a:rPr lang="fa-IR" dirty="0" smtClean="0"/>
              <a:t>آیا درآمدهای تضمینی قابل دسترسی هستند ؟</a:t>
            </a:r>
            <a:endParaRPr lang="en-US" dirty="0" smtClean="0"/>
          </a:p>
          <a:p>
            <a:pPr lvl="0" algn="r" rtl="1"/>
            <a:r>
              <a:rPr lang="fa-IR" dirty="0" smtClean="0"/>
              <a:t>آیا صرف هزینه ها بگونه ای است که بتوان انها را بودجه بندی کرد ؟</a:t>
            </a:r>
            <a:endParaRPr lang="en-US" dirty="0" smtClean="0"/>
          </a:p>
          <a:p>
            <a:pPr lvl="0" algn="r" rtl="1"/>
            <a:r>
              <a:rPr lang="fa-IR" dirty="0" smtClean="0"/>
              <a:t>آیا سیاست های جدید / اصلاح شده مطابق برنامه اجرا می شوند؟</a:t>
            </a:r>
            <a:endParaRPr lang="en-US" dirty="0" smtClean="0"/>
          </a:p>
          <a:p>
            <a:pPr lvl="0" algn="r" rtl="1"/>
            <a:r>
              <a:rPr lang="fa-IR" dirty="0" smtClean="0"/>
              <a:t>آیا در پیاده سازی بودجه مسائلی وجود دارد ( افزایش معوقات ، به عنوان نمونه)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400" dirty="0" smtClean="0"/>
              <a:t>اهداف پیاده سازی بودجه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درآمدها و هزینه ها مطابق بودجه باشند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استفاده از بودجه به عنوان ابزار موثر برنامه ریزی و تعیین مسیر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ارتفاع نظم بودجه ای کلان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کاهش احتمال و فرصت های فساد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اجرای برنامه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اطمینان از وجود منابع برای برنامه ها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کمک به مدیران برنامه ها برای دستیابی به اهداف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کمک نمودن به تقسیم پاسخگویی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اطمینان حاصل نمودن از جامعیت به موقع بودن و مناسب بودن تعداد گزارش ها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انطباق با معیارهای داخلی وخارجی حسابرسی </a:t>
            </a:r>
            <a:endParaRPr lang="en-US" sz="2400" dirty="0" smtClean="0"/>
          </a:p>
          <a:p>
            <a:pPr algn="r"/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4400" dirty="0" smtClean="0"/>
              <a:t>مراحل پیاده سازی بودجه</a:t>
            </a:r>
            <a:endParaRPr lang="fa-I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اختصاص یا تامین وجوه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تعهد وزارت خانه و برنامه برای صرف هزینه ها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تعهدات ، قراردادها ، سفارشات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دیون – دریافتی ها و راستی آزمایی کالاها و خدمات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پرداخت ها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حسابداری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گزارش دهی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حسابرسی مستقل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پاسخگویی- نظارت مجلس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این مراحل بصورت خطی نیستند</a:t>
            </a:r>
            <a:endParaRPr lang="en-US" sz="2800" dirty="0" smtClean="0"/>
          </a:p>
          <a:p>
            <a:pPr algn="r"/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400" dirty="0" smtClean="0"/>
              <a:t>مسائل رایج در پیاده سازی بودجه (1)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400" dirty="0" smtClean="0"/>
              <a:t>قابل پیش بینی بودن در دسترس بودن وجو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ارتباط با مدیریت وجوه نقدو دیون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اهمیت یک بودجه دواقع بینانه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نقل و انتقالات در طول سال – قابل اطمینان بودن بودجه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فرآیندهای ضعیف تآمین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دسته بندی کردن هزینه ها برای آخر سال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سیستم ضعیف کنترل داخلی 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فقدان کنترل موثر تعهدات – معوقات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ضعف در دیگر فرآیندهای کنترل داخلی – اتلاف یا سو استفاده از منابع</a:t>
            </a:r>
            <a:endParaRPr lang="en-US" sz="2400" dirty="0" smtClean="0"/>
          </a:p>
          <a:p>
            <a:pPr lvl="0" algn="r" rtl="1"/>
            <a:r>
              <a:rPr lang="fa-IR" sz="2400" dirty="0" smtClean="0"/>
              <a:t>نظارت ناکارآمد بر حسابهای تعلیق و وجوه پرداختی – تضعیف نظم بودجه ای </a:t>
            </a:r>
            <a:endParaRPr lang="en-US" sz="2400" dirty="0" smtClean="0"/>
          </a:p>
          <a:p>
            <a:pPr algn="r"/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مسائل رایج در پیاده سازی بودجه (2)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rtl="1"/>
            <a:r>
              <a:rPr lang="fa-IR" sz="2800" dirty="0" smtClean="0"/>
              <a:t>ضعف در حسابداری و گزارش دهی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اطلاعات مورد نظر به موقع ( ویا (ملا ) و در اختیار مدیریت برای تصمیم گیری و پاسخگویی قرار نمی گیرند .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ضعف در حسابرسی داخلی – ضعف در چارچوب کنترل داخلی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ضعف در حسابرسی خارجی 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تاخیر در حسابرسی – عدم پاسخگویی به یا پیگیری گزارش های حسابرسی</a:t>
            </a:r>
            <a:endParaRPr lang="en-US" sz="2800" dirty="0" smtClean="0"/>
          </a:p>
          <a:p>
            <a:pPr lvl="0" algn="r" rtl="1"/>
            <a:r>
              <a:rPr lang="fa-IR" sz="2800" dirty="0" smtClean="0"/>
              <a:t>پاسخگویی ضعیف – فقدان یا ضعف در بازنگری قانون گذار </a:t>
            </a:r>
            <a:endParaRPr lang="en-US" sz="2800" dirty="0" smtClean="0"/>
          </a:p>
          <a:p>
            <a:pPr algn="r"/>
            <a:endParaRPr lang="fa-I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a-IR" sz="3200" dirty="0" smtClean="0"/>
              <a:t>معوقات به عنوان تهدیدی برای نظم بودجه ای</a:t>
            </a:r>
            <a:endParaRPr lang="fa-I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معوقات دیونی هستند که زمان باز پرداخت آنها سپری شده است و به دیونی اطلاق می شود که بیشتر از تعداد خاصی از روزها از زمان سررسیدها آنها گذشته باشد .</a:t>
            </a:r>
            <a:endParaRPr lang="en-US" dirty="0" smtClean="0"/>
          </a:p>
          <a:p>
            <a:pPr lvl="0" algn="r" rtl="1"/>
            <a:r>
              <a:rPr lang="fa-IR" dirty="0" smtClean="0"/>
              <a:t>معوقات شامل تمام هزینه ها می شوند . ازجمله هزینه های کارمندان ، بهره آب ، برق و تلفن ، دیگر کالاها وخدمات و هزینه های سرمایه ای </a:t>
            </a:r>
          </a:p>
          <a:p>
            <a:pPr lvl="0" algn="r" rtl="1"/>
            <a:r>
              <a:rPr lang="fa-IR" dirty="0" smtClean="0"/>
              <a:t>معوقات به نوعی هزینه اضافی   و استقراض محسوب میشوند و در راستای کنترل هزینه ها باید کنترل شوند</a:t>
            </a:r>
            <a:endParaRPr lang="en-US" dirty="0" smtClean="0"/>
          </a:p>
          <a:p>
            <a:pPr algn="r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9D738-BA06-4E0E-A049-97284DD5EBC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K--Greece Presentation - Budget  Management (2)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PK--Greece Presentation - Budget  Management (2)</Template>
  <TotalTime>5937</TotalTime>
  <Words>1350</Words>
  <Application>Microsoft Office PowerPoint</Application>
  <PresentationFormat>On-screen Show (4:3)</PresentationFormat>
  <Paragraphs>148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PK--Greece Presentation - Budget  Management (2)</vt:lpstr>
      <vt:lpstr>پیاده سازی بودجه در خدمت نظم بودجه ای</vt:lpstr>
      <vt:lpstr>خلاصه بحث</vt:lpstr>
      <vt:lpstr>منظور از  پیاده سازی بودجه چیست؟‌</vt:lpstr>
      <vt:lpstr>پیاده سازی بودجه و مسائل کلان </vt:lpstr>
      <vt:lpstr>اهداف پیاده سازی بودجه</vt:lpstr>
      <vt:lpstr>مراحل پیاده سازی بودجه</vt:lpstr>
      <vt:lpstr>مسائل رایج در پیاده سازی بودجه (1) </vt:lpstr>
      <vt:lpstr>مسائل رایج در پیاده سازی بودجه (2) </vt:lpstr>
      <vt:lpstr>معوقات به عنوان تهدیدی برای نظم بودجه ای</vt:lpstr>
      <vt:lpstr>تعهد به کنترل برای جلوگیری از بوجود آمدن معوقات ضروری است (1)</vt:lpstr>
      <vt:lpstr>تعهد به کنترل برای جلوگیری از بوجود آمدن معوقات ضروری است (2)</vt:lpstr>
      <vt:lpstr>رویکردی عملی برای تقویت کنترل تعهدات </vt:lpstr>
      <vt:lpstr>مدیریت قراردادهای چندساله مسئولیت های جدیدی را بوجود می آورد </vt:lpstr>
      <vt:lpstr>تعهدات چندساله</vt:lpstr>
      <vt:lpstr>پیاده سازی بودجه هماهنگ با گزارش دهی و حسابداری باید صورت بگیرد </vt:lpstr>
      <vt:lpstr>پیاده سازی  بودجه تحت تاثیرضعف های موجود در چارچوب قرار خواهد گرفت (1) PFM کلی </vt:lpstr>
      <vt:lpstr>پیاده سازی  بودجه تحت تاثیرضعف های موجود در چارچوب قرار خواهد گرفت (2) PFM کلی </vt:lpstr>
      <vt:lpstr>درخاتمه </vt:lpstr>
      <vt:lpstr>References </vt:lpstr>
      <vt:lpstr>Slide 20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Reforming Budget Management</dc:title>
  <dc:creator>pkhemani</dc:creator>
  <cp:keywords>2007-04-19</cp:keywords>
  <cp:lastModifiedBy>THansen</cp:lastModifiedBy>
  <cp:revision>143</cp:revision>
  <dcterms:created xsi:type="dcterms:W3CDTF">2010-04-15T04:55:54Z</dcterms:created>
  <dcterms:modified xsi:type="dcterms:W3CDTF">2015-07-28T03:11:40Z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-403448260</vt:i4>
  </property>
  <property fmtid="{D5CDD505-2E9C-101B-9397-08002B2CF9AE}" pid="3" name="_NewReviewCycle">
    <vt:lpwstr/>
  </property>
  <property fmtid="{D5CDD505-2E9C-101B-9397-08002B2CF9AE}" pid="4" name="_EmailSubject">
    <vt:lpwstr>Translation of Abdul's presentations</vt:lpwstr>
  </property>
  <property fmtid="{D5CDD505-2E9C-101B-9397-08002B2CF9AE}" pid="5" name="_AuthorEmail">
    <vt:lpwstr>EYiu@imf.org</vt:lpwstr>
  </property>
  <property fmtid="{D5CDD505-2E9C-101B-9397-08002B2CF9AE}" pid="6" name="_AuthorEmailDisplayName">
    <vt:lpwstr>Yiu, Erin</vt:lpwstr>
  </property>
  <property fmtid="{D5CDD505-2E9C-101B-9397-08002B2CF9AE}" pid="7" name="_PreviousAdHocReviewCycleID">
    <vt:i4>289181451</vt:i4>
  </property>
</Properties>
</file>