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658" r:id="rId2"/>
    <p:sldId id="685" r:id="rId3"/>
    <p:sldId id="963" r:id="rId4"/>
    <p:sldId id="965" r:id="rId5"/>
    <p:sldId id="972" r:id="rId6"/>
    <p:sldId id="974" r:id="rId7"/>
    <p:sldId id="955" r:id="rId8"/>
    <p:sldId id="957" r:id="rId9"/>
    <p:sldId id="959" r:id="rId10"/>
    <p:sldId id="982" r:id="rId11"/>
    <p:sldId id="983" r:id="rId12"/>
    <p:sldId id="984" r:id="rId13"/>
    <p:sldId id="985" r:id="rId14"/>
    <p:sldId id="986" r:id="rId15"/>
    <p:sldId id="987" r:id="rId16"/>
    <p:sldId id="988" r:id="rId17"/>
    <p:sldId id="989" r:id="rId18"/>
    <p:sldId id="973" r:id="rId19"/>
  </p:sldIdLst>
  <p:sldSz cx="9144000" cy="6858000" type="screen4x3"/>
  <p:notesSz cx="7026275" cy="93122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ansen" initials="T" lastIdx="10" clrIdx="0"/>
  <p:cmAuthor id="1" name="JZohrabLOCAL" initials="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800000"/>
    <a:srgbClr val="99CC00"/>
    <a:srgbClr val="CCCC00"/>
    <a:srgbClr val="009900"/>
    <a:srgbClr val="006600"/>
    <a:srgbClr val="FFCC99"/>
    <a:srgbClr val="00FF00"/>
    <a:srgbClr val="FF66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46" autoAdjust="0"/>
    <p:restoredTop sz="75769" autoAdjust="0"/>
  </p:normalViewPr>
  <p:slideViewPr>
    <p:cSldViewPr snapToObjects="1">
      <p:cViewPr varScale="1">
        <p:scale>
          <a:sx n="118" d="100"/>
          <a:sy n="11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notesViewPr>
    <p:cSldViewPr snapToObjects="1">
      <p:cViewPr>
        <p:scale>
          <a:sx n="100" d="100"/>
          <a:sy n="100" d="100"/>
        </p:scale>
        <p:origin x="-2436" y="-78"/>
      </p:cViewPr>
      <p:guideLst>
        <p:guide orient="horz" pos="2933"/>
        <p:guide pos="221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D68024AD-0859-4334-97C1-F4D52B28F111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4" y="4423331"/>
            <a:ext cx="5621648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8A0D58CA-9F49-4A27-A831-D9FED8A7D327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740" y="4429623"/>
            <a:ext cx="5621649" cy="4190524"/>
          </a:xfrm>
          <a:noFill/>
          <a:ln/>
        </p:spPr>
        <p:txBody>
          <a:bodyPr/>
          <a:lstStyle/>
          <a:p>
            <a:pPr marL="226348" indent="-226348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2</a:t>
            </a:fld>
            <a:endParaRPr lang="fa-I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4</a:t>
            </a:fld>
            <a:endParaRPr lang="fa-I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9</a:t>
            </a:fld>
            <a:endParaRPr lang="fa-I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10</a:t>
            </a:fld>
            <a:endParaRPr lang="fa-I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717C-996E-4190-B55D-12A35DF5A16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2D164-5F29-469B-8861-D62A45D36345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35A6-39C6-4B23-BE02-D3F3183FFD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55482-C772-471F-888F-D17740B4266D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E2409-82F5-4F6B-8709-73BBA561B3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4DE6-D746-4D10-A3E2-5656338BBD7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1C322-26C0-4973-B24B-58450906D3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40547-E12F-4C00-A1A5-B3355315D668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E41F-D730-4460-A095-8E441A0F53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D2F-88D2-48AC-BB55-67DB362D0289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27A8-29AF-4DFD-9EE8-0FECFA2F62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15ED6-5813-4013-A1F9-8A95C644CA1A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E2223-78B1-442A-9FF9-89E91986AB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sz="2600" b="0"/>
            </a:lvl1pPr>
            <a:lvl2pPr>
              <a:lnSpc>
                <a:spcPct val="100000"/>
              </a:lnSpc>
              <a:spcAft>
                <a:spcPts val="600"/>
              </a:spcAft>
              <a:defRPr sz="2400" b="0"/>
            </a:lvl2pPr>
            <a:lvl3pPr>
              <a:lnSpc>
                <a:spcPct val="100000"/>
              </a:lnSpc>
              <a:spcAft>
                <a:spcPts val="600"/>
              </a:spcAft>
              <a:defRPr sz="2200" b="0"/>
            </a:lvl3pPr>
            <a:lvl4pPr>
              <a:lnSpc>
                <a:spcPct val="100000"/>
              </a:lnSpc>
              <a:spcAft>
                <a:spcPts val="600"/>
              </a:spcAft>
              <a:defRPr b="0"/>
            </a:lvl4pPr>
            <a:lvl5pPr>
              <a:lnSpc>
                <a:spcPct val="100000"/>
              </a:lnSpc>
              <a:spcAft>
                <a:spcPts val="600"/>
              </a:spcAft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2659-4078-4D05-A262-F913AD23E116}" type="datetimeFigureOut">
              <a:rPr lang="en-US" smtClean="0"/>
              <a:pPr/>
              <a:t>7/24/2015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BEB2-FD22-4626-98DE-32B0998DC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844DB-2407-428D-9B61-4812B7C6EDC9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9FE57-B04B-4B7C-816D-A15AF53620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C1CD8-054F-444D-98CA-E1827D9039A5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890B0-7E9D-4D94-9CDC-887F82336E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7F04-2CE7-4E5C-932A-6FDB1B93FDC3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A304A-2A52-4088-8CAF-2E75BA7CCC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2329-849D-47EC-A156-2F474824BEBA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71F4-BD95-4845-9E24-D67667EF0E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DD503-961D-4233-91FF-3D72F8A5134C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17803-2800-4867-BEDA-65382B3594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B3DBD-0EFC-42BD-ADD1-FADAC954BEF2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3155D-84CD-48C0-9F06-F0DF4E61AB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E31F-9BAC-4F06-958A-AAC24D557A3F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58960-875C-4DF9-BBA4-AFD8153C1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0F6BF-F85B-4650-83B6-A555BA4C70C8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91687-06A5-4701-B6D2-8EBA4AB424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A744E7-BC6A-4FCA-AA0B-CD8052C98A82}" type="datetime1">
              <a:rPr lang="en-US"/>
              <a:pPr>
                <a:defRPr/>
              </a:pPr>
              <a:t>7/24/2015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fld id="{93240BDF-807B-469F-AA9A-587A43BB6CE8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5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3276601"/>
            <a:ext cx="7772400" cy="1143000"/>
          </a:xfrm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 rtl="1"/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ar-SA" sz="2600" dirty="0" smtClean="0">
                <a:solidFill>
                  <a:srgbClr val="000066"/>
                </a:solidFill>
              </a:rPr>
              <a:t>جان زهراب</a:t>
            </a:r>
            <a:r>
              <a:rPr dirty="0"/>
              <a:t/>
            </a:r>
            <a:br>
              <a:rPr dirty="0"/>
            </a:br>
            <a:r>
              <a:rPr lang="ar-SA" sz="2600" dirty="0" smtClean="0">
                <a:solidFill>
                  <a:srgbClr val="000066"/>
                </a:solidFill>
              </a:rPr>
              <a:t>بخش امور مالی، صندوق بین‌المللی پول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lang="fa-IR" sz="2000" dirty="0" smtClean="0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066800"/>
          </a:xfrm>
          <a:effectLst/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1"/>
            <a:r>
              <a:rPr lang="ar-SA" sz="2400" dirty="0" smtClean="0">
                <a:solidFill>
                  <a:srgbClr val="800000"/>
                </a:solidFill>
              </a:rPr>
              <a:t>مأموریت</a:t>
            </a:r>
            <a:r>
              <a:rPr lang="en-US" sz="2400" dirty="0" smtClean="0">
                <a:solidFill>
                  <a:srgbClr val="800000"/>
                </a:solidFill>
              </a:rPr>
              <a:t> FAD </a:t>
            </a:r>
            <a:r>
              <a:rPr lang="ar-SA" sz="2400" dirty="0" smtClean="0">
                <a:solidFill>
                  <a:srgbClr val="800000"/>
                </a:solidFill>
              </a:rPr>
              <a:t>جهت ایران</a:t>
            </a:r>
          </a:p>
          <a:p>
            <a:pPr rtl="1"/>
            <a:r>
              <a:rPr lang="ar-SA" sz="2400" dirty="0" smtClean="0">
                <a:solidFill>
                  <a:srgbClr val="800000"/>
                </a:solidFill>
              </a:rPr>
              <a:t>تهران، جولای </a:t>
            </a:r>
            <a:r>
              <a:rPr lang="en-US" sz="2400" dirty="0" smtClean="0">
                <a:solidFill>
                  <a:srgbClr val="800000"/>
                </a:solidFill>
              </a:rPr>
              <a:t>2015</a:t>
            </a:r>
          </a:p>
          <a:p>
            <a:pPr rtl="1" eaLnBrk="1" hangingPunct="1">
              <a:lnSpc>
                <a:spcPct val="80000"/>
              </a:lnSpc>
            </a:pPr>
            <a:endParaRPr lang="fa-IR" sz="2000" dirty="0" smtClean="0">
              <a:solidFill>
                <a:srgbClr val="996600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85800" y="19050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3200" kern="0" dirty="0" smtClean="0">
                <a:solidFill>
                  <a:srgbClr val="800000"/>
                </a:solidFill>
                <a:latin typeface="+mj-lt"/>
              </a:rPr>
              <a:t>یکپارچه‌سازی ترتیبات بانکی دولتی</a:t>
            </a:r>
            <a:endParaRPr kumimoji="0" lang="fa-IR" sz="32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چالش‌های معرفی سیستم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فنی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 algn="r" rtl="1"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سیستم حسابداری</a:t>
            </a:r>
          </a:p>
          <a:p>
            <a:pPr marL="747713" lvl="2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جهت تطبیق با حساب‌های بانکی الزامی است</a:t>
            </a:r>
            <a:endParaRPr lang="fa-IR" dirty="0" smtClean="0">
              <a:solidFill>
                <a:schemeClr val="accent2"/>
              </a:solidFill>
            </a:endParaRP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به تطبیق مناسب حساب‌ها با حساب معین جهت انعکاس حساب‌های بانکی نیاز دارد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تطبیق نیازمند استقلال رویه‌های حسابداری از رویه‌های بانکداری است</a:t>
            </a:r>
          </a:p>
          <a:p>
            <a:pPr marL="347663" lvl="2" indent="-34766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ساختار کددهی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به جبران از دست رفتن اطلاعات در ارتباط با حساب‌های بانکی جداگانه نیاز دارد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به‌عنوان مثال</a:t>
            </a:r>
            <a:r>
              <a:rPr lang="en-US" sz="1600" dirty="0" smtClean="0">
                <a:solidFill>
                  <a:srgbClr val="800000"/>
                </a:solidFill>
              </a:rPr>
              <a:t>: </a:t>
            </a:r>
            <a:r>
              <a:rPr lang="ar-SA" sz="1600" dirty="0" smtClean="0">
                <a:solidFill>
                  <a:srgbClr val="800000"/>
                </a:solidFill>
              </a:rPr>
              <a:t>نوع مالیات، اداره مالیات منطقه‌ای و محلی، منبع مالی </a:t>
            </a:r>
            <a:r>
              <a:rPr lang="en-US" sz="1600" dirty="0" smtClean="0">
                <a:solidFill>
                  <a:srgbClr val="800000"/>
                </a:solidFill>
              </a:rPr>
              <a:t>(</a:t>
            </a:r>
            <a:r>
              <a:rPr lang="ar-SA" sz="1600" dirty="0" smtClean="0">
                <a:solidFill>
                  <a:srgbClr val="800000"/>
                </a:solidFill>
              </a:rPr>
              <a:t>بودجه، وجوه اختصاصی، وام، انتقال</a:t>
            </a:r>
            <a:r>
              <a:rPr lang="en-US" sz="1600" dirty="0" smtClean="0">
                <a:solidFill>
                  <a:srgbClr val="800000"/>
                </a:solidFill>
              </a:rPr>
              <a:t>)</a:t>
            </a:r>
            <a:r>
              <a:rPr lang="ar-SA" sz="1600" dirty="0" smtClean="0">
                <a:solidFill>
                  <a:srgbClr val="800000"/>
                </a:solidFill>
              </a:rPr>
              <a:t>، واحد اداری مسئول مخارج</a:t>
            </a:r>
            <a:r>
              <a:rPr lang="en-US" sz="1600" dirty="0" smtClean="0">
                <a:solidFill>
                  <a:srgbClr val="800000"/>
                </a:solidFill>
              </a:rPr>
              <a:t>  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نیازمند ساختار کددهی گسترده است</a:t>
            </a:r>
          </a:p>
          <a:p>
            <a:pPr marL="804863" lvl="3" indent="-347663" rtl="1">
              <a:spcAft>
                <a:spcPts val="600"/>
              </a:spcAft>
              <a:buFont typeface="Arial" pitchFamily="34" charset="0"/>
              <a:buChar char="−"/>
            </a:pPr>
            <a:endParaRPr lang="fa-IR" sz="1800" dirty="0" smtClean="0">
              <a:solidFill>
                <a:schemeClr val="accent2"/>
              </a:solidFill>
            </a:endParaRPr>
          </a:p>
          <a:p>
            <a:pPr marL="804863" lvl="3" indent="-347663" rtl="1">
              <a:spcAft>
                <a:spcPts val="600"/>
              </a:spcAft>
              <a:buFont typeface="Arial" pitchFamily="34" charset="0"/>
              <a:buChar char="•"/>
            </a:pPr>
            <a:endParaRPr lang="fa-IR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rtl="1"/>
            <a:endParaRPr lang="fa-IR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10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گزینه‌های توضیح‌دهنده ساختار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خلاصه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Aft>
                <a:spcPts val="600"/>
              </a:spcAft>
            </a:pPr>
            <a:r>
              <a:rPr lang="ar-SA" sz="2000" b="0" dirty="0" smtClean="0"/>
              <a:t>متمرکز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دفاتر منطقه‌ای و محلی خزانه قادر به ارسال دستور‌های پرداخت به شکلی امن به دفتر مرکزی خزانه هستند و از این طریق به تسویه تراکنش‌ها با دفتر مرکزی بانک مرکزی می‌پردازند</a:t>
            </a:r>
            <a:endParaRPr lang="fa-IR" sz="1600" b="0" dirty="0" smtClean="0"/>
          </a:p>
          <a:p>
            <a:pPr algn="r" rtl="1">
              <a:spcAft>
                <a:spcPts val="600"/>
              </a:spcAft>
            </a:pPr>
            <a:r>
              <a:rPr lang="ar-SA" sz="2000" b="0" dirty="0" smtClean="0"/>
              <a:t>غیرمتمرکز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سیستم‌های بخش بانک‌های تجاری قابل اعتماد و پیشرفته هستند، و بنابراین ممکن واحدهای هزینه‌کننده کار تسویه را از طریق بانک‌های تجاری و بدون نیاز به دفاتر خزانه محلی و منطقه‌ای انجام دهند</a:t>
            </a:r>
            <a:endParaRPr lang="fa-IR" sz="1600" b="0" dirty="0" smtClean="0"/>
          </a:p>
          <a:p>
            <a:pPr algn="r" rtl="1">
              <a:spcAft>
                <a:spcPts val="600"/>
              </a:spcAft>
            </a:pPr>
            <a:r>
              <a:rPr lang="ar-SA" sz="2000" b="0" dirty="0" smtClean="0"/>
              <a:t>ترکیبی</a:t>
            </a:r>
          </a:p>
          <a:p>
            <a:pPr marL="742950" lvl="2" indent="-342900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دفاتر منطقه‌ای و محلی خزانه قادر به ارسال دستور‌های پرداخت به شکلی امن به دفتر مرکزی خزانه نیستند، لذا ناچار به تسویه تراکنش‌ها از طریق شعبه‌های منطقه‌ای بانک مرکزی هستند</a:t>
            </a:r>
          </a:p>
          <a:p>
            <a:pPr algn="r" rtl="1">
              <a:spcAft>
                <a:spcPts val="600"/>
              </a:spcAft>
            </a:pPr>
            <a:r>
              <a:rPr lang="ar-SA" sz="2000" b="0" dirty="0" smtClean="0"/>
              <a:t>عامل اصلی تعیین‌کننده گزینه ساختار سیستم حساب واحد خزانه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کیفیت سیستم‌های تکنولوژی اطلاعات و ارتباطات موجود</a:t>
            </a:r>
            <a:r>
              <a:rPr lang="en-US" sz="1600" dirty="0" smtClean="0">
                <a:solidFill>
                  <a:srgbClr val="800000"/>
                </a:solidFill>
              </a:rPr>
              <a:t> </a:t>
            </a:r>
          </a:p>
          <a:p>
            <a:pPr rtl="1">
              <a:spcAft>
                <a:spcPts val="600"/>
              </a:spcAft>
            </a:pPr>
            <a:endParaRPr lang="fa-IR" sz="2000" b="0" dirty="0" smtClean="0"/>
          </a:p>
          <a:p>
            <a:pPr lvl="1" rtl="1">
              <a:spcAft>
                <a:spcPts val="600"/>
              </a:spcAft>
            </a:pPr>
            <a:endParaRPr lang="fa-IR" sz="1600" dirty="0" smtClean="0"/>
          </a:p>
          <a:p>
            <a:pPr lvl="1" rtl="1">
              <a:spcAft>
                <a:spcPts val="600"/>
              </a:spcAft>
            </a:pPr>
            <a:endParaRPr lang="fa-IR" sz="1600" dirty="0" smtClean="0"/>
          </a:p>
          <a:p>
            <a:pPr lvl="1" rtl="1">
              <a:spcAft>
                <a:spcPts val="600"/>
              </a:spcAft>
            </a:pPr>
            <a:endParaRPr lang="fa-IR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11</a:t>
            </a:fld>
            <a:endParaRPr lang="fa-I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گزینه‌های توضیح‌دهنده ساختار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ساختار متمرکز حساب واحد خزانه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12</a:t>
            </a:fld>
            <a:endParaRPr lang="fa-IR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1228725" y="2767013"/>
            <a:ext cx="1743075" cy="3481387"/>
            <a:chOff x="774" y="1743"/>
            <a:chExt cx="1089" cy="2211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774" y="3381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774" y="2562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774" y="1743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774" y="1866"/>
              <a:ext cx="1047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600" dirty="0" smtClean="0">
                  <a:solidFill>
                    <a:srgbClr val="3333CC"/>
                  </a:solidFill>
                </a:rPr>
                <a:t>دفتر مرکزی خزانه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816" y="2562"/>
              <a:ext cx="963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600" dirty="0" smtClean="0">
                  <a:solidFill>
                    <a:srgbClr val="3333CC"/>
                  </a:solidFill>
                </a:rPr>
                <a:t>دفتر منطقه‌ای خزانه</a:t>
              </a:r>
              <a:endParaRPr lang="fa-IR" sz="1600" dirty="0">
                <a:solidFill>
                  <a:srgbClr val="3333CC"/>
                </a:solidFill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864" y="3408"/>
              <a:ext cx="922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600" dirty="0" smtClean="0">
                  <a:solidFill>
                    <a:srgbClr val="3333CC"/>
                  </a:solidFill>
                </a:rPr>
                <a:t>دفتر محلی خزانه</a:t>
              </a:r>
              <a:endParaRPr lang="fa-IR" sz="1600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2938463" y="2709863"/>
            <a:ext cx="2527300" cy="3575135"/>
            <a:chOff x="1632" y="1296"/>
            <a:chExt cx="1824" cy="2640"/>
          </a:xfrm>
        </p:grpSpPr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>
              <a:off x="2208" y="1296"/>
              <a:ext cx="1248" cy="672"/>
            </a:xfrm>
            <a:prstGeom prst="flowChartProcess">
              <a:avLst/>
            </a:prstGeom>
            <a:solidFill>
              <a:srgbClr val="FF7C4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2305" y="1440"/>
              <a:ext cx="1055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600" dirty="0">
                  <a:solidFill>
                    <a:srgbClr val="3333CC"/>
                  </a:solidFill>
                </a:rPr>
                <a:t>بانک مرکزی</a:t>
              </a:r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>
              <a:off x="2544" y="3648"/>
              <a:ext cx="672" cy="288"/>
            </a:xfrm>
            <a:prstGeom prst="flowChartInputOutpu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2524" y="3684"/>
              <a:ext cx="672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r>
                <a:rPr lang="ar-SA" sz="1200" dirty="0"/>
                <a:t>دستور پرداخت</a:t>
              </a:r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1632" y="1338"/>
              <a:ext cx="576" cy="288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1632" y="1393"/>
              <a:ext cx="527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400" dirty="0" smtClean="0">
                  <a:solidFill>
                    <a:srgbClr val="3333CC"/>
                  </a:solidFill>
                </a:rPr>
                <a:t>تطبیق</a:t>
              </a:r>
            </a:p>
          </p:txBody>
        </p:sp>
        <p:sp>
          <p:nvSpPr>
            <p:cNvPr id="22" name="AutoShape 18"/>
            <p:cNvSpPr>
              <a:spLocks noChangeArrowheads="1"/>
            </p:cNvSpPr>
            <p:nvPr/>
          </p:nvSpPr>
          <p:spPr bwMode="auto">
            <a:xfrm>
              <a:off x="1968" y="1728"/>
              <a:ext cx="768" cy="288"/>
            </a:xfrm>
            <a:prstGeom prst="flowChartPreparation">
              <a:avLst/>
            </a:prstGeom>
            <a:solidFill>
              <a:srgbClr val="00DFE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2016" y="1777"/>
              <a:ext cx="720" cy="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200" dirty="0">
                  <a:solidFill>
                    <a:srgbClr val="3333CC"/>
                  </a:solidFill>
                </a:rPr>
                <a:t>تسویه</a:t>
              </a:r>
            </a:p>
          </p:txBody>
        </p:sp>
      </p:grpSp>
      <p:grpSp>
        <p:nvGrpSpPr>
          <p:cNvPr id="24" name="Group 20"/>
          <p:cNvGrpSpPr>
            <a:grpSpLocks/>
          </p:cNvGrpSpPr>
          <p:nvPr/>
        </p:nvGrpSpPr>
        <p:grpSpPr bwMode="auto">
          <a:xfrm>
            <a:off x="5997575" y="2514600"/>
            <a:ext cx="2460625" cy="3705225"/>
            <a:chOff x="3840" y="1152"/>
            <a:chExt cx="1776" cy="2736"/>
          </a:xfrm>
        </p:grpSpPr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224" y="3216"/>
              <a:ext cx="1248" cy="672"/>
            </a:xfrm>
            <a:prstGeom prst="flowChartProcess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4367" y="3359"/>
              <a:ext cx="101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600" dirty="0" smtClean="0">
                  <a:solidFill>
                    <a:srgbClr val="3333CC"/>
                  </a:solidFill>
                </a:rPr>
                <a:t>واحد هزینه‌کننده</a:t>
              </a:r>
              <a:endParaRPr lang="fa-IR" sz="1600" dirty="0">
                <a:solidFill>
                  <a:srgbClr val="3333CC"/>
                </a:solidFill>
              </a:endParaRPr>
            </a:p>
          </p:txBody>
        </p: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3840" y="1152"/>
              <a:ext cx="1776" cy="88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sz="1800" dirty="0">
                  <a:solidFill>
                    <a:srgbClr val="3333CC"/>
                  </a:solidFill>
                </a:rPr>
                <a:t>سیستم‌های اطلاعات و ارتباطات پیشرفته خزانه</a:t>
              </a:r>
              <a:endParaRPr lang="fa-IR" sz="1800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28" name="Group 24"/>
          <p:cNvGrpSpPr>
            <a:grpSpLocks/>
          </p:cNvGrpSpPr>
          <p:nvPr/>
        </p:nvGrpSpPr>
        <p:grpSpPr bwMode="auto">
          <a:xfrm>
            <a:off x="2057400" y="3200400"/>
            <a:ext cx="4521200" cy="2600325"/>
            <a:chOff x="960" y="1632"/>
            <a:chExt cx="3264" cy="1920"/>
          </a:xfrm>
        </p:grpSpPr>
        <p:sp>
          <p:nvSpPr>
            <p:cNvPr id="29" name="Line 25"/>
            <p:cNvSpPr>
              <a:spLocks noChangeShapeType="1"/>
            </p:cNvSpPr>
            <p:nvPr/>
          </p:nvSpPr>
          <p:spPr bwMode="auto">
            <a:xfrm flipH="1">
              <a:off x="1584" y="3552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 flipV="1">
              <a:off x="960" y="292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 flipV="1">
              <a:off x="960" y="19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>
              <a:off x="1584" y="163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1584" y="18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 flipV="1">
              <a:off x="2352" y="2112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 flipH="1">
              <a:off x="960" y="211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2352" y="2448"/>
              <a:ext cx="57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1600" dirty="0"/>
                <a:t>(2a)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</a:t>
            </a:r>
            <a:r>
              <a:rPr lang="fa-IR" dirty="0" smtClean="0"/>
              <a:t>. </a:t>
            </a:r>
            <a:r>
              <a:rPr lang="ar-SA" dirty="0" smtClean="0"/>
              <a:t>گزینه‌های توضیح‌دهنده ساختار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بانکداری معاملاتی متمرکز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13</a:t>
            </a:fld>
            <a:endParaRPr lang="fa-IR" dirty="0"/>
          </a:p>
        </p:txBody>
      </p:sp>
      <p:grpSp>
        <p:nvGrpSpPr>
          <p:cNvPr id="9" name="Organization Chart 118"/>
          <p:cNvGrpSpPr>
            <a:grpSpLocks noChangeAspect="1"/>
          </p:cNvGrpSpPr>
          <p:nvPr/>
        </p:nvGrpSpPr>
        <p:grpSpPr bwMode="auto">
          <a:xfrm>
            <a:off x="533400" y="1600200"/>
            <a:ext cx="8229600" cy="4754563"/>
            <a:chOff x="16" y="682"/>
            <a:chExt cx="4214" cy="2008"/>
          </a:xfrm>
        </p:grpSpPr>
        <p:cxnSp>
          <p:nvCxnSpPr>
            <p:cNvPr id="1144" name="_s1144"/>
            <p:cNvCxnSpPr>
              <a:cxnSpLocks noChangeShapeType="1"/>
              <a:stCxn id="36" idx="2"/>
              <a:endCxn id="30" idx="3"/>
            </p:cNvCxnSpPr>
            <p:nvPr/>
          </p:nvCxnSpPr>
          <p:spPr bwMode="auto">
            <a:xfrm rot="10800000">
              <a:off x="429" y="2260"/>
              <a:ext cx="170" cy="301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45" name="_s1145"/>
            <p:cNvCxnSpPr>
              <a:cxnSpLocks noChangeShapeType="1"/>
              <a:stCxn id="35" idx="2"/>
              <a:endCxn id="32" idx="3"/>
            </p:cNvCxnSpPr>
            <p:nvPr/>
          </p:nvCxnSpPr>
          <p:spPr bwMode="auto">
            <a:xfrm rot="10800000">
              <a:off x="2764" y="2260"/>
              <a:ext cx="171" cy="301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46" name="_s1146"/>
            <p:cNvCxnSpPr>
              <a:cxnSpLocks noChangeShapeType="1"/>
              <a:stCxn id="34" idx="2"/>
              <a:endCxn id="31" idx="3"/>
            </p:cNvCxnSpPr>
            <p:nvPr/>
          </p:nvCxnSpPr>
          <p:spPr bwMode="auto">
            <a:xfrm rot="10800000">
              <a:off x="1597" y="2260"/>
              <a:ext cx="170" cy="301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47" name="_s1147"/>
            <p:cNvCxnSpPr>
              <a:cxnSpLocks noChangeShapeType="1"/>
              <a:stCxn id="33" idx="0"/>
              <a:endCxn id="29" idx="3"/>
            </p:cNvCxnSpPr>
            <p:nvPr/>
          </p:nvCxnSpPr>
          <p:spPr bwMode="auto">
            <a:xfrm rot="5400000" flipH="1">
              <a:off x="3728" y="1882"/>
              <a:ext cx="142" cy="37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48" name="_s1148"/>
            <p:cNvCxnSpPr>
              <a:cxnSpLocks noChangeShapeType="1"/>
              <a:stCxn id="32" idx="0"/>
              <a:endCxn id="28" idx="3"/>
            </p:cNvCxnSpPr>
            <p:nvPr/>
          </p:nvCxnSpPr>
          <p:spPr bwMode="auto">
            <a:xfrm rot="5400000" flipH="1">
              <a:off x="2713" y="1881"/>
              <a:ext cx="142" cy="39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49" name="_s1149"/>
            <p:cNvCxnSpPr>
              <a:cxnSpLocks noChangeShapeType="1"/>
              <a:stCxn id="31" idx="0"/>
              <a:endCxn id="27" idx="3"/>
            </p:cNvCxnSpPr>
            <p:nvPr/>
          </p:nvCxnSpPr>
          <p:spPr bwMode="auto">
            <a:xfrm rot="5400000" flipH="1">
              <a:off x="1545" y="1882"/>
              <a:ext cx="142" cy="37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0" name="_s1150"/>
            <p:cNvCxnSpPr>
              <a:cxnSpLocks noChangeShapeType="1"/>
              <a:stCxn id="30" idx="0"/>
              <a:endCxn id="26" idx="3"/>
            </p:cNvCxnSpPr>
            <p:nvPr/>
          </p:nvCxnSpPr>
          <p:spPr bwMode="auto">
            <a:xfrm rot="5400000" flipH="1">
              <a:off x="377" y="1882"/>
              <a:ext cx="142" cy="37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1" name="_s1151"/>
            <p:cNvCxnSpPr>
              <a:cxnSpLocks noChangeShapeType="1"/>
              <a:stCxn id="29" idx="0"/>
              <a:endCxn id="25" idx="3"/>
            </p:cNvCxnSpPr>
            <p:nvPr/>
          </p:nvCxnSpPr>
          <p:spPr bwMode="auto">
            <a:xfrm rot="5400000" flipH="1">
              <a:off x="3474" y="1198"/>
              <a:ext cx="142" cy="545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2" name="_s1152"/>
            <p:cNvCxnSpPr>
              <a:cxnSpLocks noChangeShapeType="1"/>
              <a:stCxn id="28" idx="0"/>
              <a:endCxn id="25" idx="3"/>
            </p:cNvCxnSpPr>
            <p:nvPr/>
          </p:nvCxnSpPr>
          <p:spPr bwMode="auto">
            <a:xfrm rot="16200000">
              <a:off x="2967" y="1236"/>
              <a:ext cx="142" cy="469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3" name="_s1153"/>
            <p:cNvCxnSpPr>
              <a:cxnSpLocks noChangeShapeType="1"/>
              <a:stCxn id="27" idx="0"/>
              <a:endCxn id="24" idx="3"/>
            </p:cNvCxnSpPr>
            <p:nvPr/>
          </p:nvCxnSpPr>
          <p:spPr bwMode="auto">
            <a:xfrm rot="5400000" flipH="1">
              <a:off x="1253" y="1160"/>
              <a:ext cx="142" cy="621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4" name="_s1154"/>
            <p:cNvCxnSpPr>
              <a:cxnSpLocks noChangeShapeType="1"/>
              <a:stCxn id="26" idx="0"/>
              <a:endCxn id="24" idx="3"/>
            </p:cNvCxnSpPr>
            <p:nvPr/>
          </p:nvCxnSpPr>
          <p:spPr bwMode="auto">
            <a:xfrm rot="16200000">
              <a:off x="669" y="1197"/>
              <a:ext cx="142" cy="547"/>
            </a:xfrm>
            <a:prstGeom prst="bentConnector3">
              <a:avLst>
                <a:gd name="adj1" fmla="val 33963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5" name="_s1155"/>
            <p:cNvCxnSpPr>
              <a:cxnSpLocks noChangeShapeType="1"/>
              <a:stCxn id="25" idx="0"/>
              <a:endCxn id="23" idx="3"/>
            </p:cNvCxnSpPr>
            <p:nvPr/>
          </p:nvCxnSpPr>
          <p:spPr bwMode="auto">
            <a:xfrm rot="5400000" flipH="1">
              <a:off x="2656" y="457"/>
              <a:ext cx="142" cy="1168"/>
            </a:xfrm>
            <a:prstGeom prst="bentConnector3">
              <a:avLst>
                <a:gd name="adj1" fmla="val 34125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1156" name="_s1156"/>
            <p:cNvCxnSpPr>
              <a:cxnSpLocks noChangeShapeType="1"/>
              <a:stCxn id="24" idx="0"/>
              <a:endCxn id="23" idx="3"/>
            </p:cNvCxnSpPr>
            <p:nvPr/>
          </p:nvCxnSpPr>
          <p:spPr bwMode="auto">
            <a:xfrm rot="16200000">
              <a:off x="1526" y="494"/>
              <a:ext cx="142" cy="1093"/>
            </a:xfrm>
            <a:prstGeom prst="bentConnector3">
              <a:avLst>
                <a:gd name="adj1" fmla="val 34125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sp>
          <p:nvSpPr>
            <p:cNvPr id="23" name="_s1157"/>
            <p:cNvSpPr>
              <a:spLocks noChangeArrowheads="1"/>
            </p:cNvSpPr>
            <p:nvPr/>
          </p:nvSpPr>
          <p:spPr bwMode="auto">
            <a:xfrm>
              <a:off x="1730" y="68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>
                <a:spcBef>
                  <a:spcPct val="0"/>
                </a:spcBef>
              </a:pPr>
              <a:r>
                <a:rPr lang="fa-IR" sz="1400" dirty="0" smtClean="0">
                  <a:solidFill>
                    <a:schemeClr val="tx1"/>
                  </a:solidFill>
                </a:rPr>
                <a:t>حساب واحد خزانه</a:t>
              </a:r>
            </a:p>
            <a:p>
              <a:pPr lvl="0" algn="ctr">
                <a:spcBef>
                  <a:spcPct val="0"/>
                </a:spcBef>
              </a:pPr>
              <a:r>
                <a:rPr lang="fa-IR" sz="1400" dirty="0" smtClean="0">
                  <a:solidFill>
                    <a:schemeClr val="tx1"/>
                  </a:solidFill>
                </a:rPr>
                <a:t>در بانک مرکزی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_s1158"/>
            <p:cNvSpPr>
              <a:spLocks noChangeArrowheads="1"/>
            </p:cNvSpPr>
            <p:nvPr/>
          </p:nvSpPr>
          <p:spPr bwMode="auto">
            <a:xfrm>
              <a:off x="600" y="111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بانک الف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_s1159"/>
            <p:cNvSpPr>
              <a:spLocks noChangeArrowheads="1"/>
            </p:cNvSpPr>
            <p:nvPr/>
          </p:nvSpPr>
          <p:spPr bwMode="auto">
            <a:xfrm>
              <a:off x="2860" y="111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بانک ب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_s1160"/>
            <p:cNvSpPr>
              <a:spLocks noChangeArrowheads="1"/>
            </p:cNvSpPr>
            <p:nvPr/>
          </p:nvSpPr>
          <p:spPr bwMode="auto">
            <a:xfrm>
              <a:off x="16" y="154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شعبه 1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_s1161"/>
            <p:cNvSpPr>
              <a:spLocks noChangeArrowheads="1"/>
            </p:cNvSpPr>
            <p:nvPr/>
          </p:nvSpPr>
          <p:spPr bwMode="auto">
            <a:xfrm>
              <a:off x="1184" y="154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شعبه 2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_s1162"/>
            <p:cNvSpPr>
              <a:spLocks noChangeArrowheads="1"/>
            </p:cNvSpPr>
            <p:nvPr/>
          </p:nvSpPr>
          <p:spPr bwMode="auto">
            <a:xfrm>
              <a:off x="2352" y="154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شعبه 1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_s1163"/>
            <p:cNvSpPr>
              <a:spLocks noChangeArrowheads="1"/>
            </p:cNvSpPr>
            <p:nvPr/>
          </p:nvSpPr>
          <p:spPr bwMode="auto">
            <a:xfrm>
              <a:off x="3367" y="154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شعبه 2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_s1164"/>
            <p:cNvSpPr>
              <a:spLocks noChangeArrowheads="1"/>
            </p:cNvSpPr>
            <p:nvPr/>
          </p:nvSpPr>
          <p:spPr bwMode="auto">
            <a:xfrm>
              <a:off x="16" y="197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دفتر منطقه‌ای خزانه و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شعبه‌های بانک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endParaRPr>
            </a:p>
          </p:txBody>
        </p:sp>
        <p:sp>
          <p:nvSpPr>
            <p:cNvPr id="31" name="_s1165"/>
            <p:cNvSpPr>
              <a:spLocks noChangeArrowheads="1"/>
            </p:cNvSpPr>
            <p:nvPr/>
          </p:nvSpPr>
          <p:spPr bwMode="auto">
            <a:xfrm>
              <a:off x="1184" y="197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5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_s1166"/>
            <p:cNvSpPr>
              <a:spLocks noChangeArrowheads="1"/>
            </p:cNvSpPr>
            <p:nvPr/>
          </p:nvSpPr>
          <p:spPr bwMode="auto">
            <a:xfrm>
              <a:off x="2352" y="197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5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_s1167"/>
            <p:cNvSpPr>
              <a:spLocks noChangeArrowheads="1"/>
            </p:cNvSpPr>
            <p:nvPr/>
          </p:nvSpPr>
          <p:spPr bwMode="auto">
            <a:xfrm>
              <a:off x="3367" y="197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5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5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_s1168"/>
            <p:cNvSpPr>
              <a:spLocks noChangeArrowheads="1"/>
            </p:cNvSpPr>
            <p:nvPr/>
          </p:nvSpPr>
          <p:spPr bwMode="auto">
            <a:xfrm>
              <a:off x="1767" y="2402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_s1169"/>
            <p:cNvSpPr>
              <a:spLocks noChangeArrowheads="1"/>
            </p:cNvSpPr>
            <p:nvPr/>
          </p:nvSpPr>
          <p:spPr bwMode="auto">
            <a:xfrm>
              <a:off x="2935" y="2402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_s1170"/>
            <p:cNvSpPr>
              <a:spLocks noChangeArrowheads="1"/>
            </p:cNvSpPr>
            <p:nvPr/>
          </p:nvSpPr>
          <p:spPr bwMode="auto">
            <a:xfrm>
              <a:off x="599" y="2402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6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IV. </a:t>
            </a:r>
            <a:r>
              <a:rPr lang="ar-SA" dirty="0" smtClean="0"/>
              <a:t>گزینه‌های توضیح‌دهنده ساختار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ساختار غیرمتمرکز حساب واحد خزانه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14</a:t>
            </a:fld>
            <a:endParaRPr lang="fa-IR" dirty="0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>
            <a:off x="1905000" y="3429000"/>
            <a:ext cx="0" cy="2514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6" name="Line 16"/>
          <p:cNvSpPr>
            <a:spLocks noChangeShapeType="1"/>
          </p:cNvSpPr>
          <p:nvPr/>
        </p:nvSpPr>
        <p:spPr bwMode="auto">
          <a:xfrm flipV="1">
            <a:off x="7620000" y="5029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 flipV="1">
            <a:off x="7620000" y="3505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1905000" y="5943600"/>
            <a:ext cx="487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H="1">
            <a:off x="6324600" y="34290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2743200" y="32004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grpSp>
        <p:nvGrpSpPr>
          <p:cNvPr id="11" name="Group 21"/>
          <p:cNvGrpSpPr>
            <a:grpSpLocks/>
          </p:cNvGrpSpPr>
          <p:nvPr/>
        </p:nvGrpSpPr>
        <p:grpSpPr bwMode="auto">
          <a:xfrm>
            <a:off x="1066800" y="2438400"/>
            <a:ext cx="7391400" cy="4114800"/>
            <a:chOff x="672" y="1536"/>
            <a:chExt cx="4656" cy="2592"/>
          </a:xfrm>
        </p:grpSpPr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4272" y="345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واحد هزینه‌کننده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4272" y="249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شعبه منطقه‌ای</a:t>
              </a:r>
              <a:endParaRPr lang="fa-IR" sz="1600" dirty="0" smtClean="0">
                <a:solidFill>
                  <a:srgbClr val="3333CC"/>
                </a:solidFill>
              </a:endParaRPr>
            </a:p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بانک تجاری</a:t>
              </a:r>
              <a:endParaRPr lang="ar-SA" sz="1600" dirty="0">
                <a:solidFill>
                  <a:srgbClr val="3333CC"/>
                </a:solidFill>
              </a:endParaRPr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4272" y="153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دفتر مرکزی</a:t>
              </a:r>
              <a:endParaRPr lang="fa-IR" sz="1600" dirty="0" smtClean="0">
                <a:solidFill>
                  <a:srgbClr val="3333CC"/>
                </a:solidFill>
              </a:endParaRPr>
            </a:p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بانک تجاری</a:t>
              </a:r>
              <a:endParaRPr lang="ar-SA" sz="1600" dirty="0">
                <a:solidFill>
                  <a:srgbClr val="3333CC"/>
                </a:solidFill>
              </a:endParaRPr>
            </a:p>
          </p:txBody>
        </p:sp>
        <p:sp>
          <p:nvSpPr>
            <p:cNvPr id="15" name="AutoShape 25"/>
            <p:cNvSpPr>
              <a:spLocks noChangeArrowheads="1"/>
            </p:cNvSpPr>
            <p:nvPr/>
          </p:nvSpPr>
          <p:spPr bwMode="auto">
            <a:xfrm>
              <a:off x="3744" y="3168"/>
              <a:ext cx="768" cy="288"/>
            </a:xfrm>
            <a:prstGeom prst="parallelogram">
              <a:avLst>
                <a:gd name="adj" fmla="val 66667"/>
              </a:avLst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200" dirty="0"/>
                <a:t>پ</a:t>
              </a:r>
              <a:r>
                <a:rPr lang="ar-SA" sz="1200" dirty="0" err="1"/>
                <a:t>رداخت</a:t>
              </a:r>
              <a:endParaRPr lang="ar-SA" sz="1200" dirty="0"/>
            </a:p>
            <a:p>
              <a:pPr algn="ctr" rtl="1"/>
              <a:r>
                <a:rPr lang="ar-SA" sz="1200" dirty="0"/>
                <a:t>دستور</a:t>
              </a:r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440" y="2400"/>
              <a:ext cx="1152" cy="96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endParaRPr lang="fa-IR" sz="1600" dirty="0" smtClean="0">
                <a:solidFill>
                  <a:srgbClr val="3333CC"/>
                </a:solidFill>
              </a:endParaRPr>
            </a:p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سیستم‌های</a:t>
              </a:r>
              <a:r>
                <a:rPr lang="fa-IR" sz="1600" dirty="0" smtClean="0">
                  <a:solidFill>
                    <a:srgbClr val="3333CC"/>
                  </a:solidFill>
                </a:rPr>
                <a:t> </a:t>
              </a:r>
            </a:p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بسیار </a:t>
              </a:r>
              <a:r>
                <a:rPr lang="ar-SA" sz="1600" dirty="0">
                  <a:solidFill>
                    <a:srgbClr val="3333CC"/>
                  </a:solidFill>
                </a:rPr>
                <a:t>قابل اعتماد و</a:t>
              </a:r>
            </a:p>
            <a:p>
              <a:pPr algn="ctr" rtl="1"/>
              <a:r>
                <a:rPr lang="en-US" sz="1600" dirty="0">
                  <a:solidFill>
                    <a:srgbClr val="3333CC"/>
                  </a:solidFill>
                </a:rPr>
                <a:t> </a:t>
              </a:r>
              <a:r>
                <a:rPr lang="ar-SA" sz="1600" dirty="0" smtClean="0">
                  <a:solidFill>
                    <a:srgbClr val="3333CC"/>
                  </a:solidFill>
                </a:rPr>
                <a:t>پیشرفته</a:t>
              </a:r>
              <a:endParaRPr lang="fa-IR" sz="1600" dirty="0" smtClean="0">
                <a:solidFill>
                  <a:srgbClr val="3333CC"/>
                </a:solidFill>
              </a:endParaRPr>
            </a:p>
            <a:p>
              <a:pPr algn="ctr" rtl="1"/>
              <a:r>
                <a:rPr lang="en-US" sz="1600" dirty="0" smtClean="0">
                  <a:solidFill>
                    <a:srgbClr val="3333CC"/>
                  </a:solidFill>
                </a:rPr>
                <a:t> </a:t>
              </a:r>
              <a:r>
                <a:rPr lang="ar-SA" sz="1600" dirty="0">
                  <a:solidFill>
                    <a:srgbClr val="3333CC"/>
                  </a:solidFill>
                </a:rPr>
                <a:t>بانک تجاری</a:t>
              </a:r>
            </a:p>
            <a:p>
              <a:pPr algn="r" rtl="1"/>
              <a:r>
                <a:rPr smtClean="0"/>
                <a:t> </a:t>
              </a:r>
              <a:endParaRPr lang="fa-IR" sz="1600" dirty="0">
                <a:solidFill>
                  <a:srgbClr val="3333CC"/>
                </a:solidFill>
                <a:cs typeface="Arial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92" y="1536"/>
              <a:ext cx="1056" cy="672"/>
            </a:xfrm>
            <a:prstGeom prst="rect">
              <a:avLst/>
            </a:prstGeom>
            <a:solidFill>
              <a:srgbClr val="FF7C4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>
                  <a:solidFill>
                    <a:srgbClr val="3333CC"/>
                  </a:solidFill>
                </a:rPr>
                <a:t>بانک مرکزی</a:t>
              </a:r>
            </a:p>
          </p:txBody>
        </p:sp>
        <p:sp>
          <p:nvSpPr>
            <p:cNvPr id="18" name="Rectangle 28"/>
            <p:cNvSpPr>
              <a:spLocks noChangeArrowheads="1"/>
            </p:cNvSpPr>
            <p:nvPr/>
          </p:nvSpPr>
          <p:spPr bwMode="auto">
            <a:xfrm>
              <a:off x="1872" y="1584"/>
              <a:ext cx="528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تطبیق</a:t>
              </a:r>
              <a:endParaRPr lang="fa-IR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9" name="AutoShape 29"/>
            <p:cNvSpPr>
              <a:spLocks noChangeArrowheads="1"/>
            </p:cNvSpPr>
            <p:nvPr/>
          </p:nvSpPr>
          <p:spPr bwMode="auto">
            <a:xfrm>
              <a:off x="3168" y="2016"/>
              <a:ext cx="816" cy="288"/>
            </a:xfrm>
            <a:prstGeom prst="flowChartPreparation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>
                  <a:solidFill>
                    <a:srgbClr val="3333CC"/>
                  </a:solidFill>
                </a:rPr>
                <a:t>تسویه</a:t>
              </a:r>
            </a:p>
          </p:txBody>
        </p:sp>
        <p:sp>
          <p:nvSpPr>
            <p:cNvPr id="20" name="Rectangle 30"/>
            <p:cNvSpPr>
              <a:spLocks noChangeArrowheads="1"/>
            </p:cNvSpPr>
            <p:nvPr/>
          </p:nvSpPr>
          <p:spPr bwMode="auto">
            <a:xfrm>
              <a:off x="672" y="1536"/>
              <a:ext cx="1056" cy="6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دفتر مرکزی</a:t>
              </a:r>
            </a:p>
            <a:p>
              <a:pPr algn="ctr" rtl="1"/>
              <a:r>
                <a:rPr lang="ar-SA" sz="1600" dirty="0" smtClean="0">
                  <a:solidFill>
                    <a:srgbClr val="3333CC"/>
                  </a:solidFill>
                </a:rPr>
                <a:t>خزانه</a:t>
              </a:r>
              <a:r>
                <a:rPr lang="en-US" sz="1600" dirty="0" smtClean="0">
                  <a:solidFill>
                    <a:srgbClr val="3333CC"/>
                  </a:solidFill>
                </a:rPr>
                <a:t> </a:t>
              </a:r>
              <a:endParaRPr lang="fa-IR" sz="1600" dirty="0">
                <a:solidFill>
                  <a:srgbClr val="3333CC"/>
                </a:solidFill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IV. </a:t>
            </a:r>
            <a:r>
              <a:rPr lang="ar-SA" dirty="0" smtClean="0"/>
              <a:t>گزینه‌های توضیح‌دهنده ساختار حساب واحد خزانه</a:t>
            </a:r>
            <a:r>
              <a:t/>
            </a:r>
            <a:br/>
            <a:r>
              <a:rPr lang="ar-SA" dirty="0" smtClean="0"/>
              <a:t>بانکداری معاملاتی غیرمتمرکز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15</a:t>
            </a:fld>
            <a:endParaRPr lang="fa-IR" dirty="0"/>
          </a:p>
        </p:txBody>
      </p:sp>
      <p:grpSp>
        <p:nvGrpSpPr>
          <p:cNvPr id="9" name="Organization Chart 50"/>
          <p:cNvGrpSpPr>
            <a:grpSpLocks noChangeAspect="1"/>
          </p:cNvGrpSpPr>
          <p:nvPr/>
        </p:nvGrpSpPr>
        <p:grpSpPr bwMode="auto">
          <a:xfrm>
            <a:off x="838200" y="1752600"/>
            <a:ext cx="7772400" cy="4114800"/>
            <a:chOff x="16" y="682"/>
            <a:chExt cx="3887" cy="1596"/>
          </a:xfrm>
        </p:grpSpPr>
        <p:cxnSp>
          <p:nvCxnSpPr>
            <p:cNvPr id="2100" name="_s2100"/>
            <p:cNvCxnSpPr>
              <a:cxnSpLocks noChangeShapeType="1"/>
              <a:stCxn id="30" idx="0"/>
              <a:endCxn id="26" idx="3"/>
            </p:cNvCxnSpPr>
            <p:nvPr/>
          </p:nvCxnSpPr>
          <p:spPr bwMode="auto">
            <a:xfrm rot="5400000" flipH="1">
              <a:off x="3398" y="1895"/>
              <a:ext cx="148" cy="41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1" name="_s2101"/>
            <p:cNvCxnSpPr>
              <a:cxnSpLocks noChangeShapeType="1"/>
              <a:stCxn id="29" idx="0"/>
              <a:endCxn id="25" idx="3"/>
            </p:cNvCxnSpPr>
            <p:nvPr/>
          </p:nvCxnSpPr>
          <p:spPr bwMode="auto">
            <a:xfrm rot="5400000" flipH="1">
              <a:off x="2389" y="1896"/>
              <a:ext cx="148" cy="40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2" name="_s2102"/>
            <p:cNvCxnSpPr>
              <a:cxnSpLocks noChangeShapeType="1"/>
              <a:stCxn id="28" idx="0"/>
              <a:endCxn id="24" idx="3"/>
            </p:cNvCxnSpPr>
            <p:nvPr/>
          </p:nvCxnSpPr>
          <p:spPr bwMode="auto">
            <a:xfrm rot="5400000" flipH="1">
              <a:off x="1382" y="1896"/>
              <a:ext cx="148" cy="40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3" name="_s2103"/>
            <p:cNvCxnSpPr>
              <a:cxnSpLocks noChangeShapeType="1"/>
              <a:stCxn id="27" idx="0"/>
              <a:endCxn id="23" idx="3"/>
            </p:cNvCxnSpPr>
            <p:nvPr/>
          </p:nvCxnSpPr>
          <p:spPr bwMode="auto">
            <a:xfrm rot="5400000" flipH="1">
              <a:off x="374" y="1895"/>
              <a:ext cx="148" cy="41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4" name="_s2104"/>
            <p:cNvCxnSpPr>
              <a:cxnSpLocks noChangeShapeType="1"/>
              <a:stCxn id="26" idx="0"/>
              <a:endCxn id="22" idx="3"/>
            </p:cNvCxnSpPr>
            <p:nvPr/>
          </p:nvCxnSpPr>
          <p:spPr bwMode="auto">
            <a:xfrm rot="5400000" flipH="1">
              <a:off x="3146" y="1207"/>
              <a:ext cx="148" cy="545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5" name="_s2105"/>
            <p:cNvCxnSpPr>
              <a:cxnSpLocks noChangeShapeType="1"/>
              <a:stCxn id="25" idx="0"/>
              <a:endCxn id="22" idx="3"/>
            </p:cNvCxnSpPr>
            <p:nvPr/>
          </p:nvCxnSpPr>
          <p:spPr bwMode="auto">
            <a:xfrm rot="16200000">
              <a:off x="2641" y="1248"/>
              <a:ext cx="148" cy="464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6" name="_s2106"/>
            <p:cNvCxnSpPr>
              <a:cxnSpLocks noChangeShapeType="1"/>
              <a:stCxn id="24" idx="0"/>
              <a:endCxn id="21" idx="3"/>
            </p:cNvCxnSpPr>
            <p:nvPr/>
          </p:nvCxnSpPr>
          <p:spPr bwMode="auto">
            <a:xfrm rot="5400000" flipH="1">
              <a:off x="1130" y="1207"/>
              <a:ext cx="148" cy="545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7" name="_s2107"/>
            <p:cNvCxnSpPr>
              <a:cxnSpLocks noChangeShapeType="1"/>
              <a:stCxn id="23" idx="0"/>
              <a:endCxn id="21" idx="3"/>
            </p:cNvCxnSpPr>
            <p:nvPr/>
          </p:nvCxnSpPr>
          <p:spPr bwMode="auto">
            <a:xfrm rot="16200000">
              <a:off x="626" y="1248"/>
              <a:ext cx="148" cy="463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8" name="_s2108"/>
            <p:cNvCxnSpPr>
              <a:cxnSpLocks noChangeShapeType="1"/>
              <a:stCxn id="22" idx="0"/>
              <a:endCxn id="20" idx="3"/>
            </p:cNvCxnSpPr>
            <p:nvPr/>
          </p:nvCxnSpPr>
          <p:spPr bwMode="auto">
            <a:xfrm rot="5400000" flipH="1">
              <a:off x="2390" y="520"/>
              <a:ext cx="148" cy="1048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2109" name="_s2109"/>
            <p:cNvCxnSpPr>
              <a:cxnSpLocks noChangeShapeType="1"/>
              <a:stCxn id="21" idx="0"/>
              <a:endCxn id="20" idx="3"/>
            </p:cNvCxnSpPr>
            <p:nvPr/>
          </p:nvCxnSpPr>
          <p:spPr bwMode="auto">
            <a:xfrm rot="16200000">
              <a:off x="1382" y="560"/>
              <a:ext cx="148" cy="968"/>
            </a:xfrm>
            <a:prstGeom prst="bentConnector3">
              <a:avLst>
                <a:gd name="adj1" fmla="val 3000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sp>
          <p:nvSpPr>
            <p:cNvPr id="20" name="_s2110"/>
            <p:cNvSpPr>
              <a:spLocks noChangeArrowheads="1"/>
            </p:cNvSpPr>
            <p:nvPr/>
          </p:nvSpPr>
          <p:spPr bwMode="auto">
            <a:xfrm>
              <a:off x="1528" y="68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>
                <a:spcBef>
                  <a:spcPct val="0"/>
                </a:spcBef>
              </a:pPr>
              <a:r>
                <a:rPr lang="fa-IR" sz="1600" dirty="0" smtClean="0">
                  <a:solidFill>
                    <a:schemeClr val="tx1"/>
                  </a:solidFill>
                </a:rPr>
                <a:t>حساب واحد خزانه</a:t>
              </a:r>
            </a:p>
            <a:p>
              <a:pPr lvl="0" algn="ctr">
                <a:spcBef>
                  <a:spcPct val="0"/>
                </a:spcBef>
              </a:pPr>
              <a:r>
                <a:rPr lang="fa-IR" sz="1600" dirty="0" smtClean="0">
                  <a:solidFill>
                    <a:schemeClr val="tx1"/>
                  </a:solidFill>
                </a:rPr>
                <a:t>در بانک مرکزی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_s2111"/>
            <p:cNvSpPr>
              <a:spLocks noChangeArrowheads="1"/>
            </p:cNvSpPr>
            <p:nvPr/>
          </p:nvSpPr>
          <p:spPr bwMode="auto">
            <a:xfrm>
              <a:off x="520" y="1118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بانک الف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_s2112"/>
            <p:cNvSpPr>
              <a:spLocks noChangeArrowheads="1"/>
            </p:cNvSpPr>
            <p:nvPr/>
          </p:nvSpPr>
          <p:spPr bwMode="auto">
            <a:xfrm>
              <a:off x="2536" y="1118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بانک ب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_s2113"/>
            <p:cNvSpPr>
              <a:spLocks noChangeArrowheads="1"/>
            </p:cNvSpPr>
            <p:nvPr/>
          </p:nvSpPr>
          <p:spPr bwMode="auto">
            <a:xfrm>
              <a:off x="16" y="1554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1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_s2114"/>
            <p:cNvSpPr>
              <a:spLocks noChangeArrowheads="1"/>
            </p:cNvSpPr>
            <p:nvPr/>
          </p:nvSpPr>
          <p:spPr bwMode="auto">
            <a:xfrm>
              <a:off x="1024" y="1554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2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_s2115"/>
            <p:cNvSpPr>
              <a:spLocks noChangeArrowheads="1"/>
            </p:cNvSpPr>
            <p:nvPr/>
          </p:nvSpPr>
          <p:spPr bwMode="auto">
            <a:xfrm>
              <a:off x="2032" y="1554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1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_s2116"/>
            <p:cNvSpPr>
              <a:spLocks noChangeArrowheads="1"/>
            </p:cNvSpPr>
            <p:nvPr/>
          </p:nvSpPr>
          <p:spPr bwMode="auto">
            <a:xfrm>
              <a:off x="3040" y="1554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2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_s2117"/>
            <p:cNvSpPr>
              <a:spLocks noChangeArrowheads="1"/>
            </p:cNvSpPr>
            <p:nvPr/>
          </p:nvSpPr>
          <p:spPr bwMode="auto">
            <a:xfrm>
              <a:off x="16" y="199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_s2118"/>
            <p:cNvSpPr>
              <a:spLocks noChangeArrowheads="1"/>
            </p:cNvSpPr>
            <p:nvPr/>
          </p:nvSpPr>
          <p:spPr bwMode="auto">
            <a:xfrm>
              <a:off x="1024" y="199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_s2119"/>
            <p:cNvSpPr>
              <a:spLocks noChangeArrowheads="1"/>
            </p:cNvSpPr>
            <p:nvPr/>
          </p:nvSpPr>
          <p:spPr bwMode="auto">
            <a:xfrm>
              <a:off x="2032" y="199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0" name="_s2120"/>
            <p:cNvSpPr>
              <a:spLocks noChangeArrowheads="1"/>
            </p:cNvSpPr>
            <p:nvPr/>
          </p:nvSpPr>
          <p:spPr bwMode="auto">
            <a:xfrm>
              <a:off x="3040" y="199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6499" tIns="38250" rIns="76499" bIns="38250" numCol="1" anchor="ctr" anchorCtr="0" compatLnSpc="1">
              <a:prstTxWarp prst="textNoShape">
                <a:avLst/>
              </a:prstTxWarp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1" name="_s1038"/>
            <p:cNvSpPr>
              <a:spLocks noChangeArrowheads="1"/>
            </p:cNvSpPr>
            <p:nvPr/>
          </p:nvSpPr>
          <p:spPr bwMode="auto">
            <a:xfrm>
              <a:off x="16" y="711"/>
              <a:ext cx="1057" cy="201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خزانه و شعبه‌های بانک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smtClean="0"/>
              <a:t>IV</a:t>
            </a:r>
            <a:r>
              <a:rPr lang="fa-IR" dirty="0" smtClean="0"/>
              <a:t>.</a:t>
            </a:r>
            <a:r>
              <a:rPr smtClean="0"/>
              <a:t> </a:t>
            </a:r>
            <a:r>
              <a:rPr lang="ar-SA" dirty="0" smtClean="0"/>
              <a:t>گزینه‌های توضیح‌دهنده ساختار حساب واحد خزانه</a:t>
            </a:r>
            <a:r>
              <a:t/>
            </a:r>
            <a:br/>
            <a:r>
              <a:rPr lang="ar-SA" dirty="0" smtClean="0"/>
              <a:t>ساختار ترکیبی حساب واحد خزانه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16</a:t>
            </a:fld>
            <a:endParaRPr lang="fa-IR" dirty="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990600" y="2438400"/>
            <a:ext cx="7848600" cy="4100513"/>
            <a:chOff x="624" y="1536"/>
            <a:chExt cx="4944" cy="2583"/>
          </a:xfrm>
        </p:grpSpPr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624" y="1680"/>
              <a:ext cx="1169" cy="618"/>
              <a:chOff x="336" y="1296"/>
              <a:chExt cx="1248" cy="672"/>
            </a:xfrm>
          </p:grpSpPr>
          <p:sp>
            <p:nvSpPr>
              <p:cNvPr id="46" name="AutoShape 6"/>
              <p:cNvSpPr>
                <a:spLocks noChangeArrowheads="1"/>
              </p:cNvSpPr>
              <p:nvPr/>
            </p:nvSpPr>
            <p:spPr bwMode="auto">
              <a:xfrm>
                <a:off x="336" y="129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Text Box 7"/>
              <p:cNvSpPr txBox="1">
                <a:spLocks noChangeArrowheads="1"/>
              </p:cNvSpPr>
              <p:nvPr/>
            </p:nvSpPr>
            <p:spPr bwMode="auto">
              <a:xfrm>
                <a:off x="336" y="1440"/>
                <a:ext cx="120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 smtClean="0">
                    <a:solidFill>
                      <a:srgbClr val="3333CC"/>
                    </a:solidFill>
                  </a:rPr>
                  <a:t>دفتر مرکزی خزانه</a:t>
                </a:r>
              </a:p>
            </p:txBody>
          </p:sp>
        </p:grpSp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624" y="2550"/>
              <a:ext cx="1169" cy="617"/>
              <a:chOff x="336" y="2256"/>
              <a:chExt cx="1248" cy="672"/>
            </a:xfrm>
          </p:grpSpPr>
          <p:sp>
            <p:nvSpPr>
              <p:cNvPr id="44" name="AutoShape 9"/>
              <p:cNvSpPr>
                <a:spLocks noChangeArrowheads="1"/>
              </p:cNvSpPr>
              <p:nvPr/>
            </p:nvSpPr>
            <p:spPr bwMode="auto">
              <a:xfrm>
                <a:off x="336" y="225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10"/>
              <p:cNvSpPr txBox="1">
                <a:spLocks noChangeArrowheads="1"/>
              </p:cNvSpPr>
              <p:nvPr/>
            </p:nvSpPr>
            <p:spPr bwMode="auto">
              <a:xfrm>
                <a:off x="384" y="2400"/>
                <a:ext cx="1104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 smtClean="0">
                    <a:solidFill>
                      <a:srgbClr val="3333CC"/>
                    </a:solidFill>
                  </a:rPr>
                  <a:t>دفتر منطقه‌ای خزانه</a:t>
                </a:r>
              </a:p>
            </p:txBody>
          </p:sp>
        </p:grpSp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624" y="3432"/>
              <a:ext cx="1169" cy="617"/>
              <a:chOff x="336" y="3216"/>
              <a:chExt cx="1248" cy="672"/>
            </a:xfrm>
          </p:grpSpPr>
          <p:sp>
            <p:nvSpPr>
              <p:cNvPr id="42" name="AutoShape 12"/>
              <p:cNvSpPr>
                <a:spLocks noChangeArrowheads="1"/>
              </p:cNvSpPr>
              <p:nvPr/>
            </p:nvSpPr>
            <p:spPr bwMode="auto">
              <a:xfrm>
                <a:off x="336" y="321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13"/>
              <p:cNvSpPr txBox="1">
                <a:spLocks noChangeArrowheads="1"/>
              </p:cNvSpPr>
              <p:nvPr/>
            </p:nvSpPr>
            <p:spPr bwMode="auto">
              <a:xfrm>
                <a:off x="384" y="3358"/>
                <a:ext cx="1056" cy="4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 smtClean="0">
                    <a:solidFill>
                      <a:srgbClr val="3333CC"/>
                    </a:solidFill>
                  </a:rPr>
                  <a:t>دفتر محلی خزانه</a:t>
                </a:r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2377" y="1668"/>
              <a:ext cx="1168" cy="618"/>
              <a:chOff x="2208" y="1296"/>
              <a:chExt cx="1248" cy="672"/>
            </a:xfrm>
          </p:grpSpPr>
          <p:sp>
            <p:nvSpPr>
              <p:cNvPr id="40" name="AutoShape 15"/>
              <p:cNvSpPr>
                <a:spLocks noChangeArrowheads="1"/>
              </p:cNvSpPr>
              <p:nvPr/>
            </p:nvSpPr>
            <p:spPr bwMode="auto">
              <a:xfrm>
                <a:off x="2208" y="1296"/>
                <a:ext cx="1248" cy="672"/>
              </a:xfrm>
              <a:prstGeom prst="flowChartProcess">
                <a:avLst/>
              </a:prstGeom>
              <a:solidFill>
                <a:srgbClr val="FF7C4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16"/>
              <p:cNvSpPr txBox="1">
                <a:spLocks noChangeArrowheads="1"/>
              </p:cNvSpPr>
              <p:nvPr/>
            </p:nvSpPr>
            <p:spPr bwMode="auto">
              <a:xfrm>
                <a:off x="2304" y="1440"/>
                <a:ext cx="105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>
                    <a:solidFill>
                      <a:srgbClr val="3333CC"/>
                    </a:solidFill>
                  </a:rPr>
                  <a:t>بانک مرکزی</a:t>
                </a:r>
              </a:p>
            </p:txBody>
          </p:sp>
        </p:grpSp>
        <p:grpSp>
          <p:nvGrpSpPr>
            <p:cNvPr id="13" name="Group 17"/>
            <p:cNvGrpSpPr>
              <a:grpSpLocks/>
            </p:cNvGrpSpPr>
            <p:nvPr/>
          </p:nvGrpSpPr>
          <p:grpSpPr bwMode="auto">
            <a:xfrm>
              <a:off x="2377" y="2551"/>
              <a:ext cx="1168" cy="656"/>
              <a:chOff x="2208" y="2256"/>
              <a:chExt cx="1248" cy="714"/>
            </a:xfrm>
          </p:grpSpPr>
          <p:sp>
            <p:nvSpPr>
              <p:cNvPr id="38" name="AutoShape 18"/>
              <p:cNvSpPr>
                <a:spLocks noChangeArrowheads="1"/>
              </p:cNvSpPr>
              <p:nvPr/>
            </p:nvSpPr>
            <p:spPr bwMode="auto">
              <a:xfrm>
                <a:off x="2208" y="2256"/>
                <a:ext cx="1248" cy="672"/>
              </a:xfrm>
              <a:prstGeom prst="flowChartProcess">
                <a:avLst/>
              </a:prstGeom>
              <a:solidFill>
                <a:srgbClr val="FF7C4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Text Box 19"/>
              <p:cNvSpPr txBox="1">
                <a:spLocks noChangeArrowheads="1"/>
              </p:cNvSpPr>
              <p:nvPr/>
            </p:nvSpPr>
            <p:spPr bwMode="auto">
              <a:xfrm>
                <a:off x="2304" y="2400"/>
                <a:ext cx="1152" cy="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>
                    <a:solidFill>
                      <a:srgbClr val="3333CC"/>
                    </a:solidFill>
                  </a:rPr>
                  <a:t>شعبه منطقه‌ای بانک مرکزی</a:t>
                </a:r>
              </a:p>
            </p:txBody>
          </p:sp>
        </p:grpSp>
        <p:grpSp>
          <p:nvGrpSpPr>
            <p:cNvPr id="14" name="Group 20"/>
            <p:cNvGrpSpPr>
              <a:grpSpLocks/>
            </p:cNvGrpSpPr>
            <p:nvPr/>
          </p:nvGrpSpPr>
          <p:grpSpPr bwMode="auto">
            <a:xfrm>
              <a:off x="4265" y="3432"/>
              <a:ext cx="1168" cy="617"/>
              <a:chOff x="4224" y="3216"/>
              <a:chExt cx="1248" cy="672"/>
            </a:xfrm>
          </p:grpSpPr>
          <p:sp>
            <p:nvSpPr>
              <p:cNvPr id="36" name="AutoShape 21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1248" cy="672"/>
              </a:xfrm>
              <a:prstGeom prst="flowChartProcess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4368" y="3360"/>
                <a:ext cx="1008" cy="4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600" dirty="0" smtClean="0">
                    <a:solidFill>
                      <a:srgbClr val="3333CC"/>
                    </a:solidFill>
                  </a:rPr>
                  <a:t>واحد هزینه‌کننده</a:t>
                </a:r>
                <a:endParaRPr lang="fa-IR" sz="1600" dirty="0">
                  <a:solidFill>
                    <a:srgbClr val="3333CC"/>
                  </a:solidFill>
                </a:endParaRPr>
              </a:p>
            </p:txBody>
          </p:sp>
        </p:grp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 flipH="1">
              <a:off x="1776" y="3744"/>
              <a:ext cx="24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24"/>
            <p:cNvSpPr>
              <a:spLocks noChangeShapeType="1"/>
            </p:cNvSpPr>
            <p:nvPr/>
          </p:nvSpPr>
          <p:spPr bwMode="auto">
            <a:xfrm flipV="1">
              <a:off x="1200" y="3168"/>
              <a:ext cx="0" cy="2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1824" y="2832"/>
              <a:ext cx="5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2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>
              <a:off x="2691" y="3828"/>
              <a:ext cx="720" cy="291"/>
              <a:chOff x="2544" y="3648"/>
              <a:chExt cx="768" cy="317"/>
            </a:xfrm>
          </p:grpSpPr>
          <p:sp>
            <p:nvSpPr>
              <p:cNvPr id="34" name="AutoShape 28"/>
              <p:cNvSpPr>
                <a:spLocks noChangeArrowheads="1"/>
              </p:cNvSpPr>
              <p:nvPr/>
            </p:nvSpPr>
            <p:spPr bwMode="auto">
              <a:xfrm>
                <a:off x="2544" y="3648"/>
                <a:ext cx="672" cy="288"/>
              </a:xfrm>
              <a:prstGeom prst="flowChartInputOutpu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Text Box 29"/>
              <p:cNvSpPr txBox="1">
                <a:spLocks noChangeArrowheads="1"/>
              </p:cNvSpPr>
              <p:nvPr/>
            </p:nvSpPr>
            <p:spPr bwMode="auto">
              <a:xfrm>
                <a:off x="2640" y="3648"/>
                <a:ext cx="672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200" dirty="0"/>
                  <a:t>دستور پرداخت</a:t>
                </a:r>
              </a:p>
            </p:txBody>
          </p:sp>
        </p:grpSp>
        <p:grpSp>
          <p:nvGrpSpPr>
            <p:cNvPr id="20" name="Group 30"/>
            <p:cNvGrpSpPr>
              <a:grpSpLocks/>
            </p:cNvGrpSpPr>
            <p:nvPr/>
          </p:nvGrpSpPr>
          <p:grpSpPr bwMode="auto">
            <a:xfrm>
              <a:off x="1680" y="2880"/>
              <a:ext cx="629" cy="461"/>
              <a:chOff x="1488" y="2640"/>
              <a:chExt cx="672" cy="502"/>
            </a:xfrm>
          </p:grpSpPr>
          <p:sp>
            <p:nvSpPr>
              <p:cNvPr id="32" name="AutoShape 31"/>
              <p:cNvSpPr>
                <a:spLocks noChangeArrowheads="1"/>
              </p:cNvSpPr>
              <p:nvPr/>
            </p:nvSpPr>
            <p:spPr bwMode="auto">
              <a:xfrm>
                <a:off x="1488" y="2640"/>
                <a:ext cx="672" cy="288"/>
              </a:xfrm>
              <a:prstGeom prst="flowChartInputOutpu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584" y="2640"/>
                <a:ext cx="576" cy="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200"/>
                  <a:t>دستور پرداخت</a:t>
                </a:r>
              </a:p>
              <a:p>
                <a:pPr rtl="1">
                  <a:spcBef>
                    <a:spcPct val="50000"/>
                  </a:spcBef>
                </a:pPr>
                <a:endParaRPr lang="fa-IR" sz="1200"/>
              </a:p>
            </p:txBody>
          </p:sp>
        </p:grpSp>
        <p:sp>
          <p:nvSpPr>
            <p:cNvPr id="21" name="Line 33"/>
            <p:cNvSpPr>
              <a:spLocks noChangeShapeType="1"/>
            </p:cNvSpPr>
            <p:nvPr/>
          </p:nvSpPr>
          <p:spPr bwMode="auto">
            <a:xfrm>
              <a:off x="1776" y="2016"/>
              <a:ext cx="5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2" name="Group 34"/>
            <p:cNvGrpSpPr>
              <a:grpSpLocks/>
            </p:cNvGrpSpPr>
            <p:nvPr/>
          </p:nvGrpSpPr>
          <p:grpSpPr bwMode="auto">
            <a:xfrm>
              <a:off x="1824" y="1729"/>
              <a:ext cx="494" cy="374"/>
              <a:chOff x="1632" y="1344"/>
              <a:chExt cx="528" cy="406"/>
            </a:xfrm>
          </p:grpSpPr>
          <p:sp>
            <p:nvSpPr>
              <p:cNvPr id="30" name="AutoShape 35"/>
              <p:cNvSpPr>
                <a:spLocks noChangeArrowheads="1"/>
              </p:cNvSpPr>
              <p:nvPr/>
            </p:nvSpPr>
            <p:spPr bwMode="auto">
              <a:xfrm>
                <a:off x="1632" y="1344"/>
                <a:ext cx="480" cy="240"/>
              </a:xfrm>
              <a:prstGeom prst="flowChartAlternateProcess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Text Box 36"/>
              <p:cNvSpPr txBox="1">
                <a:spLocks noChangeArrowheads="1"/>
              </p:cNvSpPr>
              <p:nvPr/>
            </p:nvSpPr>
            <p:spPr bwMode="auto">
              <a:xfrm>
                <a:off x="1632" y="1392"/>
                <a:ext cx="528" cy="3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400" dirty="0">
                    <a:solidFill>
                      <a:srgbClr val="3333CC"/>
                    </a:solidFill>
                  </a:rPr>
                  <a:t>تطبیق</a:t>
                </a:r>
              </a:p>
            </p:txBody>
          </p:sp>
        </p:grpSp>
        <p:grpSp>
          <p:nvGrpSpPr>
            <p:cNvPr id="23" name="Group 37"/>
            <p:cNvGrpSpPr>
              <a:grpSpLocks/>
            </p:cNvGrpSpPr>
            <p:nvPr/>
          </p:nvGrpSpPr>
          <p:grpSpPr bwMode="auto">
            <a:xfrm>
              <a:off x="3096" y="3035"/>
              <a:ext cx="719" cy="265"/>
              <a:chOff x="2976" y="2784"/>
              <a:chExt cx="768" cy="288"/>
            </a:xfrm>
          </p:grpSpPr>
          <p:sp>
            <p:nvSpPr>
              <p:cNvPr id="28" name="AutoShape 38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768" cy="288"/>
              </a:xfrm>
              <a:prstGeom prst="flowChartPreparation">
                <a:avLst/>
              </a:prstGeom>
              <a:solidFill>
                <a:srgbClr val="00DF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39"/>
              <p:cNvSpPr txBox="1">
                <a:spLocks noChangeArrowheads="1"/>
              </p:cNvSpPr>
              <p:nvPr/>
            </p:nvSpPr>
            <p:spPr bwMode="auto">
              <a:xfrm>
                <a:off x="3024" y="2831"/>
                <a:ext cx="72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rtl="1">
                  <a:spcBef>
                    <a:spcPct val="50000"/>
                  </a:spcBef>
                </a:pPr>
                <a:r>
                  <a:rPr lang="ar-SA" sz="1200" dirty="0" smtClean="0">
                    <a:solidFill>
                      <a:srgbClr val="3333CC"/>
                    </a:solidFill>
                  </a:rPr>
                  <a:t>تسویه</a:t>
                </a:r>
                <a:endParaRPr lang="fa-IR" sz="1200" dirty="0" smtClean="0"/>
              </a:p>
            </p:txBody>
          </p:sp>
        </p:grpSp>
        <p:grpSp>
          <p:nvGrpSpPr>
            <p:cNvPr id="24" name="Group 40"/>
            <p:cNvGrpSpPr>
              <a:grpSpLocks/>
            </p:cNvGrpSpPr>
            <p:nvPr/>
          </p:nvGrpSpPr>
          <p:grpSpPr bwMode="auto">
            <a:xfrm>
              <a:off x="3096" y="2108"/>
              <a:ext cx="719" cy="265"/>
              <a:chOff x="2976" y="1776"/>
              <a:chExt cx="768" cy="288"/>
            </a:xfrm>
          </p:grpSpPr>
          <p:sp>
            <p:nvSpPr>
              <p:cNvPr id="26" name="AutoShape 41"/>
              <p:cNvSpPr>
                <a:spLocks noChangeArrowheads="1"/>
              </p:cNvSpPr>
              <p:nvPr/>
            </p:nvSpPr>
            <p:spPr bwMode="auto">
              <a:xfrm>
                <a:off x="2976" y="1776"/>
                <a:ext cx="768" cy="288"/>
              </a:xfrm>
              <a:prstGeom prst="flowChartPreparation">
                <a:avLst/>
              </a:prstGeom>
              <a:solidFill>
                <a:srgbClr val="00DF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42"/>
              <p:cNvSpPr txBox="1">
                <a:spLocks noChangeArrowheads="1"/>
              </p:cNvSpPr>
              <p:nvPr/>
            </p:nvSpPr>
            <p:spPr bwMode="auto">
              <a:xfrm>
                <a:off x="3024" y="1823"/>
                <a:ext cx="720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r" rtl="1">
                  <a:spcBef>
                    <a:spcPct val="50000"/>
                  </a:spcBef>
                </a:pPr>
                <a:r>
                  <a:rPr lang="ar-SA" sz="1200" dirty="0" smtClean="0">
                    <a:solidFill>
                      <a:srgbClr val="3333CC"/>
                    </a:solidFill>
                  </a:rPr>
                  <a:t>تسویه</a:t>
                </a:r>
                <a:endParaRPr lang="fa-IR" sz="1200" dirty="0"/>
              </a:p>
            </p:txBody>
          </p:sp>
        </p:grpSp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3995" y="1536"/>
              <a:ext cx="1573" cy="1221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dirty="0">
                  <a:solidFill>
                    <a:srgbClr val="3333CC"/>
                  </a:solidFill>
                </a:rPr>
                <a:t>سیستم‌های اطلاعات و ارتباطات محدود خزانه</a:t>
              </a:r>
              <a:endParaRPr lang="fa-IR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IV. </a:t>
            </a:r>
            <a:r>
              <a:rPr lang="ar-SA" dirty="0" smtClean="0"/>
              <a:t>گزینه‌های توضیح‌دهنده ساختار حساب واحد خزانه</a:t>
            </a:r>
            <a:r>
              <a:t/>
            </a:r>
            <a:br/>
            <a:r>
              <a:rPr lang="ar-SA" dirty="0" smtClean="0"/>
              <a:t>بانکداری معاملاتی ترکیبی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17</a:t>
            </a:fld>
            <a:endParaRPr lang="fa-IR" dirty="0"/>
          </a:p>
        </p:txBody>
      </p:sp>
      <p:grpSp>
        <p:nvGrpSpPr>
          <p:cNvPr id="6" name="Organization Chart 55"/>
          <p:cNvGrpSpPr>
            <a:grpSpLocks noChangeAspect="1"/>
          </p:cNvGrpSpPr>
          <p:nvPr/>
        </p:nvGrpSpPr>
        <p:grpSpPr bwMode="auto">
          <a:xfrm>
            <a:off x="1143000" y="1828800"/>
            <a:ext cx="7772400" cy="4114800"/>
            <a:chOff x="16" y="572"/>
            <a:chExt cx="4684" cy="2208"/>
          </a:xfrm>
        </p:grpSpPr>
        <p:cxnSp>
          <p:nvCxnSpPr>
            <p:cNvPr id="4153" name="_s4153"/>
            <p:cNvCxnSpPr>
              <a:cxnSpLocks noChangeShapeType="1"/>
              <a:stCxn id="33" idx="2"/>
              <a:endCxn id="27" idx="3"/>
            </p:cNvCxnSpPr>
            <p:nvPr/>
          </p:nvCxnSpPr>
          <p:spPr bwMode="auto">
            <a:xfrm rot="10800000">
              <a:off x="476" y="2284"/>
              <a:ext cx="189" cy="353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4" name="_s4154"/>
            <p:cNvCxnSpPr>
              <a:cxnSpLocks noChangeShapeType="1"/>
              <a:stCxn id="32" idx="2"/>
              <a:endCxn id="28" idx="3"/>
            </p:cNvCxnSpPr>
            <p:nvPr/>
          </p:nvCxnSpPr>
          <p:spPr bwMode="auto">
            <a:xfrm rot="10800000">
              <a:off x="1773" y="2284"/>
              <a:ext cx="189" cy="353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5" name="_s4155"/>
            <p:cNvCxnSpPr>
              <a:cxnSpLocks noChangeShapeType="1"/>
              <a:stCxn id="31" idx="2"/>
              <a:endCxn id="29" idx="3"/>
            </p:cNvCxnSpPr>
            <p:nvPr/>
          </p:nvCxnSpPr>
          <p:spPr bwMode="auto">
            <a:xfrm rot="10800000">
              <a:off x="3072" y="2284"/>
              <a:ext cx="188" cy="353"/>
            </a:xfrm>
            <a:prstGeom prst="bentConnector2">
              <a:avLst/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6" name="_s4156"/>
            <p:cNvCxnSpPr>
              <a:cxnSpLocks noChangeShapeType="1"/>
              <a:stCxn id="30" idx="0"/>
              <a:endCxn id="26" idx="3"/>
            </p:cNvCxnSpPr>
            <p:nvPr/>
          </p:nvCxnSpPr>
          <p:spPr bwMode="auto">
            <a:xfrm rot="5400000" flipH="1">
              <a:off x="4134" y="1857"/>
              <a:ext cx="176" cy="37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7" name="_s4157"/>
            <p:cNvCxnSpPr>
              <a:cxnSpLocks noChangeShapeType="1"/>
              <a:stCxn id="29" idx="0"/>
              <a:endCxn id="25" idx="3"/>
            </p:cNvCxnSpPr>
            <p:nvPr/>
          </p:nvCxnSpPr>
          <p:spPr bwMode="auto">
            <a:xfrm rot="5400000" flipH="1">
              <a:off x="3004" y="1858"/>
              <a:ext cx="176" cy="36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8" name="_s4158"/>
            <p:cNvCxnSpPr>
              <a:cxnSpLocks noChangeShapeType="1"/>
              <a:stCxn id="28" idx="0"/>
              <a:endCxn id="24" idx="3"/>
            </p:cNvCxnSpPr>
            <p:nvPr/>
          </p:nvCxnSpPr>
          <p:spPr bwMode="auto">
            <a:xfrm rot="5400000" flipH="1">
              <a:off x="1707" y="1857"/>
              <a:ext cx="176" cy="37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59" name="_s4159"/>
            <p:cNvCxnSpPr>
              <a:cxnSpLocks noChangeShapeType="1"/>
              <a:stCxn id="27" idx="0"/>
              <a:endCxn id="23" idx="3"/>
            </p:cNvCxnSpPr>
            <p:nvPr/>
          </p:nvCxnSpPr>
          <p:spPr bwMode="auto">
            <a:xfrm rot="5400000" flipH="1">
              <a:off x="409" y="1858"/>
              <a:ext cx="176" cy="36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0" name="_s4160"/>
            <p:cNvCxnSpPr>
              <a:cxnSpLocks noChangeShapeType="1"/>
              <a:stCxn id="26" idx="0"/>
              <a:endCxn id="22" idx="3"/>
            </p:cNvCxnSpPr>
            <p:nvPr/>
          </p:nvCxnSpPr>
          <p:spPr bwMode="auto">
            <a:xfrm rot="5400000" flipH="1">
              <a:off x="3851" y="1112"/>
              <a:ext cx="176" cy="599"/>
            </a:xfrm>
            <a:prstGeom prst="bentConnector3">
              <a:avLst>
                <a:gd name="adj1" fmla="val 3495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1" name="_s4161"/>
            <p:cNvCxnSpPr>
              <a:cxnSpLocks noChangeShapeType="1"/>
              <a:stCxn id="25" idx="0"/>
              <a:endCxn id="22" idx="3"/>
            </p:cNvCxnSpPr>
            <p:nvPr/>
          </p:nvCxnSpPr>
          <p:spPr bwMode="auto">
            <a:xfrm rot="16200000">
              <a:off x="3286" y="1147"/>
              <a:ext cx="176" cy="530"/>
            </a:xfrm>
            <a:prstGeom prst="bentConnector3">
              <a:avLst>
                <a:gd name="adj1" fmla="val 3495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2" name="_s4162"/>
            <p:cNvCxnSpPr>
              <a:cxnSpLocks noChangeShapeType="1"/>
              <a:stCxn id="24" idx="0"/>
              <a:endCxn id="21" idx="3"/>
            </p:cNvCxnSpPr>
            <p:nvPr/>
          </p:nvCxnSpPr>
          <p:spPr bwMode="auto">
            <a:xfrm rot="5400000" flipH="1">
              <a:off x="1382" y="1071"/>
              <a:ext cx="176" cy="682"/>
            </a:xfrm>
            <a:prstGeom prst="bentConnector3">
              <a:avLst>
                <a:gd name="adj1" fmla="val 3495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3" name="_s4163"/>
            <p:cNvCxnSpPr>
              <a:cxnSpLocks noChangeShapeType="1"/>
              <a:stCxn id="23" idx="0"/>
              <a:endCxn id="21" idx="3"/>
            </p:cNvCxnSpPr>
            <p:nvPr/>
          </p:nvCxnSpPr>
          <p:spPr bwMode="auto">
            <a:xfrm rot="16200000">
              <a:off x="733" y="1104"/>
              <a:ext cx="176" cy="616"/>
            </a:xfrm>
            <a:prstGeom prst="bentConnector3">
              <a:avLst>
                <a:gd name="adj1" fmla="val 3495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4" name="_s4164"/>
            <p:cNvCxnSpPr>
              <a:cxnSpLocks noChangeShapeType="1"/>
              <a:stCxn id="22" idx="0"/>
              <a:endCxn id="20" idx="3"/>
            </p:cNvCxnSpPr>
            <p:nvPr/>
          </p:nvCxnSpPr>
          <p:spPr bwMode="auto">
            <a:xfrm rot="5400000" flipH="1">
              <a:off x="2941" y="303"/>
              <a:ext cx="176" cy="1289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cxnSp>
          <p:nvCxnSpPr>
            <p:cNvPr id="4165" name="_s4165"/>
            <p:cNvCxnSpPr>
              <a:cxnSpLocks noChangeShapeType="1"/>
              <a:stCxn id="21" idx="0"/>
              <a:endCxn id="20" idx="3"/>
            </p:cNvCxnSpPr>
            <p:nvPr/>
          </p:nvCxnSpPr>
          <p:spPr bwMode="auto">
            <a:xfrm rot="16200000">
              <a:off x="1686" y="337"/>
              <a:ext cx="176" cy="1221"/>
            </a:xfrm>
            <a:prstGeom prst="bentConnector3">
              <a:avLst>
                <a:gd name="adj1" fmla="val 3478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</p:spPr>
        </p:cxnSp>
        <p:sp>
          <p:nvSpPr>
            <p:cNvPr id="20" name="_s4166"/>
            <p:cNvSpPr>
              <a:spLocks noChangeArrowheads="1"/>
            </p:cNvSpPr>
            <p:nvPr/>
          </p:nvSpPr>
          <p:spPr bwMode="auto">
            <a:xfrm>
              <a:off x="1970" y="572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lvl="0" algn="ctr">
                <a:spcBef>
                  <a:spcPct val="0"/>
                </a:spcBef>
              </a:pPr>
              <a:r>
                <a:rPr lang="fa-IR" sz="1600" dirty="0" smtClean="0">
                  <a:solidFill>
                    <a:schemeClr val="tx1"/>
                  </a:solidFill>
                </a:rPr>
                <a:t>حساب واحد خزانه</a:t>
              </a:r>
            </a:p>
            <a:p>
              <a:pPr lvl="0" algn="ctr">
                <a:spcBef>
                  <a:spcPct val="0"/>
                </a:spcBef>
              </a:pPr>
              <a:r>
                <a:rPr lang="fa-IR" sz="1600" dirty="0" smtClean="0">
                  <a:solidFill>
                    <a:schemeClr val="tx1"/>
                  </a:solidFill>
                </a:rPr>
                <a:t>در بانک مرکزی</a:t>
              </a:r>
              <a:endParaRPr lang="en-US" sz="16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_s4167"/>
            <p:cNvSpPr>
              <a:spLocks noChangeArrowheads="1"/>
            </p:cNvSpPr>
            <p:nvPr/>
          </p:nvSpPr>
          <p:spPr bwMode="auto">
            <a:xfrm>
              <a:off x="406" y="1036"/>
              <a:ext cx="1479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دفتر منطقه‌ای بانک مرکزی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endParaRPr>
            </a:p>
          </p:txBody>
        </p:sp>
        <p:sp>
          <p:nvSpPr>
            <p:cNvPr id="22" name="_s4168"/>
            <p:cNvSpPr>
              <a:spLocks noChangeArrowheads="1"/>
            </p:cNvSpPr>
            <p:nvPr/>
          </p:nvSpPr>
          <p:spPr bwMode="auto">
            <a:xfrm>
              <a:off x="2917" y="1036"/>
              <a:ext cx="1479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دفتر منطقه‌ای بانک مرکزی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_s4169"/>
            <p:cNvSpPr>
              <a:spLocks noChangeArrowheads="1"/>
            </p:cNvSpPr>
            <p:nvPr/>
          </p:nvSpPr>
          <p:spPr bwMode="auto">
            <a:xfrm>
              <a:off x="39" y="1500"/>
              <a:ext cx="915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a-IR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charset="0"/>
                </a:rPr>
                <a:t>شعبه بانک 1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endParaRPr>
            </a:p>
          </p:txBody>
        </p:sp>
        <p:sp>
          <p:nvSpPr>
            <p:cNvPr id="24" name="_s4170"/>
            <p:cNvSpPr>
              <a:spLocks noChangeArrowheads="1"/>
            </p:cNvSpPr>
            <p:nvPr/>
          </p:nvSpPr>
          <p:spPr bwMode="auto">
            <a:xfrm>
              <a:off x="1336" y="1500"/>
              <a:ext cx="915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بانک 2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_s4171"/>
            <p:cNvSpPr>
              <a:spLocks noChangeArrowheads="1"/>
            </p:cNvSpPr>
            <p:nvPr/>
          </p:nvSpPr>
          <p:spPr bwMode="auto">
            <a:xfrm>
              <a:off x="2634" y="1500"/>
              <a:ext cx="915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بانک 3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_s4172"/>
            <p:cNvSpPr>
              <a:spLocks noChangeArrowheads="1"/>
            </p:cNvSpPr>
            <p:nvPr/>
          </p:nvSpPr>
          <p:spPr bwMode="auto">
            <a:xfrm>
              <a:off x="3763" y="1500"/>
              <a:ext cx="915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69178" tIns="34590" rIns="69178" bIns="3459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 بانک 4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_s4173"/>
            <p:cNvSpPr>
              <a:spLocks noChangeArrowheads="1"/>
            </p:cNvSpPr>
            <p:nvPr/>
          </p:nvSpPr>
          <p:spPr bwMode="auto">
            <a:xfrm>
              <a:off x="16" y="1964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4306" tIns="37156" rIns="74306" bIns="37156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_s4174"/>
            <p:cNvSpPr>
              <a:spLocks noChangeArrowheads="1"/>
            </p:cNvSpPr>
            <p:nvPr/>
          </p:nvSpPr>
          <p:spPr bwMode="auto">
            <a:xfrm>
              <a:off x="1313" y="1964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4306" tIns="37156" rIns="74306" bIns="37156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_s4175"/>
            <p:cNvSpPr>
              <a:spLocks noChangeArrowheads="1"/>
            </p:cNvSpPr>
            <p:nvPr/>
          </p:nvSpPr>
          <p:spPr bwMode="auto">
            <a:xfrm>
              <a:off x="2611" y="1964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78217" tIns="39110" rIns="78217" bIns="3911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_s4176"/>
            <p:cNvSpPr>
              <a:spLocks noChangeArrowheads="1"/>
            </p:cNvSpPr>
            <p:nvPr/>
          </p:nvSpPr>
          <p:spPr bwMode="auto">
            <a:xfrm>
              <a:off x="3740" y="1964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84104" tIns="42052" rIns="84104" bIns="42052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دفتر منطقه‌ای خزانه و </a:t>
              </a:r>
            </a:p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شعبه‌های بانک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1" name="_s4177"/>
            <p:cNvSpPr>
              <a:spLocks noChangeArrowheads="1"/>
            </p:cNvSpPr>
            <p:nvPr/>
          </p:nvSpPr>
          <p:spPr bwMode="auto">
            <a:xfrm>
              <a:off x="3260" y="2460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_s4178"/>
            <p:cNvSpPr>
              <a:spLocks noChangeArrowheads="1"/>
            </p:cNvSpPr>
            <p:nvPr/>
          </p:nvSpPr>
          <p:spPr bwMode="auto">
            <a:xfrm>
              <a:off x="1962" y="2460"/>
              <a:ext cx="960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_s4179"/>
            <p:cNvSpPr>
              <a:spLocks noChangeArrowheads="1"/>
            </p:cNvSpPr>
            <p:nvPr/>
          </p:nvSpPr>
          <p:spPr bwMode="auto">
            <a:xfrm>
              <a:off x="665" y="2460"/>
              <a:ext cx="959" cy="320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eaLnBrk="1" hangingPunct="1">
                <a:spcBef>
                  <a:spcPct val="0"/>
                </a:spcBef>
              </a:pPr>
              <a:r>
                <a:rPr lang="fa-IR" sz="1400" b="0" dirty="0" smtClean="0">
                  <a:solidFill>
                    <a:schemeClr val="tx1"/>
                  </a:solidFill>
                </a:rPr>
                <a:t>مالیات‌دهنده/تأمین‌کننده</a:t>
              </a:r>
              <a:endParaRPr lang="en-US" sz="1400" b="0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V. </a:t>
            </a:r>
            <a:r>
              <a:rPr lang="ar-SA" dirty="0" smtClean="0"/>
              <a:t>نتیجه‌گیری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چالش‌های پیاده‌سازی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 algn="r" rtl="1"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جدول زمانی</a:t>
            </a:r>
          </a:p>
          <a:p>
            <a:pPr marL="747713" lvl="2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به نظر می‌رسد حداقل زمان سه سال باشد</a:t>
            </a:r>
          </a:p>
          <a:p>
            <a:pPr marL="747713" lvl="2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تأخیر ناشی از مرتبط بودن با اصلاحات دیگر، سیستم اطلاعات مدیریت مالی، اقتصاد سیاسی</a:t>
            </a:r>
            <a:r>
              <a:rPr dirty="0" smtClean="0"/>
              <a:t> </a:t>
            </a:r>
            <a:endParaRPr lang="fa-IR" sz="1200" dirty="0" smtClean="0">
              <a:solidFill>
                <a:srgbClr val="800000"/>
              </a:solidFill>
            </a:endParaRPr>
          </a:p>
          <a:p>
            <a:pPr marL="347663" lvl="2" indent="-34766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sz="2000" dirty="0" smtClean="0"/>
              <a:t>وجود ارتباطات</a:t>
            </a:r>
            <a:endParaRPr lang="fa-IR" sz="2000" dirty="0" smtClean="0"/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پرداخت از مرکز به ارتباطات الکترونیک قابل اعتماد و امن نیاز دارد</a:t>
            </a:r>
            <a:endParaRPr lang="fa-IR" sz="16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marL="404813" lvl="3" indent="-40481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dirty="0" smtClean="0">
                <a:solidFill>
                  <a:schemeClr val="accent2"/>
                </a:solidFill>
              </a:rPr>
              <a:t>ترتیبات مانده صفر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توافق‌های روشن با بانک‌های تجاری</a:t>
            </a:r>
          </a:p>
          <a:p>
            <a:pPr marL="514350" lvl="3" indent="-514350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ar-SA" dirty="0" smtClean="0">
                <a:solidFill>
                  <a:schemeClr val="accent2"/>
                </a:solidFill>
              </a:rPr>
              <a:t>رویه‌ها</a:t>
            </a:r>
          </a:p>
          <a:p>
            <a:pPr marL="971550" lvl="4" indent="-514350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تغییرات متعددی که باید در چارچوب قانونی منعکس گردد</a:t>
            </a:r>
            <a:endParaRPr lang="fa-IR" dirty="0" smtClean="0">
              <a:solidFill>
                <a:schemeClr val="accent2"/>
              </a:solidFill>
            </a:endParaRPr>
          </a:p>
          <a:p>
            <a:pPr marL="514350" lvl="3" indent="-514350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ar-SA" dirty="0" smtClean="0">
                <a:solidFill>
                  <a:schemeClr val="accent2"/>
                </a:solidFill>
              </a:rPr>
              <a:t>حسابداری</a:t>
            </a:r>
          </a:p>
          <a:p>
            <a:pPr marL="971550" lvl="4" indent="-514350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تغییرات نمودار حساب‌ها</a:t>
            </a:r>
            <a:endParaRPr lang="fa-IR" dirty="0" smtClean="0"/>
          </a:p>
          <a:p>
            <a:pPr marL="514350" indent="-514350" rtl="1">
              <a:buFont typeface="+mj-lt"/>
              <a:buAutoNum type="arabicPeriod"/>
            </a:pPr>
            <a:endParaRPr lang="fa-IR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18</a:t>
            </a:fld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543800" cy="1066800"/>
          </a:xfrm>
        </p:spPr>
        <p:txBody>
          <a:bodyPr/>
          <a:lstStyle/>
          <a:p>
            <a:pPr algn="r" rtl="1"/>
            <a:r>
              <a:rPr dirty="0"/>
              <a:t/>
            </a:r>
            <a:br>
              <a:rPr dirty="0"/>
            </a:br>
            <a:r>
              <a:rPr lang="ar-SA" sz="3200" dirty="0" smtClean="0">
                <a:solidFill>
                  <a:srgbClr val="800000"/>
                </a:solidFill>
              </a:rPr>
              <a:t>کلیات ارائه</a:t>
            </a:r>
            <a:endParaRPr lang="fa-IR" sz="2400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410200"/>
          </a:xfrm>
        </p:spPr>
        <p:txBody>
          <a:bodyPr anchor="t"/>
          <a:lstStyle/>
          <a:p>
            <a:pPr marL="457200" indent="-457200" algn="r" rtl="1">
              <a:spcBef>
                <a:spcPts val="1200"/>
              </a:spcBef>
              <a:buNone/>
            </a:pPr>
            <a:r>
              <a:rPr lang="en-US" dirty="0" smtClean="0"/>
              <a:t>	</a:t>
            </a:r>
            <a:endParaRPr lang="fa-IR" sz="2400" dirty="0" smtClean="0"/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dirty="0" smtClean="0">
                <a:solidFill>
                  <a:schemeClr val="tx1"/>
                </a:solidFill>
              </a:rPr>
              <a:t>ترتیبات بانکی قانونی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dirty="0" smtClean="0">
                <a:solidFill>
                  <a:schemeClr val="tx1"/>
                </a:solidFill>
              </a:rPr>
              <a:t>معرفی سیستم حساب واحد خزانه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dirty="0" smtClean="0">
                <a:solidFill>
                  <a:schemeClr val="tx1"/>
                </a:solidFill>
              </a:rPr>
              <a:t>چالش‌های معرفی سیستم حساب واحد خزانه</a:t>
            </a: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dirty="0" smtClean="0">
                <a:solidFill>
                  <a:schemeClr val="tx1"/>
                </a:solidFill>
              </a:rPr>
              <a:t>گزینه‌های توضیح‌دهنده ساختار حساب واحد خزانه</a:t>
            </a:r>
            <a:endParaRPr lang="fa-IR" sz="2800" dirty="0" smtClean="0">
              <a:solidFill>
                <a:schemeClr val="tx1"/>
              </a:solidFill>
            </a:endParaRPr>
          </a:p>
          <a:p>
            <a:pPr marL="571500" indent="-571500" algn="r" rtl="1">
              <a:spcBef>
                <a:spcPts val="1200"/>
              </a:spcBef>
              <a:buFont typeface="+mj-lt"/>
              <a:buAutoNum type="romanUcPeriod"/>
            </a:pPr>
            <a:r>
              <a:rPr lang="ar-SA" sz="2800" dirty="0" smtClean="0">
                <a:solidFill>
                  <a:schemeClr val="tx1"/>
                </a:solidFill>
              </a:rPr>
              <a:t>نتیجه‌گیری</a:t>
            </a:r>
            <a:r>
              <a:rPr dirty="0" smtClean="0"/>
              <a:t> </a:t>
            </a:r>
            <a:endParaRPr lang="fa-IR" sz="2800" b="0" dirty="0" smtClean="0"/>
          </a:p>
          <a:p>
            <a:pPr marL="571500" indent="-571500" rtl="1">
              <a:spcBef>
                <a:spcPts val="1200"/>
              </a:spcBef>
              <a:buNone/>
            </a:pPr>
            <a:endParaRPr lang="fa-IR" sz="2400" dirty="0" smtClean="0"/>
          </a:p>
          <a:p>
            <a:pPr marL="571500" indent="-571500" rtl="1">
              <a:spcBef>
                <a:spcPts val="1200"/>
              </a:spcBef>
              <a:buNone/>
            </a:pPr>
            <a:endParaRPr lang="fa-IR" sz="2400" dirty="0" smtClean="0"/>
          </a:p>
          <a:p>
            <a:pPr marL="571500" indent="-571500" algn="r" rtl="1">
              <a:spcBef>
                <a:spcPts val="1200"/>
              </a:spcBef>
              <a:buNone/>
            </a:pPr>
            <a:r>
              <a:rPr lang="en-US" dirty="0" smtClean="0"/>
              <a:t>	</a:t>
            </a:r>
            <a:endParaRPr lang="fa-IR" sz="24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ترتیبات بانکی قانونی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ساختار متداول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60B17803-2800-4867-BEDA-65382B359458}" type="slidenum">
              <a:rPr lang="en-US" smtClean="0"/>
              <a:pPr rtl="1"/>
              <a:t>3</a:t>
            </a:fld>
            <a:endParaRPr lang="fa-IR" dirty="0"/>
          </a:p>
        </p:txBody>
      </p:sp>
      <p:sp>
        <p:nvSpPr>
          <p:cNvPr id="139" name="Rectangle 4"/>
          <p:cNvSpPr>
            <a:spLocks noChangeArrowheads="1"/>
          </p:cNvSpPr>
          <p:nvPr/>
        </p:nvSpPr>
        <p:spPr bwMode="auto">
          <a:xfrm>
            <a:off x="3048000" y="37338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1600" kern="0" dirty="0" smtClean="0">
                <a:solidFill>
                  <a:srgbClr val="333399"/>
                </a:solidFill>
              </a:rPr>
              <a:t>وزارتخانه</a:t>
            </a:r>
            <a:br>
              <a:rPr lang="fa-IR" sz="1600" kern="0" dirty="0" smtClean="0">
                <a:solidFill>
                  <a:srgbClr val="333399"/>
                </a:solidFill>
              </a:rPr>
            </a:br>
            <a:r>
              <a:rPr lang="fa-IR" sz="1600" kern="0" dirty="0" smtClean="0">
                <a:solidFill>
                  <a:srgbClr val="333399"/>
                </a:solidFill>
              </a:rPr>
              <a:t>هزینه‌کننده</a:t>
            </a:r>
            <a:endParaRPr lang="fa-IR" sz="1600" b="0" kern="0" dirty="0">
              <a:solidFill>
                <a:sysClr val="windowText" lastClr="000000"/>
              </a:solidFill>
            </a:endParaRPr>
          </a:p>
        </p:txBody>
      </p:sp>
      <p:sp>
        <p:nvSpPr>
          <p:cNvPr id="140" name="AutoShape 5"/>
          <p:cNvSpPr>
            <a:spLocks noChangeArrowheads="1"/>
          </p:cNvSpPr>
          <p:nvPr/>
        </p:nvSpPr>
        <p:spPr bwMode="auto">
          <a:xfrm flipH="1">
            <a:off x="7391400" y="2819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1" name="AutoShape 6"/>
          <p:cNvSpPr>
            <a:spLocks noChangeArrowheads="1"/>
          </p:cNvSpPr>
          <p:nvPr/>
        </p:nvSpPr>
        <p:spPr bwMode="auto">
          <a:xfrm flipH="1">
            <a:off x="7391400" y="2438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2" name="AutoShape 7"/>
          <p:cNvSpPr>
            <a:spLocks noChangeArrowheads="1"/>
          </p:cNvSpPr>
          <p:nvPr/>
        </p:nvSpPr>
        <p:spPr bwMode="auto">
          <a:xfrm flipH="1">
            <a:off x="7391400" y="3200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3" name="AutoShape 8"/>
          <p:cNvSpPr>
            <a:spLocks noChangeArrowheads="1"/>
          </p:cNvSpPr>
          <p:nvPr/>
        </p:nvSpPr>
        <p:spPr bwMode="auto">
          <a:xfrm flipH="1">
            <a:off x="8153400" y="3733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4" name="AutoShape 9"/>
          <p:cNvSpPr>
            <a:spLocks noChangeArrowheads="1"/>
          </p:cNvSpPr>
          <p:nvPr/>
        </p:nvSpPr>
        <p:spPr bwMode="auto">
          <a:xfrm flipH="1">
            <a:off x="8153400" y="4114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5" name="AutoShape 10"/>
          <p:cNvSpPr>
            <a:spLocks noChangeArrowheads="1"/>
          </p:cNvSpPr>
          <p:nvPr/>
        </p:nvSpPr>
        <p:spPr bwMode="auto">
          <a:xfrm flipH="1">
            <a:off x="8153400" y="4495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6" name="AutoShape 11"/>
          <p:cNvSpPr>
            <a:spLocks noChangeArrowheads="1"/>
          </p:cNvSpPr>
          <p:nvPr/>
        </p:nvSpPr>
        <p:spPr bwMode="auto">
          <a:xfrm flipH="1">
            <a:off x="7391400" y="49530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7" name="AutoShape 12"/>
          <p:cNvSpPr>
            <a:spLocks noChangeArrowheads="1"/>
          </p:cNvSpPr>
          <p:nvPr/>
        </p:nvSpPr>
        <p:spPr bwMode="auto">
          <a:xfrm flipH="1">
            <a:off x="7391400" y="54102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8" name="AutoShape 13"/>
          <p:cNvSpPr>
            <a:spLocks noChangeArrowheads="1"/>
          </p:cNvSpPr>
          <p:nvPr/>
        </p:nvSpPr>
        <p:spPr bwMode="auto">
          <a:xfrm flipH="1">
            <a:off x="7391400" y="59436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9" name="Line 14"/>
          <p:cNvSpPr>
            <a:spLocks noChangeShapeType="1"/>
          </p:cNvSpPr>
          <p:nvPr/>
        </p:nvSpPr>
        <p:spPr bwMode="auto">
          <a:xfrm>
            <a:off x="6400800" y="2514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0" name="Line 15"/>
          <p:cNvSpPr>
            <a:spLocks noChangeShapeType="1"/>
          </p:cNvSpPr>
          <p:nvPr/>
        </p:nvSpPr>
        <p:spPr bwMode="auto">
          <a:xfrm>
            <a:off x="6400800" y="2895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1" name="Line 16"/>
          <p:cNvSpPr>
            <a:spLocks noChangeShapeType="1"/>
          </p:cNvSpPr>
          <p:nvPr/>
        </p:nvSpPr>
        <p:spPr bwMode="auto">
          <a:xfrm>
            <a:off x="6400800" y="3276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2" name="Line 17"/>
          <p:cNvSpPr>
            <a:spLocks noChangeShapeType="1"/>
          </p:cNvSpPr>
          <p:nvPr/>
        </p:nvSpPr>
        <p:spPr bwMode="auto">
          <a:xfrm>
            <a:off x="7086600" y="3810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3" name="Line 18"/>
          <p:cNvSpPr>
            <a:spLocks noChangeShapeType="1"/>
          </p:cNvSpPr>
          <p:nvPr/>
        </p:nvSpPr>
        <p:spPr bwMode="auto">
          <a:xfrm>
            <a:off x="7086600" y="4191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4" name="Line 19"/>
          <p:cNvSpPr>
            <a:spLocks noChangeShapeType="1"/>
          </p:cNvSpPr>
          <p:nvPr/>
        </p:nvSpPr>
        <p:spPr bwMode="auto">
          <a:xfrm>
            <a:off x="7086600" y="4572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5" name="Line 20"/>
          <p:cNvSpPr>
            <a:spLocks noChangeShapeType="1"/>
          </p:cNvSpPr>
          <p:nvPr/>
        </p:nvSpPr>
        <p:spPr bwMode="auto">
          <a:xfrm>
            <a:off x="6553200" y="5029200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auto">
          <a:xfrm>
            <a:off x="6553200" y="5486400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7" name="Line 22"/>
          <p:cNvSpPr>
            <a:spLocks noChangeShapeType="1"/>
          </p:cNvSpPr>
          <p:nvPr/>
        </p:nvSpPr>
        <p:spPr bwMode="auto">
          <a:xfrm>
            <a:off x="6629400" y="6019800"/>
            <a:ext cx="76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8" name="Line 23"/>
          <p:cNvSpPr>
            <a:spLocks noChangeShapeType="1"/>
          </p:cNvSpPr>
          <p:nvPr/>
        </p:nvSpPr>
        <p:spPr bwMode="auto">
          <a:xfrm flipV="1">
            <a:off x="4267200" y="2514600"/>
            <a:ext cx="16002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9" name="Line 24"/>
          <p:cNvSpPr>
            <a:spLocks noChangeShapeType="1"/>
          </p:cNvSpPr>
          <p:nvPr/>
        </p:nvSpPr>
        <p:spPr bwMode="auto">
          <a:xfrm flipV="1">
            <a:off x="4267200" y="2895600"/>
            <a:ext cx="16002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0" name="Line 25"/>
          <p:cNvSpPr>
            <a:spLocks noChangeShapeType="1"/>
          </p:cNvSpPr>
          <p:nvPr/>
        </p:nvSpPr>
        <p:spPr bwMode="auto">
          <a:xfrm>
            <a:off x="4267200" y="2971800"/>
            <a:ext cx="16002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1" name="Line 26"/>
          <p:cNvSpPr>
            <a:spLocks noChangeShapeType="1"/>
          </p:cNvSpPr>
          <p:nvPr/>
        </p:nvSpPr>
        <p:spPr bwMode="auto">
          <a:xfrm flipV="1">
            <a:off x="4267200" y="5029200"/>
            <a:ext cx="17526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2" name="Line 27"/>
          <p:cNvSpPr>
            <a:spLocks noChangeShapeType="1"/>
          </p:cNvSpPr>
          <p:nvPr/>
        </p:nvSpPr>
        <p:spPr bwMode="auto">
          <a:xfrm>
            <a:off x="4267200" y="5486400"/>
            <a:ext cx="1752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3" name="Line 28"/>
          <p:cNvSpPr>
            <a:spLocks noChangeShapeType="1"/>
          </p:cNvSpPr>
          <p:nvPr/>
        </p:nvSpPr>
        <p:spPr bwMode="auto">
          <a:xfrm>
            <a:off x="4267200" y="5486400"/>
            <a:ext cx="17526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4" name="Rectangle 29"/>
          <p:cNvSpPr>
            <a:spLocks noChangeArrowheads="1"/>
          </p:cNvSpPr>
          <p:nvPr/>
        </p:nvSpPr>
        <p:spPr bwMode="auto">
          <a:xfrm rot="5400000">
            <a:off x="7720013" y="2640990"/>
            <a:ext cx="1295400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حساب‌های</a:t>
            </a:r>
          </a:p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fa-IR" sz="1600" kern="0" dirty="0" smtClean="0">
                <a:solidFill>
                  <a:srgbClr val="333399"/>
                </a:solidFill>
              </a:rPr>
              <a:t>بانکی</a:t>
            </a:r>
            <a:endParaRPr kumimoji="0" lang="ar-SA" sz="16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65" name="Rectangle 30"/>
          <p:cNvSpPr>
            <a:spLocks noChangeArrowheads="1"/>
          </p:cNvSpPr>
          <p:nvPr/>
        </p:nvSpPr>
        <p:spPr bwMode="auto">
          <a:xfrm>
            <a:off x="5943600" y="2362200"/>
            <a:ext cx="407988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6" name="Rectangle 31"/>
          <p:cNvSpPr>
            <a:spLocks noChangeArrowheads="1"/>
          </p:cNvSpPr>
          <p:nvPr/>
        </p:nvSpPr>
        <p:spPr bwMode="auto">
          <a:xfrm>
            <a:off x="5935663" y="27432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7" name="Rectangle 32"/>
          <p:cNvSpPr>
            <a:spLocks noChangeArrowheads="1"/>
          </p:cNvSpPr>
          <p:nvPr/>
        </p:nvSpPr>
        <p:spPr bwMode="auto">
          <a:xfrm>
            <a:off x="5935663" y="31242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8" name="Rectangle 33"/>
          <p:cNvSpPr>
            <a:spLocks noChangeArrowheads="1"/>
          </p:cNvSpPr>
          <p:nvPr/>
        </p:nvSpPr>
        <p:spPr bwMode="auto">
          <a:xfrm>
            <a:off x="6621463" y="36576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9" name="Rectangle 34"/>
          <p:cNvSpPr>
            <a:spLocks noChangeArrowheads="1"/>
          </p:cNvSpPr>
          <p:nvPr/>
        </p:nvSpPr>
        <p:spPr bwMode="auto">
          <a:xfrm>
            <a:off x="6621463" y="44196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0" name="Rectangle 35"/>
          <p:cNvSpPr>
            <a:spLocks noChangeArrowheads="1"/>
          </p:cNvSpPr>
          <p:nvPr/>
        </p:nvSpPr>
        <p:spPr bwMode="auto">
          <a:xfrm>
            <a:off x="6088063" y="48768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1" name="Rectangle 36"/>
          <p:cNvSpPr>
            <a:spLocks noChangeArrowheads="1"/>
          </p:cNvSpPr>
          <p:nvPr/>
        </p:nvSpPr>
        <p:spPr bwMode="auto">
          <a:xfrm>
            <a:off x="6088063" y="53340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2" name="Rectangle 37"/>
          <p:cNvSpPr>
            <a:spLocks noChangeArrowheads="1"/>
          </p:cNvSpPr>
          <p:nvPr/>
        </p:nvSpPr>
        <p:spPr bwMode="auto">
          <a:xfrm>
            <a:off x="6088063" y="58674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3" name="Oval 38"/>
          <p:cNvSpPr>
            <a:spLocks noChangeArrowheads="1"/>
          </p:cNvSpPr>
          <p:nvPr/>
        </p:nvSpPr>
        <p:spPr bwMode="auto">
          <a:xfrm>
            <a:off x="762000" y="3505200"/>
            <a:ext cx="1447800" cy="1447800"/>
          </a:xfrm>
          <a:prstGeom prst="ellipse">
            <a:avLst/>
          </a:prstGeom>
          <a:solidFill>
            <a:srgbClr val="FFCC00"/>
          </a:solidFill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وزارت </a:t>
            </a:r>
            <a:b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</a:br>
            <a: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دارایی</a:t>
            </a:r>
            <a:endParaRPr kumimoji="0" lang="fa-IR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cxnSp>
        <p:nvCxnSpPr>
          <p:cNvPr id="174" name="AutoShape 39"/>
          <p:cNvCxnSpPr>
            <a:cxnSpLocks noChangeShapeType="1"/>
            <a:stCxn id="173" idx="6"/>
          </p:cNvCxnSpPr>
          <p:nvPr/>
        </p:nvCxnSpPr>
        <p:spPr bwMode="auto">
          <a:xfrm flipV="1">
            <a:off x="2224088" y="3124200"/>
            <a:ext cx="747712" cy="1104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cxnSp>
        <p:nvCxnSpPr>
          <p:cNvPr id="175" name="AutoShape 40"/>
          <p:cNvCxnSpPr>
            <a:cxnSpLocks noChangeShapeType="1"/>
            <a:stCxn id="173" idx="6"/>
            <a:endCxn id="139" idx="1"/>
          </p:cNvCxnSpPr>
          <p:nvPr/>
        </p:nvCxnSpPr>
        <p:spPr bwMode="auto">
          <a:xfrm flipV="1">
            <a:off x="2209800" y="4146550"/>
            <a:ext cx="838200" cy="82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cxnSp>
        <p:nvCxnSpPr>
          <p:cNvPr id="176" name="AutoShape 41"/>
          <p:cNvCxnSpPr>
            <a:cxnSpLocks noChangeShapeType="1"/>
            <a:stCxn id="173" idx="6"/>
          </p:cNvCxnSpPr>
          <p:nvPr/>
        </p:nvCxnSpPr>
        <p:spPr bwMode="auto">
          <a:xfrm>
            <a:off x="2224088" y="4229100"/>
            <a:ext cx="747712" cy="12573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sp>
        <p:nvSpPr>
          <p:cNvPr id="177" name="Rectangle 42"/>
          <p:cNvSpPr>
            <a:spLocks noChangeArrowheads="1"/>
          </p:cNvSpPr>
          <p:nvPr/>
        </p:nvSpPr>
        <p:spPr bwMode="auto">
          <a:xfrm>
            <a:off x="3048000" y="25146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وزارتخانه</a:t>
            </a:r>
            <a:b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</a:br>
            <a:r>
              <a:rPr kumimoji="0" lang="fa-I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هزینه‌کننده</a:t>
            </a:r>
            <a:endParaRPr kumimoji="0" lang="fa-IR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78" name="Rectangle 43"/>
          <p:cNvSpPr>
            <a:spLocks noChangeArrowheads="1"/>
          </p:cNvSpPr>
          <p:nvPr/>
        </p:nvSpPr>
        <p:spPr bwMode="auto">
          <a:xfrm>
            <a:off x="3048000" y="51054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1600" kern="0" dirty="0" smtClean="0">
                <a:solidFill>
                  <a:srgbClr val="333399"/>
                </a:solidFill>
              </a:rPr>
              <a:t>وزارتخانه</a:t>
            </a:r>
            <a:br>
              <a:rPr lang="fa-IR" sz="1600" kern="0" dirty="0" smtClean="0">
                <a:solidFill>
                  <a:srgbClr val="333399"/>
                </a:solidFill>
              </a:rPr>
            </a:br>
            <a:r>
              <a:rPr lang="fa-IR" sz="1600" kern="0" dirty="0" smtClean="0">
                <a:solidFill>
                  <a:srgbClr val="333399"/>
                </a:solidFill>
              </a:rPr>
              <a:t>هزینه‌کننده</a:t>
            </a:r>
            <a:endParaRPr lang="fa-IR" sz="1600" b="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179" name="AutoShape 44"/>
          <p:cNvCxnSpPr>
            <a:cxnSpLocks noChangeShapeType="1"/>
          </p:cNvCxnSpPr>
          <p:nvPr/>
        </p:nvCxnSpPr>
        <p:spPr bwMode="auto">
          <a:xfrm>
            <a:off x="4267200" y="4191000"/>
            <a:ext cx="22860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80" name="AutoShape 45"/>
          <p:cNvCxnSpPr>
            <a:cxnSpLocks noChangeShapeType="1"/>
          </p:cNvCxnSpPr>
          <p:nvPr/>
        </p:nvCxnSpPr>
        <p:spPr bwMode="auto">
          <a:xfrm>
            <a:off x="4267200" y="4191000"/>
            <a:ext cx="2286000" cy="381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81" name="AutoShape 46"/>
          <p:cNvCxnSpPr>
            <a:cxnSpLocks noChangeShapeType="1"/>
          </p:cNvCxnSpPr>
          <p:nvPr/>
        </p:nvCxnSpPr>
        <p:spPr bwMode="auto">
          <a:xfrm flipV="1">
            <a:off x="4267200" y="3886200"/>
            <a:ext cx="2286000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182" name="Rectangle 48"/>
          <p:cNvSpPr>
            <a:spLocks noChangeArrowheads="1"/>
          </p:cNvSpPr>
          <p:nvPr/>
        </p:nvSpPr>
        <p:spPr bwMode="auto">
          <a:xfrm>
            <a:off x="6629400" y="4038600"/>
            <a:ext cx="407988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rtl="1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83" name="Text Box 47"/>
          <p:cNvSpPr txBox="1">
            <a:spLocks noChangeArrowheads="1"/>
          </p:cNvSpPr>
          <p:nvPr/>
        </p:nvSpPr>
        <p:spPr bwMode="auto">
          <a:xfrm>
            <a:off x="5105400" y="6324600"/>
            <a:ext cx="3886200" cy="369332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/>
          </a:ln>
          <a:effectLst/>
        </p:spPr>
        <p:txBody>
          <a:bodyPr wrap="square">
            <a:spAutoFit/>
          </a:bodyPr>
          <a:lstStyle/>
          <a:p>
            <a:pPr algn="ctr" rtl="1">
              <a:spcBef>
                <a:spcPct val="50000"/>
              </a:spcBef>
            </a:pPr>
            <a:r>
              <a:rPr lang="en-US" sz="1800" b="1" dirty="0">
                <a:latin typeface="Arial" charset="0"/>
              </a:rPr>
              <a:t>SU = </a:t>
            </a:r>
            <a:r>
              <a:rPr lang="ar-SA" sz="1800" b="1" dirty="0">
                <a:latin typeface="Arial" charset="0"/>
              </a:rPr>
              <a:t>واحدهای هزینه‌کننده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</a:t>
            </a:r>
            <a:r>
              <a:rPr lang="fa-IR" dirty="0" smtClean="0"/>
              <a:t>. </a:t>
            </a:r>
            <a:r>
              <a:rPr lang="ar-SA" dirty="0" smtClean="0"/>
              <a:t>ترتیبات بانکی قانونی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معایب متداول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sz="2000" dirty="0" smtClean="0"/>
              <a:t>ساختار بانکی غیرمنسجم</a:t>
            </a:r>
            <a:r>
              <a:rPr lang="en-US" sz="2000" dirty="0" smtClean="0"/>
              <a:t> </a:t>
            </a:r>
          </a:p>
          <a:p>
            <a:pPr lvl="1" algn="r" rtl="1"/>
            <a:r>
              <a:rPr lang="ar-SA" sz="1600" dirty="0" smtClean="0"/>
              <a:t>چندین حساب بانکی دولتی وجود دارد که کار نظارت خزانه را دشوار می‌سازد</a:t>
            </a:r>
          </a:p>
          <a:p>
            <a:pPr algn="r" rtl="1"/>
            <a:r>
              <a:rPr lang="ar-SA" sz="2000" dirty="0" smtClean="0"/>
              <a:t>اساساً مانده‌های روزانه حساب‌ها برای خزانه نامشخص است</a:t>
            </a:r>
          </a:p>
          <a:p>
            <a:pPr lvl="1" algn="r" rtl="1"/>
            <a:r>
              <a:rPr lang="ar-SA" sz="1600" dirty="0" smtClean="0"/>
              <a:t>تجمیع به‌موقع اطلاعات مانده‌ها صورت نمی‌گیرد</a:t>
            </a:r>
            <a:r>
              <a:rPr lang="en-US" sz="1600" dirty="0" smtClean="0"/>
              <a:t> </a:t>
            </a:r>
          </a:p>
          <a:p>
            <a:pPr algn="r" rtl="1"/>
            <a:r>
              <a:rPr lang="ar-SA" sz="2000" dirty="0" smtClean="0"/>
              <a:t>فقدان تطابق بانکی نیرومند</a:t>
            </a:r>
            <a:r>
              <a:rPr lang="en-US" sz="2000" dirty="0" smtClean="0"/>
              <a:t> </a:t>
            </a:r>
          </a:p>
          <a:p>
            <a:pPr lvl="1" algn="r" rtl="1"/>
            <a:r>
              <a:rPr lang="ar-SA" sz="1600" dirty="0" smtClean="0"/>
              <a:t>در سطح واحد هزینه‌کننده</a:t>
            </a:r>
          </a:p>
          <a:p>
            <a:pPr algn="r" rtl="1"/>
            <a:r>
              <a:rPr lang="ar-SA" sz="2000" dirty="0" smtClean="0"/>
              <a:t>پرداخت‌های غیرضروری وجوه نقد به این حساب‌ها حتی زمانی که مانده هزینه نشده وجود دارد</a:t>
            </a:r>
          </a:p>
          <a:p>
            <a:pPr lvl="1" algn="r" rtl="1"/>
            <a:r>
              <a:rPr lang="ar-SA" sz="1600" dirty="0" smtClean="0"/>
              <a:t>وجوه نقد به بالاترین اولویت‌ها اختصاص داده نمی‌شود یا بدهی غیرضروری</a:t>
            </a:r>
            <a:r>
              <a:rPr lang="en-NZ" sz="1600" dirty="0" smtClean="0"/>
              <a:t>  </a:t>
            </a:r>
          </a:p>
          <a:p>
            <a:pPr algn="r" rtl="1"/>
            <a:r>
              <a:rPr lang="ar-SA" sz="2000" dirty="0" smtClean="0"/>
              <a:t>امکان پیش‌بینی جریان وجوه نقد کلی وجود ندارد</a:t>
            </a:r>
          </a:p>
          <a:p>
            <a:pPr lvl="1" algn="r" rtl="1"/>
            <a:r>
              <a:rPr lang="ar-SA" sz="1600" dirty="0" smtClean="0"/>
              <a:t>پیش‌بینی‌ها فقط می‌تواند مربوط به پرداخت‌ها از خزانه به واحدهای هزینه‌کننده باشد</a:t>
            </a:r>
          </a:p>
          <a:p>
            <a:pPr rtl="1">
              <a:buNone/>
            </a:pPr>
            <a:endParaRPr lang="fa-IR" sz="2000" dirty="0" smtClean="0"/>
          </a:p>
          <a:p>
            <a:pPr rtl="1"/>
            <a:endParaRPr lang="fa-IR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561BEB2-FD22-4626-98DE-32B0998DCC67}" type="slidenum">
              <a:rPr lang="en-US" smtClean="0"/>
              <a:pPr rtl="1"/>
              <a:t>4</a:t>
            </a:fld>
            <a:endParaRPr lang="fa-I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</a:t>
            </a:r>
            <a:r>
              <a:rPr lang="fa-IR" dirty="0" smtClean="0"/>
              <a:t>. </a:t>
            </a:r>
            <a:r>
              <a:rPr lang="ar-SA" dirty="0" smtClean="0"/>
              <a:t>معرفی سیستم حساب واحد خزانه</a:t>
            </a:r>
            <a:r>
              <a:rPr lang="en-US" dirty="0" smtClean="0"/>
              <a:t>
</a:t>
            </a:r>
            <a:r>
              <a:rPr lang="ar-SA" dirty="0" smtClean="0"/>
              <a:t>ویژگی‌های کلیدی سیستم حساب واحد خزانه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Aft>
                <a:spcPts val="600"/>
              </a:spcAft>
            </a:pPr>
            <a:r>
              <a:rPr lang="ar-SA" sz="2000" b="0" dirty="0" smtClean="0"/>
              <a:t>سیستم حساب واحد خزانه یک ساختار یکپارچه حساب‌های بانکی است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می‌تواند یک حساب بانکی یا مجموعه‌ای از حساب‌های بانکی مرتبط باشد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فقط یک حساب </a:t>
            </a:r>
            <a:r>
              <a:rPr lang="en-US" sz="1600" dirty="0" smtClean="0">
                <a:solidFill>
                  <a:srgbClr val="800000"/>
                </a:solidFill>
              </a:rPr>
              <a:t>- </a:t>
            </a:r>
            <a:r>
              <a:rPr lang="ar-SA" sz="1600" dirty="0" smtClean="0">
                <a:solidFill>
                  <a:srgbClr val="800000"/>
                </a:solidFill>
              </a:rPr>
              <a:t>حساب اصلی یا بالایی </a:t>
            </a:r>
            <a:r>
              <a:rPr lang="en-US" sz="1600" dirty="0" smtClean="0">
                <a:solidFill>
                  <a:srgbClr val="800000"/>
                </a:solidFill>
              </a:rPr>
              <a:t>- </a:t>
            </a:r>
            <a:r>
              <a:rPr lang="ar-SA" sz="1600" dirty="0" smtClean="0">
                <a:solidFill>
                  <a:srgbClr val="800000"/>
                </a:solidFill>
              </a:rPr>
              <a:t>در پایان عملیات هر روز دارای مانده مثبت یا منفی است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سایر حساب‌های مرتبط دارای مانده حساب صفر هستند </a:t>
            </a:r>
            <a:r>
              <a:rPr lang="en-US" sz="1600" dirty="0" smtClean="0">
                <a:solidFill>
                  <a:srgbClr val="800000"/>
                </a:solidFill>
              </a:rPr>
              <a:t>- </a:t>
            </a:r>
            <a:r>
              <a:rPr lang="ar-SA" sz="1600" dirty="0" smtClean="0">
                <a:solidFill>
                  <a:srgbClr val="800000"/>
                </a:solidFill>
              </a:rPr>
              <a:t>مانده آنها از طریق پر کردن مجدد حساب، مبادله یا تهاتر در پایان عملیات هر روز حذف می‌شود</a:t>
            </a:r>
          </a:p>
          <a:p>
            <a:pPr algn="r" rtl="1">
              <a:spcAft>
                <a:spcPts val="600"/>
              </a:spcAft>
            </a:pPr>
            <a:r>
              <a:rPr lang="ar-SA" sz="2000" b="0" dirty="0" smtClean="0"/>
              <a:t>تمام حساب‌ها به واحد پول ملی هستند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معمولاً حساب‌های ارزهای خارجی بخشی از سیستم حساب واحد خزانه در نظر گرفته نمی‌شوند</a:t>
            </a:r>
            <a:r>
              <a:rPr lang="en-US" sz="1600" dirty="0" smtClean="0"/>
              <a:t>  </a:t>
            </a:r>
            <a:endParaRPr lang="fa-IR" sz="1600" b="0" dirty="0" smtClean="0"/>
          </a:p>
          <a:p>
            <a:pPr algn="r" rtl="1">
              <a:spcAft>
                <a:spcPts val="600"/>
              </a:spcAft>
            </a:pPr>
            <a:r>
              <a:rPr lang="ar-SA" sz="2000" b="0" dirty="0" smtClean="0"/>
              <a:t>وزارت دارایی</a:t>
            </a:r>
            <a:r>
              <a:rPr lang="en-US" sz="2000" b="0" dirty="0" smtClean="0"/>
              <a:t>/</a:t>
            </a:r>
            <a:r>
              <a:rPr lang="ar-SA" sz="2000" b="0" dirty="0" smtClean="0"/>
              <a:t>خزانه کنترل کاملی بر تمام حساب‌ها دارد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ا</a:t>
            </a:r>
            <a:r>
              <a:rPr lang="ar-SA" sz="1600" b="0" dirty="0" smtClean="0"/>
              <a:t>فتتاح، بستن، دسترسی به داده‌های تراکنش، توانایی مداخله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ا</a:t>
            </a:r>
            <a:r>
              <a:rPr lang="ar-SA" sz="1600" b="0" dirty="0" smtClean="0"/>
              <a:t>ما عملیات منظم روزانه توسط</a:t>
            </a:r>
            <a:r>
              <a:rPr lang="en-US" sz="1600" b="0" dirty="0" smtClean="0"/>
              <a:t> </a:t>
            </a:r>
            <a:r>
              <a:rPr lang="ar-SA" sz="1600" dirty="0" smtClean="0"/>
              <a:t>واحدهای هزینه‌کنند</a:t>
            </a:r>
            <a:r>
              <a:rPr lang="ar-SA" sz="1600" b="0" dirty="0" smtClean="0"/>
              <a:t>ه و سازمان‌های درآمدی</a:t>
            </a:r>
          </a:p>
          <a:p>
            <a:pPr rtl="1"/>
            <a:endParaRPr lang="fa-IR" sz="2000" b="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5</a:t>
            </a:fld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II.</a:t>
            </a:r>
            <a:r>
              <a:rPr lang="fa-IR" dirty="0" smtClean="0"/>
              <a:t> </a:t>
            </a:r>
            <a:r>
              <a:rPr lang="ar-SA" dirty="0" smtClean="0"/>
              <a:t>معرفی سیستم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ساختار متداول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dirty="0" smtClean="0"/>
              <a:t> </a:t>
            </a:r>
            <a:endParaRPr lang="fa-IR" sz="2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6</a:t>
            </a:fld>
            <a:endParaRPr lang="fa-IR" dirty="0"/>
          </a:p>
        </p:txBody>
      </p:sp>
      <p:sp>
        <p:nvSpPr>
          <p:cNvPr id="216" name="Rectangle 3"/>
          <p:cNvSpPr txBox="1">
            <a:spLocks noChangeArrowheads="1"/>
          </p:cNvSpPr>
          <p:nvPr/>
        </p:nvSpPr>
        <p:spPr bwMode="auto">
          <a:xfrm>
            <a:off x="609600" y="1905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7" name="Text Box 4"/>
          <p:cNvSpPr txBox="1">
            <a:spLocks noChangeArrowheads="1"/>
          </p:cNvSpPr>
          <p:nvPr/>
        </p:nvSpPr>
        <p:spPr bwMode="auto">
          <a:xfrm>
            <a:off x="7010400" y="3124200"/>
            <a:ext cx="785813" cy="287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tIns="0" bIns="0"/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s-ES" sz="10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18" name="Rectangle 5"/>
          <p:cNvSpPr>
            <a:spLocks noChangeArrowheads="1"/>
          </p:cNvSpPr>
          <p:nvPr/>
        </p:nvSpPr>
        <p:spPr bwMode="auto">
          <a:xfrm>
            <a:off x="7086600" y="30480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" name="Rectangle 6"/>
          <p:cNvSpPr>
            <a:spLocks noChangeArrowheads="1"/>
          </p:cNvSpPr>
          <p:nvPr/>
        </p:nvSpPr>
        <p:spPr bwMode="auto">
          <a:xfrm>
            <a:off x="7086600" y="37338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" name="Rectangle 7"/>
          <p:cNvSpPr>
            <a:spLocks noChangeArrowheads="1"/>
          </p:cNvSpPr>
          <p:nvPr/>
        </p:nvSpPr>
        <p:spPr bwMode="auto">
          <a:xfrm>
            <a:off x="7086600" y="43434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" name="Rectangle 8"/>
          <p:cNvSpPr>
            <a:spLocks noChangeArrowheads="1"/>
          </p:cNvSpPr>
          <p:nvPr/>
        </p:nvSpPr>
        <p:spPr bwMode="auto">
          <a:xfrm>
            <a:off x="7086600" y="50292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" name="Rectangle 9"/>
          <p:cNvSpPr>
            <a:spLocks noChangeArrowheads="1"/>
          </p:cNvSpPr>
          <p:nvPr/>
        </p:nvSpPr>
        <p:spPr bwMode="auto">
          <a:xfrm>
            <a:off x="7086600" y="56388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" name="Text Box 10"/>
          <p:cNvSpPr txBox="1">
            <a:spLocks noChangeArrowheads="1"/>
          </p:cNvSpPr>
          <p:nvPr/>
        </p:nvSpPr>
        <p:spPr bwMode="auto">
          <a:xfrm>
            <a:off x="6739951" y="2998242"/>
            <a:ext cx="880049" cy="3184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ar-SA" sz="1000" b="1" dirty="0" smtClean="0">
                <a:solidFill>
                  <a:srgbClr val="3333CC"/>
                </a:solidFill>
                <a:latin typeface="+mn-lt"/>
              </a:rPr>
              <a:t>خدمات </a:t>
            </a:r>
            <a:r>
              <a:rPr lang="ar-SA" sz="1000" b="1" dirty="0" smtClean="0">
                <a:solidFill>
                  <a:srgbClr val="3333CC"/>
                </a:solidFill>
                <a:latin typeface="+mn-lt"/>
              </a:rPr>
              <a:t>بدهی</a:t>
            </a:r>
            <a:endParaRPr lang="fa-IR" sz="1000" b="1" dirty="0">
              <a:solidFill>
                <a:srgbClr val="3333CC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24" name="Text Box 11"/>
          <p:cNvSpPr txBox="1">
            <a:spLocks noChangeArrowheads="1"/>
          </p:cNvSpPr>
          <p:nvPr/>
        </p:nvSpPr>
        <p:spPr bwMode="auto">
          <a:xfrm>
            <a:off x="6858000" y="3657600"/>
            <a:ext cx="638325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ar-SA" sz="1000" b="1" dirty="0">
                <a:solidFill>
                  <a:srgbClr val="3333CC"/>
                </a:solidFill>
                <a:latin typeface="+mn-lt"/>
              </a:rPr>
              <a:t>یارانه‌ها</a:t>
            </a:r>
          </a:p>
        </p:txBody>
      </p:sp>
      <p:sp>
        <p:nvSpPr>
          <p:cNvPr id="225" name="Text Box 12"/>
          <p:cNvSpPr txBox="1">
            <a:spLocks noChangeArrowheads="1"/>
          </p:cNvSpPr>
          <p:nvPr/>
        </p:nvSpPr>
        <p:spPr bwMode="auto">
          <a:xfrm>
            <a:off x="6781800" y="4267200"/>
            <a:ext cx="1171796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ct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ar-SA" sz="1000" b="1" dirty="0">
                <a:solidFill>
                  <a:srgbClr val="3333CC"/>
                </a:solidFill>
                <a:latin typeface="+mn-lt"/>
              </a:rPr>
              <a:t>دولت‌های محلی</a:t>
            </a:r>
          </a:p>
        </p:txBody>
      </p:sp>
      <p:sp>
        <p:nvSpPr>
          <p:cNvPr id="226" name="Text Box 13"/>
          <p:cNvSpPr txBox="1">
            <a:spLocks noChangeArrowheads="1"/>
          </p:cNvSpPr>
          <p:nvPr/>
        </p:nvSpPr>
        <p:spPr bwMode="auto">
          <a:xfrm>
            <a:off x="7010400" y="4953000"/>
            <a:ext cx="581891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ar-SA" sz="1000" b="1" dirty="0">
                <a:solidFill>
                  <a:srgbClr val="3333CC"/>
                </a:solidFill>
                <a:latin typeface="+mn-lt"/>
              </a:rPr>
              <a:t>تأمین‌کنندگان</a:t>
            </a:r>
          </a:p>
        </p:txBody>
      </p:sp>
      <p:sp>
        <p:nvSpPr>
          <p:cNvPr id="227" name="Text Box 14"/>
          <p:cNvSpPr txBox="1">
            <a:spLocks noChangeArrowheads="1"/>
          </p:cNvSpPr>
          <p:nvPr/>
        </p:nvSpPr>
        <p:spPr bwMode="auto">
          <a:xfrm>
            <a:off x="6934200" y="5562600"/>
            <a:ext cx="836769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ct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ar-SA" sz="1000" b="1" dirty="0">
                <a:solidFill>
                  <a:srgbClr val="3333CC"/>
                </a:solidFill>
                <a:latin typeface="+mn-lt"/>
              </a:rPr>
              <a:t>حقوق‌بگیران</a:t>
            </a:r>
          </a:p>
        </p:txBody>
      </p:sp>
      <p:grpSp>
        <p:nvGrpSpPr>
          <p:cNvPr id="228" name="Group 15"/>
          <p:cNvGrpSpPr>
            <a:grpSpLocks/>
          </p:cNvGrpSpPr>
          <p:nvPr/>
        </p:nvGrpSpPr>
        <p:grpSpPr bwMode="auto">
          <a:xfrm>
            <a:off x="4876800" y="3657600"/>
            <a:ext cx="2133600" cy="2152650"/>
            <a:chOff x="3072" y="2304"/>
            <a:chExt cx="1344" cy="1356"/>
          </a:xfrm>
        </p:grpSpPr>
        <p:sp>
          <p:nvSpPr>
            <p:cNvPr id="229" name="Line 16"/>
            <p:cNvSpPr>
              <a:spLocks noChangeShapeType="1"/>
            </p:cNvSpPr>
            <p:nvPr/>
          </p:nvSpPr>
          <p:spPr bwMode="auto">
            <a:xfrm>
              <a:off x="3072" y="2304"/>
              <a:ext cx="0" cy="13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30" name="Line 17"/>
            <p:cNvSpPr>
              <a:spLocks noChangeShapeType="1"/>
            </p:cNvSpPr>
            <p:nvPr/>
          </p:nvSpPr>
          <p:spPr bwMode="auto">
            <a:xfrm flipV="1">
              <a:off x="3072" y="3648"/>
              <a:ext cx="1344" cy="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31" name="Line 18"/>
            <p:cNvSpPr>
              <a:spLocks noChangeShapeType="1"/>
            </p:cNvSpPr>
            <p:nvPr/>
          </p:nvSpPr>
          <p:spPr bwMode="auto">
            <a:xfrm flipH="1">
              <a:off x="3072" y="3264"/>
              <a:ext cx="1344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32" name="Line 19"/>
          <p:cNvSpPr>
            <a:spLocks noChangeShapeType="1"/>
          </p:cNvSpPr>
          <p:nvPr/>
        </p:nvSpPr>
        <p:spPr bwMode="auto">
          <a:xfrm flipV="1">
            <a:off x="1600200" y="2497138"/>
            <a:ext cx="0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3" name="Line 20"/>
          <p:cNvSpPr>
            <a:spLocks noChangeShapeType="1"/>
          </p:cNvSpPr>
          <p:nvPr/>
        </p:nvSpPr>
        <p:spPr bwMode="auto">
          <a:xfrm>
            <a:off x="1600200" y="2514600"/>
            <a:ext cx="449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4" name="Line 21"/>
          <p:cNvSpPr>
            <a:spLocks noChangeShapeType="1"/>
          </p:cNvSpPr>
          <p:nvPr/>
        </p:nvSpPr>
        <p:spPr bwMode="auto">
          <a:xfrm>
            <a:off x="6096000" y="2514600"/>
            <a:ext cx="0" cy="2009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5" name="Line 22"/>
          <p:cNvSpPr>
            <a:spLocks noChangeShapeType="1"/>
          </p:cNvSpPr>
          <p:nvPr/>
        </p:nvSpPr>
        <p:spPr bwMode="auto">
          <a:xfrm>
            <a:off x="6096000" y="44958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6" name="Line 23"/>
          <p:cNvSpPr>
            <a:spLocks noChangeShapeType="1"/>
          </p:cNvSpPr>
          <p:nvPr/>
        </p:nvSpPr>
        <p:spPr bwMode="auto">
          <a:xfrm>
            <a:off x="6096000" y="38862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7" name="Line 24"/>
          <p:cNvSpPr>
            <a:spLocks noChangeShapeType="1"/>
          </p:cNvSpPr>
          <p:nvPr/>
        </p:nvSpPr>
        <p:spPr bwMode="auto">
          <a:xfrm>
            <a:off x="6096000" y="32766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 dirty="0"/>
          </a:p>
        </p:txBody>
      </p:sp>
      <p:sp>
        <p:nvSpPr>
          <p:cNvPr id="238" name="Text Box 25"/>
          <p:cNvSpPr txBox="1">
            <a:spLocks noChangeArrowheads="1"/>
          </p:cNvSpPr>
          <p:nvPr/>
        </p:nvSpPr>
        <p:spPr bwMode="auto">
          <a:xfrm>
            <a:off x="4343400" y="20574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39" name="Text Box 26"/>
          <p:cNvSpPr txBox="1">
            <a:spLocks noChangeArrowheads="1"/>
          </p:cNvSpPr>
          <p:nvPr/>
        </p:nvSpPr>
        <p:spPr bwMode="auto">
          <a:xfrm>
            <a:off x="2362200" y="20574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0" name="Text Box 27"/>
          <p:cNvSpPr txBox="1">
            <a:spLocks noChangeArrowheads="1"/>
          </p:cNvSpPr>
          <p:nvPr/>
        </p:nvSpPr>
        <p:spPr bwMode="auto">
          <a:xfrm rot="-5400000" flipH="1" flipV="1">
            <a:off x="6045994" y="26408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1" name="Text Box 28"/>
          <p:cNvSpPr txBox="1">
            <a:spLocks noChangeArrowheads="1"/>
          </p:cNvSpPr>
          <p:nvPr/>
        </p:nvSpPr>
        <p:spPr bwMode="auto">
          <a:xfrm rot="-5400000" flipH="1" flipV="1">
            <a:off x="6045994" y="32504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2" name="Text Box 29"/>
          <p:cNvSpPr txBox="1">
            <a:spLocks noChangeArrowheads="1"/>
          </p:cNvSpPr>
          <p:nvPr/>
        </p:nvSpPr>
        <p:spPr bwMode="auto">
          <a:xfrm rot="-5400000" flipH="1" flipV="1">
            <a:off x="6045994" y="39362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3" name="Text Box 30"/>
          <p:cNvSpPr txBox="1">
            <a:spLocks noChangeArrowheads="1"/>
          </p:cNvSpPr>
          <p:nvPr/>
        </p:nvSpPr>
        <p:spPr bwMode="auto">
          <a:xfrm>
            <a:off x="4664075" y="3733800"/>
            <a:ext cx="36512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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4" name="Text Box 31"/>
          <p:cNvSpPr txBox="1">
            <a:spLocks noChangeArrowheads="1"/>
          </p:cNvSpPr>
          <p:nvPr/>
        </p:nvSpPr>
        <p:spPr bwMode="auto">
          <a:xfrm>
            <a:off x="4648200" y="4953000"/>
            <a:ext cx="36512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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5" name="Text Box 32"/>
          <p:cNvSpPr txBox="1">
            <a:spLocks noChangeArrowheads="1"/>
          </p:cNvSpPr>
          <p:nvPr/>
        </p:nvSpPr>
        <p:spPr bwMode="auto">
          <a:xfrm>
            <a:off x="5943600" y="4724400"/>
            <a:ext cx="4476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6" name="Text Box 33"/>
          <p:cNvSpPr txBox="1">
            <a:spLocks noChangeArrowheads="1"/>
          </p:cNvSpPr>
          <p:nvPr/>
        </p:nvSpPr>
        <p:spPr bwMode="auto">
          <a:xfrm>
            <a:off x="5943600" y="53340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algn="r" rtl="1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fa-IR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247" name="Group 34"/>
          <p:cNvGrpSpPr>
            <a:grpSpLocks/>
          </p:cNvGrpSpPr>
          <p:nvPr/>
        </p:nvGrpSpPr>
        <p:grpSpPr bwMode="auto">
          <a:xfrm>
            <a:off x="838200" y="3144838"/>
            <a:ext cx="4114800" cy="3248025"/>
            <a:chOff x="528" y="1920"/>
            <a:chExt cx="2592" cy="2046"/>
          </a:xfrm>
        </p:grpSpPr>
        <p:sp>
          <p:nvSpPr>
            <p:cNvPr id="248" name="Text Box 35"/>
            <p:cNvSpPr txBox="1">
              <a:spLocks noChangeArrowheads="1"/>
            </p:cNvSpPr>
            <p:nvPr/>
          </p:nvSpPr>
          <p:spPr bwMode="auto">
            <a:xfrm>
              <a:off x="1344" y="2496"/>
              <a:ext cx="816" cy="40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rtl="1" eaLnBrk="0" hangingPunct="0"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ar-SA" sz="1200" b="1" dirty="0">
                  <a:solidFill>
                    <a:srgbClr val="3333CC"/>
                  </a:solidFill>
                  <a:latin typeface="+mn-lt"/>
                </a:rPr>
                <a:t>تسویه روزانه با</a:t>
              </a:r>
              <a:r>
                <a:rPr lang="en-US" sz="1200" b="1" dirty="0">
                  <a:solidFill>
                    <a:srgbClr val="3333CC"/>
                  </a:solidFill>
                  <a:latin typeface="+mn-lt"/>
                </a:rPr>
                <a:t> </a:t>
              </a:r>
              <a:r>
                <a:rPr lang="ar-SA" sz="1200" dirty="0">
                  <a:solidFill>
                    <a:srgbClr val="3333CC"/>
                  </a:solidFill>
                  <a:latin typeface="+mn-lt"/>
                </a:rPr>
                <a:t>حسا</a:t>
              </a:r>
              <a:r>
                <a:rPr lang="ar-SA" sz="1200" b="1" dirty="0" smtClean="0">
                  <a:solidFill>
                    <a:srgbClr val="3333CC"/>
                  </a:solidFill>
                  <a:latin typeface="+mn-lt"/>
                </a:rPr>
                <a:t>ب واحد خزانه</a:t>
              </a:r>
            </a:p>
          </p:txBody>
        </p:sp>
        <p:sp>
          <p:nvSpPr>
            <p:cNvPr id="249" name="Line 36"/>
            <p:cNvSpPr>
              <a:spLocks noChangeShapeType="1"/>
            </p:cNvSpPr>
            <p:nvPr/>
          </p:nvSpPr>
          <p:spPr bwMode="auto">
            <a:xfrm flipV="1">
              <a:off x="1795" y="2244"/>
              <a:ext cx="0" cy="1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50" name="AutoShape 37"/>
            <p:cNvSpPr>
              <a:spLocks noChangeArrowheads="1"/>
            </p:cNvSpPr>
            <p:nvPr/>
          </p:nvSpPr>
          <p:spPr bwMode="auto">
            <a:xfrm>
              <a:off x="1565" y="2041"/>
              <a:ext cx="461" cy="169"/>
            </a:xfrm>
            <a:prstGeom prst="leftRightArrow">
              <a:avLst>
                <a:gd name="adj1" fmla="val 50000"/>
                <a:gd name="adj2" fmla="val 54556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1" name="AutoShape 38"/>
            <p:cNvSpPr>
              <a:spLocks noChangeArrowheads="1"/>
            </p:cNvSpPr>
            <p:nvPr/>
          </p:nvSpPr>
          <p:spPr bwMode="auto">
            <a:xfrm>
              <a:off x="2602" y="3325"/>
              <a:ext cx="307" cy="271"/>
            </a:xfrm>
            <a:prstGeom prst="diamond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2" name="AutoShape 39"/>
            <p:cNvSpPr>
              <a:spLocks noChangeArrowheads="1"/>
            </p:cNvSpPr>
            <p:nvPr/>
          </p:nvSpPr>
          <p:spPr bwMode="auto">
            <a:xfrm>
              <a:off x="528" y="1920"/>
              <a:ext cx="1008" cy="459"/>
            </a:xfrm>
            <a:prstGeom prst="octagon">
              <a:avLst>
                <a:gd name="adj" fmla="val 29282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1" eaLnBrk="0" hangingPunct="0">
                <a:lnSpc>
                  <a:spcPct val="110000"/>
                </a:lnSpc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ar-SA" sz="1600" dirty="0" smtClean="0">
                  <a:solidFill>
                    <a:srgbClr val="3333CC"/>
                  </a:solidFill>
                  <a:latin typeface="+mn-lt"/>
                </a:rPr>
                <a:t>حساب واحد خزانه</a:t>
              </a:r>
              <a:endParaRPr lang="fa-IR" sz="1600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3" name="AutoShape 40"/>
            <p:cNvSpPr>
              <a:spLocks noChangeArrowheads="1"/>
            </p:cNvSpPr>
            <p:nvPr/>
          </p:nvSpPr>
          <p:spPr bwMode="auto">
            <a:xfrm>
              <a:off x="2029" y="1920"/>
              <a:ext cx="1091" cy="467"/>
            </a:xfrm>
            <a:prstGeom prst="octagon">
              <a:avLst>
                <a:gd name="adj" fmla="val 29282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rtl="1" eaLnBrk="0" hangingPunct="0">
                <a:lnSpc>
                  <a:spcPct val="110000"/>
                </a:lnSpc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ar-SA" sz="1200" b="1" dirty="0">
                  <a:solidFill>
                    <a:srgbClr val="3333CC"/>
                  </a:solidFill>
                  <a:latin typeface="+mn-lt"/>
                </a:rPr>
                <a:t>حساب‌های بانکی موقت با مانده صفر</a:t>
              </a:r>
              <a:r>
                <a:rPr lang="en-US" sz="1200" b="1" dirty="0">
                  <a:solidFill>
                    <a:srgbClr val="3333CC"/>
                  </a:solidFill>
                  <a:latin typeface="+mn-lt"/>
                </a:rPr>
                <a:t> </a:t>
              </a:r>
              <a:endParaRPr lang="fa-IR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4" name="AutoShape 41"/>
            <p:cNvSpPr>
              <a:spLocks noChangeArrowheads="1"/>
            </p:cNvSpPr>
            <p:nvPr/>
          </p:nvSpPr>
          <p:spPr bwMode="auto">
            <a:xfrm>
              <a:off x="2102" y="3325"/>
              <a:ext cx="308" cy="271"/>
            </a:xfrm>
            <a:prstGeom prst="diamond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5" name="Text Box 42"/>
            <p:cNvSpPr txBox="1">
              <a:spLocks noChangeArrowheads="1"/>
            </p:cNvSpPr>
            <p:nvPr/>
          </p:nvSpPr>
          <p:spPr bwMode="auto">
            <a:xfrm>
              <a:off x="1956" y="3668"/>
              <a:ext cx="972" cy="29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marL="342900" indent="-342900" algn="ctr" rtl="1" eaLnBrk="0" hangingPunct="0">
                <a:lnSpc>
                  <a:spcPct val="25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ar-SA" sz="1200" b="1" dirty="0" smtClean="0">
                  <a:solidFill>
                    <a:srgbClr val="3333CC"/>
                  </a:solidFill>
                  <a:latin typeface="+mn-lt"/>
                </a:rPr>
                <a:t>مالیات‌دهندگان</a:t>
              </a:r>
              <a:endParaRPr lang="fa-IR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6" name="Line 43"/>
            <p:cNvSpPr>
              <a:spLocks noChangeShapeType="1"/>
            </p:cNvSpPr>
            <p:nvPr/>
          </p:nvSpPr>
          <p:spPr bwMode="auto">
            <a:xfrm flipV="1">
              <a:off x="2256" y="2413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57" name="Line 44"/>
            <p:cNvSpPr>
              <a:spLocks noChangeShapeType="1"/>
            </p:cNvSpPr>
            <p:nvPr/>
          </p:nvSpPr>
          <p:spPr bwMode="auto">
            <a:xfrm flipV="1">
              <a:off x="2755" y="2413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58" name="AutoShape 45"/>
            <p:cNvSpPr>
              <a:spLocks noChangeArrowheads="1"/>
            </p:cNvSpPr>
            <p:nvPr/>
          </p:nvSpPr>
          <p:spPr bwMode="auto">
            <a:xfrm>
              <a:off x="806" y="3224"/>
              <a:ext cx="461" cy="40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9" name="Text Box 46"/>
            <p:cNvSpPr txBox="1">
              <a:spLocks noChangeArrowheads="1"/>
            </p:cNvSpPr>
            <p:nvPr/>
          </p:nvSpPr>
          <p:spPr bwMode="auto">
            <a:xfrm>
              <a:off x="528" y="3668"/>
              <a:ext cx="1124" cy="29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 rtl="1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dirty="0" smtClean="0"/>
                <a:t>     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</a:rPr>
                <a:t>   </a:t>
              </a:r>
              <a:r>
                <a:rPr lang="ar-SA" sz="1200" b="1" dirty="0" smtClean="0">
                  <a:solidFill>
                    <a:srgbClr val="3333CC"/>
                  </a:solidFill>
                  <a:latin typeface="+mn-lt"/>
                </a:rPr>
                <a:t>استقراض‌ها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</a:rPr>
                <a:t> </a:t>
              </a:r>
              <a:endParaRPr lang="fa-IR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60" name="Line 47"/>
            <p:cNvSpPr>
              <a:spLocks noChangeShapeType="1"/>
            </p:cNvSpPr>
            <p:nvPr/>
          </p:nvSpPr>
          <p:spPr bwMode="auto">
            <a:xfrm flipV="1">
              <a:off x="1027" y="2413"/>
              <a:ext cx="0" cy="8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>
                <a:solidFill>
                  <a:srgbClr val="800000"/>
                </a:solidFill>
              </a:rPr>
              <a:t>II</a:t>
            </a:r>
            <a:r>
              <a:rPr lang="fa-IR" dirty="0" smtClean="0">
                <a:solidFill>
                  <a:srgbClr val="800000"/>
                </a:solidFill>
              </a:rPr>
              <a:t>. </a:t>
            </a:r>
            <a:r>
              <a:rPr lang="ar-SA" dirty="0" smtClean="0">
                <a:solidFill>
                  <a:srgbClr val="800000"/>
                </a:solidFill>
              </a:rPr>
              <a:t>معرفی سیستم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>
                <a:solidFill>
                  <a:srgbClr val="800000"/>
                </a:solidFill>
              </a:rPr>
              <a:t>روند بین‌المللی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fa-IR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7</a:t>
            </a:fld>
            <a:endParaRPr lang="fa-IR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000" b="0" dirty="0" smtClean="0"/>
              <a:t>روند نیرومند بین‌المللی به سمت یکپارچه‌سازی ترتیبات بانکی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کشورهای سازمان همکاری اقتصادی و توسعه، درآمد متوسط، کشورهای در حال گذار و توسعه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کشورهای همسایه دارای حساب واحد خزانه شامل روسیه، اوکراین، ترکیه، قزاقستان، ازبکستان، ارمنستان، آذربایجان، گرجستان و تاجیکستان</a:t>
            </a:r>
          </a:p>
          <a:p>
            <a:pPr algn="r" rtl="1">
              <a:buFont typeface="Arial" pitchFamily="34" charset="0"/>
              <a:buChar char="•"/>
            </a:pPr>
            <a:r>
              <a:rPr lang="ar-SA" sz="2000" b="0" dirty="0" smtClean="0"/>
              <a:t>روند ایجاد و گسترش حساب واحد خزانه هنوز هم ادامه دارد، به عنوان مثال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جمهوری آذربایجان و ازبکستان تقریباً تاسیس حساب واحد خزانه را به پایان رسانده‌اند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تاجیکستان متعهد به گسترش حساب واحد خزانه جهت پوشش صندوق بازنشستگی شده است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گر</a:t>
            </a:r>
            <a:r>
              <a:rPr lang="ar-SA" sz="1600" b="0" dirty="0" smtClean="0">
                <a:solidFill>
                  <a:srgbClr val="800000"/>
                </a:solidFill>
              </a:rPr>
              <a:t>جستان متعهد به گسترش حساب واحد خزانه برای پوشش تمام نهادهای دولت مرکزی خارج از بودجه شده است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>
                <a:solidFill>
                  <a:srgbClr val="800000"/>
                </a:solidFill>
              </a:rPr>
              <a:t>قرقیزستان متعهد به ایجاد حساب واحد خزانه در آینده نزدیک شده است</a:t>
            </a:r>
            <a:endParaRPr lang="fa-IR" sz="1600" b="0" dirty="0" smtClean="0">
              <a:solidFill>
                <a:srgbClr val="800000"/>
              </a:solidFill>
            </a:endParaRPr>
          </a:p>
          <a:p>
            <a:pPr algn="r" rtl="1">
              <a:buFont typeface="Arial" pitchFamily="34" charset="0"/>
              <a:buChar char="•"/>
            </a:pPr>
            <a:r>
              <a:rPr lang="ar-SA" sz="2000" b="0" dirty="0" smtClean="0"/>
              <a:t>حساب واحد خزانه مجدداً ارزش خود را در بحران مالی جهانی </a:t>
            </a:r>
            <a:r>
              <a:rPr lang="en-US" sz="2000" b="0" dirty="0" smtClean="0"/>
              <a:t>2008-2009</a:t>
            </a:r>
            <a:r>
              <a:rPr lang="ar-SA" sz="2000" b="0" dirty="0" smtClean="0"/>
              <a:t> ثابت کرد</a:t>
            </a:r>
          </a:p>
          <a:p>
            <a:pPr lvl="1" algn="r" rtl="1">
              <a:spcBef>
                <a:spcPts val="480"/>
              </a:spcBef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برخی از کشورها معتقدند که بدون حساب واحد خزانه قادر به مقابله با آن نبودند</a:t>
            </a:r>
          </a:p>
          <a:p>
            <a:pPr lvl="1" algn="r" rtl="1">
              <a:spcBef>
                <a:spcPts val="480"/>
              </a:spcBef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این حساب آنها را قادر کرد حتی تحت تنش فراوان کنترل وجوه نقد را حفظ کنند</a:t>
            </a:r>
            <a:r>
              <a:rPr lang="en-US" sz="1600" dirty="0" smtClean="0">
                <a:solidFill>
                  <a:srgbClr val="800000"/>
                </a:solidFill>
              </a:rPr>
              <a:t> </a:t>
            </a:r>
          </a:p>
          <a:p>
            <a:pPr lvl="1" rtl="1">
              <a:buNone/>
            </a:pPr>
            <a:endParaRPr lang="fa-IR" sz="1600" b="0" dirty="0" smtClean="0"/>
          </a:p>
          <a:p>
            <a:pPr lvl="1" rtl="1">
              <a:buFont typeface="Arial" pitchFamily="34" charset="0"/>
              <a:buChar char="•"/>
            </a:pPr>
            <a:endParaRPr lang="fa-IR" sz="1600" b="0" dirty="0" smtClean="0"/>
          </a:p>
          <a:p>
            <a:pPr rtl="1">
              <a:buNone/>
            </a:pPr>
            <a:endParaRPr lang="fa-IR" sz="2000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  </a:t>
            </a:r>
            <a:r>
              <a:rPr dirty="0"/>
              <a:t/>
            </a:r>
            <a:br>
              <a:rPr dirty="0"/>
            </a:br>
            <a:r>
              <a:rPr lang="en-US" dirty="0" smtClean="0">
                <a:solidFill>
                  <a:srgbClr val="800000"/>
                </a:solidFill>
              </a:rPr>
              <a:t>II</a:t>
            </a:r>
            <a:r>
              <a:rPr lang="fa-IR" dirty="0" smtClean="0">
                <a:solidFill>
                  <a:srgbClr val="800000"/>
                </a:solidFill>
              </a:rPr>
              <a:t>.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ar-SA" dirty="0" smtClean="0">
                <a:solidFill>
                  <a:srgbClr val="800000"/>
                </a:solidFill>
              </a:rPr>
              <a:t>معرفی سیستم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>
                <a:solidFill>
                  <a:srgbClr val="800000"/>
                </a:solidFill>
              </a:rPr>
              <a:t>مزایا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fa-IR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8</a:t>
            </a:fld>
            <a:endParaRPr lang="fa-IR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 algn="r" rtl="1">
              <a:spcBef>
                <a:spcPts val="480"/>
              </a:spcBef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بلااستفاده نماندن وجوه نقدی</a:t>
            </a:r>
          </a:p>
          <a:p>
            <a:pPr marL="747713" lvl="2" indent="-284163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وجوه نقد در دسترس را می‌توان به بالاترین اولویت استفاده اختصاص داد</a:t>
            </a:r>
          </a:p>
          <a:p>
            <a:pPr marL="747713" lvl="2" indent="-284163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استقراض به حداقل رسیده و وجوه نقد مازاد به بهترین شکل سرمایه‌گذاری می‌شود</a:t>
            </a:r>
          </a:p>
          <a:p>
            <a:pPr marL="347663" lvl="1" indent="-347663" algn="r" rtl="1">
              <a:spcBef>
                <a:spcPts val="480"/>
              </a:spcBef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اطلاعات و گزارش‌های به‌روز در مورد همه جریان‌های وجوه نقد و مانده‌ها</a:t>
            </a:r>
          </a:p>
          <a:p>
            <a:pPr marL="747713" lvl="2" indent="-284163" algn="r" rtl="1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توانایی خزانه جهت اجرای سریع تصمیم‌گیری‌های مدیریت وجوه نقد</a:t>
            </a:r>
          </a:p>
          <a:p>
            <a:pPr marL="347663" lvl="2" indent="-347663" algn="r" rtl="1">
              <a:spcBef>
                <a:spcPts val="480"/>
              </a:spcBef>
              <a:buFont typeface="Arial" pitchFamily="34" charset="0"/>
              <a:buChar char="•"/>
            </a:pPr>
            <a:r>
              <a:rPr lang="ar-SA" sz="2000" dirty="0" smtClean="0"/>
              <a:t>کاهش ریسک عملیاتی</a:t>
            </a:r>
          </a:p>
          <a:p>
            <a:pPr lvl="1" algn="r" rtl="1">
              <a:spcBef>
                <a:spcPts val="384"/>
              </a:spcBef>
              <a:spcAft>
                <a:spcPts val="600"/>
              </a:spcAft>
            </a:pPr>
            <a:r>
              <a:rPr lang="ar-SA" sz="1600" dirty="0" smtClean="0"/>
              <a:t>تسهیل تطبیق دادن روزانه حساب‌های بانکی و حساب‌های معین</a:t>
            </a:r>
          </a:p>
          <a:p>
            <a:pPr lvl="1" algn="r" rtl="1">
              <a:spcBef>
                <a:spcPts val="384"/>
              </a:spcBef>
              <a:spcAft>
                <a:spcPts val="600"/>
              </a:spcAft>
            </a:pPr>
            <a:r>
              <a:rPr lang="ar-SA" sz="1600" dirty="0" smtClean="0"/>
              <a:t>امکان مداخله خزانه برای جلوگیری از معاملات مشکوک</a:t>
            </a:r>
          </a:p>
          <a:p>
            <a:pPr lvl="1" algn="r" rtl="1">
              <a:spcBef>
                <a:spcPts val="384"/>
              </a:spcBef>
              <a:spcAft>
                <a:spcPts val="600"/>
              </a:spcAft>
            </a:pPr>
            <a:r>
              <a:rPr lang="ar-SA" sz="1600" dirty="0" smtClean="0"/>
              <a:t>تقویت کنترل بر تراکنش‌ها با ارائه اطلاعات مستقیم‌تر، به‌موقع‌تر و جامع‌تر به خزانه</a:t>
            </a:r>
            <a:endParaRPr lang="fa-IR" sz="1600" dirty="0" smtClean="0">
              <a:solidFill>
                <a:srgbClr val="800000"/>
              </a:solidFill>
            </a:endParaRPr>
          </a:p>
          <a:p>
            <a:pPr algn="r" rtl="1"/>
            <a:r>
              <a:rPr lang="ar-SA" sz="2000" b="0" dirty="0" smtClean="0"/>
              <a:t>کنترل ریسک اعتباری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کنترل ریسک متقابل سرمایه‌گذاری وجوه نقد مازاد</a:t>
            </a:r>
          </a:p>
          <a:p>
            <a:pPr lvl="1" algn="r" rtl="1">
              <a:spcAft>
                <a:spcPts val="600"/>
              </a:spcAft>
            </a:pPr>
            <a:r>
              <a:rPr lang="ar-SA" sz="1600" dirty="0" smtClean="0"/>
              <a:t>حفظ اعتبار دولت با پرداخت به‌موقع</a:t>
            </a:r>
          </a:p>
          <a:p>
            <a:pPr marL="342900" lvl="1" indent="-342900" rtl="1">
              <a:buNone/>
            </a:pPr>
            <a:endParaRPr lang="fa-IR" sz="1600" dirty="0" smtClean="0">
              <a:cs typeface="Times New Roman" pitchFamily="18" charset="0"/>
            </a:endParaRPr>
          </a:p>
          <a:p>
            <a:pPr rtl="1"/>
            <a:endParaRPr lang="fa-IR" sz="2000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smtClean="0"/>
              <a:t>III</a:t>
            </a:r>
            <a:r>
              <a:rPr lang="fa-IR" dirty="0" smtClean="0"/>
              <a:t>.</a:t>
            </a:r>
            <a:r>
              <a:rPr dirty="0" smtClean="0"/>
              <a:t> </a:t>
            </a:r>
            <a:r>
              <a:rPr lang="ar-SA" dirty="0" smtClean="0"/>
              <a:t>چالش‌های معرفی سیستم حساب واحد خزانه</a:t>
            </a:r>
            <a:r>
              <a:rPr dirty="0"/>
              <a:t/>
            </a:r>
            <a:br>
              <a:rPr dirty="0"/>
            </a:br>
            <a:r>
              <a:rPr lang="ar-SA" dirty="0" smtClean="0"/>
              <a:t>نهادی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 algn="r" rtl="1"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پوشش</a:t>
            </a:r>
          </a:p>
          <a:p>
            <a:pPr marL="747713" lvl="2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نهادهای خارج از بودجه، بودجه‌های ویژه، دولت محلی، شرکت‌های دولتی</a:t>
            </a:r>
          </a:p>
          <a:p>
            <a:pPr marL="404813" lvl="3" indent="-40481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dirty="0" smtClean="0">
                <a:solidFill>
                  <a:schemeClr val="accent2"/>
                </a:solidFill>
              </a:rPr>
              <a:t>اقتصاد سیاسی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مزایای عدم واگذاری کنترل وجوه نقد به مرکز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بهره‌وری و بهبود پاسخگویی به دعاوی</a:t>
            </a:r>
            <a:endParaRPr lang="fa-IR" sz="1800" dirty="0" smtClean="0">
              <a:solidFill>
                <a:schemeClr val="accent2"/>
              </a:solidFill>
            </a:endParaRPr>
          </a:p>
          <a:p>
            <a:pPr marL="347663" lvl="2" indent="-34766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sz="2000" dirty="0" smtClean="0">
                <a:solidFill>
                  <a:schemeClr val="accent2"/>
                </a:solidFill>
              </a:rPr>
              <a:t>سیاست پولی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شفافیت و پیش‌بینی‌پذیر بودن جریان‌های وجوه نقد دولت</a:t>
            </a:r>
            <a:r>
              <a:rPr lang="en-US" sz="1600" dirty="0" smtClean="0">
                <a:solidFill>
                  <a:srgbClr val="800000"/>
                </a:solidFill>
              </a:rPr>
              <a:t> 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انجام تسویه روزانه بین‌بانکی</a:t>
            </a:r>
          </a:p>
          <a:p>
            <a:pPr marL="404813" lvl="3" indent="-404813" algn="r" rtl="1">
              <a:spcAft>
                <a:spcPts val="600"/>
              </a:spcAft>
              <a:buFont typeface="Arial" pitchFamily="34" charset="0"/>
              <a:buChar char="•"/>
            </a:pPr>
            <a:r>
              <a:rPr lang="ar-SA" dirty="0" smtClean="0">
                <a:solidFill>
                  <a:schemeClr val="accent2"/>
                </a:solidFill>
              </a:rPr>
              <a:t>پیامدهای عضویت در سیستم پرداخت بین‌بانکی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حساب متناظر در بانک مرکزی</a:t>
            </a:r>
          </a:p>
          <a:p>
            <a:pPr marL="804863" lvl="3" indent="-347663" algn="r" rtl="1">
              <a:spcAft>
                <a:spcPts val="600"/>
              </a:spcAft>
              <a:buFont typeface="Arial" pitchFamily="34" charset="0"/>
              <a:buChar char="−"/>
            </a:pPr>
            <a:r>
              <a:rPr lang="ar-SA" sz="1600" dirty="0" smtClean="0">
                <a:solidFill>
                  <a:srgbClr val="800000"/>
                </a:solidFill>
              </a:rPr>
              <a:t>افزایش مسئولیت‌های کنترل داخلی مربوط به خزانه</a:t>
            </a:r>
            <a:endParaRPr lang="fa-IR" sz="1800" dirty="0" smtClean="0">
              <a:solidFill>
                <a:schemeClr val="accent2"/>
              </a:solidFill>
            </a:endParaRPr>
          </a:p>
          <a:p>
            <a:pPr marL="804863" lvl="3" indent="-347663" rtl="1">
              <a:spcAft>
                <a:spcPts val="600"/>
              </a:spcAft>
              <a:buFont typeface="Arial" pitchFamily="34" charset="0"/>
              <a:buChar char="•"/>
            </a:pPr>
            <a:endParaRPr lang="fa-IR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rtl="1"/>
            <a:endParaRPr lang="fa-IR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9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aly-G20 Budget Institutions Consultation-Consolidated Slide Pack-May 17 201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Italy-G20 Budget Institutions Consultation-Consolidated Slide Pack-May 17 2013</Template>
  <TotalTime>9826</TotalTime>
  <Words>1192</Words>
  <Application>Microsoft Office PowerPoint</Application>
  <PresentationFormat>On-screen Show (4:3)</PresentationFormat>
  <Paragraphs>262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Italy-G20 Budget Institutions Consultation-Consolidated Slide Pack-May 17 2013</vt:lpstr>
      <vt:lpstr>  جان زهراب بخش امور مالی، صندوق بین‌المللی پول  </vt:lpstr>
      <vt:lpstr> کلیات ارائه</vt:lpstr>
      <vt:lpstr>I. ترتیبات بانکی قانونی ساختار متداول</vt:lpstr>
      <vt:lpstr>I. ترتیبات بانکی قانونی معایب متداول</vt:lpstr>
      <vt:lpstr>II. معرفی سیستم حساب واحد خزانه
ویژگی‌های کلیدی سیستم حساب واحد خزانه</vt:lpstr>
      <vt:lpstr>II. معرفی سیستم حساب واحد خزانه ساختار متداول</vt:lpstr>
      <vt:lpstr>II. معرفی سیستم حساب واحد خزانه روند بین‌المللی </vt:lpstr>
      <vt:lpstr>   II. معرفی سیستم حساب واحد خزانه مزایا </vt:lpstr>
      <vt:lpstr>III. چالش‌های معرفی سیستم حساب واحد خزانه نهادی</vt:lpstr>
      <vt:lpstr>III. چالش‌های معرفی سیستم حساب واحد خزانه فنی</vt:lpstr>
      <vt:lpstr>IV. گزینه‌های توضیح‌دهنده ساختار حساب واحد خزانه خلاصه</vt:lpstr>
      <vt:lpstr>IV. گزینه‌های توضیح‌دهنده ساختار حساب واحد خزانه ساختار متمرکز حساب واحد خزانه</vt:lpstr>
      <vt:lpstr>IV. گزینه‌های توضیح‌دهنده ساختار حساب واحد خزانه بانکداری معاملاتی متمرکز</vt:lpstr>
      <vt:lpstr>IV. گزینه‌های توضیح‌دهنده ساختار حساب واحد خزانه ساختار غیرمتمرکز حساب واحد خزانه</vt:lpstr>
      <vt:lpstr>IV. گزینه‌های توضیح‌دهنده ساختار حساب واحد خزانه بانکداری معاملاتی غیرمتمرکز</vt:lpstr>
      <vt:lpstr>IV. گزینه‌های توضیح‌دهنده ساختار حساب واحد خزانه ساختار ترکیبی حساب واحد خزانه</vt:lpstr>
      <vt:lpstr>IV. گزینه‌های توضیح‌دهنده ساختار حساب واحد خزانه بانکداری معاملاتی ترکیبی</vt:lpstr>
      <vt:lpstr>V. نتیجه‌گیری چالش‌های پیاده‌سازی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UK’s fiscal watchdog: a view from the kennel</dc:title>
  <dc:creator>TJosephs</dc:creator>
  <cp:keywords>2007-04-19</cp:keywords>
  <cp:lastModifiedBy>wskinner</cp:lastModifiedBy>
  <cp:revision>1166</cp:revision>
  <dcterms:created xsi:type="dcterms:W3CDTF">2013-05-21T21:21:00Z</dcterms:created>
  <dcterms:modified xsi:type="dcterms:W3CDTF">2015-07-24T15:20:15Z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216390630</vt:i4>
  </property>
  <property fmtid="{D5CDD505-2E9C-101B-9397-08002B2CF9AE}" pid="4" name="_EmailSubject">
    <vt:lpwstr>Translation of Consolidating Government Banking Arrangements Presentation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-2130914650</vt:i4>
  </property>
</Properties>
</file>