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658" r:id="rId2"/>
    <p:sldId id="685" r:id="rId3"/>
    <p:sldId id="963" r:id="rId4"/>
    <p:sldId id="983" r:id="rId5"/>
    <p:sldId id="972" r:id="rId6"/>
    <p:sldId id="955" r:id="rId7"/>
    <p:sldId id="957" r:id="rId8"/>
    <p:sldId id="959" r:id="rId9"/>
    <p:sldId id="973" r:id="rId10"/>
    <p:sldId id="971" r:id="rId11"/>
    <p:sldId id="976" r:id="rId12"/>
    <p:sldId id="980" r:id="rId13"/>
    <p:sldId id="978" r:id="rId14"/>
    <p:sldId id="988" r:id="rId15"/>
    <p:sldId id="939" r:id="rId16"/>
    <p:sldId id="961" r:id="rId17"/>
    <p:sldId id="986" r:id="rId18"/>
    <p:sldId id="987" r:id="rId19"/>
    <p:sldId id="981" r:id="rId20"/>
    <p:sldId id="912" r:id="rId21"/>
    <p:sldId id="943" r:id="rId22"/>
  </p:sldIdLst>
  <p:sldSz cx="9144000" cy="6858000" type="screen4x3"/>
  <p:notesSz cx="7026275" cy="9312275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2000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2000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2000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2000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3333CC"/>
    <a:srgbClr val="99CC00"/>
    <a:srgbClr val="CCCC00"/>
    <a:srgbClr val="009900"/>
    <a:srgbClr val="006600"/>
    <a:srgbClr val="FFCC99"/>
    <a:srgbClr val="00FF00"/>
    <a:srgbClr val="FF6600"/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46" autoAdjust="0"/>
    <p:restoredTop sz="98566" autoAdjust="0"/>
  </p:normalViewPr>
  <p:slideViewPr>
    <p:cSldViewPr snapToObjects="1">
      <p:cViewPr>
        <p:scale>
          <a:sx n="60" d="100"/>
          <a:sy n="60" d="100"/>
        </p:scale>
        <p:origin x="-2814" y="-11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82"/>
    </p:cViewPr>
  </p:sorterViewPr>
  <p:notesViewPr>
    <p:cSldViewPr snapToObjects="1">
      <p:cViewPr>
        <p:scale>
          <a:sx n="100" d="100"/>
          <a:sy n="100" d="100"/>
        </p:scale>
        <p:origin x="-2436" y="-78"/>
      </p:cViewPr>
      <p:guideLst>
        <p:guide orient="horz" pos="2933"/>
        <p:guide pos="221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2" tIns="45787" rIns="91572" bIns="45787" numCol="1" anchor="t" anchorCtr="0" compatLnSpc="1">
            <a:prstTxWarp prst="textNoShape">
              <a:avLst/>
            </a:prstTxWarp>
          </a:bodyPr>
          <a:lstStyle>
            <a:lvl1pPr algn="l" defTabSz="9149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776" y="0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2" tIns="45787" rIns="91572" bIns="45787" numCol="1" anchor="t" anchorCtr="0" compatLnSpc="1">
            <a:prstTxWarp prst="textNoShape">
              <a:avLst/>
            </a:prstTxWarp>
          </a:bodyPr>
          <a:lstStyle>
            <a:lvl1pPr algn="r" defTabSz="9149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45089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2" tIns="45787" rIns="91572" bIns="45787" numCol="1" anchor="b" anchorCtr="0" compatLnSpc="1">
            <a:prstTxWarp prst="textNoShape">
              <a:avLst/>
            </a:prstTxWarp>
          </a:bodyPr>
          <a:lstStyle>
            <a:lvl1pPr algn="l" defTabSz="9149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776" y="8845089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2" tIns="45787" rIns="91572" bIns="45787" numCol="1" anchor="b" anchorCtr="0" compatLnSpc="1">
            <a:prstTxWarp prst="textNoShape">
              <a:avLst/>
            </a:prstTxWarp>
          </a:bodyPr>
          <a:lstStyle>
            <a:lvl1pPr algn="r" defTabSz="9149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68024AD-0859-4334-97C1-F4D52B28F1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34" tIns="45268" rIns="90534" bIns="45268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776" y="0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34" tIns="45268" rIns="90534" bIns="45268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5863" y="698500"/>
            <a:ext cx="4654550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4" y="4423331"/>
            <a:ext cx="5621648" cy="4190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34" tIns="45268" rIns="90534" bIns="452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5089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34" tIns="45268" rIns="90534" bIns="45268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776" y="8845089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34" tIns="45268" rIns="90534" bIns="45268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A0D58CA-9F49-4A27-A831-D9FED8A7D3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2740" y="4429623"/>
            <a:ext cx="5621649" cy="4190524"/>
          </a:xfrm>
          <a:noFill/>
          <a:ln/>
        </p:spPr>
        <p:txBody>
          <a:bodyPr/>
          <a:lstStyle/>
          <a:p>
            <a:pPr marL="226348" indent="-226348"/>
            <a:endParaRPr lang="fr-F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0D58CA-9F49-4A27-A831-D9FED8A7D327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0"/>
          <p:cNvSpPr>
            <a:spLocks noChangeShapeType="1"/>
          </p:cNvSpPr>
          <p:nvPr userDrawn="1"/>
        </p:nvSpPr>
        <p:spPr bwMode="auto">
          <a:xfrm>
            <a:off x="0" y="1612900"/>
            <a:ext cx="91440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pPr algn="r" eaLnBrk="1" hangingPunct="1">
              <a:spcBef>
                <a:spcPct val="0"/>
              </a:spcBef>
              <a:defRPr/>
            </a:pPr>
            <a:endParaRPr lang="en-US" b="0" dirty="0">
              <a:solidFill>
                <a:srgbClr val="0000FF"/>
              </a:solidFill>
            </a:endParaRPr>
          </a:p>
        </p:txBody>
      </p:sp>
      <p:pic>
        <p:nvPicPr>
          <p:cNvPr id="5" name="Picture 9" descr="webpic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86175" y="5561013"/>
            <a:ext cx="1752600" cy="117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8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CC6600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B717C-996E-4190-B55D-12A35DF5A163}" type="datetime1">
              <a:rPr lang="en-US"/>
              <a:pPr>
                <a:defRPr/>
              </a:pPr>
              <a:t>7/20/2015</a:t>
            </a:fld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E2D164-5F29-469B-8861-D62A45D36345}" type="datetime1">
              <a:rPr lang="en-US"/>
              <a:pPr>
                <a:defRPr/>
              </a:pPr>
              <a:t>7/20/2015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2F35A6-39C6-4B23-BE02-D3F3183FFD7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"/>
            <a:ext cx="205740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1980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55482-C772-471F-888F-D17740B4266D}" type="datetime1">
              <a:rPr lang="en-US"/>
              <a:pPr>
                <a:defRPr/>
              </a:pPr>
              <a:t>7/20/2015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DE2409-82F5-4F6B-8709-73BBA561B31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D4DE6-D746-4D10-A3E2-5656338BBD73}" type="datetime1">
              <a:rPr lang="en-US"/>
              <a:pPr>
                <a:defRPr/>
              </a:pPr>
              <a:t>7/20/2015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31C322-26C0-4973-B24B-58450906D3E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4038600" cy="2300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300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824288"/>
            <a:ext cx="4038600" cy="230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824288"/>
            <a:ext cx="4038600" cy="230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40547-E12F-4C00-A1A5-B3355315D668}" type="datetime1">
              <a:rPr lang="en-US"/>
              <a:pPr>
                <a:defRPr/>
              </a:pPr>
              <a:t>7/20/2015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56E41F-D730-4460-A095-8E441A0F530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76200"/>
            <a:ext cx="8229600" cy="6049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EFD2F-88D2-48AC-BB55-67DB362D0289}" type="datetime1">
              <a:rPr lang="en-US"/>
              <a:pPr>
                <a:defRPr/>
              </a:pPr>
              <a:t>7/20/2015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8A27A8-29AF-4DFD-9EE8-0FECFA2F62A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38600" cy="4754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4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FD15ED6-5813-4013-A1F9-8A95C644CA1A}" type="datetime1">
              <a:rPr lang="en-US"/>
              <a:pPr>
                <a:defRPr/>
              </a:pPr>
              <a:t>7/20/2015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05600" y="6381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0AE2223-78B1-442A-9FF9-89E91986ABF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7844DB-2407-428D-9B61-4812B7C6EDC9}" type="datetime1">
              <a:rPr lang="en-US"/>
              <a:pPr>
                <a:defRPr/>
              </a:pPr>
              <a:t>7/20/2015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99FE57-B04B-4B7C-816D-A15AF53620B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C1CD8-054F-444D-98CA-E1827D9039A5}" type="datetime1">
              <a:rPr lang="en-US"/>
              <a:pPr>
                <a:defRPr/>
              </a:pPr>
              <a:t>7/20/2015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D890B0-7E9D-4D94-9CDC-887F82336EC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E77F04-2CE7-4E5C-932A-6FDB1B93FDC3}" type="datetime1">
              <a:rPr lang="en-US"/>
              <a:pPr>
                <a:defRPr/>
              </a:pPr>
              <a:t>7/20/2015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8A304A-2A52-4088-8CAF-2E75BA7CCCF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02329-849D-47EC-A156-2F474824BEBA}" type="datetime1">
              <a:rPr lang="en-US"/>
              <a:pPr>
                <a:defRPr/>
              </a:pPr>
              <a:t>7/20/2015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EE71F4-BD95-4845-9E24-D67667EF0E0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DD503-961D-4233-91FF-3D72F8A5134C}" type="datetime1">
              <a:rPr lang="en-US"/>
              <a:pPr>
                <a:defRPr/>
              </a:pPr>
              <a:t>7/20/2015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B17803-2800-4867-BEDA-65382B35945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3B3DBD-0EFC-42BD-ADD1-FADAC954BEF2}" type="datetime1">
              <a:rPr lang="en-US"/>
              <a:pPr>
                <a:defRPr/>
              </a:pPr>
              <a:t>7/20/2015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83155D-84CD-48C0-9F06-F0DF4E61ABC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1E31F-9BAC-4F06-958A-AAC24D557A3F}" type="datetime1">
              <a:rPr lang="en-US"/>
              <a:pPr>
                <a:defRPr/>
              </a:pPr>
              <a:t>7/20/2015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058960-875C-4DF9-BBA4-AFD8153C16D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0F6BF-F85B-4650-83B6-A555BA4C70C8}" type="datetime1">
              <a:rPr lang="en-US"/>
              <a:pPr>
                <a:defRPr/>
              </a:pPr>
              <a:t>7/20/2015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191687-06A5-4701-B6D2-8EBA4AB424C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7467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75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1A744E7-BC6A-4FCA-AA0B-CD8052C98A82}" type="datetime1">
              <a:rPr lang="en-US"/>
              <a:pPr>
                <a:defRPr/>
              </a:pPr>
              <a:t>7/20/2015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600">
                <a:solidFill>
                  <a:schemeClr val="bg1"/>
                </a:solidFill>
              </a:defRPr>
            </a:lvl1pPr>
          </a:lstStyle>
          <a:p>
            <a:fld id="{93240BDF-807B-469F-AA9A-587A43BB6CE8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1031" name="Picture 8" descr="fadlogo2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001000" y="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pPr algn="r" eaLnBrk="1" hangingPunct="1">
              <a:spcBef>
                <a:spcPct val="0"/>
              </a:spcBef>
              <a:defRPr/>
            </a:pPr>
            <a:endParaRPr lang="en-US" b="0" dirty="0">
              <a:solidFill>
                <a:srgbClr val="0000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b="1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990000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CC6600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ctrTitle"/>
          </p:nvPr>
        </p:nvSpPr>
        <p:spPr>
          <a:xfrm>
            <a:off x="762000" y="3276601"/>
            <a:ext cx="7772400" cy="1143000"/>
          </a:xfrm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anchor="ctr"/>
          <a:lstStyle/>
          <a:p>
            <a:pPr algn="ctr"/>
            <a:r>
              <a:rPr lang="en-US" sz="2000" dirty="0" smtClean="0">
                <a:solidFill>
                  <a:srgbClr val="800000"/>
                </a:solidFill>
              </a:rPr>
              <a:t/>
            </a:r>
            <a:br>
              <a:rPr lang="en-US" sz="2000" dirty="0" smtClean="0">
                <a:solidFill>
                  <a:srgbClr val="800000"/>
                </a:solidFill>
              </a:rPr>
            </a:br>
            <a:r>
              <a:rPr lang="en-US" sz="2000" dirty="0" smtClean="0">
                <a:solidFill>
                  <a:srgbClr val="800000"/>
                </a:solidFill>
              </a:rPr>
              <a:t/>
            </a:r>
            <a:br>
              <a:rPr lang="en-US" sz="2000" dirty="0" smtClean="0">
                <a:solidFill>
                  <a:srgbClr val="800000"/>
                </a:solidFill>
              </a:rPr>
            </a:br>
            <a:r>
              <a:rPr lang="en-US" sz="2600" dirty="0" smtClean="0">
                <a:solidFill>
                  <a:srgbClr val="000066"/>
                </a:solidFill>
              </a:rPr>
              <a:t>Richard Allen</a:t>
            </a:r>
            <a:br>
              <a:rPr lang="en-US" sz="2600" dirty="0" smtClean="0">
                <a:solidFill>
                  <a:srgbClr val="000066"/>
                </a:solidFill>
              </a:rPr>
            </a:br>
            <a:r>
              <a:rPr lang="en-US" sz="2600" dirty="0" smtClean="0">
                <a:solidFill>
                  <a:srgbClr val="000066"/>
                </a:solidFill>
              </a:rPr>
              <a:t>Fiscal Affairs Department, IMF</a:t>
            </a:r>
            <a:br>
              <a:rPr lang="en-US" sz="2600" dirty="0" smtClean="0">
                <a:solidFill>
                  <a:srgbClr val="000066"/>
                </a:solidFill>
              </a:rPr>
            </a:br>
            <a:r>
              <a:rPr lang="en-US" sz="2000" dirty="0" smtClean="0">
                <a:solidFill>
                  <a:srgbClr val="000066"/>
                </a:solidFill>
              </a:rPr>
              <a:t/>
            </a:r>
            <a:br>
              <a:rPr lang="en-US" sz="2000" dirty="0" smtClean="0">
                <a:solidFill>
                  <a:srgbClr val="000066"/>
                </a:solidFill>
              </a:rPr>
            </a:br>
            <a:endParaRPr lang="en-US" sz="2000" dirty="0" smtClean="0">
              <a:solidFill>
                <a:srgbClr val="8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4419600"/>
            <a:ext cx="6400800" cy="1066800"/>
          </a:xfrm>
          <a:effectLst/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2400" dirty="0" smtClean="0">
                <a:solidFill>
                  <a:srgbClr val="800000"/>
                </a:solidFill>
              </a:rPr>
              <a:t>FAD Mission to Iran</a:t>
            </a:r>
          </a:p>
          <a:p>
            <a:r>
              <a:rPr lang="en-US" sz="2400" dirty="0" smtClean="0">
                <a:solidFill>
                  <a:srgbClr val="800000"/>
                </a:solidFill>
              </a:rPr>
              <a:t>Tehran, July-August, 2015</a:t>
            </a:r>
          </a:p>
          <a:p>
            <a:pPr eaLnBrk="1" hangingPunct="1">
              <a:lnSpc>
                <a:spcPct val="80000"/>
              </a:lnSpc>
            </a:pPr>
            <a:endParaRPr lang="en-US" sz="2000" dirty="0" smtClean="0">
              <a:solidFill>
                <a:srgbClr val="996600"/>
              </a:solidFill>
            </a:endParaRP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685800" y="1905000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200" kern="0" dirty="0" smtClean="0">
                <a:solidFill>
                  <a:srgbClr val="800000"/>
                </a:solidFill>
                <a:latin typeface="+mj-lt"/>
                <a:ea typeface="+mj-ea"/>
                <a:cs typeface="+mj-cs"/>
              </a:rPr>
              <a:t>Modernizing Treasury Functions: International Experience</a:t>
            </a: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rgbClr val="8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800000"/>
                </a:solidFill>
              </a:rPr>
              <a:t>III. Treasury models and organizational structures – Country examples </a:t>
            </a:r>
            <a:endParaRPr lang="en-US" dirty="0">
              <a:solidFill>
                <a:srgbClr val="80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143000"/>
          <a:ext cx="7654091" cy="47529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2548"/>
                <a:gridCol w="1164443"/>
                <a:gridCol w="1421209"/>
                <a:gridCol w="1447800"/>
                <a:gridCol w="1558091"/>
              </a:tblGrid>
              <a:tr h="609600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Treasury</a:t>
                      </a:r>
                      <a:r>
                        <a:rPr lang="en-US" sz="1600" baseline="0" dirty="0" smtClean="0"/>
                        <a:t> Models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Organizational</a:t>
                      </a:r>
                      <a:r>
                        <a:rPr lang="en-US" sz="1600" baseline="0" dirty="0" smtClean="0"/>
                        <a:t> Structure of Central Treasury</a:t>
                      </a:r>
                      <a:endParaRPr lang="en-US" sz="1600" dirty="0" smtClean="0"/>
                    </a:p>
                    <a:p>
                      <a:pPr algn="ctr"/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97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30" dirty="0" smtClean="0">
                          <a:solidFill>
                            <a:schemeClr val="bg1"/>
                          </a:solidFill>
                        </a:rPr>
                        <a:t>Separate</a:t>
                      </a:r>
                      <a:r>
                        <a:rPr lang="en-US" sz="1130" baseline="0" dirty="0" smtClean="0">
                          <a:solidFill>
                            <a:schemeClr val="bg1"/>
                          </a:solidFill>
                        </a:rPr>
                        <a:t> Ministry</a:t>
                      </a:r>
                      <a:endParaRPr lang="en-US" sz="113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30" dirty="0" smtClean="0">
                          <a:solidFill>
                            <a:schemeClr val="bg1"/>
                          </a:solidFill>
                        </a:rPr>
                        <a:t>Department</a:t>
                      </a:r>
                      <a:r>
                        <a:rPr lang="en-US" sz="1130" baseline="0" dirty="0" smtClean="0">
                          <a:solidFill>
                            <a:schemeClr val="bg1"/>
                          </a:solidFill>
                        </a:rPr>
                        <a:t> or </a:t>
                      </a:r>
                      <a:r>
                        <a:rPr lang="en-US" sz="1130" dirty="0" smtClean="0">
                          <a:solidFill>
                            <a:schemeClr val="bg1"/>
                          </a:solidFill>
                        </a:rPr>
                        <a:t>Directorate of </a:t>
                      </a:r>
                      <a:r>
                        <a:rPr lang="en-US" sz="1130" dirty="0" err="1" smtClean="0">
                          <a:solidFill>
                            <a:schemeClr val="bg1"/>
                          </a:solidFill>
                        </a:rPr>
                        <a:t>MoF</a:t>
                      </a:r>
                      <a:endParaRPr lang="en-US" sz="113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30" dirty="0" smtClean="0">
                          <a:solidFill>
                            <a:schemeClr val="bg1"/>
                          </a:solidFill>
                        </a:rPr>
                        <a:t>Division of Budget Department</a:t>
                      </a:r>
                      <a:endParaRPr lang="en-US" sz="113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30" dirty="0" smtClean="0">
                          <a:solidFill>
                            <a:schemeClr val="bg1"/>
                          </a:solidFill>
                        </a:rPr>
                        <a:t>Autonomous Agency under </a:t>
                      </a:r>
                      <a:r>
                        <a:rPr lang="en-US" sz="1130" dirty="0" err="1" smtClean="0">
                          <a:solidFill>
                            <a:schemeClr val="bg1"/>
                          </a:solidFill>
                        </a:rPr>
                        <a:t>MoF</a:t>
                      </a:r>
                      <a:endParaRPr lang="en-US" sz="113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488637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Centralized</a:t>
                      </a:r>
                      <a:r>
                        <a:rPr lang="en-US" sz="16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China,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Turkey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Egypt, Malaysia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863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8637"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bg1"/>
                          </a:solidFill>
                        </a:rPr>
                        <a:t>Deconcentrated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France, Indonesia,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India, Russia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Cyprus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8637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8637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Decentralized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Australia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South Africa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New Zealand, UK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Sweden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44215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8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8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8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rgbClr val="8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88637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Hybrid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Brazil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chemeClr val="tx1"/>
                          </a:solidFill>
                        </a:rPr>
                        <a:t>Belgium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Estonia</a:t>
                      </a:r>
                    </a:p>
                    <a:p>
                      <a:pPr algn="ct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Spain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III. Treasury organization, country example (1): </a:t>
            </a:r>
            <a:r>
              <a:rPr lang="en-US" dirty="0" smtClean="0">
                <a:solidFill>
                  <a:schemeClr val="accent2"/>
                </a:solidFill>
              </a:rPr>
              <a:t>UK / Ireland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sz="2000" dirty="0" smtClean="0">
                <a:solidFill>
                  <a:schemeClr val="accent6"/>
                </a:solidFill>
              </a:rPr>
              <a:t>Functions: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solidFill>
                  <a:srgbClr val="800000"/>
                </a:solidFill>
              </a:rPr>
              <a:t>Payment processing and internal control decentralized to spending ministries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solidFill>
                  <a:srgbClr val="800000"/>
                </a:solidFill>
              </a:rPr>
              <a:t>Finance ministry responsible for accounting standards and policies, and for oversight of line ministries’ FM functions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solidFill>
                  <a:srgbClr val="800000"/>
                </a:solidFill>
              </a:rPr>
              <a:t>Finance ministry also responsible for cash management, risk management  and oversight of TSA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solidFill>
                  <a:srgbClr val="800000"/>
                </a:solidFill>
              </a:rPr>
              <a:t>Debt management under arms’-length agencies</a:t>
            </a:r>
            <a:endParaRPr lang="en-US" sz="2000" b="0" dirty="0" smtClean="0">
              <a:solidFill>
                <a:srgbClr val="8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000" dirty="0" smtClean="0">
                <a:solidFill>
                  <a:schemeClr val="accent6"/>
                </a:solidFill>
              </a:rPr>
              <a:t>Organizational structure: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solidFill>
                  <a:srgbClr val="800000"/>
                </a:solidFill>
              </a:rPr>
              <a:t>Ireland: Treasury Management Agency (NTMA)</a:t>
            </a:r>
          </a:p>
          <a:p>
            <a:pPr lvl="1">
              <a:spcBef>
                <a:spcPts val="1200"/>
              </a:spcBef>
            </a:pPr>
            <a:r>
              <a:rPr lang="en-US" sz="2000" b="0" dirty="0" smtClean="0">
                <a:solidFill>
                  <a:srgbClr val="800000"/>
                </a:solidFill>
              </a:rPr>
              <a:t>UK: HM Treasury and Debt Management Office (agency)</a:t>
            </a:r>
          </a:p>
          <a:p>
            <a:pPr lvl="1">
              <a:spcBef>
                <a:spcPts val="1200"/>
              </a:spcBef>
              <a:buNone/>
            </a:pPr>
            <a:endParaRPr lang="en-US" sz="2000" b="0" dirty="0" smtClean="0">
              <a:solidFill>
                <a:srgbClr val="800000"/>
              </a:solidFill>
            </a:endParaRPr>
          </a:p>
          <a:p>
            <a:pPr lvl="1">
              <a:spcBef>
                <a:spcPts val="1200"/>
              </a:spcBef>
            </a:pPr>
            <a:endParaRPr lang="en-US" sz="2000" dirty="0" smtClean="0">
              <a:solidFill>
                <a:srgbClr val="800000"/>
              </a:solidFill>
            </a:endParaRPr>
          </a:p>
          <a:p>
            <a:pPr lvl="1">
              <a:spcBef>
                <a:spcPts val="1200"/>
              </a:spcBef>
              <a:buNone/>
            </a:pPr>
            <a:endParaRPr lang="en-US" sz="2000" dirty="0" smtClean="0">
              <a:solidFill>
                <a:srgbClr val="800000"/>
              </a:solidFill>
            </a:endParaRPr>
          </a:p>
          <a:p>
            <a:pPr lvl="1">
              <a:spcBef>
                <a:spcPts val="1200"/>
              </a:spcBef>
              <a:buNone/>
            </a:pPr>
            <a:endParaRPr lang="en-US" sz="2000" b="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III. Treasury organization, country example (2): </a:t>
            </a:r>
            <a:r>
              <a:rPr lang="en-US" dirty="0" smtClean="0">
                <a:solidFill>
                  <a:schemeClr val="accent2"/>
                </a:solidFill>
              </a:rPr>
              <a:t>France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sz="2000" dirty="0" smtClean="0">
                <a:solidFill>
                  <a:schemeClr val="accent6"/>
                </a:solidFill>
              </a:rPr>
              <a:t>Functions: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solidFill>
                  <a:srgbClr val="800000"/>
                </a:solidFill>
              </a:rPr>
              <a:t>Traditional payment processing and internal control functions centralized in </a:t>
            </a:r>
            <a:r>
              <a:rPr lang="en-US" sz="2000" dirty="0" err="1" smtClean="0">
                <a:solidFill>
                  <a:srgbClr val="800000"/>
                </a:solidFill>
              </a:rPr>
              <a:t>MoF</a:t>
            </a:r>
            <a:r>
              <a:rPr lang="en-US" sz="2000" dirty="0" smtClean="0">
                <a:solidFill>
                  <a:srgbClr val="800000"/>
                </a:solidFill>
              </a:rPr>
              <a:t> – these controls extend to local governments and state enterprises</a:t>
            </a:r>
          </a:p>
          <a:p>
            <a:pPr lvl="1">
              <a:spcBef>
                <a:spcPts val="1200"/>
              </a:spcBef>
            </a:pPr>
            <a:r>
              <a:rPr lang="en-US" sz="2000" dirty="0" err="1" smtClean="0">
                <a:solidFill>
                  <a:srgbClr val="800000"/>
                </a:solidFill>
              </a:rPr>
              <a:t>Deconcentrated</a:t>
            </a:r>
            <a:r>
              <a:rPr lang="en-US" sz="2000" dirty="0" smtClean="0">
                <a:solidFill>
                  <a:srgbClr val="800000"/>
                </a:solidFill>
              </a:rPr>
              <a:t> system – </a:t>
            </a:r>
            <a:r>
              <a:rPr lang="en-US" sz="2000" dirty="0" err="1" smtClean="0">
                <a:solidFill>
                  <a:srgbClr val="800000"/>
                </a:solidFill>
              </a:rPr>
              <a:t>MoF</a:t>
            </a:r>
            <a:r>
              <a:rPr lang="en-US" sz="2000" dirty="0" smtClean="0">
                <a:solidFill>
                  <a:srgbClr val="800000"/>
                </a:solidFill>
              </a:rPr>
              <a:t> post public accountants in line ministries, local governments, etc.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solidFill>
                  <a:srgbClr val="800000"/>
                </a:solidFill>
              </a:rPr>
              <a:t>Finance ministry responsible for accounting standards and policies, and for oversight of line ministries’ FM functions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solidFill>
                  <a:srgbClr val="800000"/>
                </a:solidFill>
              </a:rPr>
              <a:t>Finance ministry also responsible for cash management, risk management  and oversight of TSA</a:t>
            </a:r>
          </a:p>
          <a:p>
            <a:pPr>
              <a:spcBef>
                <a:spcPts val="1200"/>
              </a:spcBef>
            </a:pPr>
            <a:r>
              <a:rPr lang="en-US" sz="2000" dirty="0" smtClean="0">
                <a:solidFill>
                  <a:schemeClr val="accent6"/>
                </a:solidFill>
              </a:rPr>
              <a:t>Organizational structure: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solidFill>
                  <a:srgbClr val="800000"/>
                </a:solidFill>
              </a:rPr>
              <a:t>Directorate General for Public Finance (DGFP) in </a:t>
            </a:r>
            <a:r>
              <a:rPr lang="en-US" sz="2000" dirty="0" err="1" smtClean="0">
                <a:solidFill>
                  <a:srgbClr val="800000"/>
                </a:solidFill>
              </a:rPr>
              <a:t>MoF</a:t>
            </a:r>
            <a:endParaRPr lang="en-US" sz="2000" b="0" dirty="0" smtClean="0">
              <a:solidFill>
                <a:srgbClr val="800000"/>
              </a:solidFill>
            </a:endParaRPr>
          </a:p>
          <a:p>
            <a:pPr lvl="1">
              <a:spcBef>
                <a:spcPts val="1200"/>
              </a:spcBef>
              <a:buNone/>
            </a:pPr>
            <a:endParaRPr lang="en-US" sz="2000" b="0" dirty="0" smtClean="0">
              <a:solidFill>
                <a:srgbClr val="800000"/>
              </a:solidFill>
            </a:endParaRPr>
          </a:p>
          <a:p>
            <a:pPr lvl="1">
              <a:spcBef>
                <a:spcPts val="1200"/>
              </a:spcBef>
            </a:pPr>
            <a:endParaRPr lang="en-US" sz="2000" dirty="0" smtClean="0">
              <a:solidFill>
                <a:srgbClr val="800000"/>
              </a:solidFill>
            </a:endParaRPr>
          </a:p>
          <a:p>
            <a:pPr lvl="1">
              <a:spcBef>
                <a:spcPts val="1200"/>
              </a:spcBef>
              <a:buNone/>
            </a:pPr>
            <a:endParaRPr lang="en-US" sz="2000" dirty="0" smtClean="0">
              <a:solidFill>
                <a:srgbClr val="800000"/>
              </a:solidFill>
            </a:endParaRPr>
          </a:p>
          <a:p>
            <a:pPr lvl="1">
              <a:spcBef>
                <a:spcPts val="1200"/>
              </a:spcBef>
              <a:buNone/>
            </a:pPr>
            <a:endParaRPr lang="en-US" sz="2000" b="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III. Treasury organization, country example (3): </a:t>
            </a:r>
            <a:r>
              <a:rPr lang="en-US" dirty="0" smtClean="0">
                <a:solidFill>
                  <a:schemeClr val="accent2"/>
                </a:solidFill>
              </a:rPr>
              <a:t>Sweden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sz="1650" dirty="0" smtClean="0">
                <a:solidFill>
                  <a:schemeClr val="accent6"/>
                </a:solidFill>
              </a:rPr>
              <a:t>Functions:</a:t>
            </a:r>
          </a:p>
          <a:p>
            <a:pPr lvl="1">
              <a:spcBef>
                <a:spcPts val="1200"/>
              </a:spcBef>
            </a:pPr>
            <a:r>
              <a:rPr lang="en-US" sz="1650" dirty="0" smtClean="0">
                <a:solidFill>
                  <a:srgbClr val="800000"/>
                </a:solidFill>
              </a:rPr>
              <a:t>Payments and control systems operated by line ministries</a:t>
            </a:r>
          </a:p>
          <a:p>
            <a:pPr lvl="1">
              <a:spcBef>
                <a:spcPts val="1200"/>
              </a:spcBef>
            </a:pPr>
            <a:r>
              <a:rPr lang="en-US" sz="1650" dirty="0" smtClean="0">
                <a:solidFill>
                  <a:srgbClr val="800000"/>
                </a:solidFill>
              </a:rPr>
              <a:t>Central agency (ESV) develops accounting rules and issues regulations and guidance</a:t>
            </a:r>
          </a:p>
          <a:p>
            <a:pPr lvl="1">
              <a:spcBef>
                <a:spcPts val="1200"/>
              </a:spcBef>
            </a:pPr>
            <a:r>
              <a:rPr lang="en-US" sz="1650" dirty="0" smtClean="0">
                <a:solidFill>
                  <a:srgbClr val="800000"/>
                </a:solidFill>
              </a:rPr>
              <a:t>Establishes generally accepted accounting principles</a:t>
            </a:r>
          </a:p>
          <a:p>
            <a:pPr lvl="1">
              <a:spcBef>
                <a:spcPts val="1200"/>
              </a:spcBef>
            </a:pPr>
            <a:r>
              <a:rPr lang="en-US" sz="1650" dirty="0" smtClean="0">
                <a:solidFill>
                  <a:srgbClr val="800000"/>
                </a:solidFill>
              </a:rPr>
              <a:t>Manages the government’s accounting system, </a:t>
            </a:r>
            <a:r>
              <a:rPr lang="en-US" sz="1650" i="1" dirty="0" smtClean="0">
                <a:solidFill>
                  <a:srgbClr val="800000"/>
                </a:solidFill>
              </a:rPr>
              <a:t>Hermes</a:t>
            </a:r>
          </a:p>
          <a:p>
            <a:pPr lvl="1">
              <a:spcBef>
                <a:spcPts val="1200"/>
              </a:spcBef>
            </a:pPr>
            <a:r>
              <a:rPr lang="en-US" sz="1650" dirty="0" smtClean="0">
                <a:solidFill>
                  <a:srgbClr val="800000"/>
                </a:solidFill>
              </a:rPr>
              <a:t>Produces and analyses data on central government spending and financial performance</a:t>
            </a:r>
          </a:p>
          <a:p>
            <a:pPr lvl="1">
              <a:spcBef>
                <a:spcPts val="1200"/>
              </a:spcBef>
            </a:pPr>
            <a:r>
              <a:rPr lang="en-US" sz="1650" dirty="0" smtClean="0">
                <a:solidFill>
                  <a:srgbClr val="800000"/>
                </a:solidFill>
              </a:rPr>
              <a:t>Makes regular estimates of outcomes of government budget and publishes four forecasts per year</a:t>
            </a:r>
          </a:p>
          <a:p>
            <a:pPr lvl="1">
              <a:spcBef>
                <a:spcPts val="1200"/>
              </a:spcBef>
            </a:pPr>
            <a:r>
              <a:rPr lang="en-US" sz="1650" dirty="0" smtClean="0">
                <a:solidFill>
                  <a:srgbClr val="800000"/>
                </a:solidFill>
              </a:rPr>
              <a:t>Runs extensive training, support and consulting activities</a:t>
            </a:r>
          </a:p>
          <a:p>
            <a:pPr>
              <a:spcBef>
                <a:spcPts val="1200"/>
              </a:spcBef>
            </a:pPr>
            <a:r>
              <a:rPr lang="en-US" sz="1650" dirty="0" smtClean="0">
                <a:solidFill>
                  <a:schemeClr val="accent6"/>
                </a:solidFill>
              </a:rPr>
              <a:t>Organizational structure:</a:t>
            </a:r>
          </a:p>
          <a:p>
            <a:pPr lvl="1">
              <a:spcBef>
                <a:spcPts val="1200"/>
              </a:spcBef>
            </a:pPr>
            <a:r>
              <a:rPr lang="en-US" sz="1650" dirty="0" smtClean="0">
                <a:solidFill>
                  <a:srgbClr val="800000"/>
                </a:solidFill>
              </a:rPr>
              <a:t>Swedish National Financial Management Authority (ESV)</a:t>
            </a:r>
          </a:p>
          <a:p>
            <a:pPr>
              <a:spcBef>
                <a:spcPts val="2400"/>
              </a:spcBef>
              <a:buNone/>
            </a:pPr>
            <a:endParaRPr lang="en-US" sz="20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III. Treasury organization, country example (4): </a:t>
            </a:r>
            <a:r>
              <a:rPr lang="en-US" dirty="0" smtClean="0">
                <a:solidFill>
                  <a:schemeClr val="accent2"/>
                </a:solidFill>
              </a:rPr>
              <a:t>Indonesia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sz="1900" dirty="0" smtClean="0">
                <a:solidFill>
                  <a:schemeClr val="accent6"/>
                </a:solidFill>
              </a:rPr>
              <a:t>Functions:</a:t>
            </a:r>
          </a:p>
          <a:p>
            <a:pPr lvl="1">
              <a:spcBef>
                <a:spcPts val="1200"/>
              </a:spcBef>
            </a:pPr>
            <a:r>
              <a:rPr lang="en-US" sz="1900" dirty="0" smtClean="0">
                <a:solidFill>
                  <a:srgbClr val="800000"/>
                </a:solidFill>
              </a:rPr>
              <a:t>DG Treasury in </a:t>
            </a:r>
            <a:r>
              <a:rPr lang="en-US" sz="1900" dirty="0" err="1" smtClean="0">
                <a:solidFill>
                  <a:srgbClr val="800000"/>
                </a:solidFill>
              </a:rPr>
              <a:t>MoF</a:t>
            </a:r>
            <a:r>
              <a:rPr lang="en-US" sz="1900" dirty="0" smtClean="0">
                <a:solidFill>
                  <a:srgbClr val="800000"/>
                </a:solidFill>
              </a:rPr>
              <a:t> oversees all key treasury functions – cash/debt management, government banking arrangements, fixed asset management, and government accounting.</a:t>
            </a:r>
          </a:p>
          <a:p>
            <a:pPr lvl="1">
              <a:spcBef>
                <a:spcPts val="1200"/>
              </a:spcBef>
            </a:pPr>
            <a:r>
              <a:rPr lang="en-US" sz="1900" dirty="0" smtClean="0">
                <a:solidFill>
                  <a:srgbClr val="800000"/>
                </a:solidFill>
              </a:rPr>
              <a:t>A network of 33 regional administrative offices (KANWILs) and 165 local treasury payment offices (KPPNs) undertake Treasury operations in the field, supervised by DG Treasury</a:t>
            </a:r>
          </a:p>
          <a:p>
            <a:pPr lvl="1">
              <a:spcBef>
                <a:spcPts val="1200"/>
              </a:spcBef>
            </a:pPr>
            <a:r>
              <a:rPr lang="en-US" sz="1900" dirty="0" smtClean="0">
                <a:solidFill>
                  <a:srgbClr val="800000"/>
                </a:solidFill>
              </a:rPr>
              <a:t>Accounting standards are set by an independent Government Accounting Standards Committee (KSAP), established in 2004 </a:t>
            </a:r>
          </a:p>
          <a:p>
            <a:pPr>
              <a:spcBef>
                <a:spcPts val="1200"/>
              </a:spcBef>
            </a:pPr>
            <a:r>
              <a:rPr lang="en-US" sz="1900" dirty="0" smtClean="0">
                <a:solidFill>
                  <a:schemeClr val="accent6"/>
                </a:solidFill>
              </a:rPr>
              <a:t>Organizational structure:</a:t>
            </a:r>
          </a:p>
          <a:p>
            <a:pPr lvl="1">
              <a:spcBef>
                <a:spcPts val="1200"/>
              </a:spcBef>
            </a:pPr>
            <a:r>
              <a:rPr lang="en-US" sz="1900" dirty="0" smtClean="0">
                <a:solidFill>
                  <a:srgbClr val="800000"/>
                </a:solidFill>
              </a:rPr>
              <a:t>DG Treasury comprises 7 Directorates: Budget Execution, State Cash Management, State Fixed Assets, Treasury Securities, Foreign Debt and Grants, Subsidiary Loans, Accounting and IT</a:t>
            </a:r>
          </a:p>
          <a:p>
            <a:pPr lvl="1">
              <a:spcBef>
                <a:spcPts val="1200"/>
              </a:spcBef>
              <a:buNone/>
            </a:pPr>
            <a:endParaRPr lang="en-US" sz="2000" dirty="0" smtClean="0">
              <a:solidFill>
                <a:srgbClr val="800000"/>
              </a:solidFill>
            </a:endParaRP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/>
                </a:solidFill>
              </a:rPr>
              <a:t/>
            </a:r>
            <a:br>
              <a:rPr lang="en-US" dirty="0" smtClean="0">
                <a:solidFill>
                  <a:schemeClr val="accent6"/>
                </a:solidFill>
              </a:rPr>
            </a:br>
            <a:r>
              <a:rPr lang="en-US" dirty="0" smtClean="0">
                <a:solidFill>
                  <a:srgbClr val="800000"/>
                </a:solidFill>
              </a:rPr>
              <a:t>III. Treasury organizational structures – </a:t>
            </a:r>
            <a:r>
              <a:rPr lang="en-US" dirty="0" smtClean="0">
                <a:solidFill>
                  <a:schemeClr val="accent2"/>
                </a:solidFill>
              </a:rPr>
              <a:t>advantages and disadvantages</a:t>
            </a:r>
            <a:endParaRPr lang="en-US" dirty="0">
              <a:solidFill>
                <a:schemeClr val="accent2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8229600" cy="50204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70563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Advantages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Disadvantages/ Challenges</a:t>
                      </a:r>
                      <a:endParaRPr lang="en-US" sz="1600" dirty="0"/>
                    </a:p>
                  </a:txBody>
                  <a:tcPr/>
                </a:tc>
              </a:tr>
              <a:tr h="70563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800000"/>
                          </a:solidFill>
                        </a:rPr>
                        <a:t>Directorate/Department of the </a:t>
                      </a:r>
                      <a:r>
                        <a:rPr lang="en-US" sz="1600" dirty="0" err="1" smtClean="0">
                          <a:solidFill>
                            <a:srgbClr val="800000"/>
                          </a:solidFill>
                        </a:rPr>
                        <a:t>MoF</a:t>
                      </a:r>
                      <a:endParaRPr lang="en-US" sz="1600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Strong synergy with other fiscal/PFM functions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Bureaucratic inertia,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organizational silos,</a:t>
                      </a:r>
                      <a:r>
                        <a:rPr lang="en-US" sz="1600" baseline="0" dirty="0" smtClean="0"/>
                        <a:t> poor horizontal and vertical communications</a:t>
                      </a:r>
                      <a:endParaRPr lang="en-US" sz="1600" dirty="0" smtClean="0"/>
                    </a:p>
                  </a:txBody>
                  <a:tcPr/>
                </a:tc>
              </a:tr>
              <a:tr h="1008043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Part</a:t>
                      </a:r>
                      <a:r>
                        <a:rPr lang="en-US" sz="1600" baseline="0" dirty="0" smtClean="0"/>
                        <a:t> of a powerful finance ministry with connections to highest level of government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Politicized</a:t>
                      </a:r>
                      <a:r>
                        <a:rPr lang="en-US" sz="1600" baseline="0" dirty="0" smtClean="0"/>
                        <a:t> organization, prone to slow decision making and weak management</a:t>
                      </a:r>
                      <a:endParaRPr lang="en-US" sz="1600" dirty="0"/>
                    </a:p>
                  </a:txBody>
                  <a:tcPr/>
                </a:tc>
              </a:tr>
              <a:tr h="408818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408818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800000"/>
                          </a:solidFill>
                        </a:rPr>
                        <a:t>Arms’-length agency</a:t>
                      </a:r>
                      <a:endParaRPr lang="en-US" sz="1600" dirty="0">
                        <a:solidFill>
                          <a:srgbClr val="8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aseline="0" dirty="0" smtClean="0"/>
                        <a:t>Narrow mandate promotes strong management, efficient decision making, effective service delivery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Disconnect from other fiscal/PFM</a:t>
                      </a:r>
                      <a:r>
                        <a:rPr lang="en-US" sz="1600" baseline="0" dirty="0" smtClean="0"/>
                        <a:t> functions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/>
                </a:tc>
              </a:tr>
              <a:tr h="70563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Strong corporate incentives,</a:t>
                      </a:r>
                      <a:r>
                        <a:rPr lang="en-US" sz="1600" baseline="0" dirty="0" smtClean="0"/>
                        <a:t> internal communications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Lack of political connections and broader vision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IV. Trends in Treasury design since 1980s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 smtClean="0">
                <a:solidFill>
                  <a:srgbClr val="800000"/>
                </a:solidFill>
              </a:rPr>
              <a:t>Functional capabilities:</a:t>
            </a:r>
          </a:p>
          <a:p>
            <a:pPr lvl="1"/>
            <a:r>
              <a:rPr lang="en-US" sz="1600" dirty="0" smtClean="0">
                <a:solidFill>
                  <a:schemeClr val="accent2"/>
                </a:solidFill>
              </a:rPr>
              <a:t>Automation of payment processing and control and greater use of electronic channels for payments and revenue collection</a:t>
            </a:r>
          </a:p>
          <a:p>
            <a:pPr lvl="1"/>
            <a:r>
              <a:rPr lang="en-US" sz="1600" dirty="0" smtClean="0">
                <a:solidFill>
                  <a:schemeClr val="accent2"/>
                </a:solidFill>
              </a:rPr>
              <a:t>Establishment of a treasury single account (TSA) linked to the commercial banking system</a:t>
            </a:r>
          </a:p>
          <a:p>
            <a:pPr lvl="1"/>
            <a:r>
              <a:rPr lang="en-US" sz="1600" dirty="0" smtClean="0">
                <a:solidFill>
                  <a:schemeClr val="accent2"/>
                </a:solidFill>
              </a:rPr>
              <a:t>Stronger emphasis on cash planning/management, risk-related aspects of accounting and control</a:t>
            </a:r>
          </a:p>
          <a:p>
            <a:pPr lvl="1"/>
            <a:r>
              <a:rPr lang="en-US" sz="1600" dirty="0" smtClean="0">
                <a:solidFill>
                  <a:schemeClr val="accent2"/>
                </a:solidFill>
              </a:rPr>
              <a:t>Strengthened relationship between cash management and debt management functions </a:t>
            </a:r>
          </a:p>
          <a:p>
            <a:r>
              <a:rPr lang="en-US" sz="1600" dirty="0" smtClean="0">
                <a:solidFill>
                  <a:srgbClr val="800000"/>
                </a:solidFill>
              </a:rPr>
              <a:t>Institutional design:</a:t>
            </a:r>
          </a:p>
          <a:p>
            <a:pPr lvl="1"/>
            <a:r>
              <a:rPr lang="en-US" sz="1600" dirty="0" smtClean="0">
                <a:solidFill>
                  <a:schemeClr val="accent2"/>
                </a:solidFill>
              </a:rPr>
              <a:t>Increasing decentralization of operational functions (e.g., payment processing, accounting, internal control)</a:t>
            </a:r>
          </a:p>
          <a:p>
            <a:pPr lvl="1"/>
            <a:r>
              <a:rPr lang="en-US" sz="1600" dirty="0" smtClean="0">
                <a:solidFill>
                  <a:schemeClr val="accent2"/>
                </a:solidFill>
              </a:rPr>
              <a:t>Establishment of autonomous agencies to manage the remaining (or part of) centralized functions (more common for specialized functions, such as debt and cash management)</a:t>
            </a:r>
          </a:p>
          <a:p>
            <a:r>
              <a:rPr lang="en-US" sz="1600" dirty="0" smtClean="0">
                <a:solidFill>
                  <a:srgbClr val="800000"/>
                </a:solidFill>
              </a:rPr>
              <a:t>Others:</a:t>
            </a:r>
          </a:p>
          <a:p>
            <a:pPr lvl="1"/>
            <a:r>
              <a:rPr lang="en-US" sz="1600" dirty="0" smtClean="0">
                <a:solidFill>
                  <a:schemeClr val="accent2"/>
                </a:solidFill>
              </a:rPr>
              <a:t>With computerization, reduction in staff strength </a:t>
            </a:r>
          </a:p>
          <a:p>
            <a:pPr>
              <a:buNone/>
            </a:pPr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IV. Example – UK Treasury Organization in the 1980s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0" dirty="0" smtClean="0"/>
              <a:t>Paymaster General’s Office (PGO), a department of the finance ministry (HM Treasury) managed all payment and payroll transactions centrally</a:t>
            </a:r>
          </a:p>
          <a:p>
            <a:r>
              <a:rPr lang="en-US" sz="2400" b="0" dirty="0" smtClean="0"/>
              <a:t>The PGO managed all government bank accounts through a TSA operated by the Bank of England (BoE)</a:t>
            </a:r>
          </a:p>
          <a:p>
            <a:r>
              <a:rPr lang="en-US" sz="2400" b="0" dirty="0" smtClean="0"/>
              <a:t>Procurement transactions were also managed centrally on behalf of spending ministries</a:t>
            </a:r>
          </a:p>
          <a:p>
            <a:r>
              <a:rPr lang="en-US" sz="2400" b="0" dirty="0" smtClean="0"/>
              <a:t>HM Treasury set cash limits and monitored budget execution through its budget department</a:t>
            </a:r>
          </a:p>
          <a:p>
            <a:r>
              <a:rPr lang="en-US" sz="2400" b="0" dirty="0" smtClean="0"/>
              <a:t>The Finance/Budget Director of each spending ministry was appointed by HM Treasury </a:t>
            </a:r>
            <a:endParaRPr lang="en-US" sz="2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IV. Example – UK Treasury Organization in 2015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b="0" dirty="0" smtClean="0"/>
              <a:t>PGO abolished – all payments, payroll and procurement transactions were devolved to line ministries</a:t>
            </a:r>
          </a:p>
          <a:p>
            <a:r>
              <a:rPr lang="en-US" sz="2200" b="0" dirty="0" smtClean="0"/>
              <a:t>Finance/budget departments in line ministries strengthened – Finance Directors are now appointed by the Permanent Secretaries (PSs) of these ministries</a:t>
            </a:r>
          </a:p>
          <a:p>
            <a:r>
              <a:rPr lang="en-US" sz="2200" b="0" dirty="0" smtClean="0"/>
              <a:t>Government banking operations have been outsourced to two commercial banks</a:t>
            </a:r>
          </a:p>
          <a:p>
            <a:r>
              <a:rPr lang="en-US" sz="2200" b="0" dirty="0" smtClean="0"/>
              <a:t>Debt management operations are conducted through an agency, the Debt Management Office, established in 1998 </a:t>
            </a:r>
          </a:p>
          <a:p>
            <a:pPr>
              <a:buNone/>
            </a:pPr>
            <a:r>
              <a:rPr lang="en-US" sz="2200" b="0" dirty="0" smtClean="0">
                <a:solidFill>
                  <a:srgbClr val="800000"/>
                </a:solidFill>
              </a:rPr>
              <a:t>	However, central supervision of financial management was strengthened in 2013 by appointment of a new PS position in HM Treasury, reflecting concerns that decentralized controls were not fully effective following global financial crisis</a:t>
            </a:r>
            <a:endParaRPr lang="en-US" sz="2200" b="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V. Key steps required to reorganize Treasury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100" b="0" dirty="0" smtClean="0"/>
              <a:t>Functional review of treasury organization – which functions are not required; which functions should be added/reinforced; scope for </a:t>
            </a:r>
            <a:r>
              <a:rPr lang="en-US" sz="2100" b="0" dirty="0" err="1" smtClean="0"/>
              <a:t>deconcentrating</a:t>
            </a:r>
            <a:r>
              <a:rPr lang="en-US" sz="2100" b="0" dirty="0" smtClean="0"/>
              <a:t> / decentralizing certain functions</a:t>
            </a:r>
          </a:p>
          <a:p>
            <a:r>
              <a:rPr lang="en-US" sz="2100" b="0" dirty="0" smtClean="0"/>
              <a:t>Analysis and re-engineering of business processes</a:t>
            </a:r>
          </a:p>
          <a:p>
            <a:r>
              <a:rPr lang="en-US" sz="2100" b="0" dirty="0" smtClean="0"/>
              <a:t>Analysis of human resources capacities and skills gaps</a:t>
            </a:r>
          </a:p>
          <a:p>
            <a:r>
              <a:rPr lang="en-US" sz="2100" b="0" dirty="0" smtClean="0"/>
              <a:t>Development of revised organizational chart and job descriptions</a:t>
            </a:r>
          </a:p>
          <a:p>
            <a:r>
              <a:rPr lang="en-US" sz="2100" b="0" dirty="0" smtClean="0"/>
              <a:t>Review of IT systems and development of e-Treasury</a:t>
            </a:r>
          </a:p>
          <a:p>
            <a:r>
              <a:rPr lang="en-US" sz="2100" b="0" dirty="0" smtClean="0"/>
              <a:t>Analysis of views of key stakeholders, e.g., </a:t>
            </a:r>
            <a:r>
              <a:rPr lang="en-US" sz="2100" b="0" dirty="0" err="1" smtClean="0"/>
              <a:t>MoF</a:t>
            </a:r>
            <a:r>
              <a:rPr lang="en-US" sz="2100" b="0" dirty="0" smtClean="0"/>
              <a:t>, line ministries, central bank</a:t>
            </a:r>
          </a:p>
          <a:p>
            <a:r>
              <a:rPr lang="en-US" sz="2100" b="0" dirty="0" smtClean="0"/>
              <a:t>Preparation of a change management plan, internal/external communications strategy</a:t>
            </a:r>
          </a:p>
          <a:p>
            <a:r>
              <a:rPr lang="en-US" sz="2100" b="0" dirty="0" smtClean="0">
                <a:solidFill>
                  <a:srgbClr val="800000"/>
                </a:solidFill>
              </a:rPr>
              <a:t>Many countries have introduced changes on a gradual, step-by-step basis</a:t>
            </a:r>
            <a:endParaRPr lang="en-US" sz="2100" b="0" dirty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543800" cy="1066800"/>
          </a:xfrm>
        </p:spPr>
        <p:txBody>
          <a:bodyPr/>
          <a:lstStyle/>
          <a:p>
            <a:r>
              <a:rPr lang="en-US" sz="2400" dirty="0" smtClean="0">
                <a:solidFill>
                  <a:srgbClr val="800000"/>
                </a:solidFill>
              </a:rPr>
              <a:t/>
            </a:r>
            <a:br>
              <a:rPr lang="en-US" sz="2400" dirty="0" smtClean="0">
                <a:solidFill>
                  <a:srgbClr val="800000"/>
                </a:solidFill>
              </a:rPr>
            </a:br>
            <a:r>
              <a:rPr lang="en-US" sz="3200" dirty="0" smtClean="0">
                <a:solidFill>
                  <a:srgbClr val="800000"/>
                </a:solidFill>
              </a:rPr>
              <a:t>Outline of Presentation</a:t>
            </a:r>
            <a:endParaRPr lang="en-US" sz="2400" dirty="0">
              <a:solidFill>
                <a:srgbClr val="00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534400" cy="5410200"/>
          </a:xfrm>
        </p:spPr>
        <p:txBody>
          <a:bodyPr anchor="t"/>
          <a:lstStyle/>
          <a:p>
            <a:pPr marL="457200" indent="-457200">
              <a:spcBef>
                <a:spcPts val="1200"/>
              </a:spcBef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	</a:t>
            </a:r>
            <a:endParaRPr lang="en-US" sz="2400" dirty="0" smtClean="0"/>
          </a:p>
          <a:p>
            <a:pPr marL="571500" indent="-571500">
              <a:spcBef>
                <a:spcPts val="1200"/>
              </a:spcBef>
              <a:buFont typeface="+mj-lt"/>
              <a:buAutoNum type="romanUcPeriod"/>
            </a:pPr>
            <a:r>
              <a:rPr lang="en-US" sz="2800" b="0" dirty="0" smtClean="0"/>
              <a:t>Introduction </a:t>
            </a:r>
          </a:p>
          <a:p>
            <a:pPr marL="571500" indent="-571500">
              <a:spcBef>
                <a:spcPts val="1200"/>
              </a:spcBef>
              <a:buFont typeface="+mj-lt"/>
              <a:buAutoNum type="romanUcPeriod"/>
            </a:pPr>
            <a:r>
              <a:rPr lang="en-US" sz="2800" b="0" dirty="0" smtClean="0"/>
              <a:t>Treasury functions, traditional and modern</a:t>
            </a:r>
          </a:p>
          <a:p>
            <a:pPr marL="571500" indent="-571500">
              <a:spcBef>
                <a:spcPts val="1200"/>
              </a:spcBef>
              <a:buFont typeface="+mj-lt"/>
              <a:buAutoNum type="romanUcPeriod"/>
            </a:pPr>
            <a:r>
              <a:rPr lang="en-US" sz="2800" b="0" dirty="0" smtClean="0"/>
              <a:t>Alternative models of Treasury organization </a:t>
            </a:r>
          </a:p>
          <a:p>
            <a:pPr marL="571500" indent="-571500">
              <a:spcBef>
                <a:spcPts val="1200"/>
              </a:spcBef>
              <a:buFont typeface="+mj-lt"/>
              <a:buAutoNum type="romanUcPeriod"/>
            </a:pPr>
            <a:r>
              <a:rPr lang="en-US" sz="2800" b="0" dirty="0" smtClean="0"/>
              <a:t>International trends in Treasury design since the 1980s</a:t>
            </a:r>
          </a:p>
          <a:p>
            <a:pPr marL="571500" indent="-571500">
              <a:spcBef>
                <a:spcPts val="1200"/>
              </a:spcBef>
              <a:buFont typeface="+mj-lt"/>
              <a:buAutoNum type="romanUcPeriod"/>
            </a:pPr>
            <a:r>
              <a:rPr lang="en-US" sz="2800" b="0" smtClean="0"/>
              <a:t>Key steps </a:t>
            </a:r>
            <a:r>
              <a:rPr lang="en-US" sz="2800" b="0" dirty="0" smtClean="0"/>
              <a:t>required to reorganize Treasury functions </a:t>
            </a:r>
          </a:p>
          <a:p>
            <a:pPr marL="571500" indent="-571500">
              <a:spcBef>
                <a:spcPts val="1200"/>
              </a:spcBef>
              <a:buFont typeface="+mj-lt"/>
              <a:buAutoNum type="romanUcPeriod"/>
            </a:pPr>
            <a:r>
              <a:rPr lang="en-US" sz="2800" b="0" dirty="0" smtClean="0"/>
              <a:t>Conclusions and key issues for Iran </a:t>
            </a:r>
          </a:p>
          <a:p>
            <a:pPr marL="571500" indent="-571500">
              <a:spcBef>
                <a:spcPts val="1200"/>
              </a:spcBef>
              <a:buNone/>
            </a:pPr>
            <a:endParaRPr lang="en-US" sz="2400" dirty="0" smtClean="0"/>
          </a:p>
          <a:p>
            <a:pPr marL="571500" indent="-571500">
              <a:spcBef>
                <a:spcPts val="1200"/>
              </a:spcBef>
              <a:buNone/>
            </a:pPr>
            <a:endParaRPr lang="en-US" sz="2400" dirty="0" smtClean="0"/>
          </a:p>
          <a:p>
            <a:pPr marL="571500" indent="-571500">
              <a:spcBef>
                <a:spcPts val="1200"/>
              </a:spcBef>
              <a:buNone/>
            </a:pPr>
            <a:r>
              <a:rPr lang="en-US" sz="2400" dirty="0" smtClean="0"/>
              <a:t>	</a:t>
            </a:r>
            <a:endParaRPr lang="en-US" sz="2400" dirty="0" smtClean="0">
              <a:solidFill>
                <a:srgbClr val="8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VI. Conclusions – </a:t>
            </a:r>
            <a:r>
              <a:rPr lang="en-US" dirty="0" smtClean="0">
                <a:solidFill>
                  <a:schemeClr val="accent6"/>
                </a:solidFill>
              </a:rPr>
              <a:t>Lessons learned from International Experience 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sz="2000" b="0" dirty="0" smtClean="0"/>
              <a:t>There is no unique model of an “ideal” treasury organization</a:t>
            </a:r>
          </a:p>
          <a:p>
            <a:pPr>
              <a:spcBef>
                <a:spcPts val="1200"/>
              </a:spcBef>
            </a:pPr>
            <a:r>
              <a:rPr lang="en-US" sz="2000" b="0" dirty="0" smtClean="0"/>
              <a:t>Many advanced and middle-income countries have moved from a centralized to a decentralized (or hybrid) Treasury organization in the last 20-30 years, increasing accountability and transparency</a:t>
            </a:r>
          </a:p>
          <a:p>
            <a:pPr>
              <a:spcBef>
                <a:spcPts val="1200"/>
              </a:spcBef>
            </a:pPr>
            <a:r>
              <a:rPr lang="en-US" sz="2000" b="0" dirty="0" smtClean="0"/>
              <a:t>Several countries have established arms’-length debt management agencies, in some cases combining Treasury functions, e.g., cash planning/management</a:t>
            </a:r>
          </a:p>
          <a:p>
            <a:pPr>
              <a:spcBef>
                <a:spcPts val="1200"/>
              </a:spcBef>
            </a:pPr>
            <a:r>
              <a:rPr lang="en-US" sz="2000" b="0" dirty="0" smtClean="0"/>
              <a:t>IT systems have improved vastly: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solidFill>
                  <a:srgbClr val="800000"/>
                </a:solidFill>
              </a:rPr>
              <a:t>Automating payment processing and internal control functions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solidFill>
                  <a:srgbClr val="800000"/>
                </a:solidFill>
              </a:rPr>
              <a:t>Integrating TSA with commercial banking systems</a:t>
            </a:r>
          </a:p>
          <a:p>
            <a:pPr lvl="1">
              <a:spcBef>
                <a:spcPts val="1200"/>
              </a:spcBef>
            </a:pPr>
            <a:r>
              <a:rPr lang="en-US" sz="2000" dirty="0" smtClean="0">
                <a:solidFill>
                  <a:srgbClr val="800000"/>
                </a:solidFill>
              </a:rPr>
              <a:t>leading to large staff reductions in many countries</a:t>
            </a:r>
          </a:p>
          <a:p>
            <a:pPr>
              <a:spcBef>
                <a:spcPts val="1200"/>
              </a:spcBef>
              <a:buNone/>
            </a:pPr>
            <a:endParaRPr lang="en-US" sz="2200" b="0" dirty="0" smtClean="0"/>
          </a:p>
          <a:p>
            <a:pPr>
              <a:spcBef>
                <a:spcPts val="1200"/>
              </a:spcBef>
              <a:buNone/>
            </a:pPr>
            <a:endParaRPr lang="en-US" sz="2200" b="0" dirty="0" smtClean="0"/>
          </a:p>
          <a:p>
            <a:pPr>
              <a:spcBef>
                <a:spcPts val="1200"/>
              </a:spcBef>
            </a:pPr>
            <a:endParaRPr lang="en-US" sz="20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VI. Conclusions – </a:t>
            </a:r>
            <a:r>
              <a:rPr lang="en-US" dirty="0" smtClean="0">
                <a:solidFill>
                  <a:schemeClr val="accent6"/>
                </a:solidFill>
              </a:rPr>
              <a:t>Relevant issues for consideration in Iran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sz="2150" b="0" dirty="0" smtClean="0"/>
              <a:t>Does the </a:t>
            </a:r>
            <a:r>
              <a:rPr lang="en-US" sz="2150" b="0" dirty="0" smtClean="0">
                <a:solidFill>
                  <a:srgbClr val="800000"/>
                </a:solidFill>
              </a:rPr>
              <a:t>legal framework </a:t>
            </a:r>
            <a:r>
              <a:rPr lang="en-US" sz="2150" b="0" dirty="0" smtClean="0"/>
              <a:t>provided in the Constitution and PFM laws define adequately the role and functions of the Treasury?</a:t>
            </a:r>
          </a:p>
          <a:p>
            <a:pPr>
              <a:spcBef>
                <a:spcPts val="1200"/>
              </a:spcBef>
            </a:pPr>
            <a:r>
              <a:rPr lang="en-US" sz="2150" b="0" dirty="0" smtClean="0"/>
              <a:t>To what extent does Iran rely on a </a:t>
            </a:r>
            <a:r>
              <a:rPr lang="en-US" sz="2150" b="0" dirty="0" smtClean="0">
                <a:solidFill>
                  <a:srgbClr val="800000"/>
                </a:solidFill>
              </a:rPr>
              <a:t>centralized  or decentralized / </a:t>
            </a:r>
            <a:r>
              <a:rPr lang="en-US" sz="2150" b="0" dirty="0" err="1" smtClean="0">
                <a:solidFill>
                  <a:srgbClr val="800000"/>
                </a:solidFill>
              </a:rPr>
              <a:t>deconcentrated</a:t>
            </a:r>
            <a:r>
              <a:rPr lang="en-US" sz="2150" b="0" dirty="0" smtClean="0">
                <a:solidFill>
                  <a:srgbClr val="800000"/>
                </a:solidFill>
              </a:rPr>
              <a:t> model</a:t>
            </a:r>
            <a:r>
              <a:rPr lang="en-US" sz="2150" b="0" dirty="0" smtClean="0"/>
              <a:t> of Treasury functions?</a:t>
            </a:r>
          </a:p>
          <a:p>
            <a:pPr>
              <a:spcBef>
                <a:spcPts val="1200"/>
              </a:spcBef>
            </a:pPr>
            <a:r>
              <a:rPr lang="en-US" sz="2150" b="0" dirty="0" smtClean="0"/>
              <a:t>Is the </a:t>
            </a:r>
            <a:r>
              <a:rPr lang="en-US" sz="2150" b="0" dirty="0" smtClean="0">
                <a:solidFill>
                  <a:srgbClr val="800000"/>
                </a:solidFill>
              </a:rPr>
              <a:t>execution of controls </a:t>
            </a:r>
            <a:r>
              <a:rPr lang="en-US" sz="2150" b="0" dirty="0" smtClean="0"/>
              <a:t>stronger at the center or in line ministries and other spending agencies</a:t>
            </a:r>
          </a:p>
          <a:p>
            <a:pPr>
              <a:spcBef>
                <a:spcPts val="1200"/>
              </a:spcBef>
            </a:pPr>
            <a:r>
              <a:rPr lang="en-US" sz="2150" b="0" dirty="0" smtClean="0"/>
              <a:t>Is the </a:t>
            </a:r>
            <a:r>
              <a:rPr lang="en-US" sz="2150" b="0" dirty="0" smtClean="0">
                <a:solidFill>
                  <a:srgbClr val="800000"/>
                </a:solidFill>
              </a:rPr>
              <a:t>capacity for executing Treasury functions </a:t>
            </a:r>
            <a:r>
              <a:rPr lang="en-US" sz="2150" b="0" dirty="0" smtClean="0"/>
              <a:t>stronger at the center or in spending agencies?</a:t>
            </a:r>
          </a:p>
          <a:p>
            <a:pPr>
              <a:spcBef>
                <a:spcPts val="1200"/>
              </a:spcBef>
            </a:pPr>
            <a:r>
              <a:rPr lang="en-US" sz="2150" b="0" dirty="0" smtClean="0"/>
              <a:t>Does the Iranian Treasury carry out functions that are </a:t>
            </a:r>
            <a:r>
              <a:rPr lang="en-US" sz="2150" b="0" dirty="0" smtClean="0">
                <a:solidFill>
                  <a:srgbClr val="800000"/>
                </a:solidFill>
              </a:rPr>
              <a:t>not</a:t>
            </a:r>
            <a:r>
              <a:rPr lang="en-US" sz="2150" b="0" dirty="0" smtClean="0">
                <a:solidFill>
                  <a:srgbClr val="C00000"/>
                </a:solidFill>
              </a:rPr>
              <a:t> </a:t>
            </a:r>
            <a:r>
              <a:rPr lang="en-US" sz="2150" b="0" dirty="0" smtClean="0">
                <a:solidFill>
                  <a:srgbClr val="800000"/>
                </a:solidFill>
              </a:rPr>
              <a:t>central</a:t>
            </a:r>
            <a:r>
              <a:rPr lang="en-US" sz="2150" b="0" dirty="0" smtClean="0">
                <a:solidFill>
                  <a:srgbClr val="C00000"/>
                </a:solidFill>
              </a:rPr>
              <a:t> </a:t>
            </a:r>
            <a:r>
              <a:rPr lang="en-US" sz="2150" b="0" dirty="0" smtClean="0"/>
              <a:t>to its mandate?</a:t>
            </a:r>
          </a:p>
          <a:p>
            <a:pPr>
              <a:spcBef>
                <a:spcPts val="1200"/>
              </a:spcBef>
            </a:pPr>
            <a:r>
              <a:rPr lang="en-US" sz="2150" b="0" dirty="0" smtClean="0"/>
              <a:t>Do </a:t>
            </a:r>
            <a:r>
              <a:rPr lang="en-US" sz="2150" b="0" dirty="0" smtClean="0">
                <a:solidFill>
                  <a:srgbClr val="800000"/>
                </a:solidFill>
              </a:rPr>
              <a:t>business processes and IT systems </a:t>
            </a:r>
            <a:r>
              <a:rPr lang="en-US" sz="2150" b="0" dirty="0" smtClean="0"/>
              <a:t>require modernization?</a:t>
            </a:r>
          </a:p>
          <a:p>
            <a:pPr>
              <a:spcBef>
                <a:spcPts val="1200"/>
              </a:spcBef>
              <a:buNone/>
            </a:pPr>
            <a:endParaRPr lang="en-US" sz="20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I. Introduction</a:t>
            </a:r>
            <a:br>
              <a:rPr lang="en-US" dirty="0" smtClean="0"/>
            </a:br>
            <a:r>
              <a:rPr lang="en-US" dirty="0" smtClean="0"/>
              <a:t>Public Resource Management Cycle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17803-2800-4867-BEDA-65382B359458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371600"/>
            <a:ext cx="6177790" cy="484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52400" y="6477000"/>
            <a:ext cx="8839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0" i="1" dirty="0" smtClean="0">
                <a:solidFill>
                  <a:schemeClr val="tx1"/>
                </a:solidFill>
              </a:rPr>
              <a:t>Source: World Bank, “Public Expenditure Management Handbook”, 1998. Treasuries usually focus mainly on Stages (4) and (5).</a:t>
            </a:r>
            <a:endParaRPr lang="en-US" sz="1100" b="0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II. Traditional and modern Treasury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0" dirty="0" smtClean="0">
                <a:solidFill>
                  <a:srgbClr val="800000"/>
                </a:solidFill>
              </a:rPr>
              <a:t>Treasury’s traditional role </a:t>
            </a:r>
            <a:r>
              <a:rPr lang="en-US" sz="2400" b="0" dirty="0" smtClean="0"/>
              <a:t>was as a government payment office, to manage all government payments centrally or release cash to ministries’ accounts in the central bank or commercial banks</a:t>
            </a:r>
          </a:p>
          <a:p>
            <a:pPr>
              <a:buNone/>
            </a:pPr>
            <a:endParaRPr lang="en-US" sz="2400" b="0" dirty="0" smtClean="0"/>
          </a:p>
          <a:p>
            <a:r>
              <a:rPr lang="en-US" sz="2400" b="0" dirty="0" smtClean="0">
                <a:solidFill>
                  <a:srgbClr val="800000"/>
                </a:solidFill>
              </a:rPr>
              <a:t>Modern Treasuries </a:t>
            </a:r>
            <a:r>
              <a:rPr lang="en-US" sz="2400" b="0" dirty="0" smtClean="0"/>
              <a:t>have taken on a wider range of functions – including consolidated financial reporting, e-Treasury systems management, monitoring of guarantees and contingent liabilities, commitment control, and cash and debt management – while in many countries, devolving responsibility for bulk payment processing and control operations to line ministries </a:t>
            </a:r>
            <a:endParaRPr lang="en-US" sz="2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II. Core Treasury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900" b="0" dirty="0" smtClean="0"/>
              <a:t>Processing of payments</a:t>
            </a:r>
          </a:p>
          <a:p>
            <a:r>
              <a:rPr lang="en-US" sz="1900" b="0" dirty="0" smtClean="0"/>
              <a:t>Accounting for government transactions and preparing consolidated fiscal statements of general government </a:t>
            </a:r>
          </a:p>
          <a:p>
            <a:r>
              <a:rPr lang="en-US" sz="1900" b="0" dirty="0" smtClean="0"/>
              <a:t>Managing government payroll</a:t>
            </a:r>
          </a:p>
          <a:p>
            <a:r>
              <a:rPr lang="en-US" sz="1900" b="0" dirty="0" smtClean="0"/>
              <a:t>Applying internal control regulations, both on transactions and commitments</a:t>
            </a:r>
          </a:p>
          <a:p>
            <a:r>
              <a:rPr lang="en-US" sz="1900" b="0" dirty="0" smtClean="0"/>
              <a:t>Cash management and oversight of TSA</a:t>
            </a:r>
          </a:p>
          <a:p>
            <a:r>
              <a:rPr lang="en-US" sz="1900" b="0" dirty="0" smtClean="0"/>
              <a:t>Managing the government’s e-Treasury system</a:t>
            </a:r>
          </a:p>
          <a:p>
            <a:pPr>
              <a:buNone/>
            </a:pPr>
            <a:r>
              <a:rPr lang="en-US" sz="1900" b="0" dirty="0" smtClean="0">
                <a:solidFill>
                  <a:srgbClr val="800000"/>
                </a:solidFill>
              </a:rPr>
              <a:t>And in some countries:</a:t>
            </a:r>
          </a:p>
          <a:p>
            <a:r>
              <a:rPr lang="en-US" sz="1900" b="0" dirty="0" smtClean="0"/>
              <a:t>Setting accounting standards</a:t>
            </a:r>
          </a:p>
          <a:p>
            <a:r>
              <a:rPr lang="en-US" sz="1900" b="0" dirty="0" smtClean="0"/>
              <a:t>Undertaking internal audit</a:t>
            </a:r>
          </a:p>
          <a:p>
            <a:r>
              <a:rPr lang="en-US" sz="1900" b="0" dirty="0" smtClean="0"/>
              <a:t>Conducting debt management operations</a:t>
            </a:r>
          </a:p>
          <a:p>
            <a:r>
              <a:rPr lang="en-US" sz="1900" b="0" dirty="0" smtClean="0"/>
              <a:t>Managing public procurement </a:t>
            </a:r>
          </a:p>
          <a:p>
            <a:r>
              <a:rPr lang="en-US" sz="1900" b="0" dirty="0" smtClean="0"/>
              <a:t>Monitoring government guarantees and other contingent liabilities</a:t>
            </a:r>
          </a:p>
          <a:p>
            <a:endParaRPr lang="en-US" sz="2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II. Treasury functions – Comparison with wider finance functions of government </a:t>
            </a:r>
            <a:endParaRPr lang="en-US" dirty="0">
              <a:solidFill>
                <a:srgbClr val="80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8229600" cy="526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1840"/>
                <a:gridCol w="1203960"/>
                <a:gridCol w="1143000"/>
                <a:gridCol w="1219200"/>
                <a:gridCol w="1371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PFM Function </a:t>
                      </a:r>
                      <a:endParaRPr lang="en-US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Allocation to 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MoF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Treasury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Agency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Line</a:t>
                      </a:r>
                      <a:r>
                        <a:rPr lang="en-US" sz="1400" baseline="0" dirty="0" smtClean="0"/>
                        <a:t> Ministries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Macro-fiscal</a:t>
                      </a:r>
                      <a:r>
                        <a:rPr lang="en-US" sz="1400" baseline="0" dirty="0" smtClean="0"/>
                        <a:t> analysis and forecasting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Budget preparation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Public investment planning and management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Debt management strategy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Tax policy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Revenue and Customs Administration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Monitoring</a:t>
                      </a:r>
                      <a:r>
                        <a:rPr lang="en-US" sz="1400" baseline="0" dirty="0" smtClean="0"/>
                        <a:t> of budget execution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Consolidated fiscal</a:t>
                      </a:r>
                      <a:r>
                        <a:rPr lang="en-US" sz="1400" baseline="0" dirty="0" smtClean="0"/>
                        <a:t> reporting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Cash forecasting</a:t>
                      </a:r>
                      <a:r>
                        <a:rPr lang="en-US" sz="1400" baseline="0" dirty="0" smtClean="0"/>
                        <a:t> and cash management, TSA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Risk management and guarantees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Regulation</a:t>
                      </a:r>
                      <a:r>
                        <a:rPr lang="en-US" sz="1400" baseline="0" dirty="0" smtClean="0"/>
                        <a:t> of banks and financial institutions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>
                <a:solidFill>
                  <a:srgbClr val="800000"/>
                </a:solidFill>
              </a:rPr>
              <a:t>II. Treasury functions – Comparison with wider finance functions of government </a:t>
            </a:r>
            <a:endParaRPr lang="en-US" dirty="0">
              <a:solidFill>
                <a:srgbClr val="80000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371601"/>
          <a:ext cx="8229600" cy="52143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1840"/>
                <a:gridCol w="1203960"/>
                <a:gridCol w="1143000"/>
                <a:gridCol w="1219200"/>
                <a:gridCol w="1371600"/>
              </a:tblGrid>
              <a:tr h="29760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PFM Function </a:t>
                      </a:r>
                      <a:endParaRPr lang="en-US" sz="14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Allocation to </a:t>
                      </a: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649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MoF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Treasury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Agency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Line</a:t>
                      </a:r>
                      <a:r>
                        <a:rPr lang="en-US" sz="1400" baseline="0" dirty="0" smtClean="0"/>
                        <a:t> Ministries</a:t>
                      </a:r>
                      <a:endParaRPr lang="en-US" sz="1400" dirty="0"/>
                    </a:p>
                  </a:txBody>
                  <a:tcPr/>
                </a:tc>
              </a:tr>
              <a:tr h="29760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Oversight of financial management, IT systems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9760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Accounting standards and policies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9760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Payment processing ,</a:t>
                      </a:r>
                      <a:r>
                        <a:rPr lang="en-US" sz="1400" baseline="0" dirty="0" smtClean="0"/>
                        <a:t> internal control, commitment control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29760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Internal audit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/>
                </a:tc>
              </a:tr>
              <a:tr h="29760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Public</a:t>
                      </a:r>
                      <a:r>
                        <a:rPr lang="en-US" sz="1400" baseline="0" dirty="0" smtClean="0"/>
                        <a:t> procurement policy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44195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Management</a:t>
                      </a:r>
                      <a:r>
                        <a:rPr lang="en-US" sz="1400" baseline="0" dirty="0" smtClean="0"/>
                        <a:t> of public assets, liabilities and PPPs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29760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Oversight</a:t>
                      </a:r>
                      <a:r>
                        <a:rPr lang="en-US" sz="1400" baseline="0" dirty="0" smtClean="0"/>
                        <a:t> of state-owned enterprises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29760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International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financial relations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29760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Inter-governmental fiscal relations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</a:tr>
              <a:tr h="1039733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i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/>
                        <a:t>Note: The entries in this table represent</a:t>
                      </a:r>
                      <a:r>
                        <a:rPr lang="en-US" sz="1400" i="1" baseline="0" dirty="0" smtClean="0"/>
                        <a:t> the range of practices across developed and middle-income countries.  Where multiple entries are shown in a row this may indicate that either (</a:t>
                      </a:r>
                      <a:r>
                        <a:rPr lang="en-US" sz="1400" i="1" baseline="0" dirty="0" err="1" smtClean="0"/>
                        <a:t>i</a:t>
                      </a:r>
                      <a:r>
                        <a:rPr lang="en-US" sz="1400" i="1" baseline="0" dirty="0" smtClean="0"/>
                        <a:t>) practices vary among countries, or (ii) responsibility for the function is shared across different entities.</a:t>
                      </a:r>
                      <a:endParaRPr lang="en-US" sz="1400" i="1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III. Alternative Treasury Models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14400" lvl="1" indent="-457200">
              <a:buFont typeface="+mj-lt"/>
              <a:buAutoNum type="arabicPeriod"/>
            </a:pPr>
            <a:r>
              <a:rPr lang="en-US" sz="2300" dirty="0" smtClean="0">
                <a:solidFill>
                  <a:srgbClr val="800000"/>
                </a:solidFill>
              </a:rPr>
              <a:t>Centralized </a:t>
            </a:r>
            <a:r>
              <a:rPr lang="en-US" sz="2300" dirty="0" smtClean="0">
                <a:solidFill>
                  <a:schemeClr val="accent2"/>
                </a:solidFill>
              </a:rPr>
              <a:t>- Payment and control functions are carried out centrally by the finance ministry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300" dirty="0" err="1" smtClean="0">
                <a:solidFill>
                  <a:srgbClr val="800000"/>
                </a:solidFill>
              </a:rPr>
              <a:t>Deconcentrated</a:t>
            </a:r>
            <a:r>
              <a:rPr lang="en-US" sz="2300" dirty="0" smtClean="0">
                <a:solidFill>
                  <a:schemeClr val="accent2"/>
                </a:solidFill>
              </a:rPr>
              <a:t> - centralized treasury functions are carried out by finance ministry officials appointed to line ministries, local governments, etc. or through a regional/local network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300" dirty="0" smtClean="0"/>
              <a:t>Decentralized </a:t>
            </a:r>
            <a:r>
              <a:rPr lang="en-US" sz="2300" dirty="0" smtClean="0">
                <a:solidFill>
                  <a:schemeClr val="accent2"/>
                </a:solidFill>
              </a:rPr>
              <a:t>- bulk treasury functions (e.g., payment processing, internal control) are decentralized to line ministries but central policy and oversight functions are retained by the center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300" dirty="0" smtClean="0">
                <a:solidFill>
                  <a:srgbClr val="800000"/>
                </a:solidFill>
              </a:rPr>
              <a:t>Hybrid</a:t>
            </a:r>
            <a:r>
              <a:rPr lang="en-US" sz="2300" dirty="0" smtClean="0">
                <a:solidFill>
                  <a:schemeClr val="accent2"/>
                </a:solidFill>
              </a:rPr>
              <a:t> – some treasury functions (e.g., payroll) are centralized in the </a:t>
            </a:r>
            <a:r>
              <a:rPr lang="en-US" sz="2300" dirty="0" err="1" smtClean="0">
                <a:solidFill>
                  <a:schemeClr val="accent2"/>
                </a:solidFill>
              </a:rPr>
              <a:t>MoF</a:t>
            </a:r>
            <a:r>
              <a:rPr lang="en-US" sz="2300" dirty="0" smtClean="0">
                <a:solidFill>
                  <a:schemeClr val="accent2"/>
                </a:solidFill>
              </a:rPr>
              <a:t>, others are carried out by an agency or line ministries</a:t>
            </a:r>
          </a:p>
          <a:p>
            <a:pPr lvl="1"/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III. Alternative organizational structures for the central Treasury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400" b="0" dirty="0" smtClean="0"/>
              <a:t>A </a:t>
            </a:r>
            <a:r>
              <a:rPr lang="en-US" sz="2400" b="0" dirty="0" smtClean="0">
                <a:solidFill>
                  <a:srgbClr val="800000"/>
                </a:solidFill>
              </a:rPr>
              <a:t>separate Ministry</a:t>
            </a:r>
            <a:r>
              <a:rPr lang="en-US" sz="2400" b="0" dirty="0" smtClean="0"/>
              <a:t>, with responsibility for all Treasury functions 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0" dirty="0" smtClean="0"/>
              <a:t>A </a:t>
            </a:r>
            <a:r>
              <a:rPr lang="en-US" sz="2400" b="0" dirty="0" smtClean="0">
                <a:solidFill>
                  <a:srgbClr val="800000"/>
                </a:solidFill>
              </a:rPr>
              <a:t>separate Departments/Directorates of the </a:t>
            </a:r>
            <a:r>
              <a:rPr lang="en-US" sz="2400" b="0" dirty="0" err="1" smtClean="0">
                <a:solidFill>
                  <a:srgbClr val="800000"/>
                </a:solidFill>
              </a:rPr>
              <a:t>MoF</a:t>
            </a:r>
            <a:r>
              <a:rPr lang="en-US" sz="2400" b="0" dirty="0" smtClean="0">
                <a:solidFill>
                  <a:srgbClr val="800000"/>
                </a:solidFill>
              </a:rPr>
              <a:t> </a:t>
            </a:r>
            <a:r>
              <a:rPr lang="en-US" sz="2400" b="0" dirty="0" smtClean="0"/>
              <a:t>with substantial operational independence (in British Commonwealth countries, headed by an Accountant-General with Permanent Secretary rank)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0" dirty="0" smtClean="0"/>
              <a:t>A </a:t>
            </a:r>
            <a:r>
              <a:rPr lang="en-US" sz="2400" b="0" dirty="0" smtClean="0">
                <a:solidFill>
                  <a:srgbClr val="800000"/>
                </a:solidFill>
              </a:rPr>
              <a:t>Division of the Budget Directorate of the </a:t>
            </a:r>
            <a:r>
              <a:rPr lang="en-US" sz="2400" b="0" dirty="0" err="1" smtClean="0">
                <a:solidFill>
                  <a:srgbClr val="800000"/>
                </a:solidFill>
              </a:rPr>
              <a:t>MoF</a:t>
            </a:r>
            <a:r>
              <a:rPr lang="en-US" sz="2400" b="0" dirty="0" smtClean="0"/>
              <a:t>, in countries with highly decentralized Treasuries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0" dirty="0" smtClean="0"/>
              <a:t>A </a:t>
            </a:r>
            <a:r>
              <a:rPr lang="en-US" sz="2400" b="0" dirty="0" smtClean="0">
                <a:solidFill>
                  <a:srgbClr val="800000"/>
                </a:solidFill>
              </a:rPr>
              <a:t>semi-autonomous government agency</a:t>
            </a:r>
            <a:r>
              <a:rPr lang="en-US" sz="2400" b="0" dirty="0" smtClean="0"/>
              <a:t>, with operational independence on a day-to-day basis, supervised by the </a:t>
            </a:r>
            <a:r>
              <a:rPr lang="en-US" sz="2400" b="0" dirty="0" err="1" smtClean="0"/>
              <a:t>MoF</a:t>
            </a:r>
            <a:r>
              <a:rPr lang="en-US" sz="2400" b="0" dirty="0" smtClean="0"/>
              <a:t> </a:t>
            </a:r>
            <a:endParaRPr lang="en-US" sz="2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FE57-B04B-4B7C-816D-A15AF53620B8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taly-G20 Budget Institutions Consultation-Consolidated Slide Pack-May 17 2013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Italy-G20 Budget Institutions Consultation-Consolidated Slide Pack-May 17 2013</Template>
  <TotalTime>9556</TotalTime>
  <Words>1726</Words>
  <Application>Microsoft Office PowerPoint</Application>
  <PresentationFormat>On-screen Show (4:3)</PresentationFormat>
  <Paragraphs>266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Italy-G20 Budget Institutions Consultation-Consolidated Slide Pack-May 17 2013</vt:lpstr>
      <vt:lpstr>  Richard Allen Fiscal Affairs Department, IMF  </vt:lpstr>
      <vt:lpstr> Outline of Presentation</vt:lpstr>
      <vt:lpstr>I. Introduction Public Resource Management Cycle</vt:lpstr>
      <vt:lpstr>II. Traditional and modern Treasury functions</vt:lpstr>
      <vt:lpstr>II. Core Treasury functions</vt:lpstr>
      <vt:lpstr>II. Treasury functions – Comparison with wider finance functions of government </vt:lpstr>
      <vt:lpstr>   II. Treasury functions – Comparison with wider finance functions of government </vt:lpstr>
      <vt:lpstr>III. Alternative Treasury Models </vt:lpstr>
      <vt:lpstr>III. Alternative organizational structures for the central Treasury</vt:lpstr>
      <vt:lpstr> III. Treasury models and organizational structures – Country examples </vt:lpstr>
      <vt:lpstr>III. Treasury organization, country example (1): UK / Ireland</vt:lpstr>
      <vt:lpstr>III. Treasury organization, country example (2): France</vt:lpstr>
      <vt:lpstr>III. Treasury organization, country example (3): Sweden</vt:lpstr>
      <vt:lpstr>III. Treasury organization, country example (4): Indonesia</vt:lpstr>
      <vt:lpstr> III. Treasury organizational structures – advantages and disadvantages</vt:lpstr>
      <vt:lpstr>IV. Trends in Treasury design since 1980s </vt:lpstr>
      <vt:lpstr>IV. Example – UK Treasury Organization in the 1980s </vt:lpstr>
      <vt:lpstr>IV. Example – UK Treasury Organization in 2015</vt:lpstr>
      <vt:lpstr>V. Key steps required to reorganize Treasury functions</vt:lpstr>
      <vt:lpstr>VI. Conclusions – Lessons learned from International Experience </vt:lpstr>
      <vt:lpstr>VI. Conclusions – Relevant issues for consideration in Iran</vt:lpstr>
    </vt:vector>
  </TitlesOfParts>
  <Company>International Monetary Fund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UK’s fiscal watchdog: a view from the kennel</dc:title>
  <dc:creator>TJosephs</dc:creator>
  <cp:keywords>2007-04-19</cp:keywords>
  <cp:lastModifiedBy>THansen</cp:lastModifiedBy>
  <cp:revision>1089</cp:revision>
  <dcterms:created xsi:type="dcterms:W3CDTF">2013-05-21T21:21:00Z</dcterms:created>
  <dcterms:modified xsi:type="dcterms:W3CDTF">2015-07-20T18:54:46Z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AdHocReviewCycleID">
    <vt:i4>-1187481522</vt:i4>
  </property>
  <property fmtid="{D5CDD505-2E9C-101B-9397-08002B2CF9AE}" pid="4" name="_EmailSubject">
    <vt:lpwstr>Presentations in English</vt:lpwstr>
  </property>
  <property fmtid="{D5CDD505-2E9C-101B-9397-08002B2CF9AE}" pid="5" name="_AuthorEmail">
    <vt:lpwstr>THansen@imf.org</vt:lpwstr>
  </property>
  <property fmtid="{D5CDD505-2E9C-101B-9397-08002B2CF9AE}" pid="6" name="_AuthorEmailDisplayName">
    <vt:lpwstr>Hansen, Torben Steen</vt:lpwstr>
  </property>
  <property fmtid="{D5CDD505-2E9C-101B-9397-08002B2CF9AE}" pid="7" name="_PreviousAdHocReviewCycleID">
    <vt:i4>1452711201</vt:i4>
  </property>
</Properties>
</file>