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634" r:id="rId3"/>
    <p:sldId id="620" r:id="rId4"/>
    <p:sldId id="621" r:id="rId5"/>
    <p:sldId id="622" r:id="rId6"/>
    <p:sldId id="626" r:id="rId7"/>
    <p:sldId id="631" r:id="rId8"/>
    <p:sldId id="637" r:id="rId9"/>
    <p:sldId id="628" r:id="rId10"/>
    <p:sldId id="605" r:id="rId11"/>
    <p:sldId id="618" r:id="rId12"/>
    <p:sldId id="638" r:id="rId13"/>
    <p:sldId id="639" r:id="rId14"/>
    <p:sldId id="640" r:id="rId15"/>
    <p:sldId id="636" r:id="rId16"/>
    <p:sldId id="629" r:id="rId17"/>
    <p:sldId id="635" r:id="rId18"/>
    <p:sldId id="630" r:id="rId19"/>
    <p:sldId id="581" r:id="rId20"/>
  </p:sldIdLst>
  <p:sldSz cx="9144000" cy="6858000" type="screen4x3"/>
  <p:notesSz cx="70993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800000"/>
    <a:srgbClr val="FFFFCC"/>
    <a:srgbClr val="DDDDDD"/>
    <a:srgbClr val="FFCC99"/>
    <a:srgbClr val="FFFF99"/>
    <a:srgbClr val="CC66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34615" autoAdjust="0"/>
    <p:restoredTop sz="90429" autoAdjust="0"/>
  </p:normalViewPr>
  <p:slideViewPr>
    <p:cSldViewPr>
      <p:cViewPr varScale="1">
        <p:scale>
          <a:sx n="58" d="100"/>
          <a:sy n="58" d="100"/>
        </p:scale>
        <p:origin x="-7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5B27F-2E16-1246-B481-8997DC87D2C4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9C6707-C60F-8F40-BCB7-F822ECF0A427}">
      <dgm:prSet phldrT="[Text]"/>
      <dgm:spPr/>
      <dgm:t>
        <a:bodyPr/>
        <a:lstStyle/>
        <a:p>
          <a:r>
            <a:rPr lang="en-US" b="1" dirty="0" smtClean="0">
              <a:solidFill>
                <a:srgbClr val="800000"/>
              </a:solidFill>
            </a:rPr>
            <a:t>Steering Committee</a:t>
          </a:r>
          <a:endParaRPr lang="en-US" b="1" dirty="0">
            <a:solidFill>
              <a:srgbClr val="800000"/>
            </a:solidFill>
          </a:endParaRPr>
        </a:p>
      </dgm:t>
    </dgm:pt>
    <dgm:pt modelId="{96A43E92-9A7C-744A-BFA4-4D4D201B7ECD}" type="parTrans" cxnId="{A16D260D-236B-EA42-BB2B-4BE3CFEF4730}">
      <dgm:prSet/>
      <dgm:spPr/>
      <dgm:t>
        <a:bodyPr/>
        <a:lstStyle/>
        <a:p>
          <a:endParaRPr lang="en-US"/>
        </a:p>
      </dgm:t>
    </dgm:pt>
    <dgm:pt modelId="{C18C050E-3499-9D4E-A39B-D98F9E1E893B}" type="sibTrans" cxnId="{A16D260D-236B-EA42-BB2B-4BE3CFEF4730}">
      <dgm:prSet/>
      <dgm:spPr/>
      <dgm:t>
        <a:bodyPr/>
        <a:lstStyle/>
        <a:p>
          <a:endParaRPr lang="en-US"/>
        </a:p>
      </dgm:t>
    </dgm:pt>
    <dgm:pt modelId="{977C1B3C-C212-BA4B-8FEF-59711D181695}" type="asst">
      <dgm:prSet phldrT="[Text]"/>
      <dgm:spPr/>
      <dgm:t>
        <a:bodyPr/>
        <a:lstStyle/>
        <a:p>
          <a:r>
            <a:rPr lang="en-US" b="1" dirty="0" smtClean="0">
              <a:solidFill>
                <a:srgbClr val="800000"/>
              </a:solidFill>
            </a:rPr>
            <a:t>Project Manager</a:t>
          </a:r>
          <a:endParaRPr lang="en-US" b="1" dirty="0">
            <a:solidFill>
              <a:srgbClr val="800000"/>
            </a:solidFill>
          </a:endParaRPr>
        </a:p>
      </dgm:t>
    </dgm:pt>
    <dgm:pt modelId="{8A9FBCD4-3A4B-5547-8A0E-9A6B77567575}" type="parTrans" cxnId="{F509E6B3-669A-754E-9D6B-57584E649B7E}">
      <dgm:prSet/>
      <dgm:spPr/>
      <dgm:t>
        <a:bodyPr/>
        <a:lstStyle/>
        <a:p>
          <a:endParaRPr lang="en-US"/>
        </a:p>
      </dgm:t>
    </dgm:pt>
    <dgm:pt modelId="{BF31C5AC-6426-424D-B350-F73B1815EF68}" type="sibTrans" cxnId="{F509E6B3-669A-754E-9D6B-57584E649B7E}">
      <dgm:prSet/>
      <dgm:spPr/>
      <dgm:t>
        <a:bodyPr/>
        <a:lstStyle/>
        <a:p>
          <a:endParaRPr lang="en-US"/>
        </a:p>
      </dgm:t>
    </dgm:pt>
    <dgm:pt modelId="{0E850214-B781-644D-9A10-DAAF35D3CBE6}">
      <dgm:prSet phldrT="[Text]"/>
      <dgm:spPr/>
      <dgm:t>
        <a:bodyPr/>
        <a:lstStyle/>
        <a:p>
          <a:r>
            <a:rPr lang="en-US" b="1" dirty="0" smtClean="0">
              <a:solidFill>
                <a:srgbClr val="800000"/>
              </a:solidFill>
            </a:rPr>
            <a:t>Budget Team</a:t>
          </a:r>
          <a:endParaRPr lang="en-US" b="1" dirty="0">
            <a:solidFill>
              <a:srgbClr val="800000"/>
            </a:solidFill>
          </a:endParaRPr>
        </a:p>
      </dgm:t>
    </dgm:pt>
    <dgm:pt modelId="{802F1E5A-4EDE-CC4E-8663-DED2D87FE0D8}" type="parTrans" cxnId="{9A2AFD0C-591B-DC40-8C19-4FB26F258A11}">
      <dgm:prSet/>
      <dgm:spPr/>
      <dgm:t>
        <a:bodyPr/>
        <a:lstStyle/>
        <a:p>
          <a:endParaRPr lang="en-US"/>
        </a:p>
      </dgm:t>
    </dgm:pt>
    <dgm:pt modelId="{1BF0EC7F-132D-094F-8721-6A0C05495931}" type="sibTrans" cxnId="{9A2AFD0C-591B-DC40-8C19-4FB26F258A11}">
      <dgm:prSet/>
      <dgm:spPr/>
      <dgm:t>
        <a:bodyPr/>
        <a:lstStyle/>
        <a:p>
          <a:endParaRPr lang="en-US"/>
        </a:p>
      </dgm:t>
    </dgm:pt>
    <dgm:pt modelId="{14731D43-B514-4643-AFE5-FC261532F200}">
      <dgm:prSet phldrT="[Text]"/>
      <dgm:spPr/>
      <dgm:t>
        <a:bodyPr/>
        <a:lstStyle/>
        <a:p>
          <a:r>
            <a:rPr lang="en-US" b="1" dirty="0" smtClean="0">
              <a:solidFill>
                <a:srgbClr val="800000"/>
              </a:solidFill>
            </a:rPr>
            <a:t>Treasury Team</a:t>
          </a:r>
          <a:endParaRPr lang="en-US" b="1" dirty="0">
            <a:solidFill>
              <a:srgbClr val="800000"/>
            </a:solidFill>
          </a:endParaRPr>
        </a:p>
      </dgm:t>
    </dgm:pt>
    <dgm:pt modelId="{B020B7D1-4FA9-7146-9BD3-00CC2D2224E4}" type="parTrans" cxnId="{0E4B9D0F-2635-6E47-903A-740658956B45}">
      <dgm:prSet/>
      <dgm:spPr/>
      <dgm:t>
        <a:bodyPr/>
        <a:lstStyle/>
        <a:p>
          <a:endParaRPr lang="en-US"/>
        </a:p>
      </dgm:t>
    </dgm:pt>
    <dgm:pt modelId="{439E8E51-AEF0-D24B-9DE6-1886BED8CD26}" type="sibTrans" cxnId="{0E4B9D0F-2635-6E47-903A-740658956B45}">
      <dgm:prSet/>
      <dgm:spPr/>
      <dgm:t>
        <a:bodyPr/>
        <a:lstStyle/>
        <a:p>
          <a:endParaRPr lang="en-US"/>
        </a:p>
      </dgm:t>
    </dgm:pt>
    <dgm:pt modelId="{187B514D-086E-3141-BAC9-4FD3AFB2F5C7}">
      <dgm:prSet phldrT="[Text]"/>
      <dgm:spPr/>
      <dgm:t>
        <a:bodyPr/>
        <a:lstStyle/>
        <a:p>
          <a:r>
            <a:rPr lang="en-US" b="1" dirty="0" smtClean="0">
              <a:solidFill>
                <a:srgbClr val="800000"/>
              </a:solidFill>
            </a:rPr>
            <a:t>ICT Team</a:t>
          </a:r>
          <a:endParaRPr lang="en-US" b="1" dirty="0">
            <a:solidFill>
              <a:srgbClr val="800000"/>
            </a:solidFill>
          </a:endParaRPr>
        </a:p>
      </dgm:t>
    </dgm:pt>
    <dgm:pt modelId="{553A86EC-64AE-8445-A519-2A824FF4828C}" type="parTrans" cxnId="{43204BB3-8D5F-6C4B-9D41-9919B9928BBC}">
      <dgm:prSet/>
      <dgm:spPr/>
      <dgm:t>
        <a:bodyPr/>
        <a:lstStyle/>
        <a:p>
          <a:endParaRPr lang="en-US"/>
        </a:p>
      </dgm:t>
    </dgm:pt>
    <dgm:pt modelId="{A171F347-333A-0C4B-9182-60085581EEB1}" type="sibTrans" cxnId="{43204BB3-8D5F-6C4B-9D41-9919B9928BBC}">
      <dgm:prSet/>
      <dgm:spPr/>
      <dgm:t>
        <a:bodyPr/>
        <a:lstStyle/>
        <a:p>
          <a:endParaRPr lang="en-US"/>
        </a:p>
      </dgm:t>
    </dgm:pt>
    <dgm:pt modelId="{2FECA201-BBA4-6745-BE25-63AB3B936760}" type="pres">
      <dgm:prSet presAssocID="{59B5B27F-2E16-1246-B481-8997DC87D2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8382BAE-AB07-0248-88CE-0276235B3F9B}" type="pres">
      <dgm:prSet presAssocID="{EB9C6707-C60F-8F40-BCB7-F822ECF0A427}" presName="hierRoot1" presStyleCnt="0">
        <dgm:presLayoutVars>
          <dgm:hierBranch val="init"/>
        </dgm:presLayoutVars>
      </dgm:prSet>
      <dgm:spPr/>
    </dgm:pt>
    <dgm:pt modelId="{E3333D19-5E79-CC44-9E27-7622663CFCA6}" type="pres">
      <dgm:prSet presAssocID="{EB9C6707-C60F-8F40-BCB7-F822ECF0A427}" presName="rootComposite1" presStyleCnt="0"/>
      <dgm:spPr/>
    </dgm:pt>
    <dgm:pt modelId="{E136F0C4-3D65-8741-B1C1-56B527AD41D4}" type="pres">
      <dgm:prSet presAssocID="{EB9C6707-C60F-8F40-BCB7-F822ECF0A42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DD8C1D-C77B-EA48-9BCF-F989CEB13D68}" type="pres">
      <dgm:prSet presAssocID="{EB9C6707-C60F-8F40-BCB7-F822ECF0A427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8DFD438-A1F8-1140-A913-E35E98959F96}" type="pres">
      <dgm:prSet presAssocID="{EB9C6707-C60F-8F40-BCB7-F822ECF0A427}" presName="hierChild2" presStyleCnt="0"/>
      <dgm:spPr/>
    </dgm:pt>
    <dgm:pt modelId="{926268DC-3122-D842-81B8-5BFC1FA2B411}" type="pres">
      <dgm:prSet presAssocID="{802F1E5A-4EDE-CC4E-8663-DED2D87FE0D8}" presName="Name37" presStyleLbl="parChTrans1D2" presStyleIdx="0" presStyleCnt="4"/>
      <dgm:spPr/>
      <dgm:t>
        <a:bodyPr/>
        <a:lstStyle/>
        <a:p>
          <a:endParaRPr lang="en-US"/>
        </a:p>
      </dgm:t>
    </dgm:pt>
    <dgm:pt modelId="{8347B98E-E8F0-1548-B0F7-0D6F833435B3}" type="pres">
      <dgm:prSet presAssocID="{0E850214-B781-644D-9A10-DAAF35D3CBE6}" presName="hierRoot2" presStyleCnt="0">
        <dgm:presLayoutVars>
          <dgm:hierBranch val="init"/>
        </dgm:presLayoutVars>
      </dgm:prSet>
      <dgm:spPr/>
    </dgm:pt>
    <dgm:pt modelId="{FE2B9467-FED9-0B42-AEE7-3656AF5245AA}" type="pres">
      <dgm:prSet presAssocID="{0E850214-B781-644D-9A10-DAAF35D3CBE6}" presName="rootComposite" presStyleCnt="0"/>
      <dgm:spPr/>
    </dgm:pt>
    <dgm:pt modelId="{DF30E7C8-E9AA-D646-8588-869B2321AA7B}" type="pres">
      <dgm:prSet presAssocID="{0E850214-B781-644D-9A10-DAAF35D3CBE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C811D7-677A-8842-ACB0-78C21414E2FF}" type="pres">
      <dgm:prSet presAssocID="{0E850214-B781-644D-9A10-DAAF35D3CBE6}" presName="rootConnector" presStyleLbl="node2" presStyleIdx="0" presStyleCnt="3"/>
      <dgm:spPr/>
      <dgm:t>
        <a:bodyPr/>
        <a:lstStyle/>
        <a:p>
          <a:endParaRPr lang="en-US"/>
        </a:p>
      </dgm:t>
    </dgm:pt>
    <dgm:pt modelId="{4857644A-7604-F845-9A23-D89D512EDC92}" type="pres">
      <dgm:prSet presAssocID="{0E850214-B781-644D-9A10-DAAF35D3CBE6}" presName="hierChild4" presStyleCnt="0"/>
      <dgm:spPr/>
    </dgm:pt>
    <dgm:pt modelId="{4FABD938-1398-CE40-9F40-9275187B32B7}" type="pres">
      <dgm:prSet presAssocID="{0E850214-B781-644D-9A10-DAAF35D3CBE6}" presName="hierChild5" presStyleCnt="0"/>
      <dgm:spPr/>
    </dgm:pt>
    <dgm:pt modelId="{BF07B320-32A8-4D44-8D27-284820964DD1}" type="pres">
      <dgm:prSet presAssocID="{B020B7D1-4FA9-7146-9BD3-00CC2D2224E4}" presName="Name37" presStyleLbl="parChTrans1D2" presStyleIdx="1" presStyleCnt="4"/>
      <dgm:spPr/>
      <dgm:t>
        <a:bodyPr/>
        <a:lstStyle/>
        <a:p>
          <a:endParaRPr lang="en-US"/>
        </a:p>
      </dgm:t>
    </dgm:pt>
    <dgm:pt modelId="{22478AA5-FDBE-B548-9E4F-325226C44D17}" type="pres">
      <dgm:prSet presAssocID="{14731D43-B514-4643-AFE5-FC261532F200}" presName="hierRoot2" presStyleCnt="0">
        <dgm:presLayoutVars>
          <dgm:hierBranch val="init"/>
        </dgm:presLayoutVars>
      </dgm:prSet>
      <dgm:spPr/>
    </dgm:pt>
    <dgm:pt modelId="{72E70D73-4760-0D42-899F-D626E9303BAE}" type="pres">
      <dgm:prSet presAssocID="{14731D43-B514-4643-AFE5-FC261532F200}" presName="rootComposite" presStyleCnt="0"/>
      <dgm:spPr/>
    </dgm:pt>
    <dgm:pt modelId="{DB15E05B-1124-1E43-8581-01A4E54D57A7}" type="pres">
      <dgm:prSet presAssocID="{14731D43-B514-4643-AFE5-FC261532F20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67E2A-9566-B84C-9634-FAC5F7ACC0C5}" type="pres">
      <dgm:prSet presAssocID="{14731D43-B514-4643-AFE5-FC261532F200}" presName="rootConnector" presStyleLbl="node2" presStyleIdx="1" presStyleCnt="3"/>
      <dgm:spPr/>
      <dgm:t>
        <a:bodyPr/>
        <a:lstStyle/>
        <a:p>
          <a:endParaRPr lang="en-US"/>
        </a:p>
      </dgm:t>
    </dgm:pt>
    <dgm:pt modelId="{9A263F37-87A4-2C47-A908-132D1F306D78}" type="pres">
      <dgm:prSet presAssocID="{14731D43-B514-4643-AFE5-FC261532F200}" presName="hierChild4" presStyleCnt="0"/>
      <dgm:spPr/>
    </dgm:pt>
    <dgm:pt modelId="{819B15E4-FA8B-A34D-B36E-A846DC21D4A6}" type="pres">
      <dgm:prSet presAssocID="{14731D43-B514-4643-AFE5-FC261532F200}" presName="hierChild5" presStyleCnt="0"/>
      <dgm:spPr/>
    </dgm:pt>
    <dgm:pt modelId="{0FCD731E-DF5D-FA4E-9178-CB82BAB98BDD}" type="pres">
      <dgm:prSet presAssocID="{553A86EC-64AE-8445-A519-2A824FF4828C}" presName="Name37" presStyleLbl="parChTrans1D2" presStyleIdx="2" presStyleCnt="4"/>
      <dgm:spPr/>
      <dgm:t>
        <a:bodyPr/>
        <a:lstStyle/>
        <a:p>
          <a:endParaRPr lang="en-US"/>
        </a:p>
      </dgm:t>
    </dgm:pt>
    <dgm:pt modelId="{4DB3E96A-F78E-5148-8CE0-DA3B300E4E24}" type="pres">
      <dgm:prSet presAssocID="{187B514D-086E-3141-BAC9-4FD3AFB2F5C7}" presName="hierRoot2" presStyleCnt="0">
        <dgm:presLayoutVars>
          <dgm:hierBranch val="init"/>
        </dgm:presLayoutVars>
      </dgm:prSet>
      <dgm:spPr/>
    </dgm:pt>
    <dgm:pt modelId="{52B78482-13CC-FC40-862F-5B818FD3A721}" type="pres">
      <dgm:prSet presAssocID="{187B514D-086E-3141-BAC9-4FD3AFB2F5C7}" presName="rootComposite" presStyleCnt="0"/>
      <dgm:spPr/>
    </dgm:pt>
    <dgm:pt modelId="{3701265F-10F0-4F41-BE35-9F58262A8D71}" type="pres">
      <dgm:prSet presAssocID="{187B514D-086E-3141-BAC9-4FD3AFB2F5C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E13458-23DF-E740-8F1A-187945067170}" type="pres">
      <dgm:prSet presAssocID="{187B514D-086E-3141-BAC9-4FD3AFB2F5C7}" presName="rootConnector" presStyleLbl="node2" presStyleIdx="2" presStyleCnt="3"/>
      <dgm:spPr/>
      <dgm:t>
        <a:bodyPr/>
        <a:lstStyle/>
        <a:p>
          <a:endParaRPr lang="en-US"/>
        </a:p>
      </dgm:t>
    </dgm:pt>
    <dgm:pt modelId="{379C6A70-EFB6-E443-80FF-7187FB1CF9C3}" type="pres">
      <dgm:prSet presAssocID="{187B514D-086E-3141-BAC9-4FD3AFB2F5C7}" presName="hierChild4" presStyleCnt="0"/>
      <dgm:spPr/>
    </dgm:pt>
    <dgm:pt modelId="{738AB29B-83B2-CC47-B81E-D16E0C21C4CD}" type="pres">
      <dgm:prSet presAssocID="{187B514D-086E-3141-BAC9-4FD3AFB2F5C7}" presName="hierChild5" presStyleCnt="0"/>
      <dgm:spPr/>
    </dgm:pt>
    <dgm:pt modelId="{9C7C5830-9F53-0045-AE69-9B65B4A6B825}" type="pres">
      <dgm:prSet presAssocID="{EB9C6707-C60F-8F40-BCB7-F822ECF0A427}" presName="hierChild3" presStyleCnt="0"/>
      <dgm:spPr/>
    </dgm:pt>
    <dgm:pt modelId="{A489CBEF-9657-2F46-8CD0-BB8C8342F382}" type="pres">
      <dgm:prSet presAssocID="{8A9FBCD4-3A4B-5547-8A0E-9A6B77567575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471B81BB-C473-D24F-BA2D-DFBFCCA9A498}" type="pres">
      <dgm:prSet presAssocID="{977C1B3C-C212-BA4B-8FEF-59711D181695}" presName="hierRoot3" presStyleCnt="0">
        <dgm:presLayoutVars>
          <dgm:hierBranch val="init"/>
        </dgm:presLayoutVars>
      </dgm:prSet>
      <dgm:spPr/>
    </dgm:pt>
    <dgm:pt modelId="{86D69FAF-2EDB-2441-B163-916E6429D7D3}" type="pres">
      <dgm:prSet presAssocID="{977C1B3C-C212-BA4B-8FEF-59711D181695}" presName="rootComposite3" presStyleCnt="0"/>
      <dgm:spPr/>
    </dgm:pt>
    <dgm:pt modelId="{B21C3BF1-6E3A-8840-8375-870D87C6F6F9}" type="pres">
      <dgm:prSet presAssocID="{977C1B3C-C212-BA4B-8FEF-59711D181695}" presName="rootText3" presStyleLbl="asst1" presStyleIdx="0" presStyleCnt="1" custLinFactNeighborX="59827" custLinFactNeighborY="-192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059A8B-6775-4A48-BF55-292E6CA787CC}" type="pres">
      <dgm:prSet presAssocID="{977C1B3C-C212-BA4B-8FEF-59711D181695}" presName="rootConnector3" presStyleLbl="asst1" presStyleIdx="0" presStyleCnt="1"/>
      <dgm:spPr/>
      <dgm:t>
        <a:bodyPr/>
        <a:lstStyle/>
        <a:p>
          <a:endParaRPr lang="en-US"/>
        </a:p>
      </dgm:t>
    </dgm:pt>
    <dgm:pt modelId="{92581A77-A8B3-A248-93F7-79065A9458F3}" type="pres">
      <dgm:prSet presAssocID="{977C1B3C-C212-BA4B-8FEF-59711D181695}" presName="hierChild6" presStyleCnt="0"/>
      <dgm:spPr/>
    </dgm:pt>
    <dgm:pt modelId="{E740BAD0-2BC1-5B43-9DB1-97AB97666CD6}" type="pres">
      <dgm:prSet presAssocID="{977C1B3C-C212-BA4B-8FEF-59711D181695}" presName="hierChild7" presStyleCnt="0"/>
      <dgm:spPr/>
    </dgm:pt>
  </dgm:ptLst>
  <dgm:cxnLst>
    <dgm:cxn modelId="{43204BB3-8D5F-6C4B-9D41-9919B9928BBC}" srcId="{EB9C6707-C60F-8F40-BCB7-F822ECF0A427}" destId="{187B514D-086E-3141-BAC9-4FD3AFB2F5C7}" srcOrd="3" destOrd="0" parTransId="{553A86EC-64AE-8445-A519-2A824FF4828C}" sibTransId="{A171F347-333A-0C4B-9182-60085581EEB1}"/>
    <dgm:cxn modelId="{F6ADAE68-FE48-6E47-B5CF-B2A4ACAA113B}" type="presOf" srcId="{14731D43-B514-4643-AFE5-FC261532F200}" destId="{BFC67E2A-9566-B84C-9634-FAC5F7ACC0C5}" srcOrd="1" destOrd="0" presId="urn:microsoft.com/office/officeart/2005/8/layout/orgChart1"/>
    <dgm:cxn modelId="{2E9684A7-841D-3147-B834-AC8185914681}" type="presOf" srcId="{977C1B3C-C212-BA4B-8FEF-59711D181695}" destId="{66059A8B-6775-4A48-BF55-292E6CA787CC}" srcOrd="1" destOrd="0" presId="urn:microsoft.com/office/officeart/2005/8/layout/orgChart1"/>
    <dgm:cxn modelId="{9B8BB3EB-B8E9-2544-945C-9D037FC31ADC}" type="presOf" srcId="{0E850214-B781-644D-9A10-DAAF35D3CBE6}" destId="{D3C811D7-677A-8842-ACB0-78C21414E2FF}" srcOrd="1" destOrd="0" presId="urn:microsoft.com/office/officeart/2005/8/layout/orgChart1"/>
    <dgm:cxn modelId="{736FF749-B7BE-404D-994A-2F8607C09623}" type="presOf" srcId="{977C1B3C-C212-BA4B-8FEF-59711D181695}" destId="{B21C3BF1-6E3A-8840-8375-870D87C6F6F9}" srcOrd="0" destOrd="0" presId="urn:microsoft.com/office/officeart/2005/8/layout/orgChart1"/>
    <dgm:cxn modelId="{A9FFD141-51AE-3C41-881E-0B5BAC591E91}" type="presOf" srcId="{8A9FBCD4-3A4B-5547-8A0E-9A6B77567575}" destId="{A489CBEF-9657-2F46-8CD0-BB8C8342F382}" srcOrd="0" destOrd="0" presId="urn:microsoft.com/office/officeart/2005/8/layout/orgChart1"/>
    <dgm:cxn modelId="{A16D260D-236B-EA42-BB2B-4BE3CFEF4730}" srcId="{59B5B27F-2E16-1246-B481-8997DC87D2C4}" destId="{EB9C6707-C60F-8F40-BCB7-F822ECF0A427}" srcOrd="0" destOrd="0" parTransId="{96A43E92-9A7C-744A-BFA4-4D4D201B7ECD}" sibTransId="{C18C050E-3499-9D4E-A39B-D98F9E1E893B}"/>
    <dgm:cxn modelId="{F509E6B3-669A-754E-9D6B-57584E649B7E}" srcId="{EB9C6707-C60F-8F40-BCB7-F822ECF0A427}" destId="{977C1B3C-C212-BA4B-8FEF-59711D181695}" srcOrd="0" destOrd="0" parTransId="{8A9FBCD4-3A4B-5547-8A0E-9A6B77567575}" sibTransId="{BF31C5AC-6426-424D-B350-F73B1815EF68}"/>
    <dgm:cxn modelId="{44820515-4720-3F4A-9102-4CB6F277B9C7}" type="presOf" srcId="{EB9C6707-C60F-8F40-BCB7-F822ECF0A427}" destId="{9BDD8C1D-C77B-EA48-9BCF-F989CEB13D68}" srcOrd="1" destOrd="0" presId="urn:microsoft.com/office/officeart/2005/8/layout/orgChart1"/>
    <dgm:cxn modelId="{AA651E4C-4ED8-924F-BE1B-170090F2DBBD}" type="presOf" srcId="{187B514D-086E-3141-BAC9-4FD3AFB2F5C7}" destId="{3701265F-10F0-4F41-BE35-9F58262A8D71}" srcOrd="0" destOrd="0" presId="urn:microsoft.com/office/officeart/2005/8/layout/orgChart1"/>
    <dgm:cxn modelId="{F2CB9C76-4B94-024E-8E3B-4D99C0198A2B}" type="presOf" srcId="{553A86EC-64AE-8445-A519-2A824FF4828C}" destId="{0FCD731E-DF5D-FA4E-9178-CB82BAB98BDD}" srcOrd="0" destOrd="0" presId="urn:microsoft.com/office/officeart/2005/8/layout/orgChart1"/>
    <dgm:cxn modelId="{AE05E872-37CE-C445-B186-0EB3FD8108DE}" type="presOf" srcId="{EB9C6707-C60F-8F40-BCB7-F822ECF0A427}" destId="{E136F0C4-3D65-8741-B1C1-56B527AD41D4}" srcOrd="0" destOrd="0" presId="urn:microsoft.com/office/officeart/2005/8/layout/orgChart1"/>
    <dgm:cxn modelId="{5DABC002-FB8E-A342-B5C1-980F00E76E70}" type="presOf" srcId="{0E850214-B781-644D-9A10-DAAF35D3CBE6}" destId="{DF30E7C8-E9AA-D646-8588-869B2321AA7B}" srcOrd="0" destOrd="0" presId="urn:microsoft.com/office/officeart/2005/8/layout/orgChart1"/>
    <dgm:cxn modelId="{E7164862-5E8B-C644-96D3-FC9108D42DAD}" type="presOf" srcId="{59B5B27F-2E16-1246-B481-8997DC87D2C4}" destId="{2FECA201-BBA4-6745-BE25-63AB3B936760}" srcOrd="0" destOrd="0" presId="urn:microsoft.com/office/officeart/2005/8/layout/orgChart1"/>
    <dgm:cxn modelId="{A5B67DF4-556B-6B42-BD3D-160362BA9C6A}" type="presOf" srcId="{B020B7D1-4FA9-7146-9BD3-00CC2D2224E4}" destId="{BF07B320-32A8-4D44-8D27-284820964DD1}" srcOrd="0" destOrd="0" presId="urn:microsoft.com/office/officeart/2005/8/layout/orgChart1"/>
    <dgm:cxn modelId="{50A54FBA-80F9-2D4C-AF5B-39C431622C29}" type="presOf" srcId="{14731D43-B514-4643-AFE5-FC261532F200}" destId="{DB15E05B-1124-1E43-8581-01A4E54D57A7}" srcOrd="0" destOrd="0" presId="urn:microsoft.com/office/officeart/2005/8/layout/orgChart1"/>
    <dgm:cxn modelId="{342449B7-96CA-944E-A369-747FE61A737C}" type="presOf" srcId="{802F1E5A-4EDE-CC4E-8663-DED2D87FE0D8}" destId="{926268DC-3122-D842-81B8-5BFC1FA2B411}" srcOrd="0" destOrd="0" presId="urn:microsoft.com/office/officeart/2005/8/layout/orgChart1"/>
    <dgm:cxn modelId="{0E4B9D0F-2635-6E47-903A-740658956B45}" srcId="{EB9C6707-C60F-8F40-BCB7-F822ECF0A427}" destId="{14731D43-B514-4643-AFE5-FC261532F200}" srcOrd="2" destOrd="0" parTransId="{B020B7D1-4FA9-7146-9BD3-00CC2D2224E4}" sibTransId="{439E8E51-AEF0-D24B-9DE6-1886BED8CD26}"/>
    <dgm:cxn modelId="{9A2AFD0C-591B-DC40-8C19-4FB26F258A11}" srcId="{EB9C6707-C60F-8F40-BCB7-F822ECF0A427}" destId="{0E850214-B781-644D-9A10-DAAF35D3CBE6}" srcOrd="1" destOrd="0" parTransId="{802F1E5A-4EDE-CC4E-8663-DED2D87FE0D8}" sibTransId="{1BF0EC7F-132D-094F-8721-6A0C05495931}"/>
    <dgm:cxn modelId="{7A8AB040-5BE0-CE4B-B0A9-066EF3752C94}" type="presOf" srcId="{187B514D-086E-3141-BAC9-4FD3AFB2F5C7}" destId="{BEE13458-23DF-E740-8F1A-187945067170}" srcOrd="1" destOrd="0" presId="urn:microsoft.com/office/officeart/2005/8/layout/orgChart1"/>
    <dgm:cxn modelId="{BA626CB7-5384-5C40-A495-68681F16E92C}" type="presParOf" srcId="{2FECA201-BBA4-6745-BE25-63AB3B936760}" destId="{D8382BAE-AB07-0248-88CE-0276235B3F9B}" srcOrd="0" destOrd="0" presId="urn:microsoft.com/office/officeart/2005/8/layout/orgChart1"/>
    <dgm:cxn modelId="{7C892BC1-5667-A441-995F-8E7439A91325}" type="presParOf" srcId="{D8382BAE-AB07-0248-88CE-0276235B3F9B}" destId="{E3333D19-5E79-CC44-9E27-7622663CFCA6}" srcOrd="0" destOrd="0" presId="urn:microsoft.com/office/officeart/2005/8/layout/orgChart1"/>
    <dgm:cxn modelId="{3698EB74-CDEC-AC4E-9040-106D65AB8C2F}" type="presParOf" srcId="{E3333D19-5E79-CC44-9E27-7622663CFCA6}" destId="{E136F0C4-3D65-8741-B1C1-56B527AD41D4}" srcOrd="0" destOrd="0" presId="urn:microsoft.com/office/officeart/2005/8/layout/orgChart1"/>
    <dgm:cxn modelId="{5FB78B47-8ABC-B449-A082-8D9527554E9B}" type="presParOf" srcId="{E3333D19-5E79-CC44-9E27-7622663CFCA6}" destId="{9BDD8C1D-C77B-EA48-9BCF-F989CEB13D68}" srcOrd="1" destOrd="0" presId="urn:microsoft.com/office/officeart/2005/8/layout/orgChart1"/>
    <dgm:cxn modelId="{3F5E3478-D625-5E4D-8DB1-AF4BAD184C80}" type="presParOf" srcId="{D8382BAE-AB07-0248-88CE-0276235B3F9B}" destId="{18DFD438-A1F8-1140-A913-E35E98959F96}" srcOrd="1" destOrd="0" presId="urn:microsoft.com/office/officeart/2005/8/layout/orgChart1"/>
    <dgm:cxn modelId="{4766C934-B173-3F49-BCCF-57AC825CF195}" type="presParOf" srcId="{18DFD438-A1F8-1140-A913-E35E98959F96}" destId="{926268DC-3122-D842-81B8-5BFC1FA2B411}" srcOrd="0" destOrd="0" presId="urn:microsoft.com/office/officeart/2005/8/layout/orgChart1"/>
    <dgm:cxn modelId="{12A3A669-97BA-3146-A1F0-BB97BC23D22D}" type="presParOf" srcId="{18DFD438-A1F8-1140-A913-E35E98959F96}" destId="{8347B98E-E8F0-1548-B0F7-0D6F833435B3}" srcOrd="1" destOrd="0" presId="urn:microsoft.com/office/officeart/2005/8/layout/orgChart1"/>
    <dgm:cxn modelId="{127FCD6E-AFDE-1C46-8EA8-C61BF82D94ED}" type="presParOf" srcId="{8347B98E-E8F0-1548-B0F7-0D6F833435B3}" destId="{FE2B9467-FED9-0B42-AEE7-3656AF5245AA}" srcOrd="0" destOrd="0" presId="urn:microsoft.com/office/officeart/2005/8/layout/orgChart1"/>
    <dgm:cxn modelId="{5844D5F8-EC07-3C4D-A601-98E2A15BE13D}" type="presParOf" srcId="{FE2B9467-FED9-0B42-AEE7-3656AF5245AA}" destId="{DF30E7C8-E9AA-D646-8588-869B2321AA7B}" srcOrd="0" destOrd="0" presId="urn:microsoft.com/office/officeart/2005/8/layout/orgChart1"/>
    <dgm:cxn modelId="{1885E190-7DE8-A746-8ED4-68E8434C5922}" type="presParOf" srcId="{FE2B9467-FED9-0B42-AEE7-3656AF5245AA}" destId="{D3C811D7-677A-8842-ACB0-78C21414E2FF}" srcOrd="1" destOrd="0" presId="urn:microsoft.com/office/officeart/2005/8/layout/orgChart1"/>
    <dgm:cxn modelId="{83ADCE2D-3BEF-F14A-9F06-1924D0B429DE}" type="presParOf" srcId="{8347B98E-E8F0-1548-B0F7-0D6F833435B3}" destId="{4857644A-7604-F845-9A23-D89D512EDC92}" srcOrd="1" destOrd="0" presId="urn:microsoft.com/office/officeart/2005/8/layout/orgChart1"/>
    <dgm:cxn modelId="{1A7DCF62-C8FD-9C41-983E-32A714B07467}" type="presParOf" srcId="{8347B98E-E8F0-1548-B0F7-0D6F833435B3}" destId="{4FABD938-1398-CE40-9F40-9275187B32B7}" srcOrd="2" destOrd="0" presId="urn:microsoft.com/office/officeart/2005/8/layout/orgChart1"/>
    <dgm:cxn modelId="{49107D6E-6FEE-E14A-8052-BB720DE2F6B1}" type="presParOf" srcId="{18DFD438-A1F8-1140-A913-E35E98959F96}" destId="{BF07B320-32A8-4D44-8D27-284820964DD1}" srcOrd="2" destOrd="0" presId="urn:microsoft.com/office/officeart/2005/8/layout/orgChart1"/>
    <dgm:cxn modelId="{AD9DB457-10D4-F744-940E-9BB2E61EB236}" type="presParOf" srcId="{18DFD438-A1F8-1140-A913-E35E98959F96}" destId="{22478AA5-FDBE-B548-9E4F-325226C44D17}" srcOrd="3" destOrd="0" presId="urn:microsoft.com/office/officeart/2005/8/layout/orgChart1"/>
    <dgm:cxn modelId="{3687D688-98CD-E144-ACA9-647988844722}" type="presParOf" srcId="{22478AA5-FDBE-B548-9E4F-325226C44D17}" destId="{72E70D73-4760-0D42-899F-D626E9303BAE}" srcOrd="0" destOrd="0" presId="urn:microsoft.com/office/officeart/2005/8/layout/orgChart1"/>
    <dgm:cxn modelId="{5D1CBE1A-CFF2-534B-ACEC-84E78DDC8FEA}" type="presParOf" srcId="{72E70D73-4760-0D42-899F-D626E9303BAE}" destId="{DB15E05B-1124-1E43-8581-01A4E54D57A7}" srcOrd="0" destOrd="0" presId="urn:microsoft.com/office/officeart/2005/8/layout/orgChart1"/>
    <dgm:cxn modelId="{20EE8F5D-1036-EE4E-8A15-1505C2E9E59F}" type="presParOf" srcId="{72E70D73-4760-0D42-899F-D626E9303BAE}" destId="{BFC67E2A-9566-B84C-9634-FAC5F7ACC0C5}" srcOrd="1" destOrd="0" presId="urn:microsoft.com/office/officeart/2005/8/layout/orgChart1"/>
    <dgm:cxn modelId="{FCD7F638-2C77-1441-9978-BB4B501E1C37}" type="presParOf" srcId="{22478AA5-FDBE-B548-9E4F-325226C44D17}" destId="{9A263F37-87A4-2C47-A908-132D1F306D78}" srcOrd="1" destOrd="0" presId="urn:microsoft.com/office/officeart/2005/8/layout/orgChart1"/>
    <dgm:cxn modelId="{991FC02C-E630-0D43-91C1-83206415C9F3}" type="presParOf" srcId="{22478AA5-FDBE-B548-9E4F-325226C44D17}" destId="{819B15E4-FA8B-A34D-B36E-A846DC21D4A6}" srcOrd="2" destOrd="0" presId="urn:microsoft.com/office/officeart/2005/8/layout/orgChart1"/>
    <dgm:cxn modelId="{367AA7D9-CFF9-0546-B117-44BD4B7767AD}" type="presParOf" srcId="{18DFD438-A1F8-1140-A913-E35E98959F96}" destId="{0FCD731E-DF5D-FA4E-9178-CB82BAB98BDD}" srcOrd="4" destOrd="0" presId="urn:microsoft.com/office/officeart/2005/8/layout/orgChart1"/>
    <dgm:cxn modelId="{9E6C02CB-2E0E-CF41-B13E-4B93B30753BA}" type="presParOf" srcId="{18DFD438-A1F8-1140-A913-E35E98959F96}" destId="{4DB3E96A-F78E-5148-8CE0-DA3B300E4E24}" srcOrd="5" destOrd="0" presId="urn:microsoft.com/office/officeart/2005/8/layout/orgChart1"/>
    <dgm:cxn modelId="{1971B083-99C2-0240-A910-6A06571A8905}" type="presParOf" srcId="{4DB3E96A-F78E-5148-8CE0-DA3B300E4E24}" destId="{52B78482-13CC-FC40-862F-5B818FD3A721}" srcOrd="0" destOrd="0" presId="urn:microsoft.com/office/officeart/2005/8/layout/orgChart1"/>
    <dgm:cxn modelId="{BF70D3C8-1341-9344-8B0D-0FB49D72D35A}" type="presParOf" srcId="{52B78482-13CC-FC40-862F-5B818FD3A721}" destId="{3701265F-10F0-4F41-BE35-9F58262A8D71}" srcOrd="0" destOrd="0" presId="urn:microsoft.com/office/officeart/2005/8/layout/orgChart1"/>
    <dgm:cxn modelId="{D7CF297D-2523-0A42-BB45-8D49336622BB}" type="presParOf" srcId="{52B78482-13CC-FC40-862F-5B818FD3A721}" destId="{BEE13458-23DF-E740-8F1A-187945067170}" srcOrd="1" destOrd="0" presId="urn:microsoft.com/office/officeart/2005/8/layout/orgChart1"/>
    <dgm:cxn modelId="{D63DC4AD-6018-B14D-9C46-F7436ABAFCD3}" type="presParOf" srcId="{4DB3E96A-F78E-5148-8CE0-DA3B300E4E24}" destId="{379C6A70-EFB6-E443-80FF-7187FB1CF9C3}" srcOrd="1" destOrd="0" presId="urn:microsoft.com/office/officeart/2005/8/layout/orgChart1"/>
    <dgm:cxn modelId="{65F8F93A-D9E0-5D44-AD56-6C49ECD2101D}" type="presParOf" srcId="{4DB3E96A-F78E-5148-8CE0-DA3B300E4E24}" destId="{738AB29B-83B2-CC47-B81E-D16E0C21C4CD}" srcOrd="2" destOrd="0" presId="urn:microsoft.com/office/officeart/2005/8/layout/orgChart1"/>
    <dgm:cxn modelId="{27FE1EC4-FB46-D84B-B568-44F881F8DA70}" type="presParOf" srcId="{D8382BAE-AB07-0248-88CE-0276235B3F9B}" destId="{9C7C5830-9F53-0045-AE69-9B65B4A6B825}" srcOrd="2" destOrd="0" presId="urn:microsoft.com/office/officeart/2005/8/layout/orgChart1"/>
    <dgm:cxn modelId="{7180D3F4-F704-9B48-B9A6-AE4B224053B8}" type="presParOf" srcId="{9C7C5830-9F53-0045-AE69-9B65B4A6B825}" destId="{A489CBEF-9657-2F46-8CD0-BB8C8342F382}" srcOrd="0" destOrd="0" presId="urn:microsoft.com/office/officeart/2005/8/layout/orgChart1"/>
    <dgm:cxn modelId="{6E8150E6-968B-F641-BEB2-AE671F0CF97E}" type="presParOf" srcId="{9C7C5830-9F53-0045-AE69-9B65B4A6B825}" destId="{471B81BB-C473-D24F-BA2D-DFBFCCA9A498}" srcOrd="1" destOrd="0" presId="urn:microsoft.com/office/officeart/2005/8/layout/orgChart1"/>
    <dgm:cxn modelId="{4A2AA0D6-66A7-294B-A34A-AD91B831C79B}" type="presParOf" srcId="{471B81BB-C473-D24F-BA2D-DFBFCCA9A498}" destId="{86D69FAF-2EDB-2441-B163-916E6429D7D3}" srcOrd="0" destOrd="0" presId="urn:microsoft.com/office/officeart/2005/8/layout/orgChart1"/>
    <dgm:cxn modelId="{F7C87AFE-E448-CF4C-AB13-41F1DF0A0212}" type="presParOf" srcId="{86D69FAF-2EDB-2441-B163-916E6429D7D3}" destId="{B21C3BF1-6E3A-8840-8375-870D87C6F6F9}" srcOrd="0" destOrd="0" presId="urn:microsoft.com/office/officeart/2005/8/layout/orgChart1"/>
    <dgm:cxn modelId="{C4DFAE1A-EAB5-9747-A301-99450D6462A5}" type="presParOf" srcId="{86D69FAF-2EDB-2441-B163-916E6429D7D3}" destId="{66059A8B-6775-4A48-BF55-292E6CA787CC}" srcOrd="1" destOrd="0" presId="urn:microsoft.com/office/officeart/2005/8/layout/orgChart1"/>
    <dgm:cxn modelId="{6A359B2D-15E8-A445-8836-64042E81DEDC}" type="presParOf" srcId="{471B81BB-C473-D24F-BA2D-DFBFCCA9A498}" destId="{92581A77-A8B3-A248-93F7-79065A9458F3}" srcOrd="1" destOrd="0" presId="urn:microsoft.com/office/officeart/2005/8/layout/orgChart1"/>
    <dgm:cxn modelId="{1FD2F3CE-E3E8-094D-9517-BFBAD76654FE}" type="presParOf" srcId="{471B81BB-C473-D24F-BA2D-DFBFCCA9A498}" destId="{E740BAD0-2BC1-5B43-9DB1-97AB97666CD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89CBEF-9657-2F46-8CD0-BB8C8342F382}">
      <dsp:nvSpPr>
        <dsp:cNvPr id="0" name=""/>
        <dsp:cNvSpPr/>
      </dsp:nvSpPr>
      <dsp:spPr>
        <a:xfrm>
          <a:off x="4191000" y="1250029"/>
          <a:ext cx="1208781" cy="11036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08781" y="110364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CD731E-DF5D-FA4E-9178-CB82BAB98BDD}">
      <dsp:nvSpPr>
        <dsp:cNvPr id="0" name=""/>
        <dsp:cNvSpPr/>
      </dsp:nvSpPr>
      <dsp:spPr>
        <a:xfrm>
          <a:off x="4191000" y="1250029"/>
          <a:ext cx="2965163" cy="2254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7196"/>
              </a:lnTo>
              <a:lnTo>
                <a:pt x="2965163" y="1997196"/>
              </a:lnTo>
              <a:lnTo>
                <a:pt x="2965163" y="225450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07B320-32A8-4D44-8D27-284820964DD1}">
      <dsp:nvSpPr>
        <dsp:cNvPr id="0" name=""/>
        <dsp:cNvSpPr/>
      </dsp:nvSpPr>
      <dsp:spPr>
        <a:xfrm>
          <a:off x="4145280" y="1250029"/>
          <a:ext cx="91440" cy="22545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450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6268DC-3122-D842-81B8-5BFC1FA2B411}">
      <dsp:nvSpPr>
        <dsp:cNvPr id="0" name=""/>
        <dsp:cNvSpPr/>
      </dsp:nvSpPr>
      <dsp:spPr>
        <a:xfrm>
          <a:off x="1225836" y="1250029"/>
          <a:ext cx="2965163" cy="2254504"/>
        </a:xfrm>
        <a:custGeom>
          <a:avLst/>
          <a:gdLst/>
          <a:ahLst/>
          <a:cxnLst/>
          <a:rect l="0" t="0" r="0" b="0"/>
          <a:pathLst>
            <a:path>
              <a:moveTo>
                <a:pt x="2965163" y="0"/>
              </a:moveTo>
              <a:lnTo>
                <a:pt x="2965163" y="1997196"/>
              </a:lnTo>
              <a:lnTo>
                <a:pt x="0" y="1997196"/>
              </a:lnTo>
              <a:lnTo>
                <a:pt x="0" y="225450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36F0C4-3D65-8741-B1C1-56B527AD41D4}">
      <dsp:nvSpPr>
        <dsp:cNvPr id="0" name=""/>
        <dsp:cNvSpPr/>
      </dsp:nvSpPr>
      <dsp:spPr>
        <a:xfrm>
          <a:off x="2965725" y="24755"/>
          <a:ext cx="2450548" cy="1225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800000"/>
              </a:solidFill>
            </a:rPr>
            <a:t>Steering Committee</a:t>
          </a:r>
          <a:endParaRPr lang="en-US" sz="3600" b="1" kern="1200" dirty="0">
            <a:solidFill>
              <a:srgbClr val="800000"/>
            </a:solidFill>
          </a:endParaRPr>
        </a:p>
      </dsp:txBody>
      <dsp:txXfrm>
        <a:off x="2965725" y="24755"/>
        <a:ext cx="2450548" cy="1225274"/>
      </dsp:txXfrm>
    </dsp:sp>
    <dsp:sp modelId="{DF30E7C8-E9AA-D646-8588-869B2321AA7B}">
      <dsp:nvSpPr>
        <dsp:cNvPr id="0" name=""/>
        <dsp:cNvSpPr/>
      </dsp:nvSpPr>
      <dsp:spPr>
        <a:xfrm>
          <a:off x="562" y="3504533"/>
          <a:ext cx="2450548" cy="1225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800000"/>
              </a:solidFill>
            </a:rPr>
            <a:t>Budget Team</a:t>
          </a:r>
          <a:endParaRPr lang="en-US" sz="3600" b="1" kern="1200" dirty="0">
            <a:solidFill>
              <a:srgbClr val="800000"/>
            </a:solidFill>
          </a:endParaRPr>
        </a:p>
      </dsp:txBody>
      <dsp:txXfrm>
        <a:off x="562" y="3504533"/>
        <a:ext cx="2450548" cy="1225274"/>
      </dsp:txXfrm>
    </dsp:sp>
    <dsp:sp modelId="{DB15E05B-1124-1E43-8581-01A4E54D57A7}">
      <dsp:nvSpPr>
        <dsp:cNvPr id="0" name=""/>
        <dsp:cNvSpPr/>
      </dsp:nvSpPr>
      <dsp:spPr>
        <a:xfrm>
          <a:off x="2965725" y="3504533"/>
          <a:ext cx="2450548" cy="1225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800000"/>
              </a:solidFill>
            </a:rPr>
            <a:t>Treasury Team</a:t>
          </a:r>
          <a:endParaRPr lang="en-US" sz="3600" b="1" kern="1200" dirty="0">
            <a:solidFill>
              <a:srgbClr val="800000"/>
            </a:solidFill>
          </a:endParaRPr>
        </a:p>
      </dsp:txBody>
      <dsp:txXfrm>
        <a:off x="2965725" y="3504533"/>
        <a:ext cx="2450548" cy="1225274"/>
      </dsp:txXfrm>
    </dsp:sp>
    <dsp:sp modelId="{3701265F-10F0-4F41-BE35-9F58262A8D71}">
      <dsp:nvSpPr>
        <dsp:cNvPr id="0" name=""/>
        <dsp:cNvSpPr/>
      </dsp:nvSpPr>
      <dsp:spPr>
        <a:xfrm>
          <a:off x="5930889" y="3504533"/>
          <a:ext cx="2450548" cy="1225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800000"/>
              </a:solidFill>
            </a:rPr>
            <a:t>ICT Team</a:t>
          </a:r>
          <a:endParaRPr lang="en-US" sz="3600" b="1" kern="1200" dirty="0">
            <a:solidFill>
              <a:srgbClr val="800000"/>
            </a:solidFill>
          </a:endParaRPr>
        </a:p>
      </dsp:txBody>
      <dsp:txXfrm>
        <a:off x="5930889" y="3504533"/>
        <a:ext cx="2450548" cy="1225274"/>
      </dsp:txXfrm>
    </dsp:sp>
    <dsp:sp modelId="{B21C3BF1-6E3A-8840-8375-870D87C6F6F9}">
      <dsp:nvSpPr>
        <dsp:cNvPr id="0" name=""/>
        <dsp:cNvSpPr/>
      </dsp:nvSpPr>
      <dsp:spPr>
        <a:xfrm>
          <a:off x="2949233" y="1741033"/>
          <a:ext cx="2450548" cy="12252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800000"/>
              </a:solidFill>
            </a:rPr>
            <a:t>Project Manager</a:t>
          </a:r>
          <a:endParaRPr lang="en-US" sz="3600" b="1" kern="1200" dirty="0">
            <a:solidFill>
              <a:srgbClr val="800000"/>
            </a:solidFill>
          </a:endParaRPr>
        </a:p>
      </dsp:txBody>
      <dsp:txXfrm>
        <a:off x="2949233" y="1741033"/>
        <a:ext cx="2450548" cy="1225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2E58053-4130-47D8-ABFC-15495C0E26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735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B0DCEF8-5B8B-4AE6-BD31-3D04BE3A22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667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4470400"/>
            <a:ext cx="5680075" cy="4229100"/>
          </a:xfrm>
          <a:noFill/>
          <a:ln/>
        </p:spPr>
        <p:txBody>
          <a:bodyPr/>
          <a:lstStyle/>
          <a:p>
            <a:pPr marL="228600" indent="-228600">
              <a:buFontTx/>
              <a:buAutoNum type="arabicPeriod"/>
            </a:pPr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C4C1DF-0FBD-A543-A49F-19ABC4A47306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AU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D5F44E-6A23-2347-9C3C-C9A763F61129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5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AU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D7724C-270A-9641-BDE9-A8199094802A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AU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3499E0-FA1E-6D4F-B2A5-5186630614BF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58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AU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Commercial off the shelf system (COTS) packages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486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/>
        </p:nvSpPr>
        <p:spPr bwMode="auto">
          <a:xfrm>
            <a:off x="0" y="16129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  <p:pic>
        <p:nvPicPr>
          <p:cNvPr id="5" name="Picture 9" descr="webp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6175" y="5561013"/>
            <a:ext cx="17526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CC66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15FBB-413A-4D24-86BA-EDEDB3DC63D2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4BC74-72B8-4326-A142-846B42651442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8262F-BF56-4524-81F5-2CFA37D74E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1117B-53C8-4114-BF46-D217A31BBBA0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1EACF-9D4E-45DD-8B04-22C38B1139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796FA-9426-4B11-9F59-0350303711BA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B84BC-018A-41A4-9927-1322FA418F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FA4E6-42BA-47CD-8FE3-1E8441DA4D45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BFEFA-AF7C-4CF5-945C-5485DDE677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6200"/>
            <a:ext cx="8229600" cy="604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C105D-A26D-4895-83C1-41EE0BDD4A16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15CEF-CF8D-4740-9619-B30F9C9204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B2D85-65C4-4B82-BDC9-844D30AC19C1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9D738-BA06-4E0E-A049-97284DD5EB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265F8-425C-441E-B2AB-1220C08BD1DE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AC72B-9644-4D4B-A9F0-8144633400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BB429-38FB-4665-B07C-EC617D474701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91EF-C154-494F-A0EA-9D403098AD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A385D-9C79-4270-8244-6F0270419790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996A2-3F18-4F0C-93C3-EED3BD82C6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7199-567B-4A52-9D8E-86ED4271BCD1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1ACB3-904F-44A0-80EA-B7365CD703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23A4F-B13C-4D30-B090-307E7386C94C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61252-57FE-47D7-A9CB-7F66D2F69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06B40-1928-4642-9DE4-76200B685D22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94920-CA70-4D74-88B3-C1DB1D7F0B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39E7B-AE03-494A-B681-165A69E546F1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00DFF-E0D5-4F75-A535-E7BFD34C2B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343F8EB-B430-42FA-A214-D71D14AA5A2E}" type="datetime1">
              <a:rPr lang="en-US"/>
              <a:pPr>
                <a:defRPr/>
              </a:pPr>
              <a:t>7/21/15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57FD66-4D1A-4D88-A29D-E9EB5F46BC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fadlogo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99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inance.gov.au/cbms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41425"/>
          </a:xfrm>
        </p:spPr>
        <p:txBody>
          <a:bodyPr anchor="ctr"/>
          <a:lstStyle/>
          <a:p>
            <a:pPr algn="ctr">
              <a:defRPr/>
            </a:pPr>
            <a: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Government Financial Management Information System (GFMIS)</a:t>
            </a:r>
            <a:br>
              <a:rPr lang="en-US" sz="32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200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81400"/>
            <a:ext cx="64008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Abdul Mudabbir Khan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Fiscal Affairs Department, IMF</a:t>
            </a: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FAD mission to Iran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b="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Tehran July/August 2015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Cost considerations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 smtClean="0"/>
              <a:t>Scope, coverage, no. of users</a:t>
            </a:r>
          </a:p>
          <a:p>
            <a:r>
              <a:rPr lang="en-US" sz="3000" dirty="0" smtClean="0"/>
              <a:t>Hardware – acquisition and maintenance</a:t>
            </a:r>
          </a:p>
          <a:p>
            <a:r>
              <a:rPr lang="en-US" sz="3000" dirty="0" smtClean="0"/>
              <a:t>Software – initial purchase and recurring costs</a:t>
            </a:r>
          </a:p>
          <a:p>
            <a:r>
              <a:rPr lang="en-US" sz="3000" dirty="0" smtClean="0"/>
              <a:t>Consultancy – conceptual design, functional requirements, IT, testing, training</a:t>
            </a:r>
          </a:p>
          <a:p>
            <a:r>
              <a:rPr lang="en-US" sz="3000" dirty="0" smtClean="0"/>
              <a:t>Other costs – telecommunications, security, back up site etc.</a:t>
            </a:r>
          </a:p>
          <a:p>
            <a:pPr marL="0" indent="0">
              <a:buNone/>
            </a:pPr>
            <a:endParaRPr lang="en-US" sz="3000" dirty="0" smtClean="0"/>
          </a:p>
          <a:p>
            <a:endParaRPr lang="en-US" sz="3000" dirty="0" smtClean="0"/>
          </a:p>
          <a:p>
            <a:endParaRPr lang="en-US" sz="3000" dirty="0" smtClean="0"/>
          </a:p>
          <a:p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692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0090"/>
                </a:solidFill>
              </a:rPr>
              <a:t>International experience on costs reflect variations in scope, coverage, efficiencies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Slovak Republic: Total cost $ 60m</a:t>
            </a:r>
          </a:p>
          <a:p>
            <a:r>
              <a:rPr lang="en-US" sz="2800" dirty="0" smtClean="0"/>
              <a:t>Latin America average:$35m - $100m</a:t>
            </a:r>
          </a:p>
          <a:p>
            <a:r>
              <a:rPr lang="en-US" sz="2800" dirty="0" smtClean="0"/>
              <a:t>California: Estimated cost $1.6 billion over 10 </a:t>
            </a:r>
            <a:r>
              <a:rPr lang="en-US" sz="2800" dirty="0"/>
              <a:t>years (2008/9 to 2017/18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Source: USAID study, which suggests </a:t>
            </a:r>
            <a:r>
              <a:rPr lang="en-US" sz="2400" dirty="0"/>
              <a:t>as a broad </a:t>
            </a:r>
            <a:r>
              <a:rPr lang="en-US" sz="2400" dirty="0" smtClean="0"/>
              <a:t>guide total cost of a GFMIS as US</a:t>
            </a:r>
            <a:r>
              <a:rPr lang="en-US" sz="2400" dirty="0"/>
              <a:t>$6 per capita</a:t>
            </a:r>
            <a:r>
              <a:rPr lang="en-US" sz="2200" dirty="0"/>
              <a:t> </a:t>
            </a:r>
            <a:endParaRPr lang="en-US" sz="2200" dirty="0" smtClean="0"/>
          </a:p>
          <a:p>
            <a:r>
              <a:rPr lang="en-US" sz="2800" dirty="0" smtClean="0"/>
              <a:t>WB study finds lower costs</a:t>
            </a:r>
          </a:p>
          <a:p>
            <a:pPr lvl="1"/>
            <a:r>
              <a:rPr lang="en-US" sz="2200" dirty="0"/>
              <a:t>49 </a:t>
            </a:r>
            <a:r>
              <a:rPr lang="en-US" sz="2200" dirty="0" smtClean="0"/>
              <a:t>operational systems</a:t>
            </a:r>
            <a:r>
              <a:rPr lang="en-US" sz="2200" dirty="0"/>
              <a:t>:</a:t>
            </a:r>
            <a:r>
              <a:rPr lang="en-US" sz="2200" dirty="0" smtClean="0"/>
              <a:t> $6.6m (average cost)</a:t>
            </a:r>
          </a:p>
          <a:p>
            <a:pPr lvl="1"/>
            <a:r>
              <a:rPr lang="en-US" sz="2200" dirty="0" smtClean="0"/>
              <a:t>32 active projects: $</a:t>
            </a:r>
            <a:r>
              <a:rPr lang="en-US" sz="2200" dirty="0"/>
              <a:t>12.6M </a:t>
            </a:r>
            <a:r>
              <a:rPr lang="en-US" sz="2200" dirty="0" smtClean="0"/>
              <a:t>(average cost)</a:t>
            </a:r>
            <a:endParaRPr lang="en-US" sz="2200" dirty="0"/>
          </a:p>
          <a:p>
            <a:pPr lvl="1"/>
            <a:r>
              <a:rPr lang="en-US" sz="2200" dirty="0" smtClean="0"/>
              <a:t>Russian Federation: $576m (outlier in WB sample) </a:t>
            </a:r>
            <a:endParaRPr lang="en-US" sz="2200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745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7A1C518-99B8-2C4F-8F3F-A4DDB79D2C56}" type="datetime1">
              <a:rPr lang="en-GB"/>
              <a:pPr>
                <a:defRPr/>
              </a:pPr>
              <a:t>7/21/15</a:t>
            </a:fld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344499-3943-C948-8973-438E4D12B556}" type="slidenum">
              <a:rPr lang="ar-KW"/>
              <a:pPr>
                <a:defRPr/>
              </a:pPr>
              <a:t>12</a:t>
            </a:fld>
            <a:endParaRPr lang="ar-KW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Other key Implementation issues</a:t>
            </a:r>
            <a:endParaRPr lang="ar-KW" sz="3600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dirty="0" smtClean="0"/>
              <a:t>Customization</a:t>
            </a:r>
          </a:p>
          <a:p>
            <a:pPr algn="l" rtl="0" eaLnBrk="1" hangingPunct="1">
              <a:defRPr/>
            </a:pPr>
            <a:r>
              <a:rPr lang="en-US" dirty="0" smtClean="0"/>
              <a:t>Configuration</a:t>
            </a:r>
          </a:p>
          <a:p>
            <a:pPr algn="l" rtl="0" eaLnBrk="1" hangingPunct="1">
              <a:defRPr/>
            </a:pPr>
            <a:r>
              <a:rPr lang="en-US" dirty="0" smtClean="0"/>
              <a:t>Testing</a:t>
            </a:r>
          </a:p>
          <a:p>
            <a:pPr algn="l" rtl="0" eaLnBrk="1" hangingPunct="1">
              <a:defRPr/>
            </a:pPr>
            <a:r>
              <a:rPr lang="en-US" dirty="0" smtClean="0"/>
              <a:t>Pilot implementation</a:t>
            </a:r>
          </a:p>
          <a:p>
            <a:pPr algn="l" rtl="0" eaLnBrk="1" hangingPunct="1">
              <a:defRPr/>
            </a:pPr>
            <a:r>
              <a:rPr lang="en-US" dirty="0" smtClean="0"/>
              <a:t>Full implementation</a:t>
            </a:r>
            <a:endParaRPr lang="ar-KW" dirty="0" smtClean="0"/>
          </a:p>
        </p:txBody>
      </p:sp>
    </p:spTree>
    <p:extLst>
      <p:ext uri="{BB962C8B-B14F-4D97-AF65-F5344CB8AC3E}">
        <p14:creationId xmlns:p14="http://schemas.microsoft.com/office/powerpoint/2010/main" val="4242138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C4AF169-759C-2A48-BEBF-3A7800D28266}" type="datetime1">
              <a:rPr lang="en-GB"/>
              <a:pPr>
                <a:defRPr/>
              </a:pPr>
              <a:t>7/21/15</a:t>
            </a:fld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98AD6-977B-5546-9424-FBC0A7329BF5}" type="slidenum">
              <a:rPr lang="ar-KW"/>
              <a:pPr>
                <a:defRPr/>
              </a:pPr>
              <a:t>13</a:t>
            </a:fld>
            <a:endParaRPr lang="ar-KW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User acceptance  testing (UAT)</a:t>
            </a:r>
            <a:endParaRPr lang="ar-KW" sz="3600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dirty="0" smtClean="0"/>
              <a:t>You cannot over test </a:t>
            </a:r>
          </a:p>
          <a:p>
            <a:pPr algn="l" rtl="0" eaLnBrk="1" hangingPunct="1">
              <a:defRPr/>
            </a:pPr>
            <a:r>
              <a:rPr lang="en-US" dirty="0" smtClean="0"/>
              <a:t>User must take ownership of testing</a:t>
            </a:r>
          </a:p>
          <a:p>
            <a:pPr algn="l" rtl="0" eaLnBrk="1" hangingPunct="1">
              <a:defRPr/>
            </a:pPr>
            <a:r>
              <a:rPr lang="en-US" dirty="0" smtClean="0"/>
              <a:t>Preferably have a company independent of the software vendor helping you with the testing</a:t>
            </a:r>
            <a:endParaRPr lang="ar-KW" smtClean="0"/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46025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A98E66D-A0F8-ED4A-BF11-321BD11798AF}" type="datetime1">
              <a:rPr lang="en-GB"/>
              <a:pPr>
                <a:defRPr/>
              </a:pPr>
              <a:t>7/21/15</a:t>
            </a:fld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690043-2A23-8741-A66D-F2359215A6DB}" type="slidenum">
              <a:rPr lang="ar-KW"/>
              <a:pPr>
                <a:defRPr/>
              </a:pPr>
              <a:t>14</a:t>
            </a:fld>
            <a:endParaRPr lang="ar-KW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Pilot</a:t>
            </a:r>
            <a:endParaRPr lang="ar-KW" sz="40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dirty="0" smtClean="0"/>
              <a:t>Often a good idea</a:t>
            </a:r>
          </a:p>
          <a:p>
            <a:pPr algn="l" rtl="0" eaLnBrk="1" hangingPunct="1">
              <a:defRPr/>
            </a:pPr>
            <a:r>
              <a:rPr lang="en-US" dirty="0" smtClean="0"/>
              <a:t>Involves running the system in a few locations for brief period while also running the old system</a:t>
            </a:r>
          </a:p>
          <a:p>
            <a:pPr algn="l" rtl="0" eaLnBrk="1" hangingPunct="1">
              <a:defRPr/>
            </a:pPr>
            <a:r>
              <a:rPr lang="en-US" dirty="0" smtClean="0"/>
              <a:t>Evaluate the pilot</a:t>
            </a:r>
          </a:p>
          <a:p>
            <a:pPr algn="l" rtl="0" eaLnBrk="1" hangingPunct="1">
              <a:defRPr/>
            </a:pPr>
            <a:r>
              <a:rPr lang="en-US" dirty="0" smtClean="0"/>
              <a:t>Reconfigure and retest as necessary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8759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15A5E1-B12A-5148-A5E1-4B06F1E99D88}" type="datetime1">
              <a:rPr lang="en-GB"/>
              <a:pPr>
                <a:defRPr/>
              </a:pPr>
              <a:t>7/21/15</a:t>
            </a:fld>
            <a:endParaRPr lang="ar-KW"/>
          </a:p>
        </p:txBody>
      </p:sp>
      <p:sp>
        <p:nvSpPr>
          <p:cNvPr id="2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BA22FD-4E3F-704F-B492-C4BC6E0F9C22}" type="slidenum">
              <a:rPr lang="ar-KW"/>
              <a:pPr>
                <a:defRPr/>
              </a:pPr>
              <a:t>15</a:t>
            </a:fld>
            <a:endParaRPr lang="ar-KW"/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822325" y="219075"/>
            <a:ext cx="747395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r>
              <a:rPr lang="en-US" sz="2800" dirty="0">
                <a:latin typeface="Times New Roman" charset="0"/>
                <a:cs typeface="Arial" charset="0"/>
              </a:rPr>
              <a:t>                                                                                  </a:t>
            </a: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  <a:p>
            <a:pPr algn="l" rtl="0" eaLnBrk="0" hangingPunct="0">
              <a:defRPr/>
            </a:pPr>
            <a:endParaRPr lang="en-US" sz="2800" dirty="0">
              <a:latin typeface="Times New Roman" charset="0"/>
              <a:cs typeface="Arial" charset="0"/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403225" y="601663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spcBef>
                <a:spcPct val="50000"/>
              </a:spcBef>
              <a:defRPr/>
            </a:pPr>
            <a:endParaRPr lang="es-ES" sz="2800" dirty="0">
              <a:latin typeface="Times New Roman" charset="0"/>
              <a:cs typeface="Arial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684213" y="981075"/>
            <a:ext cx="29495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defRPr/>
            </a:pPr>
            <a:r>
              <a:rPr lang="en-US" b="1" dirty="0">
                <a:solidFill>
                  <a:srgbClr val="000090"/>
                </a:solidFill>
                <a:latin typeface="Times New Roman" charset="0"/>
                <a:cs typeface="Arial" charset="0"/>
              </a:rPr>
              <a:t>Conceptual Model</a:t>
            </a:r>
            <a:endParaRPr lang="en-US" dirty="0">
              <a:solidFill>
                <a:srgbClr val="00009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755650" y="1628775"/>
            <a:ext cx="43148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eaLnBrk="0" hangingPunct="0">
              <a:defRPr/>
            </a:pPr>
            <a:r>
              <a:rPr lang="en-US" b="1" dirty="0">
                <a:solidFill>
                  <a:srgbClr val="000090"/>
                </a:solidFill>
                <a:latin typeface="Times New Roman" charset="0"/>
                <a:cs typeface="Arial" charset="0"/>
              </a:rPr>
              <a:t>Legal and Institutional changes</a:t>
            </a:r>
            <a:endParaRPr lang="en-US" dirty="0">
              <a:solidFill>
                <a:srgbClr val="00009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971550" y="2133600"/>
            <a:ext cx="24049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eaLnBrk="0" hangingPunct="0">
              <a:defRPr/>
            </a:pPr>
            <a:r>
              <a:rPr lang="en-US" b="1" dirty="0">
                <a:solidFill>
                  <a:srgbClr val="000090"/>
                </a:solidFill>
                <a:latin typeface="Times New Roman" charset="0"/>
                <a:cs typeface="Arial" charset="0"/>
              </a:rPr>
              <a:t>Technical Design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2700338" y="2781300"/>
            <a:ext cx="30367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eaLnBrk="0" hangingPunct="0">
              <a:defRPr/>
            </a:pPr>
            <a:r>
              <a:rPr lang="en-US" b="1" dirty="0">
                <a:solidFill>
                  <a:srgbClr val="000090"/>
                </a:solidFill>
                <a:latin typeface="Times New Roman" charset="0"/>
                <a:cs typeface="Arial" charset="0"/>
              </a:rPr>
              <a:t>Systems</a:t>
            </a:r>
            <a:r>
              <a:rPr lang="en-US" b="1" dirty="0">
                <a:latin typeface="Times New Roman" charset="0"/>
                <a:cs typeface="Arial" charset="0"/>
              </a:rPr>
              <a:t> Procurement</a:t>
            </a:r>
            <a:endParaRPr lang="en-US" dirty="0">
              <a:latin typeface="Times New Roman" charset="0"/>
              <a:cs typeface="Arial" charset="0"/>
            </a:endParaRP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4284663" y="3500438"/>
            <a:ext cx="20997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eaLnBrk="0" hangingPunct="0">
              <a:defRPr/>
            </a:pPr>
            <a:r>
              <a:rPr lang="en-US" b="1" dirty="0">
                <a:solidFill>
                  <a:srgbClr val="000090"/>
                </a:solidFill>
                <a:latin typeface="Times New Roman" charset="0"/>
                <a:cs typeface="Arial" charset="0"/>
              </a:rPr>
              <a:t>Customization</a:t>
            </a:r>
            <a:endParaRPr lang="en-US" dirty="0">
              <a:solidFill>
                <a:srgbClr val="00009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4953000" y="4748213"/>
            <a:ext cx="41170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eaLnBrk="0" hangingPunct="0">
              <a:defRPr/>
            </a:pPr>
            <a:r>
              <a:rPr lang="en-US" b="1" dirty="0">
                <a:solidFill>
                  <a:srgbClr val="000090"/>
                </a:solidFill>
                <a:latin typeface="Times New Roman" charset="0"/>
                <a:cs typeface="Arial" charset="0"/>
              </a:rPr>
              <a:t>Pilot Systems Implementation</a:t>
            </a:r>
            <a:endParaRPr lang="en-US" dirty="0">
              <a:solidFill>
                <a:srgbClr val="00009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6248400" y="5257800"/>
            <a:ext cx="28263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eaLnBrk="0" hangingPunct="0">
              <a:defRPr/>
            </a:pPr>
            <a:r>
              <a:rPr lang="en-US" b="1" dirty="0">
                <a:solidFill>
                  <a:srgbClr val="000090"/>
                </a:solidFill>
                <a:latin typeface="Times New Roman" charset="0"/>
                <a:cs typeface="Arial" charset="0"/>
              </a:rPr>
              <a:t>Systems Replication</a:t>
            </a:r>
            <a:endParaRPr lang="en-US" dirty="0">
              <a:solidFill>
                <a:srgbClr val="00009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3290715" y="4114800"/>
            <a:ext cx="58532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eaLnBrk="0" hangingPunct="0">
              <a:defRPr/>
            </a:pPr>
            <a:r>
              <a:rPr lang="en-US" b="1" dirty="0">
                <a:solidFill>
                  <a:srgbClr val="000090"/>
                </a:solidFill>
                <a:latin typeface="Times New Roman" charset="0"/>
                <a:cs typeface="Arial" charset="0"/>
              </a:rPr>
              <a:t>Change Management &amp; End User Training</a:t>
            </a:r>
            <a:endParaRPr lang="en-US" dirty="0">
              <a:solidFill>
                <a:srgbClr val="00009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685800" y="6477000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 eaLnBrk="0" hangingPunct="0">
              <a:defRPr/>
            </a:pPr>
            <a:r>
              <a:rPr lang="en-US" sz="2000" b="1" dirty="0">
                <a:solidFill>
                  <a:srgbClr val="000090"/>
                </a:solidFill>
                <a:latin typeface="Times New Roman" charset="0"/>
                <a:cs typeface="Arial" charset="0"/>
              </a:rPr>
              <a:t>12-18months</a:t>
            </a: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2895600" y="6461125"/>
            <a:ext cx="16595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eaLnBrk="0" hangingPunct="0">
              <a:defRPr/>
            </a:pPr>
            <a:r>
              <a:rPr lang="en-US" sz="2000" b="1" dirty="0">
                <a:solidFill>
                  <a:srgbClr val="000090"/>
                </a:solidFill>
                <a:latin typeface="Times New Roman" charset="0"/>
                <a:cs typeface="Arial" charset="0"/>
              </a:rPr>
              <a:t>12-18 months</a:t>
            </a:r>
          </a:p>
        </p:txBody>
      </p: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6400800" y="6491288"/>
            <a:ext cx="19545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eaLnBrk="0" hangingPunct="0">
              <a:defRPr/>
            </a:pPr>
            <a:r>
              <a:rPr lang="en-US" b="1" dirty="0">
                <a:solidFill>
                  <a:srgbClr val="000090"/>
                </a:solidFill>
                <a:latin typeface="Times New Roman" charset="0"/>
                <a:cs typeface="Arial" charset="0"/>
              </a:rPr>
              <a:t>24-36 months</a:t>
            </a:r>
            <a:endParaRPr lang="en-US" sz="2000" b="1" dirty="0">
              <a:solidFill>
                <a:srgbClr val="000090"/>
              </a:solidFill>
              <a:latin typeface="Times New Roman" charset="0"/>
              <a:cs typeface="Arial" charset="0"/>
            </a:endParaRPr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533400" y="6400800"/>
            <a:ext cx="2057400" cy="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2667000" y="6400800"/>
            <a:ext cx="2057400" cy="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>
            <a:off x="4800600" y="6400800"/>
            <a:ext cx="4343400" cy="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>
            <a:off x="755650" y="1412875"/>
            <a:ext cx="2087563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7" name="Line 19"/>
          <p:cNvSpPr>
            <a:spLocks noChangeShapeType="1"/>
          </p:cNvSpPr>
          <p:nvPr/>
        </p:nvSpPr>
        <p:spPr bwMode="auto">
          <a:xfrm>
            <a:off x="1403350" y="2060575"/>
            <a:ext cx="410527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8" name="Line 20"/>
          <p:cNvSpPr>
            <a:spLocks noChangeShapeType="1"/>
          </p:cNvSpPr>
          <p:nvPr/>
        </p:nvSpPr>
        <p:spPr bwMode="auto">
          <a:xfrm>
            <a:off x="2627313" y="2636838"/>
            <a:ext cx="10668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09" name="Line 21"/>
          <p:cNvSpPr>
            <a:spLocks noChangeShapeType="1"/>
          </p:cNvSpPr>
          <p:nvPr/>
        </p:nvSpPr>
        <p:spPr bwMode="auto">
          <a:xfrm>
            <a:off x="2843213" y="3357563"/>
            <a:ext cx="21336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10" name="Line 22"/>
          <p:cNvSpPr>
            <a:spLocks noChangeShapeType="1"/>
          </p:cNvSpPr>
          <p:nvPr/>
        </p:nvSpPr>
        <p:spPr bwMode="auto">
          <a:xfrm>
            <a:off x="4787900" y="3933825"/>
            <a:ext cx="10668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11" name="Line 23"/>
          <p:cNvSpPr>
            <a:spLocks noChangeShapeType="1"/>
          </p:cNvSpPr>
          <p:nvPr/>
        </p:nvSpPr>
        <p:spPr bwMode="auto">
          <a:xfrm>
            <a:off x="4267200" y="4581525"/>
            <a:ext cx="48768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12" name="Line 24"/>
          <p:cNvSpPr>
            <a:spLocks noChangeShapeType="1"/>
          </p:cNvSpPr>
          <p:nvPr/>
        </p:nvSpPr>
        <p:spPr bwMode="auto">
          <a:xfrm>
            <a:off x="5943600" y="5181600"/>
            <a:ext cx="10668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13" name="Line 25"/>
          <p:cNvSpPr>
            <a:spLocks noChangeShapeType="1"/>
          </p:cNvSpPr>
          <p:nvPr/>
        </p:nvSpPr>
        <p:spPr bwMode="auto">
          <a:xfrm>
            <a:off x="7086600" y="5734050"/>
            <a:ext cx="20574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-11529" y="228600"/>
            <a:ext cx="8107257" cy="70788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eaLnBrk="0" hangingPunct="0">
              <a:defRPr/>
            </a:pPr>
            <a:r>
              <a:rPr lang="en-US" sz="4000" b="1" dirty="0">
                <a:solidFill>
                  <a:srgbClr val="800000"/>
                </a:solidFill>
                <a:latin typeface="Times New Roman" charset="0"/>
                <a:cs typeface="Arial" charset="0"/>
              </a:rPr>
              <a:t>Indicative Implementation Schedule</a:t>
            </a:r>
            <a:endParaRPr lang="en-US" sz="4000" dirty="0">
              <a:solidFill>
                <a:srgbClr val="800000"/>
              </a:solidFill>
              <a:latin typeface="Times New Roman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029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Finally…..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90"/>
                </a:solidFill>
              </a:rPr>
              <a:t>GFMIS is probably the </a:t>
            </a:r>
            <a:r>
              <a:rPr lang="en-US" dirty="0" smtClean="0">
                <a:solidFill>
                  <a:srgbClr val="000090"/>
                </a:solidFill>
              </a:rPr>
              <a:t>most resource intensive, time consuming and complex project </a:t>
            </a:r>
            <a:r>
              <a:rPr lang="en-US" dirty="0">
                <a:solidFill>
                  <a:srgbClr val="000090"/>
                </a:solidFill>
              </a:rPr>
              <a:t>MoF will undertake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Important to have realistic budgets, timetable,  and project management</a:t>
            </a:r>
          </a:p>
          <a:p>
            <a:r>
              <a:rPr lang="en-US" dirty="0" smtClean="0">
                <a:solidFill>
                  <a:srgbClr val="000090"/>
                </a:solidFill>
              </a:rPr>
              <a:t>Clarify exactly what the GFMIS is required to do – be realistic</a:t>
            </a:r>
          </a:p>
          <a:p>
            <a:r>
              <a:rPr lang="en-US" dirty="0" smtClean="0"/>
              <a:t> You cannot do too much testing</a:t>
            </a:r>
          </a:p>
          <a:p>
            <a:r>
              <a:rPr lang="en-US" dirty="0" smtClean="0"/>
              <a:t>Do not forget change management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724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for discussion..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kind of GFMIS exists now?</a:t>
            </a:r>
          </a:p>
          <a:p>
            <a:pPr lvl="1"/>
            <a:r>
              <a:rPr lang="en-US" dirty="0" smtClean="0"/>
              <a:t>Are there issues with the system?</a:t>
            </a:r>
          </a:p>
          <a:p>
            <a:r>
              <a:rPr lang="en-US" dirty="0" smtClean="0"/>
              <a:t>What improvements are required and does the treasury modernization initiative intend to implement these?</a:t>
            </a:r>
          </a:p>
          <a:p>
            <a:r>
              <a:rPr lang="en-US" dirty="0" smtClean="0"/>
              <a:t>With current institutional arrangements how can budget and treasury systems communicate better?</a:t>
            </a:r>
          </a:p>
          <a:p>
            <a:pPr lvl="1"/>
            <a:r>
              <a:rPr lang="en-US" dirty="0" smtClean="0"/>
              <a:t>Are there plans to integrate the systems?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627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0" dirty="0" smtClean="0"/>
              <a:t>Dener, Watkins, Dorotinsky, World Bank (2011), </a:t>
            </a:r>
            <a:r>
              <a:rPr lang="en-US" sz="2000" b="0" i="1" dirty="0" smtClean="0"/>
              <a:t>Financial Management Information System: 25 </a:t>
            </a:r>
            <a:r>
              <a:rPr lang="en-US" sz="2000" b="0" i="1" dirty="0"/>
              <a:t>Years of World Bank Experience on What Works and What </a:t>
            </a:r>
            <a:r>
              <a:rPr lang="en-US" sz="2000" b="0" i="1" dirty="0" smtClean="0"/>
              <a:t>Doesn’t</a:t>
            </a:r>
          </a:p>
          <a:p>
            <a:r>
              <a:rPr lang="en-US" sz="2000" b="0" dirty="0" smtClean="0"/>
              <a:t>USAID (2008), </a:t>
            </a:r>
            <a:r>
              <a:rPr lang="en-US" sz="2000" b="0" i="1" dirty="0"/>
              <a:t>Integrated Financial Management Information Systems: A Practical </a:t>
            </a:r>
            <a:r>
              <a:rPr lang="en-US" sz="2000" b="0" i="1" dirty="0" smtClean="0"/>
              <a:t>Guide</a:t>
            </a:r>
            <a:endParaRPr lang="en-US" sz="2000" dirty="0" smtClean="0"/>
          </a:p>
          <a:p>
            <a:r>
              <a:rPr lang="en-US" sz="2000" b="0" dirty="0" smtClean="0"/>
              <a:t>Khan and Pessoa, IMF (2010), </a:t>
            </a:r>
            <a:r>
              <a:rPr lang="en-US" sz="2000" b="0" i="1" dirty="0" smtClean="0"/>
              <a:t>Conceptual </a:t>
            </a:r>
            <a:r>
              <a:rPr lang="en-US" sz="2000" b="0" i="1" dirty="0"/>
              <a:t>Design:</a:t>
            </a:r>
            <a:br>
              <a:rPr lang="en-US" sz="2000" b="0" i="1" dirty="0"/>
            </a:br>
            <a:r>
              <a:rPr lang="en-US" sz="2000" b="0" i="1" dirty="0"/>
              <a:t>A Critical Element of a Government Financial Management Information System Project </a:t>
            </a:r>
          </a:p>
          <a:p>
            <a:r>
              <a:rPr lang="en-US" sz="2000" b="0" dirty="0">
                <a:hlinkClick r:id="rId2"/>
              </a:rPr>
              <a:t>http://www.finance.gov.au/cbms/</a:t>
            </a:r>
            <a:endParaRPr lang="en-US" sz="2000" b="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465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3FEE73-FF86-D74D-8FA5-17C92742E1BB}" type="slidenum">
              <a:rPr lang="en-US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37890" name="WordArt 7"/>
          <p:cNvSpPr>
            <a:spLocks noChangeArrowheads="1" noChangeShapeType="1"/>
          </p:cNvSpPr>
          <p:nvPr/>
        </p:nvSpPr>
        <p:spPr bwMode="auto">
          <a:xfrm>
            <a:off x="1187450" y="2781300"/>
            <a:ext cx="7056438" cy="329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44450">
                  <a:solidFill>
                    <a:srgbClr val="FF9900"/>
                  </a:solidFill>
                  <a:miter lim="800000"/>
                  <a:headEnd/>
                  <a:tailEnd/>
                </a:ln>
                <a:solidFill>
                  <a:srgbClr val="800000">
                    <a:alpha val="50195"/>
                  </a:srgbClr>
                </a:solidFill>
                <a:effectLst>
                  <a:outerShdw blurRad="63500" dist="46662" dir="2115817" algn="ctr" rotWithShape="0">
                    <a:srgbClr val="9999FF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915459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Presentation: Part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Pitfalls in GFMIS projects</a:t>
            </a:r>
          </a:p>
          <a:p>
            <a:r>
              <a:rPr lang="en-US" dirty="0" smtClean="0"/>
              <a:t>How to guard against pitfalls</a:t>
            </a:r>
          </a:p>
          <a:p>
            <a:r>
              <a:rPr lang="en-US" dirty="0" smtClean="0"/>
              <a:t>Locally developed or commercial off the shelf (COTS) application?</a:t>
            </a:r>
          </a:p>
          <a:p>
            <a:r>
              <a:rPr lang="en-US" dirty="0" smtClean="0"/>
              <a:t>Project management</a:t>
            </a:r>
          </a:p>
          <a:p>
            <a:r>
              <a:rPr lang="en-US" dirty="0" smtClean="0"/>
              <a:t>Costs</a:t>
            </a:r>
          </a:p>
          <a:p>
            <a:r>
              <a:rPr lang="en-US" dirty="0" smtClean="0"/>
              <a:t>Interim system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055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Arial" charset="0"/>
                <a:ea typeface="ＭＳ Ｐゴシック" charset="0"/>
              </a:rPr>
              <a:t>Pitfalls in GFMIS projects</a:t>
            </a:r>
            <a:r>
              <a:rPr lang="en-US" sz="3200" dirty="0" smtClean="0">
                <a:latin typeface="Arial" charset="0"/>
                <a:ea typeface="ＭＳ Ｐゴシック" charset="0"/>
              </a:rPr>
              <a:t/>
            </a:r>
            <a:br>
              <a:rPr lang="en-US" sz="3200" dirty="0" smtClean="0">
                <a:latin typeface="Arial" charset="0"/>
                <a:ea typeface="ＭＳ Ｐゴシック" charset="0"/>
              </a:rPr>
            </a:br>
            <a:r>
              <a:rPr lang="en-US" sz="3200" dirty="0" smtClean="0">
                <a:latin typeface="Arial" charset="0"/>
                <a:ea typeface="ＭＳ Ｐゴシック" charset="0"/>
              </a:rPr>
              <a:t> (1/2)</a:t>
            </a:r>
            <a:endParaRPr lang="en-AU" sz="3200" dirty="0">
              <a:solidFill>
                <a:srgbClr val="00009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543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000090"/>
                </a:solidFill>
                <a:cs typeface="+mn-cs"/>
              </a:rPr>
              <a:t>Lack of Commitment at Cabinet/Minister and/or Department Head level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000090"/>
                </a:solidFill>
                <a:cs typeface="+mn-cs"/>
              </a:rPr>
              <a:t>Inadequate strategic thinking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000090"/>
                </a:solidFill>
                <a:cs typeface="+mn-cs"/>
              </a:rPr>
              <a:t>Inadequate resource allocation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rgbClr val="800000"/>
                </a:solidFill>
              </a:rPr>
              <a:t>Financial, human and time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rgbClr val="000090"/>
                </a:solidFill>
                <a:cs typeface="+mn-cs"/>
              </a:rPr>
              <a:t>Weak project Management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rgbClr val="800000"/>
                </a:solidFill>
              </a:rPr>
              <a:t>Inadequate focus on outputs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rgbClr val="800000"/>
                </a:solidFill>
              </a:rPr>
              <a:t>Weak Issues/problem management 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rgbClr val="800000"/>
                </a:solidFill>
              </a:rPr>
              <a:t>Ineffective risk analysis and management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rgbClr val="800000"/>
                </a:solidFill>
              </a:rPr>
              <a:t>Ineffective change management</a:t>
            </a:r>
            <a:endParaRPr lang="en-AU" sz="2400" dirty="0" smtClean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628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Arial" charset="0"/>
                <a:ea typeface="ＭＳ Ｐゴシック" charset="0"/>
              </a:rPr>
              <a:t>Pitfalls in GFMIS </a:t>
            </a:r>
            <a:r>
              <a:rPr lang="en-US" sz="4000" dirty="0" smtClean="0">
                <a:latin typeface="Arial" charset="0"/>
                <a:ea typeface="ＭＳ Ｐゴシック" charset="0"/>
              </a:rPr>
              <a:t>projects</a:t>
            </a:r>
            <a:r>
              <a:rPr lang="en-US" sz="4000" dirty="0">
                <a:latin typeface="Arial" charset="0"/>
                <a:ea typeface="ＭＳ Ｐゴシック" charset="0"/>
              </a:rPr>
              <a:t> </a:t>
            </a:r>
            <a:r>
              <a:rPr lang="en-US" sz="4000" dirty="0" smtClean="0">
                <a:latin typeface="Arial" charset="0"/>
                <a:ea typeface="ＭＳ Ｐゴシック" charset="0"/>
              </a:rPr>
              <a:t>(2/2)</a:t>
            </a:r>
            <a:endParaRPr lang="en-US" sz="3200" dirty="0">
              <a:solidFill>
                <a:srgbClr val="00009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600" dirty="0"/>
              <a:t>Inadequate specification and understanding of </a:t>
            </a:r>
            <a:r>
              <a:rPr lang="en-US" sz="2600" dirty="0" smtClean="0"/>
              <a:t>conceptual design and user </a:t>
            </a:r>
            <a:r>
              <a:rPr lang="en-US" sz="2600" dirty="0"/>
              <a:t>requirements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200" dirty="0"/>
              <a:t>Over ambitious requirements and unwillingness to compromise (80: 20 rule)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200" dirty="0"/>
              <a:t>Changing requirements during the course of the project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600" dirty="0" smtClean="0">
                <a:cs typeface="+mn-cs"/>
              </a:rPr>
              <a:t>Developing in-house systems without necessary expertise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600" dirty="0" smtClean="0">
                <a:cs typeface="+mn-cs"/>
              </a:rPr>
              <a:t>Buying off-the-shelf systems and then doing major customizations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600" dirty="0" smtClean="0"/>
              <a:t>Inadequate and/or ineffective testing</a:t>
            </a:r>
          </a:p>
        </p:txBody>
      </p:sp>
    </p:spTree>
    <p:extLst>
      <p:ext uri="{BB962C8B-B14F-4D97-AF65-F5344CB8AC3E}">
        <p14:creationId xmlns:p14="http://schemas.microsoft.com/office/powerpoint/2010/main" val="17408946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latin typeface="Arial" charset="0"/>
                <a:ea typeface="ＭＳ Ｐゴシック" charset="0"/>
                <a:cs typeface="Times New Roman" charset="0"/>
              </a:rPr>
              <a:t>How to guard against the pitfalls? (1/2)</a:t>
            </a:r>
            <a:endParaRPr lang="en-US" sz="4000" dirty="0">
              <a:latin typeface="Arial" charset="0"/>
              <a:ea typeface="ＭＳ Ｐゴシック" charset="0"/>
              <a:cs typeface="Times New Roman" charset="0"/>
            </a:endParaRP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Think Strategically and resolve big issues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High level political support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Objectives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Scope and coverage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Other threshold issues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Set up Project Team and Management structure</a:t>
            </a:r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Develop </a:t>
            </a:r>
            <a:r>
              <a:rPr lang="en-US" sz="2800" dirty="0"/>
              <a:t>conceptual </a:t>
            </a:r>
            <a:r>
              <a:rPr lang="en-US" sz="2800" dirty="0" smtClean="0"/>
              <a:t>model and requirements</a:t>
            </a:r>
            <a:endParaRPr lang="en-US" sz="2800" dirty="0"/>
          </a:p>
          <a:p>
            <a:pPr>
              <a:lnSpc>
                <a:spcPct val="90000"/>
              </a:lnSpc>
              <a:defRPr/>
            </a:pPr>
            <a:r>
              <a:rPr lang="en-US" sz="2800" dirty="0" smtClean="0"/>
              <a:t>Evaluate </a:t>
            </a:r>
            <a:r>
              <a:rPr lang="en-US" sz="2800" dirty="0"/>
              <a:t>systems and select the best software </a:t>
            </a:r>
            <a:r>
              <a:rPr lang="en-US" sz="2800" u="sng" dirty="0"/>
              <a:t>for you</a:t>
            </a:r>
            <a:r>
              <a:rPr lang="en-US" sz="2800" dirty="0"/>
              <a:t> </a:t>
            </a:r>
            <a:endParaRPr lang="en-US" sz="2800" dirty="0" smtClean="0"/>
          </a:p>
          <a:p>
            <a:pPr lvl="1">
              <a:lnSpc>
                <a:spcPct val="90000"/>
              </a:lnSpc>
              <a:defRPr/>
            </a:pPr>
            <a:r>
              <a:rPr lang="en-US" sz="2400" dirty="0" smtClean="0"/>
              <a:t>a </a:t>
            </a:r>
            <a:r>
              <a:rPr lang="en-US" sz="2400" dirty="0"/>
              <a:t>Rolls Royce may not necessarily be the </a:t>
            </a:r>
            <a:r>
              <a:rPr lang="en-US" sz="2400" dirty="0" smtClean="0"/>
              <a:t>answer</a:t>
            </a:r>
            <a:endParaRPr lang="en-US" sz="2400" dirty="0"/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485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Resist changes to agreed requirements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If change is essential, stop implementation, rewrite requirements, reassess whether original approach needs changes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Refuse to be dictated by a moving target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latin typeface="Arial" charset="0"/>
                <a:ea typeface="ＭＳ Ｐゴシック" charset="0"/>
                <a:cs typeface="Times New Roman" charset="0"/>
              </a:rPr>
              <a:t>How to guard against the pitfalls? (2/2)</a:t>
            </a:r>
            <a:endParaRPr lang="en-US" sz="4000" dirty="0">
              <a:latin typeface="Arial" charset="0"/>
              <a:ea typeface="ＭＳ Ｐゴシック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250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Locally developed or COTS systems?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 2000, locally developed software (LDSW) were more common</a:t>
            </a:r>
          </a:p>
          <a:p>
            <a:r>
              <a:rPr lang="en-US" dirty="0" smtClean="0"/>
              <a:t>With technological advance, the trend is now towards COTS packages</a:t>
            </a:r>
          </a:p>
          <a:p>
            <a:pPr lvl="1"/>
            <a:r>
              <a:rPr lang="en-US" dirty="0"/>
              <a:t>Important to avoid</a:t>
            </a:r>
            <a:r>
              <a:rPr lang="en-US" dirty="0" smtClean="0"/>
              <a:t>/minimize customization </a:t>
            </a:r>
            <a:r>
              <a:rPr lang="en-US" dirty="0"/>
              <a:t>of COTS: expensive, difficult to </a:t>
            </a:r>
            <a:r>
              <a:rPr lang="en-US" dirty="0" smtClean="0"/>
              <a:t>maintain</a:t>
            </a:r>
            <a:endParaRPr lang="en-US" dirty="0"/>
          </a:p>
          <a:p>
            <a:pPr lvl="1"/>
            <a:r>
              <a:rPr lang="en-US" dirty="0" smtClean="0"/>
              <a:t>COTS may have to be integrated with some LDSW to meet requirements</a:t>
            </a:r>
          </a:p>
          <a:p>
            <a:pPr lvl="1"/>
            <a:r>
              <a:rPr lang="en-US" dirty="0" smtClean="0"/>
              <a:t>80-20 rule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830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CB7B6C1-F789-E94C-9142-6A6DD742EB38}" type="datetime1">
              <a:rPr lang="en-GB"/>
              <a:pPr>
                <a:defRPr/>
              </a:pPr>
              <a:t>7/21/15</a:t>
            </a:fld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D92D6-AC5A-3843-8A35-8B3D4C72F743}" type="slidenum">
              <a:rPr lang="ar-KW"/>
              <a:pPr>
                <a:defRPr/>
              </a:pPr>
              <a:t>8</a:t>
            </a:fld>
            <a:endParaRPr lang="ar-KW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900" dirty="0" smtClean="0"/>
              <a:t>Effective Project management is critical</a:t>
            </a:r>
            <a:endParaRPr lang="ar-KW" sz="29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dirty="0" smtClean="0"/>
              <a:t>A Steering Committee preferably chaired by the Departmental Secretary or the Minister</a:t>
            </a:r>
          </a:p>
          <a:p>
            <a:pPr algn="l" rtl="0" eaLnBrk="1" hangingPunct="1">
              <a:defRPr/>
            </a:pPr>
            <a:r>
              <a:rPr lang="en-US" dirty="0" smtClean="0"/>
              <a:t>A Project Management team chaired by the project manager</a:t>
            </a:r>
          </a:p>
          <a:p>
            <a:pPr algn="l" rtl="0" eaLnBrk="1" hangingPunct="1">
              <a:defRPr/>
            </a:pPr>
            <a:r>
              <a:rPr lang="en-US" dirty="0" smtClean="0"/>
              <a:t>Professional project management expertise would be needed</a:t>
            </a:r>
            <a:endParaRPr lang="ar-KW" smtClean="0"/>
          </a:p>
        </p:txBody>
      </p:sp>
    </p:spTree>
    <p:extLst>
      <p:ext uri="{BB962C8B-B14F-4D97-AF65-F5344CB8AC3E}">
        <p14:creationId xmlns:p14="http://schemas.microsoft.com/office/powerpoint/2010/main" val="1713388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990600"/>
          </a:xfrm>
        </p:spPr>
        <p:txBody>
          <a:bodyPr/>
          <a:lstStyle/>
          <a:p>
            <a:r>
              <a:rPr lang="en-US" sz="3600" dirty="0"/>
              <a:t>Typical Project Management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6395578"/>
              </p:ext>
            </p:extLst>
          </p:nvPr>
        </p:nvGraphicFramePr>
        <p:xfrm>
          <a:off x="304800" y="1371600"/>
          <a:ext cx="8382000" cy="475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3452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K--Greece Presentation - Budget  Management (2)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PK--Greece Presentation - Budget  Management (2)</Template>
  <TotalTime>6479</TotalTime>
  <Words>820</Words>
  <Application>Microsoft Macintosh PowerPoint</Application>
  <PresentationFormat>On-screen Show (4:3)</PresentationFormat>
  <Paragraphs>159</Paragraphs>
  <Slides>19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PK--Greece Presentation - Budget  Management (2)</vt:lpstr>
      <vt:lpstr> Government Financial Management Information System (GFMIS) </vt:lpstr>
      <vt:lpstr>Outline of Presentation: Part II</vt:lpstr>
      <vt:lpstr>Pitfalls in GFMIS projects  (1/2)</vt:lpstr>
      <vt:lpstr>Pitfalls in GFMIS projects (2/2)</vt:lpstr>
      <vt:lpstr>How to guard against the pitfalls? (1/2)</vt:lpstr>
      <vt:lpstr>How to guard against the pitfalls? (2/2)</vt:lpstr>
      <vt:lpstr>Locally developed or COTS systems?</vt:lpstr>
      <vt:lpstr>Effective Project management is critical</vt:lpstr>
      <vt:lpstr>Typical Project Management Structure</vt:lpstr>
      <vt:lpstr>Cost considerations</vt:lpstr>
      <vt:lpstr> International experience on costs reflect variations in scope, coverage, efficiencies</vt:lpstr>
      <vt:lpstr>Other key Implementation issues</vt:lpstr>
      <vt:lpstr>User acceptance  testing (UAT)</vt:lpstr>
      <vt:lpstr>Pilot</vt:lpstr>
      <vt:lpstr>PowerPoint Presentation</vt:lpstr>
      <vt:lpstr>Finally…..</vt:lpstr>
      <vt:lpstr>Issues for discussion..</vt:lpstr>
      <vt:lpstr>References </vt:lpstr>
      <vt:lpstr>PowerPoint Presentation</vt:lpstr>
    </vt:vector>
  </TitlesOfParts>
  <Company>International Monetary Fund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Reforming Budget Management</dc:title>
  <dc:creator>pkhemani</dc:creator>
  <cp:keywords>2007-04-19</cp:keywords>
  <cp:lastModifiedBy>Abdul Mudabbir Khan</cp:lastModifiedBy>
  <cp:revision>206</cp:revision>
  <dcterms:created xsi:type="dcterms:W3CDTF">2010-04-15T04:55:54Z</dcterms:created>
  <dcterms:modified xsi:type="dcterms:W3CDTF">2015-07-21T08:27:23Z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-1404144709</vt:i4>
  </property>
  <property fmtid="{D5CDD505-2E9C-101B-9397-08002B2CF9AE}" pid="3" name="_NewReviewCycle">
    <vt:lpwstr/>
  </property>
  <property fmtid="{D5CDD505-2E9C-101B-9397-08002B2CF9AE}" pid="4" name="_EmailSubject">
    <vt:lpwstr>Presentations in English</vt:lpwstr>
  </property>
  <property fmtid="{D5CDD505-2E9C-101B-9397-08002B2CF9AE}" pid="5" name="_AuthorEmail">
    <vt:lpwstr>THansen@imf.org</vt:lpwstr>
  </property>
  <property fmtid="{D5CDD505-2E9C-101B-9397-08002B2CF9AE}" pid="6" name="_AuthorEmailDisplayName">
    <vt:lpwstr>Hansen, Torben Steen</vt:lpwstr>
  </property>
  <property fmtid="{D5CDD505-2E9C-101B-9397-08002B2CF9AE}" pid="7" name="_PreviousAdHocReviewCycleID">
    <vt:i4>-1922514086</vt:i4>
  </property>
</Properties>
</file>