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606" r:id="rId3"/>
    <p:sldId id="616" r:id="rId4"/>
    <p:sldId id="589" r:id="rId5"/>
    <p:sldId id="591" r:id="rId6"/>
    <p:sldId id="592" r:id="rId7"/>
    <p:sldId id="615" r:id="rId8"/>
    <p:sldId id="614" r:id="rId9"/>
    <p:sldId id="594" r:id="rId10"/>
    <p:sldId id="593" r:id="rId11"/>
    <p:sldId id="613" r:id="rId12"/>
    <p:sldId id="595" r:id="rId13"/>
    <p:sldId id="618" r:id="rId14"/>
    <p:sldId id="620" r:id="rId15"/>
    <p:sldId id="624" r:id="rId16"/>
    <p:sldId id="607" r:id="rId17"/>
    <p:sldId id="597" r:id="rId18"/>
    <p:sldId id="608" r:id="rId19"/>
    <p:sldId id="602" r:id="rId20"/>
    <p:sldId id="609" r:id="rId21"/>
    <p:sldId id="610" r:id="rId22"/>
    <p:sldId id="625" r:id="rId23"/>
  </p:sldIdLst>
  <p:sldSz cx="9144000" cy="6858000" type="screen4x3"/>
  <p:notesSz cx="70993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800000"/>
    <a:srgbClr val="FFFFCC"/>
    <a:srgbClr val="DDDDDD"/>
    <a:srgbClr val="FFCC99"/>
    <a:srgbClr val="FFFF99"/>
    <a:srgbClr val="CC66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90429" autoAdjust="0"/>
  </p:normalViewPr>
  <p:slideViewPr>
    <p:cSldViewPr>
      <p:cViewPr varScale="1">
        <p:scale>
          <a:sx n="58" d="100"/>
          <a:sy n="58" d="100"/>
        </p:scale>
        <p:origin x="-7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2E58053-4130-47D8-ABFC-15495C0E26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735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B0DCEF8-5B8B-4AE6-BD31-3D04BE3A22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667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4470400"/>
            <a:ext cx="5680075" cy="4229100"/>
          </a:xfrm>
          <a:noFill/>
          <a:ln/>
        </p:spPr>
        <p:txBody>
          <a:bodyPr/>
          <a:lstStyle/>
          <a:p>
            <a:pPr marL="228600" indent="-228600">
              <a:buFontTx/>
              <a:buAutoNum type="arabicPeriod"/>
            </a:pPr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547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09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477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156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/>
        </p:nvSpPr>
        <p:spPr bwMode="auto">
          <a:xfrm>
            <a:off x="0" y="16129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  <p:pic>
        <p:nvPicPr>
          <p:cNvPr id="5" name="Picture 9" descr="webp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6175" y="5561013"/>
            <a:ext cx="17526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CC66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15FBB-413A-4D24-86BA-EDEDB3DC63D2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4BC74-72B8-4326-A142-846B42651442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8262F-BF56-4524-81F5-2CFA37D74E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1117B-53C8-4114-BF46-D217A31BBBA0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1EACF-9D4E-45DD-8B04-22C38B1139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796FA-9426-4B11-9F59-0350303711BA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B84BC-018A-41A4-9927-1322FA418F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FA4E6-42BA-47CD-8FE3-1E8441DA4D45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BFEFA-AF7C-4CF5-945C-5485DDE677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6200"/>
            <a:ext cx="8229600" cy="604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C105D-A26D-4895-83C1-41EE0BDD4A16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15CEF-CF8D-4740-9619-B30F9C9204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B2D85-65C4-4B82-BDC9-844D30AC19C1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9D738-BA06-4E0E-A049-97284DD5EB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265F8-425C-441E-B2AB-1220C08BD1DE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AC72B-9644-4D4B-A9F0-8144633400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BB429-38FB-4665-B07C-EC617D474701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91EF-C154-494F-A0EA-9D403098AD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A385D-9C79-4270-8244-6F0270419790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996A2-3F18-4F0C-93C3-EED3BD82C6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7199-567B-4A52-9D8E-86ED4271BCD1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1ACB3-904F-44A0-80EA-B7365CD703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23A4F-B13C-4D30-B090-307E7386C94C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61252-57FE-47D7-A9CB-7F66D2F69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06B40-1928-4642-9DE4-76200B685D22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94920-CA70-4D74-88B3-C1DB1D7F0B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39E7B-AE03-494A-B681-165A69E546F1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00DFF-E0D5-4F75-A535-E7BFD34C2B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343F8EB-B430-42FA-A214-D71D14AA5A2E}" type="datetime1">
              <a:rPr lang="en-US"/>
              <a:pPr>
                <a:defRPr/>
              </a:pPr>
              <a:t>7/22/15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57FD66-4D1A-4D88-A29D-E9EB5F46BC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fadlogo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99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41425"/>
          </a:xfrm>
        </p:spPr>
        <p:txBody>
          <a:bodyPr anchor="ctr"/>
          <a:lstStyle/>
          <a:p>
            <a:pPr algn="ctr">
              <a:defRPr/>
            </a:pPr>
            <a: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Government Financial Management Information System (GFMIS)</a:t>
            </a:r>
            <a:b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200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Abdul Mudabbir Khan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Fiscal Affairs Department, IMF</a:t>
            </a: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FAD mission to Iran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Tehran July/August 2015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Some GFMIS focus on Treasury functions</a:t>
            </a:r>
            <a:endParaRPr lang="ar-KW" sz="3600" dirty="0" smtClean="0"/>
          </a:p>
        </p:txBody>
      </p:sp>
      <p:sp>
        <p:nvSpPr>
          <p:cNvPr id="307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dirty="0" smtClean="0"/>
              <a:t>Treasury management is the main task</a:t>
            </a:r>
          </a:p>
          <a:p>
            <a:pPr lvl="1" algn="l" rtl="0" eaLnBrk="1" hangingPunct="1">
              <a:defRPr/>
            </a:pPr>
            <a:r>
              <a:rPr lang="en-US" dirty="0" smtClean="0"/>
              <a:t>Fund allocation</a:t>
            </a:r>
          </a:p>
          <a:p>
            <a:pPr lvl="1" algn="l" rtl="0" eaLnBrk="1" hangingPunct="1">
              <a:defRPr/>
            </a:pPr>
            <a:r>
              <a:rPr lang="en-US" dirty="0" smtClean="0"/>
              <a:t>Expenditure control</a:t>
            </a:r>
          </a:p>
          <a:p>
            <a:pPr lvl="1" algn="l" rtl="0" eaLnBrk="1" hangingPunct="1">
              <a:defRPr/>
            </a:pPr>
            <a:r>
              <a:rPr lang="en-US" dirty="0" smtClean="0"/>
              <a:t>Cash management</a:t>
            </a:r>
          </a:p>
          <a:p>
            <a:pPr lvl="1" algn="l" rtl="0" eaLnBrk="1" hangingPunct="1">
              <a:defRPr/>
            </a:pPr>
            <a:r>
              <a:rPr lang="en-US" dirty="0" smtClean="0"/>
              <a:t>Accounting (may include accounts payable and receivable, fixed asset and inventory)</a:t>
            </a:r>
          </a:p>
          <a:p>
            <a:pPr lvl="1" algn="l" rtl="0" eaLnBrk="1" hangingPunct="1">
              <a:defRPr/>
            </a:pPr>
            <a:r>
              <a:rPr lang="en-US" dirty="0" smtClean="0"/>
              <a:t>Reporting, including financial statements</a:t>
            </a:r>
          </a:p>
          <a:p>
            <a:pPr>
              <a:defRPr/>
            </a:pPr>
            <a:r>
              <a:rPr lang="en-US" sz="3000" dirty="0" smtClean="0"/>
              <a:t>Budget preparation, tax revenue, procurement, payroll, debt management systems interfaced with GFMIS</a:t>
            </a:r>
          </a:p>
          <a:p>
            <a:pPr algn="l" rtl="0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0207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Australia: Central Budget Management System (CBMS)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r>
              <a:rPr lang="en-US" sz="3000" dirty="0" smtClean="0"/>
              <a:t>Appropriations and Cash </a:t>
            </a:r>
            <a:r>
              <a:rPr lang="en-US" sz="3000" dirty="0"/>
              <a:t>M</a:t>
            </a:r>
            <a:r>
              <a:rPr lang="en-US" sz="3000" dirty="0" smtClean="0"/>
              <a:t>anagement</a:t>
            </a:r>
          </a:p>
          <a:p>
            <a:r>
              <a:rPr lang="en-US" sz="3000" dirty="0" smtClean="0"/>
              <a:t>Budget Estimates and Actual Management, comprising</a:t>
            </a:r>
          </a:p>
          <a:p>
            <a:pPr lvl="1"/>
            <a:r>
              <a:rPr lang="en-US" sz="2600" dirty="0" smtClean="0"/>
              <a:t>Annual Estimates</a:t>
            </a:r>
          </a:p>
          <a:p>
            <a:pPr lvl="1"/>
            <a:r>
              <a:rPr lang="en-US" sz="2600" dirty="0" smtClean="0"/>
              <a:t>Monthly estimates</a:t>
            </a:r>
          </a:p>
          <a:p>
            <a:pPr lvl="1"/>
            <a:r>
              <a:rPr lang="en-US" sz="2600" dirty="0" smtClean="0"/>
              <a:t>Annual Reporting</a:t>
            </a:r>
          </a:p>
          <a:p>
            <a:pPr lvl="1"/>
            <a:r>
              <a:rPr lang="en-US" sz="2600" dirty="0" smtClean="0"/>
              <a:t>Monthly Reporting</a:t>
            </a:r>
          </a:p>
          <a:p>
            <a:r>
              <a:rPr lang="en-US" dirty="0" smtClean="0"/>
              <a:t>Budget Policy and Coordination database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808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Coverage of GFMIS</a:t>
            </a:r>
            <a:endParaRPr lang="ar-KW" sz="40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sz="2800" dirty="0" smtClean="0"/>
              <a:t>Legislation defines which entities are included in the budget </a:t>
            </a:r>
          </a:p>
          <a:p>
            <a:pPr algn="l" rtl="0" eaLnBrk="1" hangingPunct="1">
              <a:defRPr/>
            </a:pPr>
            <a:r>
              <a:rPr lang="en-US" sz="2800" dirty="0" smtClean="0"/>
              <a:t>Accounting and statistical standards require consolidated reports, including entities outside the budget</a:t>
            </a:r>
          </a:p>
          <a:p>
            <a:pPr algn="l" rtl="0" eaLnBrk="1" hangingPunct="1">
              <a:defRPr/>
            </a:pPr>
            <a:r>
              <a:rPr lang="en-US" sz="2800" dirty="0" smtClean="0"/>
              <a:t>Conceptual Design should describe </a:t>
            </a:r>
          </a:p>
          <a:p>
            <a:pPr lvl="1">
              <a:defRPr/>
            </a:pPr>
            <a:r>
              <a:rPr lang="en-US" sz="2400" dirty="0" smtClean="0"/>
              <a:t>the coverage of entities for transaction processing and consolidation</a:t>
            </a:r>
          </a:p>
          <a:p>
            <a:pPr lvl="2">
              <a:defRPr/>
            </a:pPr>
            <a:r>
              <a:rPr lang="en-US" dirty="0" smtClean="0"/>
              <a:t>Budget, General Govt., whole of government</a:t>
            </a:r>
          </a:p>
          <a:p>
            <a:pPr lvl="1">
              <a:defRPr/>
            </a:pPr>
            <a:r>
              <a:rPr lang="en-US" sz="2400" dirty="0" smtClean="0"/>
              <a:t>consolidation requirements, systems and processes</a:t>
            </a:r>
          </a:p>
          <a:p>
            <a:pPr algn="l" rtl="0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9508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High Level architecture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sz="3000" b="1" dirty="0" smtClean="0"/>
              <a:t>Concerned with two key questions</a:t>
            </a:r>
          </a:p>
          <a:p>
            <a:pPr algn="l" rtl="0" eaLnBrk="1" hangingPunct="1">
              <a:defRPr/>
            </a:pPr>
            <a:r>
              <a:rPr lang="en-US" sz="3000" b="1" dirty="0" smtClean="0"/>
              <a:t>Who would be the system users?</a:t>
            </a:r>
          </a:p>
          <a:p>
            <a:pPr lvl="1" algn="l" rtl="0" eaLnBrk="1" hangingPunct="1">
              <a:defRPr/>
            </a:pPr>
            <a:r>
              <a:rPr lang="en-US" sz="3000" b="1" dirty="0" smtClean="0"/>
              <a:t>MOF only or all spending units?</a:t>
            </a:r>
          </a:p>
          <a:p>
            <a:pPr algn="l" rtl="0" eaLnBrk="1" hangingPunct="1">
              <a:defRPr/>
            </a:pPr>
            <a:r>
              <a:rPr lang="en-US" sz="3000" b="1" dirty="0" smtClean="0"/>
              <a:t>How would they access the system?</a:t>
            </a:r>
          </a:p>
          <a:p>
            <a:pPr lvl="1" algn="l" rtl="0" eaLnBrk="1" hangingPunct="1">
              <a:defRPr/>
            </a:pPr>
            <a:r>
              <a:rPr lang="en-US" sz="3000" b="1" dirty="0" smtClean="0"/>
              <a:t>Communication infrastructure within the country has an important bearing</a:t>
            </a:r>
            <a:endParaRPr lang="ar-KW" sz="3000" b="1" smtClean="0"/>
          </a:p>
        </p:txBody>
      </p:sp>
    </p:spTree>
    <p:extLst>
      <p:ext uri="{BB962C8B-B14F-4D97-AF65-F5344CB8AC3E}">
        <p14:creationId xmlns:p14="http://schemas.microsoft.com/office/powerpoint/2010/main" val="1644467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Centralized Architecture</a:t>
            </a:r>
            <a:endParaRPr lang="ar-KW" sz="40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b="1" dirty="0" smtClean="0"/>
              <a:t>Centralized system usually has a single database in a central server and users access this system wherever they are located</a:t>
            </a:r>
          </a:p>
          <a:p>
            <a:pPr lvl="1" algn="l" rtl="0" eaLnBrk="1" hangingPunct="1">
              <a:defRPr/>
            </a:pPr>
            <a:r>
              <a:rPr lang="en-US" sz="3100" b="1" dirty="0" smtClean="0"/>
              <a:t>Data is up-to-date </a:t>
            </a:r>
          </a:p>
          <a:p>
            <a:pPr lvl="1" algn="l" rtl="0" eaLnBrk="1" hangingPunct="1">
              <a:defRPr/>
            </a:pPr>
            <a:r>
              <a:rPr lang="en-US" sz="3100" b="1" dirty="0" smtClean="0"/>
              <a:t>Dependent on good communication system</a:t>
            </a:r>
          </a:p>
          <a:p>
            <a:pPr algn="l" rtl="0" eaLnBrk="1" hangingPunct="1">
              <a:defRPr/>
            </a:pPr>
            <a:endParaRPr lang="en-US" b="1" dirty="0" smtClean="0"/>
          </a:p>
          <a:p>
            <a:pPr algn="l" rtl="0" eaLnBrk="1" hangingPunct="1">
              <a:defRPr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37757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Distributed Architecture</a:t>
            </a:r>
            <a:endParaRPr lang="ar-KW" sz="40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b="1" dirty="0" smtClean="0"/>
              <a:t>Decentralized system can have multiple databases and servers</a:t>
            </a:r>
          </a:p>
          <a:p>
            <a:pPr lvl="1" algn="l" rtl="0" eaLnBrk="1" hangingPunct="1">
              <a:defRPr/>
            </a:pPr>
            <a:r>
              <a:rPr lang="en-US" sz="3100" b="1" dirty="0" smtClean="0"/>
              <a:t>May be only option in the absence of good communication facilities</a:t>
            </a:r>
            <a:endParaRPr lang="ar-KW" sz="3100" b="1" dirty="0" smtClean="0"/>
          </a:p>
        </p:txBody>
      </p:sp>
    </p:spTree>
    <p:extLst>
      <p:ext uri="{BB962C8B-B14F-4D97-AF65-F5344CB8AC3E}">
        <p14:creationId xmlns:p14="http://schemas.microsoft.com/office/powerpoint/2010/main" val="15820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Accounting basis</a:t>
            </a:r>
            <a:endParaRPr lang="ar-KW" sz="4000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2800" dirty="0" smtClean="0"/>
              <a:t>There are essentially two alternatives  </a:t>
            </a:r>
          </a:p>
          <a:p>
            <a:pPr lvl="1" algn="l" rtl="0" eaLnBrk="1" hangingPunct="1">
              <a:defRPr/>
            </a:pPr>
            <a:r>
              <a:rPr lang="en-US" sz="2400" dirty="0" smtClean="0"/>
              <a:t>cash and accrual</a:t>
            </a:r>
          </a:p>
          <a:p>
            <a:pPr lvl="1">
              <a:defRPr/>
            </a:pPr>
            <a:r>
              <a:rPr lang="en-US" sz="2400" dirty="0" smtClean="0"/>
              <a:t>IPSASB and GFSM 2014 recommend accrual basis</a:t>
            </a:r>
          </a:p>
          <a:p>
            <a:pPr algn="l" rtl="0" eaLnBrk="1" hangingPunct="1">
              <a:defRPr/>
            </a:pPr>
            <a:r>
              <a:rPr lang="en-US" sz="2800" dirty="0"/>
              <a:t>I</a:t>
            </a:r>
            <a:r>
              <a:rPr lang="en-US" sz="2800" dirty="0" smtClean="0"/>
              <a:t>mportant to specify the requirements that GFMIS needs to support</a:t>
            </a:r>
          </a:p>
          <a:p>
            <a:pPr lvl="1">
              <a:defRPr/>
            </a:pPr>
            <a:r>
              <a:rPr lang="en-US" sz="2400" dirty="0" smtClean="0"/>
              <a:t>Avoid vague statements that both cash and accrual are necessary without specifics </a:t>
            </a:r>
          </a:p>
          <a:p>
            <a:pPr lvl="1">
              <a:defRPr/>
            </a:pPr>
            <a:r>
              <a:rPr lang="en-US" sz="2400" dirty="0" smtClean="0"/>
              <a:t>Implications when budget is cash based and accounting is accrual based</a:t>
            </a:r>
          </a:p>
          <a:p>
            <a:pPr>
              <a:defRPr/>
            </a:pPr>
            <a:r>
              <a:rPr lang="en-US" sz="2800" dirty="0" smtClean="0"/>
              <a:t>Accounting is often a neglected area</a:t>
            </a:r>
          </a:p>
          <a:p>
            <a:pPr lvl="1">
              <a:defRPr/>
            </a:pPr>
            <a:r>
              <a:rPr lang="en-US" sz="2400" dirty="0" smtClean="0"/>
              <a:t>Many GFMIS without comprehensive GL</a:t>
            </a:r>
          </a:p>
          <a:p>
            <a:pPr algn="l" rtl="0" eaLnBrk="1" hangingPunct="1">
              <a:defRPr/>
            </a:pPr>
            <a:endParaRPr lang="en-US" sz="2800" dirty="0" smtClean="0"/>
          </a:p>
          <a:p>
            <a:pPr lvl="1" algn="l" rtl="0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1772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Major differences with current systems and processes</a:t>
            </a:r>
            <a:endParaRPr lang="ar-KW" sz="36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b="1" dirty="0" smtClean="0"/>
              <a:t>GFMIS project would usually incorporate various reforms and improvements</a:t>
            </a:r>
          </a:p>
          <a:p>
            <a:pPr lvl="1">
              <a:defRPr/>
            </a:pPr>
            <a:r>
              <a:rPr lang="en-US" b="1" dirty="0" smtClean="0"/>
              <a:t>Replicating current processes should not be the aim</a:t>
            </a:r>
          </a:p>
          <a:p>
            <a:pPr algn="l" rtl="0" eaLnBrk="1" hangingPunct="1">
              <a:defRPr/>
            </a:pPr>
            <a:r>
              <a:rPr lang="en-US" b="1" dirty="0" smtClean="0"/>
              <a:t>Useful to highlight the major differences with the current system and their implications</a:t>
            </a:r>
            <a:endParaRPr lang="ar-KW" b="1" dirty="0" smtClean="0"/>
          </a:p>
        </p:txBody>
      </p:sp>
    </p:spTree>
    <p:extLst>
      <p:ext uri="{BB962C8B-B14F-4D97-AF65-F5344CB8AC3E}">
        <p14:creationId xmlns:p14="http://schemas.microsoft.com/office/powerpoint/2010/main" val="2498638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Functional requirements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Detailed requirements for each major business processes</a:t>
            </a:r>
          </a:p>
          <a:p>
            <a:pPr lvl="1"/>
            <a:r>
              <a:rPr lang="en-US" dirty="0" smtClean="0"/>
              <a:t>Budget execution, including commitment and payment control</a:t>
            </a:r>
          </a:p>
          <a:p>
            <a:pPr lvl="1"/>
            <a:r>
              <a:rPr lang="en-US" dirty="0" smtClean="0"/>
              <a:t>Accounting including General Ledger and subsidiary modules, bank reconciliation</a:t>
            </a:r>
          </a:p>
          <a:p>
            <a:pPr lvl="2"/>
            <a:r>
              <a:rPr lang="en-US" dirty="0" smtClean="0"/>
              <a:t>Bank reconciliation is often a neglected area: errors and irregularities undetected</a:t>
            </a:r>
          </a:p>
          <a:p>
            <a:pPr lvl="1"/>
            <a:r>
              <a:rPr lang="en-US" dirty="0" smtClean="0"/>
              <a:t>Reporting including specification of form and content of required reports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036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4595"/>
            <a:ext cx="7848600" cy="110840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Commitment control function in GFMIS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47800"/>
            <a:ext cx="8229600" cy="5005388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dirty="0" smtClean="0"/>
              <a:t>GFMIS </a:t>
            </a:r>
            <a:r>
              <a:rPr lang="en-US" sz="3200" b="1" dirty="0" smtClean="0"/>
              <a:t>should prevent commitments exceeding funds allocated or budget</a:t>
            </a:r>
          </a:p>
          <a:p>
            <a:pPr lvl="1">
              <a:defRPr/>
            </a:pPr>
            <a:r>
              <a:rPr lang="en-US" sz="2800" b="1" dirty="0" smtClean="0"/>
              <a:t>Identify levels of control – may be more detailed than appropriation levels</a:t>
            </a:r>
          </a:p>
          <a:p>
            <a:pPr>
              <a:defRPr/>
            </a:pPr>
            <a:r>
              <a:rPr lang="en-US" sz="3200" b="1" dirty="0" smtClean="0"/>
              <a:t>GFMIS should refuse payment of invoices not supported by authorized commitment</a:t>
            </a:r>
          </a:p>
          <a:p>
            <a:pPr lvl="1">
              <a:defRPr/>
            </a:pPr>
            <a:r>
              <a:rPr lang="en-US" b="1" dirty="0" smtClean="0"/>
              <a:t>Changes to laws may be required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782264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882EE84-F596-3A4F-B127-393C3AB5C84E}" type="datetime1">
              <a:rPr lang="en-GB"/>
              <a:pPr>
                <a:defRPr/>
              </a:pPr>
              <a:t>7/22/15</a:t>
            </a:fld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537D9-D1AF-4648-9106-D88346034148}" type="slidenum">
              <a:rPr lang="ar-KW"/>
              <a:pPr>
                <a:defRPr/>
              </a:pPr>
              <a:t>2</a:t>
            </a:fld>
            <a:endParaRPr lang="ar-KW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800000"/>
                </a:solidFill>
              </a:rPr>
              <a:t>Outline of presentation: Part I</a:t>
            </a:r>
            <a:endParaRPr lang="ar-KW" sz="4000" dirty="0" smtClean="0">
              <a:solidFill>
                <a:srgbClr val="800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What is a GFMIS?</a:t>
            </a:r>
          </a:p>
          <a:p>
            <a:pPr>
              <a:defRPr/>
            </a:pPr>
            <a:r>
              <a:rPr lang="en-US" dirty="0" smtClean="0"/>
              <a:t>Conceptual design </a:t>
            </a:r>
          </a:p>
          <a:p>
            <a:pPr lvl="1">
              <a:defRPr/>
            </a:pPr>
            <a:r>
              <a:rPr lang="en-US" dirty="0" smtClean="0"/>
              <a:t>Scope </a:t>
            </a:r>
          </a:p>
          <a:p>
            <a:pPr lvl="1">
              <a:defRPr/>
            </a:pPr>
            <a:r>
              <a:rPr lang="en-US" dirty="0" smtClean="0"/>
              <a:t>coverage </a:t>
            </a:r>
          </a:p>
          <a:p>
            <a:pPr lvl="1">
              <a:defRPr/>
            </a:pPr>
            <a:r>
              <a:rPr lang="en-US" dirty="0" smtClean="0"/>
              <a:t>accounting basis </a:t>
            </a:r>
          </a:p>
          <a:p>
            <a:pPr>
              <a:defRPr/>
            </a:pPr>
            <a:r>
              <a:rPr lang="en-US" dirty="0" smtClean="0"/>
              <a:t>Functional requirements</a:t>
            </a:r>
          </a:p>
          <a:p>
            <a:pPr lvl="1">
              <a:defRPr/>
            </a:pPr>
            <a:r>
              <a:rPr lang="en-US" dirty="0" smtClean="0"/>
              <a:t>Commitment control </a:t>
            </a:r>
          </a:p>
          <a:p>
            <a:pPr lvl="1">
              <a:defRPr/>
            </a:pPr>
            <a:r>
              <a:rPr lang="en-US" dirty="0" smtClean="0"/>
              <a:t>reporting</a:t>
            </a:r>
            <a:endParaRPr lang="en-US" dirty="0"/>
          </a:p>
          <a:p>
            <a:pPr>
              <a:defRPr/>
            </a:pPr>
            <a:r>
              <a:rPr lang="en-US" dirty="0" smtClean="0"/>
              <a:t>Budget Classific. and Chart </a:t>
            </a:r>
            <a:r>
              <a:rPr lang="en-US" dirty="0"/>
              <a:t>of </a:t>
            </a:r>
            <a:r>
              <a:rPr lang="en-US" dirty="0" smtClean="0"/>
              <a:t>accounts</a:t>
            </a:r>
          </a:p>
        </p:txBody>
      </p:sp>
    </p:spTree>
    <p:extLst>
      <p:ext uri="{BB962C8B-B14F-4D97-AF65-F5344CB8AC3E}">
        <p14:creationId xmlns:p14="http://schemas.microsoft.com/office/powerpoint/2010/main" val="789209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Reporting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Probably the most important user requirement, but often not specified in sufficient detail</a:t>
            </a:r>
          </a:p>
          <a:p>
            <a:pPr lvl="1"/>
            <a:r>
              <a:rPr lang="en-US" dirty="0" smtClean="0"/>
              <a:t>Result is disappointment and loss of credibility of system</a:t>
            </a:r>
          </a:p>
          <a:p>
            <a:r>
              <a:rPr lang="en-US" dirty="0" smtClean="0"/>
              <a:t>Important to provide as much details of the requirements as possible </a:t>
            </a:r>
          </a:p>
          <a:p>
            <a:r>
              <a:rPr lang="en-US" dirty="0" smtClean="0"/>
              <a:t>Standard and user generated reporting functionality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502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Budget Classification and Chart of Accounts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en-US" dirty="0" smtClean="0"/>
              <a:t>Foundation of the system</a:t>
            </a:r>
          </a:p>
          <a:p>
            <a:r>
              <a:rPr lang="en-US" dirty="0" smtClean="0"/>
              <a:t>BC and COA should be integrated</a:t>
            </a:r>
          </a:p>
          <a:p>
            <a:r>
              <a:rPr lang="en-US" dirty="0" smtClean="0"/>
              <a:t>BC should use economic, functional, administrative classifications</a:t>
            </a:r>
          </a:p>
          <a:p>
            <a:pPr lvl="1"/>
            <a:r>
              <a:rPr lang="en-US" dirty="0" smtClean="0"/>
              <a:t>Program, regional and others also useful</a:t>
            </a:r>
          </a:p>
          <a:p>
            <a:r>
              <a:rPr lang="en-US" dirty="0" smtClean="0"/>
              <a:t>COA should have asset and liability accounts </a:t>
            </a:r>
          </a:p>
          <a:p>
            <a:pPr lvl="1"/>
            <a:r>
              <a:rPr lang="en-US" dirty="0" smtClean="0"/>
              <a:t>Facilitate double entry GL in GFMIS</a:t>
            </a:r>
          </a:p>
          <a:p>
            <a:pPr lvl="1"/>
            <a:r>
              <a:rPr lang="en-US" dirty="0" smtClean="0"/>
              <a:t>Improve accuracy of recording and reports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970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3FEE73-FF86-D74D-8FA5-17C92742E1BB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37890" name="WordArt 7"/>
          <p:cNvSpPr>
            <a:spLocks noChangeArrowheads="1" noChangeShapeType="1"/>
          </p:cNvSpPr>
          <p:nvPr/>
        </p:nvSpPr>
        <p:spPr bwMode="auto">
          <a:xfrm>
            <a:off x="1187450" y="2781300"/>
            <a:ext cx="7056438" cy="329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44450">
                  <a:solidFill>
                    <a:srgbClr val="FF9900"/>
                  </a:solidFill>
                  <a:miter lim="800000"/>
                  <a:headEnd/>
                  <a:tailEnd/>
                </a:ln>
                <a:solidFill>
                  <a:srgbClr val="800000">
                    <a:alpha val="50195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28035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What is a GFMIS?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US" sz="2800" dirty="0" smtClean="0"/>
              <a:t>GFMIS is a term used widely, but may mean different things, ranging from</a:t>
            </a:r>
          </a:p>
          <a:p>
            <a:pPr lvl="1"/>
            <a:r>
              <a:rPr lang="en-US" sz="2400" dirty="0" smtClean="0"/>
              <a:t>A centralized transaction processing and reporting system covering budget sector that may focus on budget execution only, or both budget preparation and budget execution; to</a:t>
            </a:r>
          </a:p>
          <a:p>
            <a:pPr lvl="1"/>
            <a:r>
              <a:rPr lang="en-US" sz="2400" dirty="0" smtClean="0"/>
              <a:t>System that does not process transactions, but is a high level consolidation and reporting system that receive data from other entities that may include budget sector and other state-owned entities</a:t>
            </a:r>
            <a:endParaRPr lang="en-US" dirty="0" smtClean="0"/>
          </a:p>
          <a:p>
            <a:r>
              <a:rPr lang="en-US" sz="2800" dirty="0" smtClean="0">
                <a:solidFill>
                  <a:srgbClr val="000090"/>
                </a:solidFill>
              </a:rPr>
              <a:t>A conceptual design is essential to clarify these and other important issues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867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What is a Conceptual </a:t>
            </a:r>
            <a:r>
              <a:rPr lang="en-US" sz="3600" dirty="0"/>
              <a:t>D</a:t>
            </a:r>
            <a:r>
              <a:rPr lang="en-US" sz="3600" dirty="0" smtClean="0"/>
              <a:t>esign for a GFMIS?</a:t>
            </a:r>
            <a:endParaRPr lang="ar-KW" sz="36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dirty="0" smtClean="0"/>
              <a:t>A specification of the overall PFM framework with particular emphasis on the how the GFMIS is required to support this framework</a:t>
            </a:r>
          </a:p>
          <a:p>
            <a:pPr lvl="1" algn="l" rtl="0" eaLnBrk="1" hangingPunct="1">
              <a:defRPr/>
            </a:pPr>
            <a:r>
              <a:rPr lang="en-US" dirty="0" smtClean="0"/>
              <a:t>Comparable to a blueprint or plan for a house</a:t>
            </a:r>
          </a:p>
          <a:p>
            <a:pPr algn="l" rtl="0" eaLnBrk="1" hangingPunct="1">
              <a:defRPr/>
            </a:pPr>
            <a:r>
              <a:rPr lang="en-US" dirty="0" smtClean="0">
                <a:solidFill>
                  <a:srgbClr val="000090"/>
                </a:solidFill>
              </a:rPr>
              <a:t>No work on GFMIS should be undertaken prior to developing and agreeing on a conceptual design</a:t>
            </a:r>
          </a:p>
          <a:p>
            <a:pPr algn="l" rtl="0" eaLnBrk="1" hangingPunct="1">
              <a:defRPr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176678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What are the typical topics covered by a Conceptual Design?</a:t>
            </a:r>
            <a:endParaRPr lang="ar-KW" sz="3200" dirty="0" smtClean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dirty="0" smtClean="0"/>
              <a:t>Overview of the PFM (including legal) framework and the role of the GFMIS in supporting it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dirty="0" smtClean="0"/>
              <a:t>Scope of GFMIS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dirty="0" smtClean="0"/>
              <a:t>Coverage of GFMIS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dirty="0" smtClean="0"/>
              <a:t>High level Architecture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dirty="0" smtClean="0"/>
              <a:t>Major differences between current and planned framework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dirty="0" smtClean="0"/>
              <a:t>Business process description </a:t>
            </a:r>
          </a:p>
          <a:p>
            <a:pPr lvl="1" algn="l" rtl="0"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/>
          </a:p>
          <a:p>
            <a:pPr algn="l" rtl="0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algn="l" rtl="0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algn="l" rtl="0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algn="l" rtl="0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5423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Scope of GFMIS</a:t>
            </a:r>
            <a:endParaRPr lang="ar-KW" sz="40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dirty="0" smtClean="0"/>
              <a:t>Government and MOF have wide ranging functions and tasks with financial implications</a:t>
            </a:r>
          </a:p>
          <a:p>
            <a:pPr lvl="1">
              <a:defRPr/>
            </a:pPr>
            <a:r>
              <a:rPr lang="en-US" dirty="0" smtClean="0"/>
              <a:t>GFMIS unlikely to cover all of these</a:t>
            </a:r>
          </a:p>
          <a:p>
            <a:pPr algn="l" rtl="0" eaLnBrk="1" hangingPunct="1">
              <a:defRPr/>
            </a:pPr>
            <a:r>
              <a:rPr lang="en-US" dirty="0" smtClean="0"/>
              <a:t>Conceptual design must specify what should be supported by GFMIS and what is outside its scope</a:t>
            </a:r>
          </a:p>
        </p:txBody>
      </p:sp>
    </p:spTree>
    <p:extLst>
      <p:ext uri="{BB962C8B-B14F-4D97-AF65-F5344CB8AC3E}">
        <p14:creationId xmlns:p14="http://schemas.microsoft.com/office/powerpoint/2010/main" val="1684390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Transaction processing or high level reporting?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r>
              <a:rPr lang="en-US" dirty="0" smtClean="0"/>
              <a:t>In many advanced countries</a:t>
            </a:r>
          </a:p>
          <a:p>
            <a:pPr lvl="1"/>
            <a:r>
              <a:rPr lang="en-US" dirty="0" smtClean="0"/>
              <a:t>transaction processing is done by spending units/ministries in their own systems </a:t>
            </a:r>
          </a:p>
          <a:p>
            <a:pPr lvl="1"/>
            <a:r>
              <a:rPr lang="en-US" dirty="0" smtClean="0"/>
              <a:t>MoF/Treasury receives info., monitors, and produces consolidated reports </a:t>
            </a:r>
          </a:p>
          <a:p>
            <a:pPr lvl="2"/>
            <a:r>
              <a:rPr lang="en-US" dirty="0" smtClean="0">
                <a:solidFill>
                  <a:srgbClr val="000090"/>
                </a:solidFill>
              </a:rPr>
              <a:t>Australia, UK, USA follow this approach</a:t>
            </a:r>
          </a:p>
          <a:p>
            <a:r>
              <a:rPr lang="en-US" sz="3000" dirty="0" smtClean="0"/>
              <a:t>In other countries, MoF/Treasury processes transactions in a central system</a:t>
            </a:r>
          </a:p>
          <a:p>
            <a:pPr lvl="1"/>
            <a:r>
              <a:rPr lang="en-US" dirty="0" smtClean="0"/>
              <a:t>Kazakhstan, Azerbaijan follow this 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3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 broad view of the scope of a GFMIS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rcRect l="-14453" r="-14453"/>
          <a:stretch>
            <a:fillRect/>
          </a:stretch>
        </p:blipFill>
        <p:spPr>
          <a:xfrm>
            <a:off x="457200" y="1371600"/>
            <a:ext cx="8229600" cy="41148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267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GFMIS and budget preparation </a:t>
            </a:r>
            <a:endParaRPr lang="ar-KW" sz="3600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dirty="0" smtClean="0"/>
              <a:t>GFMIS should ideally include budget preparation as an integrated module</a:t>
            </a:r>
          </a:p>
          <a:p>
            <a:pPr lvl="1">
              <a:defRPr/>
            </a:pPr>
            <a:r>
              <a:rPr lang="en-US" dirty="0" smtClean="0"/>
              <a:t>Many countries require this</a:t>
            </a:r>
          </a:p>
          <a:p>
            <a:pPr lvl="1">
              <a:defRPr/>
            </a:pPr>
            <a:r>
              <a:rPr lang="en-US" dirty="0" smtClean="0"/>
              <a:t>WB study defined FMIS to cover budget prep.</a:t>
            </a:r>
          </a:p>
          <a:p>
            <a:pPr>
              <a:defRPr/>
            </a:pPr>
            <a:r>
              <a:rPr lang="en-US" dirty="0" smtClean="0"/>
              <a:t>However </a:t>
            </a:r>
            <a:r>
              <a:rPr lang="en-US" dirty="0"/>
              <a:t>b</a:t>
            </a:r>
            <a:r>
              <a:rPr lang="en-US" dirty="0" smtClean="0"/>
              <a:t>udget preparation process varies widely from country to country</a:t>
            </a:r>
          </a:p>
          <a:p>
            <a:pPr lvl="1">
              <a:defRPr/>
            </a:pPr>
            <a:r>
              <a:rPr lang="en-US" dirty="0" smtClean="0"/>
              <a:t>Requirements may need to be modified or customization of system may be necessary</a:t>
            </a:r>
          </a:p>
          <a:p>
            <a:pPr lvl="1">
              <a:defRPr/>
            </a:pPr>
            <a:r>
              <a:rPr lang="en-US" dirty="0" smtClean="0"/>
              <a:t>Implementation challenges may increase </a:t>
            </a:r>
          </a:p>
          <a:p>
            <a:pPr algn="l" rtl="0" eaLnBrk="1" hangingPunct="1">
              <a:defRPr/>
            </a:pPr>
            <a:endParaRPr lang="en-US" dirty="0" smtClean="0"/>
          </a:p>
          <a:p>
            <a:pPr algn="l" rtl="0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2933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K--Greece Presentation - Budget  Management (2)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PK--Greece Presentation - Budget  Management (2)</Template>
  <TotalTime>6374</TotalTime>
  <Words>936</Words>
  <Application>Microsoft Macintosh PowerPoint</Application>
  <PresentationFormat>On-screen Show (4:3)</PresentationFormat>
  <Paragraphs>141</Paragraphs>
  <Slides>22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PK--Greece Presentation - Budget  Management (2)</vt:lpstr>
      <vt:lpstr> Government Financial Management Information System (GFMIS) </vt:lpstr>
      <vt:lpstr>Outline of presentation: Part I</vt:lpstr>
      <vt:lpstr>What is a GFMIS?</vt:lpstr>
      <vt:lpstr>What is a Conceptual Design for a GFMIS?</vt:lpstr>
      <vt:lpstr>What are the typical topics covered by a Conceptual Design?</vt:lpstr>
      <vt:lpstr>Scope of GFMIS</vt:lpstr>
      <vt:lpstr>Transaction processing or high level reporting?</vt:lpstr>
      <vt:lpstr>A broad view of the scope of a GFMIS</vt:lpstr>
      <vt:lpstr>GFMIS and budget preparation </vt:lpstr>
      <vt:lpstr>Some GFMIS focus on Treasury functions</vt:lpstr>
      <vt:lpstr>Australia: Central Budget Management System (CBMS)</vt:lpstr>
      <vt:lpstr>Coverage of GFMIS</vt:lpstr>
      <vt:lpstr>High Level architecture</vt:lpstr>
      <vt:lpstr>Centralized Architecture</vt:lpstr>
      <vt:lpstr>Distributed Architecture</vt:lpstr>
      <vt:lpstr>Accounting basis</vt:lpstr>
      <vt:lpstr>Major differences with current systems and processes</vt:lpstr>
      <vt:lpstr>Functional requirements</vt:lpstr>
      <vt:lpstr>Commitment control function in GFMIS</vt:lpstr>
      <vt:lpstr>Reporting</vt:lpstr>
      <vt:lpstr>Budget Classification and Chart of Accounts</vt:lpstr>
      <vt:lpstr>PowerPoint Presentation</vt:lpstr>
    </vt:vector>
  </TitlesOfParts>
  <Company>International Monetary Fund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Reforming Budget Management</dc:title>
  <dc:creator>pkhemani</dc:creator>
  <cp:keywords>2007-04-19</cp:keywords>
  <cp:lastModifiedBy>Abdul Mudabbir Khan</cp:lastModifiedBy>
  <cp:revision>203</cp:revision>
  <dcterms:created xsi:type="dcterms:W3CDTF">2010-04-15T04:55:54Z</dcterms:created>
  <dcterms:modified xsi:type="dcterms:W3CDTF">2015-07-21T20:45:29Z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-1669505109</vt:i4>
  </property>
  <property fmtid="{D5CDD505-2E9C-101B-9397-08002B2CF9AE}" pid="3" name="_NewReviewCycle">
    <vt:lpwstr/>
  </property>
  <property fmtid="{D5CDD505-2E9C-101B-9397-08002B2CF9AE}" pid="4" name="_EmailSubject">
    <vt:lpwstr>Presentations in English</vt:lpwstr>
  </property>
  <property fmtid="{D5CDD505-2E9C-101B-9397-08002B2CF9AE}" pid="5" name="_AuthorEmail">
    <vt:lpwstr>THansen@imf.org</vt:lpwstr>
  </property>
  <property fmtid="{D5CDD505-2E9C-101B-9397-08002B2CF9AE}" pid="6" name="_AuthorEmailDisplayName">
    <vt:lpwstr>Hansen, Torben Steen</vt:lpwstr>
  </property>
  <property fmtid="{D5CDD505-2E9C-101B-9397-08002B2CF9AE}" pid="7" name="_PreviousAdHocReviewCycleID">
    <vt:i4>-1922514086</vt:i4>
  </property>
</Properties>
</file>