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947" r:id="rId3"/>
    <p:sldId id="955" r:id="rId4"/>
    <p:sldId id="903" r:id="rId5"/>
    <p:sldId id="949" r:id="rId6"/>
    <p:sldId id="931" r:id="rId7"/>
    <p:sldId id="932" r:id="rId8"/>
    <p:sldId id="933" r:id="rId9"/>
    <p:sldId id="935" r:id="rId10"/>
    <p:sldId id="936" r:id="rId11"/>
    <p:sldId id="948" r:id="rId12"/>
    <p:sldId id="950" r:id="rId13"/>
    <p:sldId id="914" r:id="rId14"/>
    <p:sldId id="941" r:id="rId15"/>
    <p:sldId id="951" r:id="rId16"/>
    <p:sldId id="943" r:id="rId17"/>
    <p:sldId id="945" r:id="rId18"/>
    <p:sldId id="906" r:id="rId19"/>
    <p:sldId id="907" r:id="rId20"/>
    <p:sldId id="908" r:id="rId21"/>
    <p:sldId id="927" r:id="rId22"/>
    <p:sldId id="915" r:id="rId23"/>
    <p:sldId id="902" r:id="rId24"/>
    <p:sldId id="954" r:id="rId25"/>
  </p:sldIdLst>
  <p:sldSz cx="9144000" cy="6858000" type="screen4x3"/>
  <p:notesSz cx="7026275" cy="9312275"/>
  <p:defaultTextStyle>
    <a:defPPr>
      <a:defRPr lang="en-US"/>
    </a:defPPr>
    <a:lvl1pPr algn="l" rtl="0" eaLnBrk="0" fontAlgn="base" hangingPunct="0">
      <a:spcBef>
        <a:spcPct val="20000"/>
      </a:spcBef>
      <a:spcAft>
        <a:spcPct val="0"/>
      </a:spcAft>
      <a:defRPr sz="2400" b="1" kern="1200">
        <a:solidFill>
          <a:srgbClr val="FFFFCC"/>
        </a:solidFill>
        <a:latin typeface="Arial" charset="0"/>
        <a:ea typeface="+mn-ea"/>
        <a:cs typeface="Arial" charset="0"/>
      </a:defRPr>
    </a:lvl1pPr>
    <a:lvl2pPr marL="457200" algn="l" rtl="0" eaLnBrk="0" fontAlgn="base" hangingPunct="0">
      <a:spcBef>
        <a:spcPct val="20000"/>
      </a:spcBef>
      <a:spcAft>
        <a:spcPct val="0"/>
      </a:spcAft>
      <a:defRPr sz="2400" b="1" kern="1200">
        <a:solidFill>
          <a:srgbClr val="FFFFCC"/>
        </a:solidFill>
        <a:latin typeface="Arial" charset="0"/>
        <a:ea typeface="+mn-ea"/>
        <a:cs typeface="Arial" charset="0"/>
      </a:defRPr>
    </a:lvl2pPr>
    <a:lvl3pPr marL="914400" algn="l" rtl="0" eaLnBrk="0" fontAlgn="base" hangingPunct="0">
      <a:spcBef>
        <a:spcPct val="20000"/>
      </a:spcBef>
      <a:spcAft>
        <a:spcPct val="0"/>
      </a:spcAft>
      <a:defRPr sz="2400" b="1" kern="1200">
        <a:solidFill>
          <a:srgbClr val="FFFFCC"/>
        </a:solidFill>
        <a:latin typeface="Arial" charset="0"/>
        <a:ea typeface="+mn-ea"/>
        <a:cs typeface="Arial" charset="0"/>
      </a:defRPr>
    </a:lvl3pPr>
    <a:lvl4pPr marL="1371600" algn="l" rtl="0" eaLnBrk="0" fontAlgn="base" hangingPunct="0">
      <a:spcBef>
        <a:spcPct val="20000"/>
      </a:spcBef>
      <a:spcAft>
        <a:spcPct val="0"/>
      </a:spcAft>
      <a:defRPr sz="2400" b="1" kern="1200">
        <a:solidFill>
          <a:srgbClr val="FFFFCC"/>
        </a:solidFill>
        <a:latin typeface="Arial" charset="0"/>
        <a:ea typeface="+mn-ea"/>
        <a:cs typeface="Arial" charset="0"/>
      </a:defRPr>
    </a:lvl4pPr>
    <a:lvl5pPr marL="1828800" algn="l" rtl="0" eaLnBrk="0" fontAlgn="base" hangingPunct="0">
      <a:spcBef>
        <a:spcPct val="20000"/>
      </a:spcBef>
      <a:spcAft>
        <a:spcPct val="0"/>
      </a:spcAft>
      <a:defRPr sz="2400" b="1" kern="1200">
        <a:solidFill>
          <a:srgbClr val="FFFFCC"/>
        </a:solidFill>
        <a:latin typeface="Arial" charset="0"/>
        <a:ea typeface="+mn-ea"/>
        <a:cs typeface="Arial" charset="0"/>
      </a:defRPr>
    </a:lvl5pPr>
    <a:lvl6pPr marL="2286000" algn="l" defTabSz="914400" rtl="0" eaLnBrk="1" latinLnBrk="0" hangingPunct="1">
      <a:defRPr sz="2400" b="1" kern="1200">
        <a:solidFill>
          <a:srgbClr val="FFFFCC"/>
        </a:solidFill>
        <a:latin typeface="Arial" charset="0"/>
        <a:ea typeface="+mn-ea"/>
        <a:cs typeface="Arial" charset="0"/>
      </a:defRPr>
    </a:lvl6pPr>
    <a:lvl7pPr marL="2743200" algn="l" defTabSz="914400" rtl="0" eaLnBrk="1" latinLnBrk="0" hangingPunct="1">
      <a:defRPr sz="2400" b="1" kern="1200">
        <a:solidFill>
          <a:srgbClr val="FFFFCC"/>
        </a:solidFill>
        <a:latin typeface="Arial" charset="0"/>
        <a:ea typeface="+mn-ea"/>
        <a:cs typeface="Arial" charset="0"/>
      </a:defRPr>
    </a:lvl7pPr>
    <a:lvl8pPr marL="3200400" algn="l" defTabSz="914400" rtl="0" eaLnBrk="1" latinLnBrk="0" hangingPunct="1">
      <a:defRPr sz="2400" b="1" kern="1200">
        <a:solidFill>
          <a:srgbClr val="FFFFCC"/>
        </a:solidFill>
        <a:latin typeface="Arial" charset="0"/>
        <a:ea typeface="+mn-ea"/>
        <a:cs typeface="Arial" charset="0"/>
      </a:defRPr>
    </a:lvl8pPr>
    <a:lvl9pPr marL="3657600" algn="l" defTabSz="914400" rtl="0" eaLnBrk="1" latinLnBrk="0" hangingPunct="1">
      <a:defRPr sz="2400" b="1" kern="1200">
        <a:solidFill>
          <a:srgbClr val="FFFFCC"/>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chard Hughes" initials="RH" lastIdx="1" clrIdx="0"/>
  <p:cmAuthor id="1" name="Abdul Mudabbir Khan" initials="AMK" lastIdx="2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800000"/>
    <a:srgbClr val="A50021"/>
    <a:srgbClr val="99FF66"/>
    <a:srgbClr val="000000"/>
    <a:srgbClr val="008000"/>
    <a:srgbClr val="000066"/>
    <a:srgbClr val="FF6600"/>
    <a:srgbClr val="996600"/>
    <a:srgbClr val="006600"/>
    <a:srgbClr val="FF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68506" autoAdjust="0"/>
  </p:normalViewPr>
  <p:slideViewPr>
    <p:cSldViewPr>
      <p:cViewPr>
        <p:scale>
          <a:sx n="73" d="100"/>
          <a:sy n="73" d="100"/>
        </p:scale>
        <p:origin x="-2442" y="-150"/>
      </p:cViewPr>
      <p:guideLst>
        <p:guide orient="horz" pos="2160"/>
        <p:guide pos="2880"/>
      </p:guideLst>
    </p:cSldViewPr>
  </p:slideViewPr>
  <p:outlineViewPr>
    <p:cViewPr>
      <p:scale>
        <a:sx n="33" d="100"/>
        <a:sy n="33" d="100"/>
      </p:scale>
      <p:origin x="42" y="20160"/>
    </p:cViewPr>
  </p:outlineViewPr>
  <p:notesTextViewPr>
    <p:cViewPr>
      <p:scale>
        <a:sx n="75" d="100"/>
        <a:sy n="75" d="100"/>
      </p:scale>
      <p:origin x="0" y="0"/>
    </p:cViewPr>
  </p:notesTextViewPr>
  <p:sorterViewPr>
    <p:cViewPr>
      <p:scale>
        <a:sx n="100" d="100"/>
        <a:sy n="100" d="100"/>
      </p:scale>
      <p:origin x="0" y="0"/>
    </p:cViewPr>
  </p:sorterViewPr>
  <p:notesViewPr>
    <p:cSldViewPr>
      <p:cViewPr>
        <p:scale>
          <a:sx n="100" d="100"/>
          <a:sy n="100" d="100"/>
        </p:scale>
        <p:origin x="-2694" y="-78"/>
      </p:cViewPr>
      <p:guideLst>
        <p:guide orient="horz" pos="2933"/>
        <p:guide pos="221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data4\users10\CSateriale\For%20book\Cash%20And%20Debt%20Management\Cash%20Debt%20Management%20Figure%2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Sum of all</a:t>
            </a:r>
            <a:r>
              <a:rPr lang="en-US" baseline="0" dirty="0" smtClean="0"/>
              <a:t> countries’ public domestic debt securities</a:t>
            </a:r>
            <a:endParaRPr lang="en-US" dirty="0"/>
          </a:p>
        </c:rich>
      </c:tx>
      <c:layout/>
    </c:title>
    <c:plotArea>
      <c:layout/>
      <c:lineChart>
        <c:grouping val="standard"/>
        <c:ser>
          <c:idx val="0"/>
          <c:order val="0"/>
          <c:tx>
            <c:strRef>
              <c:f>'Figure 1 and 2'!$A$7</c:f>
              <c:strCache>
                <c:ptCount val="1"/>
                <c:pt idx="0">
                  <c:v>Governments</c:v>
                </c:pt>
              </c:strCache>
            </c:strRef>
          </c:tx>
          <c:spPr>
            <a:ln w="60325"/>
          </c:spPr>
          <c:marker>
            <c:symbol val="none"/>
          </c:marker>
          <c:cat>
            <c:numRef>
              <c:f>'Figure 1 and 2'!$F$6:$X$6</c:f>
              <c:numCache>
                <c:formatCode>General</c:formatCode>
                <c:ptCount val="19"/>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pt idx="13">
                  <c:v>2006</c:v>
                </c:pt>
                <c:pt idx="14">
                  <c:v>2007</c:v>
                </c:pt>
                <c:pt idx="15">
                  <c:v>2008</c:v>
                </c:pt>
                <c:pt idx="16">
                  <c:v>2009</c:v>
                </c:pt>
                <c:pt idx="17">
                  <c:v>2010</c:v>
                </c:pt>
                <c:pt idx="18">
                  <c:v>2011</c:v>
                </c:pt>
              </c:numCache>
            </c:numRef>
          </c:cat>
          <c:val>
            <c:numRef>
              <c:f>'Figure 1 and 2'!$F$7:$X$7</c:f>
              <c:numCache>
                <c:formatCode>General</c:formatCode>
                <c:ptCount val="19"/>
                <c:pt idx="0">
                  <c:v>9957.9059999999081</c:v>
                </c:pt>
                <c:pt idx="1">
                  <c:v>10894.994750000014</c:v>
                </c:pt>
                <c:pt idx="2">
                  <c:v>12154.129750000016</c:v>
                </c:pt>
                <c:pt idx="3">
                  <c:v>12466.847000000002</c:v>
                </c:pt>
                <c:pt idx="4">
                  <c:v>12355.142250000054</c:v>
                </c:pt>
                <c:pt idx="5">
                  <c:v>12533.332249999999</c:v>
                </c:pt>
                <c:pt idx="6">
                  <c:v>13247.041750000048</c:v>
                </c:pt>
                <c:pt idx="7">
                  <c:v>13371.713250000053</c:v>
                </c:pt>
                <c:pt idx="8">
                  <c:v>13163.105</c:v>
                </c:pt>
                <c:pt idx="9">
                  <c:v>14760.784000000012</c:v>
                </c:pt>
                <c:pt idx="10">
                  <c:v>17545.894500000002</c:v>
                </c:pt>
                <c:pt idx="11">
                  <c:v>21300.899499999996</c:v>
                </c:pt>
                <c:pt idx="12">
                  <c:v>22702.306499999999</c:v>
                </c:pt>
                <c:pt idx="13">
                  <c:v>23904.96125</c:v>
                </c:pt>
                <c:pt idx="14">
                  <c:v>25848.778750000001</c:v>
                </c:pt>
                <c:pt idx="15">
                  <c:v>29103.136749999896</c:v>
                </c:pt>
                <c:pt idx="16">
                  <c:v>32784.134250000003</c:v>
                </c:pt>
                <c:pt idx="17">
                  <c:v>37311.118500000011</c:v>
                </c:pt>
                <c:pt idx="18">
                  <c:v>41607.786250000012</c:v>
                </c:pt>
              </c:numCache>
            </c:numRef>
          </c:val>
        </c:ser>
        <c:dLbls/>
        <c:marker val="1"/>
        <c:axId val="248348672"/>
        <c:axId val="248350208"/>
      </c:lineChart>
      <c:catAx>
        <c:axId val="248348672"/>
        <c:scaling>
          <c:orientation val="minMax"/>
        </c:scaling>
        <c:axPos val="b"/>
        <c:numFmt formatCode="General" sourceLinked="1"/>
        <c:majorTickMark val="none"/>
        <c:tickLblPos val="nextTo"/>
        <c:txPr>
          <a:bodyPr rot="-5400000" vert="horz"/>
          <a:lstStyle/>
          <a:p>
            <a:pPr>
              <a:defRPr/>
            </a:pPr>
            <a:endParaRPr lang="en-US"/>
          </a:p>
        </c:txPr>
        <c:crossAx val="248350208"/>
        <c:crosses val="autoZero"/>
        <c:auto val="1"/>
        <c:lblAlgn val="ctr"/>
        <c:lblOffset val="100"/>
      </c:catAx>
      <c:valAx>
        <c:axId val="248350208"/>
        <c:scaling>
          <c:orientation val="minMax"/>
        </c:scaling>
        <c:axPos val="l"/>
        <c:majorGridlines/>
        <c:title>
          <c:layout/>
        </c:title>
        <c:numFmt formatCode="General" sourceLinked="1"/>
        <c:majorTickMark val="none"/>
        <c:tickLblPos val="nextTo"/>
        <c:crossAx val="248348672"/>
        <c:crosses val="autoZero"/>
        <c:crossBetween val="between"/>
      </c:valAx>
      <c:spPr>
        <a:solidFill>
          <a:schemeClr val="bg1"/>
        </a:solidFill>
      </c:spPr>
    </c:plotArea>
    <c:plotVisOnly val="1"/>
    <c:dispBlanksAs val="gap"/>
  </c:chart>
  <c:spPr>
    <a:solidFill>
      <a:schemeClr val="lt1"/>
    </a:solidFill>
    <a:ln w="25400" cap="flat" cmpd="sng" algn="ctr">
      <a:solidFill>
        <a:schemeClr val="accent4"/>
      </a:solidFill>
      <a:prstDash val="solid"/>
    </a:ln>
    <a:effectLst/>
  </c:spPr>
  <c:txPr>
    <a:bodyPr/>
    <a:lstStyle/>
    <a:p>
      <a:pPr>
        <a:defRPr>
          <a:solidFill>
            <a:schemeClr val="dk1"/>
          </a:solidFill>
          <a:latin typeface="+mn-lt"/>
          <a:ea typeface="+mn-ea"/>
          <a:cs typeface="+mn-cs"/>
        </a:defRPr>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A685C4-97A9-4A97-8F41-13CFE8DC3539}" type="doc">
      <dgm:prSet loTypeId="urn:microsoft.com/office/officeart/2005/8/layout/list1" loCatId="list" qsTypeId="urn:microsoft.com/office/officeart/2005/8/quickstyle/3d1" qsCatId="3D" csTypeId="urn:microsoft.com/office/officeart/2005/8/colors/accent5_5" csCatId="accent5" phldr="1"/>
      <dgm:spPr/>
      <dgm:t>
        <a:bodyPr/>
        <a:lstStyle/>
        <a:p>
          <a:endParaRPr lang="en-US"/>
        </a:p>
      </dgm:t>
    </dgm:pt>
    <dgm:pt modelId="{E7AC2323-E466-47F7-B549-5C718340763B}">
      <dgm:prSet>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dirty="0" smtClean="0"/>
            <a:t>Cash management </a:t>
          </a:r>
          <a:endParaRPr lang="en-US" dirty="0"/>
        </a:p>
      </dgm:t>
    </dgm:pt>
    <dgm:pt modelId="{ED882A65-4958-4F8D-AE4C-2BC76C6801AE}" type="parTrans" cxnId="{DFCB083B-2D4E-41EB-B2E6-064153F048D2}">
      <dgm:prSet/>
      <dgm:spPr/>
      <dgm:t>
        <a:bodyPr/>
        <a:lstStyle/>
        <a:p>
          <a:endParaRPr lang="en-US"/>
        </a:p>
      </dgm:t>
    </dgm:pt>
    <dgm:pt modelId="{BE2F8835-E0C4-4E56-BD4A-0F80556BC355}" type="sibTrans" cxnId="{DFCB083B-2D4E-41EB-B2E6-064153F048D2}">
      <dgm:prSet/>
      <dgm:spPr/>
      <dgm:t>
        <a:bodyPr/>
        <a:lstStyle/>
        <a:p>
          <a:endParaRPr lang="en-US"/>
        </a:p>
      </dgm:t>
    </dgm:pt>
    <dgm:pt modelId="{1C2B6DF2-8501-40E8-B396-27CFF76511E7}">
      <dgm:prSet/>
      <dgm:spPr/>
      <dgm:t>
        <a:bodyPr/>
        <a:lstStyle/>
        <a:p>
          <a:pPr rtl="0"/>
          <a:r>
            <a:rPr lang="en-US" dirty="0" smtClean="0"/>
            <a:t>Relatively short-term horizon</a:t>
          </a:r>
          <a:endParaRPr lang="en-US" dirty="0"/>
        </a:p>
      </dgm:t>
    </dgm:pt>
    <dgm:pt modelId="{D627A2B3-A502-46A0-8B5C-F0632B2FC99C}" type="parTrans" cxnId="{3803D3AE-2AE9-4937-99ED-299E31B431C0}">
      <dgm:prSet/>
      <dgm:spPr/>
      <dgm:t>
        <a:bodyPr/>
        <a:lstStyle/>
        <a:p>
          <a:endParaRPr lang="en-US"/>
        </a:p>
      </dgm:t>
    </dgm:pt>
    <dgm:pt modelId="{3515DDD7-EF37-4A5C-A081-89393230BCCE}" type="sibTrans" cxnId="{3803D3AE-2AE9-4937-99ED-299E31B431C0}">
      <dgm:prSet/>
      <dgm:spPr/>
      <dgm:t>
        <a:bodyPr/>
        <a:lstStyle/>
        <a:p>
          <a:endParaRPr lang="en-US"/>
        </a:p>
      </dgm:t>
    </dgm:pt>
    <dgm:pt modelId="{42F10F45-2FEF-4765-A139-31DBE1685BE5}">
      <dgm:prSet/>
      <dgm:spPr/>
      <dgm:t>
        <a:bodyPr/>
        <a:lstStyle/>
        <a:p>
          <a:pPr rtl="0"/>
          <a:r>
            <a:rPr lang="en-US" dirty="0" smtClean="0"/>
            <a:t>Objectives: Finance expected cash shortages and use expected cash surpluses efficiently within defined risk parameters</a:t>
          </a:r>
          <a:endParaRPr lang="en-US" dirty="0"/>
        </a:p>
      </dgm:t>
    </dgm:pt>
    <dgm:pt modelId="{B90AA6D6-007A-4F24-8CAC-01E9731FFCD2}" type="parTrans" cxnId="{DD99D1C8-2A8C-46FA-A7F8-31CFC19182EF}">
      <dgm:prSet/>
      <dgm:spPr/>
      <dgm:t>
        <a:bodyPr/>
        <a:lstStyle/>
        <a:p>
          <a:endParaRPr lang="en-US"/>
        </a:p>
      </dgm:t>
    </dgm:pt>
    <dgm:pt modelId="{4AE3E012-1DDE-4D02-83B3-4C66C472861A}" type="sibTrans" cxnId="{DD99D1C8-2A8C-46FA-A7F8-31CFC19182EF}">
      <dgm:prSet/>
      <dgm:spPr/>
      <dgm:t>
        <a:bodyPr/>
        <a:lstStyle/>
        <a:p>
          <a:endParaRPr lang="en-US"/>
        </a:p>
      </dgm:t>
    </dgm:pt>
    <dgm:pt modelId="{6B199ADB-8302-432D-8074-F2E5E601A691}">
      <dgm:prSet>
        <dgm:style>
          <a:lnRef idx="2">
            <a:schemeClr val="accent1">
              <a:shade val="50000"/>
            </a:schemeClr>
          </a:lnRef>
          <a:fillRef idx="1">
            <a:schemeClr val="accent1"/>
          </a:fillRef>
          <a:effectRef idx="0">
            <a:schemeClr val="accent1"/>
          </a:effectRef>
          <a:fontRef idx="minor">
            <a:schemeClr val="lt1"/>
          </a:fontRef>
        </dgm:style>
      </dgm:prSet>
      <dgm:spPr/>
      <dgm:t>
        <a:bodyPr/>
        <a:lstStyle/>
        <a:p>
          <a:pPr rtl="0"/>
          <a:r>
            <a:rPr lang="en-US" dirty="0" smtClean="0"/>
            <a:t>Debt management </a:t>
          </a:r>
          <a:endParaRPr lang="en-US" dirty="0"/>
        </a:p>
      </dgm:t>
    </dgm:pt>
    <dgm:pt modelId="{B3BD77FB-FF08-4D9C-A519-6430F1408727}" type="parTrans" cxnId="{7CF69A8F-BECF-4835-9A5A-CC18AF5581CD}">
      <dgm:prSet/>
      <dgm:spPr/>
      <dgm:t>
        <a:bodyPr/>
        <a:lstStyle/>
        <a:p>
          <a:endParaRPr lang="en-US"/>
        </a:p>
      </dgm:t>
    </dgm:pt>
    <dgm:pt modelId="{2D14A027-8D26-443D-944C-6C136F12C0F4}" type="sibTrans" cxnId="{7CF69A8F-BECF-4835-9A5A-CC18AF5581CD}">
      <dgm:prSet/>
      <dgm:spPr/>
      <dgm:t>
        <a:bodyPr/>
        <a:lstStyle/>
        <a:p>
          <a:endParaRPr lang="en-US"/>
        </a:p>
      </dgm:t>
    </dgm:pt>
    <dgm:pt modelId="{EFC6AF4C-E704-4B10-9AFA-66052EB5E91D}">
      <dgm:prSet/>
      <dgm:spPr/>
      <dgm:t>
        <a:bodyPr/>
        <a:lstStyle/>
        <a:p>
          <a:pPr rtl="0"/>
          <a:r>
            <a:rPr lang="en-US" dirty="0" smtClean="0"/>
            <a:t>Medium to long-term horizon </a:t>
          </a:r>
          <a:endParaRPr lang="en-US" dirty="0"/>
        </a:p>
      </dgm:t>
    </dgm:pt>
    <dgm:pt modelId="{D38AC437-EC02-4AF5-87BC-0AD78809692F}" type="parTrans" cxnId="{8634CE53-A07D-4542-829C-0C686F641176}">
      <dgm:prSet/>
      <dgm:spPr/>
      <dgm:t>
        <a:bodyPr/>
        <a:lstStyle/>
        <a:p>
          <a:endParaRPr lang="en-US"/>
        </a:p>
      </dgm:t>
    </dgm:pt>
    <dgm:pt modelId="{2661AB65-49EC-41C7-8C4D-AE5D5AA2BF3D}" type="sibTrans" cxnId="{8634CE53-A07D-4542-829C-0C686F641176}">
      <dgm:prSet/>
      <dgm:spPr/>
      <dgm:t>
        <a:bodyPr/>
        <a:lstStyle/>
        <a:p>
          <a:endParaRPr lang="en-US"/>
        </a:p>
      </dgm:t>
    </dgm:pt>
    <dgm:pt modelId="{2E9302D1-2FD3-4286-9798-B173A75F977D}">
      <dgm:prSet/>
      <dgm:spPr/>
      <dgm:t>
        <a:bodyPr/>
        <a:lstStyle/>
        <a:p>
          <a:pPr rtl="0"/>
          <a:r>
            <a:rPr lang="en-US" dirty="0" smtClean="0"/>
            <a:t>Objectives: Meet government financing needs and its payment obligations at the lowest possible cost over the medium to long run, consistent with a prudent degree of risk</a:t>
          </a:r>
          <a:endParaRPr lang="en-US" dirty="0"/>
        </a:p>
      </dgm:t>
    </dgm:pt>
    <dgm:pt modelId="{A5A277C9-EE1D-4FBF-A6F2-B05E47B667BA}" type="parTrans" cxnId="{A3EFE097-7BA1-4CF5-B815-DDD71218B0CC}">
      <dgm:prSet/>
      <dgm:spPr/>
      <dgm:t>
        <a:bodyPr/>
        <a:lstStyle/>
        <a:p>
          <a:endParaRPr lang="en-US"/>
        </a:p>
      </dgm:t>
    </dgm:pt>
    <dgm:pt modelId="{D6FE86B8-C56B-4105-9459-EAB21056EFFC}" type="sibTrans" cxnId="{A3EFE097-7BA1-4CF5-B815-DDD71218B0CC}">
      <dgm:prSet/>
      <dgm:spPr/>
      <dgm:t>
        <a:bodyPr/>
        <a:lstStyle/>
        <a:p>
          <a:endParaRPr lang="en-US"/>
        </a:p>
      </dgm:t>
    </dgm:pt>
    <dgm:pt modelId="{0E58D0BB-0C5E-4D62-A4CE-0F450D8C2370}" type="pres">
      <dgm:prSet presAssocID="{C4A685C4-97A9-4A97-8F41-13CFE8DC3539}" presName="linear" presStyleCnt="0">
        <dgm:presLayoutVars>
          <dgm:dir/>
          <dgm:animLvl val="lvl"/>
          <dgm:resizeHandles val="exact"/>
        </dgm:presLayoutVars>
      </dgm:prSet>
      <dgm:spPr/>
      <dgm:t>
        <a:bodyPr/>
        <a:lstStyle/>
        <a:p>
          <a:endParaRPr lang="en-US"/>
        </a:p>
      </dgm:t>
    </dgm:pt>
    <dgm:pt modelId="{F7423D6A-D41E-425C-8D8D-EC7149B87BCE}" type="pres">
      <dgm:prSet presAssocID="{E7AC2323-E466-47F7-B549-5C718340763B}" presName="parentLin" presStyleCnt="0"/>
      <dgm:spPr/>
    </dgm:pt>
    <dgm:pt modelId="{99F40827-0F77-4402-8B7B-CDA2338AE992}" type="pres">
      <dgm:prSet presAssocID="{E7AC2323-E466-47F7-B549-5C718340763B}" presName="parentLeftMargin" presStyleLbl="node1" presStyleIdx="0" presStyleCnt="2"/>
      <dgm:spPr/>
      <dgm:t>
        <a:bodyPr/>
        <a:lstStyle/>
        <a:p>
          <a:endParaRPr lang="en-US"/>
        </a:p>
      </dgm:t>
    </dgm:pt>
    <dgm:pt modelId="{06F2E73D-0B0A-4CAE-AE9A-3E5936D32A4B}" type="pres">
      <dgm:prSet presAssocID="{E7AC2323-E466-47F7-B549-5C718340763B}" presName="parentText" presStyleLbl="node1" presStyleIdx="0" presStyleCnt="2">
        <dgm:presLayoutVars>
          <dgm:chMax val="0"/>
          <dgm:bulletEnabled val="1"/>
        </dgm:presLayoutVars>
      </dgm:prSet>
      <dgm:spPr/>
      <dgm:t>
        <a:bodyPr/>
        <a:lstStyle/>
        <a:p>
          <a:endParaRPr lang="en-US"/>
        </a:p>
      </dgm:t>
    </dgm:pt>
    <dgm:pt modelId="{731397EF-6EBA-4F74-9ACD-9A2CC50A8E43}" type="pres">
      <dgm:prSet presAssocID="{E7AC2323-E466-47F7-B549-5C718340763B}" presName="negativeSpace" presStyleCnt="0"/>
      <dgm:spPr/>
    </dgm:pt>
    <dgm:pt modelId="{6CCE9874-07F6-4031-A8CF-BC7370727DC9}" type="pres">
      <dgm:prSet presAssocID="{E7AC2323-E466-47F7-B549-5C718340763B}" presName="childText" presStyleLbl="conFgAcc1" presStyleIdx="0" presStyleCnt="2">
        <dgm:presLayoutVars>
          <dgm:bulletEnabled val="1"/>
        </dgm:presLayoutVars>
      </dgm:prSet>
      <dgm:spPr/>
      <dgm:t>
        <a:bodyPr/>
        <a:lstStyle/>
        <a:p>
          <a:endParaRPr lang="en-US"/>
        </a:p>
      </dgm:t>
    </dgm:pt>
    <dgm:pt modelId="{2F34DE3A-A198-436B-86BC-C0816A970EAF}" type="pres">
      <dgm:prSet presAssocID="{BE2F8835-E0C4-4E56-BD4A-0F80556BC355}" presName="spaceBetweenRectangles" presStyleCnt="0"/>
      <dgm:spPr/>
    </dgm:pt>
    <dgm:pt modelId="{E9465B4A-8D81-4D86-A5EA-5F075709216C}" type="pres">
      <dgm:prSet presAssocID="{6B199ADB-8302-432D-8074-F2E5E601A691}" presName="parentLin" presStyleCnt="0"/>
      <dgm:spPr/>
    </dgm:pt>
    <dgm:pt modelId="{0783F67C-F2A5-4CBE-B209-413C5CCDE186}" type="pres">
      <dgm:prSet presAssocID="{6B199ADB-8302-432D-8074-F2E5E601A691}" presName="parentLeftMargin" presStyleLbl="node1" presStyleIdx="0" presStyleCnt="2"/>
      <dgm:spPr/>
      <dgm:t>
        <a:bodyPr/>
        <a:lstStyle/>
        <a:p>
          <a:endParaRPr lang="en-US"/>
        </a:p>
      </dgm:t>
    </dgm:pt>
    <dgm:pt modelId="{0A3C9AE5-0218-449B-9821-2FA24AC0E13A}" type="pres">
      <dgm:prSet presAssocID="{6B199ADB-8302-432D-8074-F2E5E601A691}" presName="parentText" presStyleLbl="node1" presStyleIdx="1" presStyleCnt="2">
        <dgm:presLayoutVars>
          <dgm:chMax val="0"/>
          <dgm:bulletEnabled val="1"/>
        </dgm:presLayoutVars>
      </dgm:prSet>
      <dgm:spPr/>
      <dgm:t>
        <a:bodyPr/>
        <a:lstStyle/>
        <a:p>
          <a:endParaRPr lang="en-US"/>
        </a:p>
      </dgm:t>
    </dgm:pt>
    <dgm:pt modelId="{40D814F2-83F3-4654-93EE-BB810664CA13}" type="pres">
      <dgm:prSet presAssocID="{6B199ADB-8302-432D-8074-F2E5E601A691}" presName="negativeSpace" presStyleCnt="0"/>
      <dgm:spPr/>
    </dgm:pt>
    <dgm:pt modelId="{1E1DF7AC-B9A1-4929-B8DC-F130D963DEE1}" type="pres">
      <dgm:prSet presAssocID="{6B199ADB-8302-432D-8074-F2E5E601A691}" presName="childText" presStyleLbl="conFgAcc1" presStyleIdx="1" presStyleCnt="2">
        <dgm:presLayoutVars>
          <dgm:bulletEnabled val="1"/>
        </dgm:presLayoutVars>
      </dgm:prSet>
      <dgm:spPr/>
      <dgm:t>
        <a:bodyPr/>
        <a:lstStyle/>
        <a:p>
          <a:endParaRPr lang="en-US"/>
        </a:p>
      </dgm:t>
    </dgm:pt>
  </dgm:ptLst>
  <dgm:cxnLst>
    <dgm:cxn modelId="{5C5A4616-86C8-4BD3-AE55-F58F76828C1D}" type="presOf" srcId="{1C2B6DF2-8501-40E8-B396-27CFF76511E7}" destId="{6CCE9874-07F6-4031-A8CF-BC7370727DC9}" srcOrd="0" destOrd="0" presId="urn:microsoft.com/office/officeart/2005/8/layout/list1"/>
    <dgm:cxn modelId="{8CA576D5-BD7F-4538-BAA5-7AEBD91B698B}" type="presOf" srcId="{E7AC2323-E466-47F7-B549-5C718340763B}" destId="{06F2E73D-0B0A-4CAE-AE9A-3E5936D32A4B}" srcOrd="1" destOrd="0" presId="urn:microsoft.com/office/officeart/2005/8/layout/list1"/>
    <dgm:cxn modelId="{3232F47F-4C8F-4658-AD7B-F25CDCCC2299}" type="presOf" srcId="{42F10F45-2FEF-4765-A139-31DBE1685BE5}" destId="{6CCE9874-07F6-4031-A8CF-BC7370727DC9}" srcOrd="0" destOrd="1" presId="urn:microsoft.com/office/officeart/2005/8/layout/list1"/>
    <dgm:cxn modelId="{67D4C697-0D7A-41F2-B017-D6E7ED8E2D9D}" type="presOf" srcId="{C4A685C4-97A9-4A97-8F41-13CFE8DC3539}" destId="{0E58D0BB-0C5E-4D62-A4CE-0F450D8C2370}" srcOrd="0" destOrd="0" presId="urn:microsoft.com/office/officeart/2005/8/layout/list1"/>
    <dgm:cxn modelId="{DD99D1C8-2A8C-46FA-A7F8-31CFC19182EF}" srcId="{E7AC2323-E466-47F7-B549-5C718340763B}" destId="{42F10F45-2FEF-4765-A139-31DBE1685BE5}" srcOrd="1" destOrd="0" parTransId="{B90AA6D6-007A-4F24-8CAC-01E9731FFCD2}" sibTransId="{4AE3E012-1DDE-4D02-83B3-4C66C472861A}"/>
    <dgm:cxn modelId="{8634CE53-A07D-4542-829C-0C686F641176}" srcId="{6B199ADB-8302-432D-8074-F2E5E601A691}" destId="{EFC6AF4C-E704-4B10-9AFA-66052EB5E91D}" srcOrd="0" destOrd="0" parTransId="{D38AC437-EC02-4AF5-87BC-0AD78809692F}" sibTransId="{2661AB65-49EC-41C7-8C4D-AE5D5AA2BF3D}"/>
    <dgm:cxn modelId="{14E40654-9098-452F-A940-8624967E2739}" type="presOf" srcId="{EFC6AF4C-E704-4B10-9AFA-66052EB5E91D}" destId="{1E1DF7AC-B9A1-4929-B8DC-F130D963DEE1}" srcOrd="0" destOrd="0" presId="urn:microsoft.com/office/officeart/2005/8/layout/list1"/>
    <dgm:cxn modelId="{7CF69A8F-BECF-4835-9A5A-CC18AF5581CD}" srcId="{C4A685C4-97A9-4A97-8F41-13CFE8DC3539}" destId="{6B199ADB-8302-432D-8074-F2E5E601A691}" srcOrd="1" destOrd="0" parTransId="{B3BD77FB-FF08-4D9C-A519-6430F1408727}" sibTransId="{2D14A027-8D26-443D-944C-6C136F12C0F4}"/>
    <dgm:cxn modelId="{9FE57B23-2C49-46E3-B682-D926BA12927B}" type="presOf" srcId="{E7AC2323-E466-47F7-B549-5C718340763B}" destId="{99F40827-0F77-4402-8B7B-CDA2338AE992}" srcOrd="0" destOrd="0" presId="urn:microsoft.com/office/officeart/2005/8/layout/list1"/>
    <dgm:cxn modelId="{F20725F5-ED47-4E80-9FB2-799277DDBB32}" type="presOf" srcId="{6B199ADB-8302-432D-8074-F2E5E601A691}" destId="{0A3C9AE5-0218-449B-9821-2FA24AC0E13A}" srcOrd="1" destOrd="0" presId="urn:microsoft.com/office/officeart/2005/8/layout/list1"/>
    <dgm:cxn modelId="{DFCB083B-2D4E-41EB-B2E6-064153F048D2}" srcId="{C4A685C4-97A9-4A97-8F41-13CFE8DC3539}" destId="{E7AC2323-E466-47F7-B549-5C718340763B}" srcOrd="0" destOrd="0" parTransId="{ED882A65-4958-4F8D-AE4C-2BC76C6801AE}" sibTransId="{BE2F8835-E0C4-4E56-BD4A-0F80556BC355}"/>
    <dgm:cxn modelId="{A7CF447D-274A-4A5C-85C3-682F1D34A8DF}" type="presOf" srcId="{2E9302D1-2FD3-4286-9798-B173A75F977D}" destId="{1E1DF7AC-B9A1-4929-B8DC-F130D963DEE1}" srcOrd="0" destOrd="1" presId="urn:microsoft.com/office/officeart/2005/8/layout/list1"/>
    <dgm:cxn modelId="{A3EFE097-7BA1-4CF5-B815-DDD71218B0CC}" srcId="{6B199ADB-8302-432D-8074-F2E5E601A691}" destId="{2E9302D1-2FD3-4286-9798-B173A75F977D}" srcOrd="1" destOrd="0" parTransId="{A5A277C9-EE1D-4FBF-A6F2-B05E47B667BA}" sibTransId="{D6FE86B8-C56B-4105-9459-EAB21056EFFC}"/>
    <dgm:cxn modelId="{3803D3AE-2AE9-4937-99ED-299E31B431C0}" srcId="{E7AC2323-E466-47F7-B549-5C718340763B}" destId="{1C2B6DF2-8501-40E8-B396-27CFF76511E7}" srcOrd="0" destOrd="0" parTransId="{D627A2B3-A502-46A0-8B5C-F0632B2FC99C}" sibTransId="{3515DDD7-EF37-4A5C-A081-89393230BCCE}"/>
    <dgm:cxn modelId="{899F6F3F-F8B4-4915-8CF0-7202832B0F30}" type="presOf" srcId="{6B199ADB-8302-432D-8074-F2E5E601A691}" destId="{0783F67C-F2A5-4CBE-B209-413C5CCDE186}" srcOrd="0" destOrd="0" presId="urn:microsoft.com/office/officeart/2005/8/layout/list1"/>
    <dgm:cxn modelId="{D38A6D3F-1A69-46DF-8FB4-E4C4FE6F8163}" type="presParOf" srcId="{0E58D0BB-0C5E-4D62-A4CE-0F450D8C2370}" destId="{F7423D6A-D41E-425C-8D8D-EC7149B87BCE}" srcOrd="0" destOrd="0" presId="urn:microsoft.com/office/officeart/2005/8/layout/list1"/>
    <dgm:cxn modelId="{419ECC25-D70A-47B5-A573-1FB20464FABD}" type="presParOf" srcId="{F7423D6A-D41E-425C-8D8D-EC7149B87BCE}" destId="{99F40827-0F77-4402-8B7B-CDA2338AE992}" srcOrd="0" destOrd="0" presId="urn:microsoft.com/office/officeart/2005/8/layout/list1"/>
    <dgm:cxn modelId="{A4CB0F17-E855-49C0-B3EF-843490EC7BD1}" type="presParOf" srcId="{F7423D6A-D41E-425C-8D8D-EC7149B87BCE}" destId="{06F2E73D-0B0A-4CAE-AE9A-3E5936D32A4B}" srcOrd="1" destOrd="0" presId="urn:microsoft.com/office/officeart/2005/8/layout/list1"/>
    <dgm:cxn modelId="{842BBC58-517A-430F-89B6-731D399EF460}" type="presParOf" srcId="{0E58D0BB-0C5E-4D62-A4CE-0F450D8C2370}" destId="{731397EF-6EBA-4F74-9ACD-9A2CC50A8E43}" srcOrd="1" destOrd="0" presId="urn:microsoft.com/office/officeart/2005/8/layout/list1"/>
    <dgm:cxn modelId="{E218A4CF-D7B6-4389-A0C6-04F24B525A21}" type="presParOf" srcId="{0E58D0BB-0C5E-4D62-A4CE-0F450D8C2370}" destId="{6CCE9874-07F6-4031-A8CF-BC7370727DC9}" srcOrd="2" destOrd="0" presId="urn:microsoft.com/office/officeart/2005/8/layout/list1"/>
    <dgm:cxn modelId="{22DCFDD7-757F-43BB-98E2-3CC3E84C02B7}" type="presParOf" srcId="{0E58D0BB-0C5E-4D62-A4CE-0F450D8C2370}" destId="{2F34DE3A-A198-436B-86BC-C0816A970EAF}" srcOrd="3" destOrd="0" presId="urn:microsoft.com/office/officeart/2005/8/layout/list1"/>
    <dgm:cxn modelId="{9B0C46F8-BE94-487A-BB55-7DE4E8387855}" type="presParOf" srcId="{0E58D0BB-0C5E-4D62-A4CE-0F450D8C2370}" destId="{E9465B4A-8D81-4D86-A5EA-5F075709216C}" srcOrd="4" destOrd="0" presId="urn:microsoft.com/office/officeart/2005/8/layout/list1"/>
    <dgm:cxn modelId="{A22C53B7-82E7-4947-98FD-4D0755DE129A}" type="presParOf" srcId="{E9465B4A-8D81-4D86-A5EA-5F075709216C}" destId="{0783F67C-F2A5-4CBE-B209-413C5CCDE186}" srcOrd="0" destOrd="0" presId="urn:microsoft.com/office/officeart/2005/8/layout/list1"/>
    <dgm:cxn modelId="{9697E3AC-978E-4CA3-A538-4DF589DDF422}" type="presParOf" srcId="{E9465B4A-8D81-4D86-A5EA-5F075709216C}" destId="{0A3C9AE5-0218-449B-9821-2FA24AC0E13A}" srcOrd="1" destOrd="0" presId="urn:microsoft.com/office/officeart/2005/8/layout/list1"/>
    <dgm:cxn modelId="{E51FD03F-D476-446C-A246-D24FDFEBFB7A}" type="presParOf" srcId="{0E58D0BB-0C5E-4D62-A4CE-0F450D8C2370}" destId="{40D814F2-83F3-4654-93EE-BB810664CA13}" srcOrd="5" destOrd="0" presId="urn:microsoft.com/office/officeart/2005/8/layout/list1"/>
    <dgm:cxn modelId="{C89D9633-6A35-421B-AEEF-E4125D7C8E61}" type="presParOf" srcId="{0E58D0BB-0C5E-4D62-A4CE-0F450D8C2370}" destId="{1E1DF7AC-B9A1-4929-B8DC-F130D963DEE1}" srcOrd="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2109A-A3E6-4C4F-BAFB-F483ACF70C64}" type="doc">
      <dgm:prSet loTypeId="urn:microsoft.com/office/officeart/2005/8/layout/equation2" loCatId="process" qsTypeId="urn:microsoft.com/office/officeart/2005/8/quickstyle/simple2" qsCatId="simple" csTypeId="urn:microsoft.com/office/officeart/2005/8/colors/accent6_2" csCatId="accent6" phldr="1"/>
      <dgm:spPr/>
      <dgm:t>
        <a:bodyPr/>
        <a:lstStyle/>
        <a:p>
          <a:endParaRPr lang="en-US"/>
        </a:p>
      </dgm:t>
    </dgm:pt>
    <dgm:pt modelId="{E7B4C961-0931-4AAB-93B4-151F29789494}">
      <dgm:prSet custT="1"/>
      <dgm:spPr/>
      <dgm:t>
        <a:bodyPr/>
        <a:lstStyle/>
        <a:p>
          <a:pPr rtl="0"/>
          <a:r>
            <a:rPr lang="en-US" sz="1800" dirty="0" smtClean="0"/>
            <a:t>Debt management focused on the liability side of the balance sheet </a:t>
          </a:r>
          <a:endParaRPr lang="en-US" sz="1800" dirty="0"/>
        </a:p>
      </dgm:t>
    </dgm:pt>
    <dgm:pt modelId="{31B7BDAA-6F11-4757-89DD-A822C9521BCB}" type="parTrans" cxnId="{65BF6937-A515-4DA1-A086-9B5A2233B809}">
      <dgm:prSet/>
      <dgm:spPr/>
      <dgm:t>
        <a:bodyPr/>
        <a:lstStyle/>
        <a:p>
          <a:endParaRPr lang="en-US"/>
        </a:p>
      </dgm:t>
    </dgm:pt>
    <dgm:pt modelId="{BB667519-19C7-49C7-BD0C-4FF16BB61D52}" type="sibTrans" cxnId="{65BF6937-A515-4DA1-A086-9B5A2233B809}">
      <dgm:prSet/>
      <dgm:spPr/>
      <dgm:t>
        <a:bodyPr/>
        <a:lstStyle/>
        <a:p>
          <a:endParaRPr lang="en-US"/>
        </a:p>
      </dgm:t>
    </dgm:pt>
    <dgm:pt modelId="{A9154815-E403-4256-9E6B-694C82963033}">
      <dgm:prSet custT="1"/>
      <dgm:spPr/>
      <dgm:t>
        <a:bodyPr/>
        <a:lstStyle/>
        <a:p>
          <a:pPr rtl="0"/>
          <a:r>
            <a:rPr lang="en-US" sz="1800" dirty="0" smtClean="0"/>
            <a:t>Cash management carried out by other governmental units or Central Bank</a:t>
          </a:r>
          <a:endParaRPr lang="en-US" sz="1800" dirty="0"/>
        </a:p>
      </dgm:t>
    </dgm:pt>
    <dgm:pt modelId="{93C59C08-DDF6-45B8-B014-F08528CECFD1}" type="parTrans" cxnId="{30177B16-FF3D-412D-B331-44500505974C}">
      <dgm:prSet/>
      <dgm:spPr/>
      <dgm:t>
        <a:bodyPr/>
        <a:lstStyle/>
        <a:p>
          <a:endParaRPr lang="en-US"/>
        </a:p>
      </dgm:t>
    </dgm:pt>
    <dgm:pt modelId="{E7588B3E-3630-4695-94BB-6DC8E36DD3F7}" type="sibTrans" cxnId="{30177B16-FF3D-412D-B331-44500505974C}">
      <dgm:prSet/>
      <dgm:spPr/>
      <dgm:t>
        <a:bodyPr/>
        <a:lstStyle/>
        <a:p>
          <a:endParaRPr lang="en-US"/>
        </a:p>
      </dgm:t>
    </dgm:pt>
    <dgm:pt modelId="{D7AEEC94-E3E8-46A7-AD76-F7E7F87B91A7}">
      <dgm:prSet/>
      <dgm:spPr/>
      <dgm:t>
        <a:bodyPr/>
        <a:lstStyle/>
        <a:p>
          <a:pPr rtl="0"/>
          <a:r>
            <a:rPr lang="en-US" dirty="0" smtClean="0"/>
            <a:t>Sub-optimal outcomes: uncoordinated  operations or objectives pursued not necessarily in line with fiscal policy objectives</a:t>
          </a:r>
          <a:endParaRPr lang="en-US" dirty="0"/>
        </a:p>
      </dgm:t>
    </dgm:pt>
    <dgm:pt modelId="{6ACDBD57-4A3A-435D-B6B5-D4C4C01327DC}" type="parTrans" cxnId="{7E13E763-174D-4A25-AEC6-C8CEE8665004}">
      <dgm:prSet/>
      <dgm:spPr/>
      <dgm:t>
        <a:bodyPr/>
        <a:lstStyle/>
        <a:p>
          <a:endParaRPr lang="en-US"/>
        </a:p>
      </dgm:t>
    </dgm:pt>
    <dgm:pt modelId="{0AF59179-645B-42C4-AE54-655F947F77EF}" type="sibTrans" cxnId="{7E13E763-174D-4A25-AEC6-C8CEE8665004}">
      <dgm:prSet/>
      <dgm:spPr/>
      <dgm:t>
        <a:bodyPr/>
        <a:lstStyle/>
        <a:p>
          <a:endParaRPr lang="en-US"/>
        </a:p>
      </dgm:t>
    </dgm:pt>
    <dgm:pt modelId="{63F4308C-7C9C-4CCC-8696-CEC3522F26C0}" type="pres">
      <dgm:prSet presAssocID="{4872109A-A3E6-4C4F-BAFB-F483ACF70C64}" presName="Name0" presStyleCnt="0">
        <dgm:presLayoutVars>
          <dgm:dir/>
          <dgm:resizeHandles val="exact"/>
        </dgm:presLayoutVars>
      </dgm:prSet>
      <dgm:spPr/>
      <dgm:t>
        <a:bodyPr/>
        <a:lstStyle/>
        <a:p>
          <a:endParaRPr lang="en-US"/>
        </a:p>
      </dgm:t>
    </dgm:pt>
    <dgm:pt modelId="{7D8FB7D7-A26C-4B95-9D3E-DF5DF83BC254}" type="pres">
      <dgm:prSet presAssocID="{4872109A-A3E6-4C4F-BAFB-F483ACF70C64}" presName="vNodes" presStyleCnt="0"/>
      <dgm:spPr/>
      <dgm:t>
        <a:bodyPr/>
        <a:lstStyle/>
        <a:p>
          <a:endParaRPr lang="en-US"/>
        </a:p>
      </dgm:t>
    </dgm:pt>
    <dgm:pt modelId="{555A9878-C854-4927-8759-C88AB2A039BB}" type="pres">
      <dgm:prSet presAssocID="{E7B4C961-0931-4AAB-93B4-151F29789494}" presName="node" presStyleLbl="node1" presStyleIdx="0" presStyleCnt="3" custScaleX="111908" custScaleY="72480" custLinFactNeighborX="-301" custLinFactNeighborY="-1736">
        <dgm:presLayoutVars>
          <dgm:bulletEnabled val="1"/>
        </dgm:presLayoutVars>
      </dgm:prSet>
      <dgm:spPr/>
      <dgm:t>
        <a:bodyPr/>
        <a:lstStyle/>
        <a:p>
          <a:endParaRPr lang="en-US"/>
        </a:p>
      </dgm:t>
    </dgm:pt>
    <dgm:pt modelId="{4D807119-F9FA-47DF-AD45-4A9452531A57}" type="pres">
      <dgm:prSet presAssocID="{BB667519-19C7-49C7-BD0C-4FF16BB61D52}" presName="spacerT" presStyleCnt="0"/>
      <dgm:spPr/>
      <dgm:t>
        <a:bodyPr/>
        <a:lstStyle/>
        <a:p>
          <a:endParaRPr lang="en-US"/>
        </a:p>
      </dgm:t>
    </dgm:pt>
    <dgm:pt modelId="{32907C0D-4B74-4EBC-AB1F-8CD3FEA6468D}" type="pres">
      <dgm:prSet presAssocID="{BB667519-19C7-49C7-BD0C-4FF16BB61D52}" presName="sibTrans" presStyleLbl="sibTrans2D1" presStyleIdx="0" presStyleCnt="2" custScaleX="60742" custScaleY="40370"/>
      <dgm:spPr/>
      <dgm:t>
        <a:bodyPr/>
        <a:lstStyle/>
        <a:p>
          <a:endParaRPr lang="en-US"/>
        </a:p>
      </dgm:t>
    </dgm:pt>
    <dgm:pt modelId="{098C032A-E373-477F-8245-F967B36A7682}" type="pres">
      <dgm:prSet presAssocID="{BB667519-19C7-49C7-BD0C-4FF16BB61D52}" presName="spacerB" presStyleCnt="0"/>
      <dgm:spPr/>
      <dgm:t>
        <a:bodyPr/>
        <a:lstStyle/>
        <a:p>
          <a:endParaRPr lang="en-US"/>
        </a:p>
      </dgm:t>
    </dgm:pt>
    <dgm:pt modelId="{D3FDBA26-B198-488D-A462-9773A0EB4ED4}" type="pres">
      <dgm:prSet presAssocID="{A9154815-E403-4256-9E6B-694C82963033}" presName="node" presStyleLbl="node1" presStyleIdx="1" presStyleCnt="3" custScaleX="111306" custScaleY="79226">
        <dgm:presLayoutVars>
          <dgm:bulletEnabled val="1"/>
        </dgm:presLayoutVars>
      </dgm:prSet>
      <dgm:spPr/>
      <dgm:t>
        <a:bodyPr/>
        <a:lstStyle/>
        <a:p>
          <a:endParaRPr lang="en-US"/>
        </a:p>
      </dgm:t>
    </dgm:pt>
    <dgm:pt modelId="{4D0EE2F6-4C53-4AE6-951A-702A79A7349A}" type="pres">
      <dgm:prSet presAssocID="{4872109A-A3E6-4C4F-BAFB-F483ACF70C64}" presName="sibTransLast" presStyleLbl="sibTrans2D1" presStyleIdx="1" presStyleCnt="2" custAng="78331" custScaleX="213724" custScaleY="79130" custLinFactNeighborX="-54370" custLinFactNeighborY="-9705"/>
      <dgm:spPr/>
      <dgm:t>
        <a:bodyPr/>
        <a:lstStyle/>
        <a:p>
          <a:endParaRPr lang="en-US"/>
        </a:p>
      </dgm:t>
    </dgm:pt>
    <dgm:pt modelId="{976A8986-1F00-42F0-AB89-DD7639EC5891}" type="pres">
      <dgm:prSet presAssocID="{4872109A-A3E6-4C4F-BAFB-F483ACF70C64}" presName="connectorText" presStyleLbl="sibTrans2D1" presStyleIdx="1" presStyleCnt="2"/>
      <dgm:spPr/>
      <dgm:t>
        <a:bodyPr/>
        <a:lstStyle/>
        <a:p>
          <a:endParaRPr lang="en-US"/>
        </a:p>
      </dgm:t>
    </dgm:pt>
    <dgm:pt modelId="{543F9890-53C1-4C56-8439-5ACB174049ED}" type="pres">
      <dgm:prSet presAssocID="{4872109A-A3E6-4C4F-BAFB-F483ACF70C64}" presName="lastNode" presStyleLbl="node1" presStyleIdx="2" presStyleCnt="3" custAng="0" custScaleX="65240" custScaleY="50996" custLinFactNeighborX="-6639" custLinFactNeighborY="-2052">
        <dgm:presLayoutVars>
          <dgm:bulletEnabled val="1"/>
        </dgm:presLayoutVars>
      </dgm:prSet>
      <dgm:spPr/>
      <dgm:t>
        <a:bodyPr/>
        <a:lstStyle/>
        <a:p>
          <a:endParaRPr lang="en-US"/>
        </a:p>
      </dgm:t>
    </dgm:pt>
  </dgm:ptLst>
  <dgm:cxnLst>
    <dgm:cxn modelId="{B212935D-701D-4A4B-9BA5-8E04F150D246}" type="presOf" srcId="{A9154815-E403-4256-9E6B-694C82963033}" destId="{D3FDBA26-B198-488D-A462-9773A0EB4ED4}" srcOrd="0" destOrd="0" presId="urn:microsoft.com/office/officeart/2005/8/layout/equation2"/>
    <dgm:cxn modelId="{D69F9D4D-4C43-4948-B11F-5DFAD8E3BB65}" type="presOf" srcId="{E7B4C961-0931-4AAB-93B4-151F29789494}" destId="{555A9878-C854-4927-8759-C88AB2A039BB}" srcOrd="0" destOrd="0" presId="urn:microsoft.com/office/officeart/2005/8/layout/equation2"/>
    <dgm:cxn modelId="{30177B16-FF3D-412D-B331-44500505974C}" srcId="{4872109A-A3E6-4C4F-BAFB-F483ACF70C64}" destId="{A9154815-E403-4256-9E6B-694C82963033}" srcOrd="1" destOrd="0" parTransId="{93C59C08-DDF6-45B8-B014-F08528CECFD1}" sibTransId="{E7588B3E-3630-4695-94BB-6DC8E36DD3F7}"/>
    <dgm:cxn modelId="{65BF6937-A515-4DA1-A086-9B5A2233B809}" srcId="{4872109A-A3E6-4C4F-BAFB-F483ACF70C64}" destId="{E7B4C961-0931-4AAB-93B4-151F29789494}" srcOrd="0" destOrd="0" parTransId="{31B7BDAA-6F11-4757-89DD-A822C9521BCB}" sibTransId="{BB667519-19C7-49C7-BD0C-4FF16BB61D52}"/>
    <dgm:cxn modelId="{CC21F16C-68C8-460B-8703-8B78E7439B50}" type="presOf" srcId="{BB667519-19C7-49C7-BD0C-4FF16BB61D52}" destId="{32907C0D-4B74-4EBC-AB1F-8CD3FEA6468D}" srcOrd="0" destOrd="0" presId="urn:microsoft.com/office/officeart/2005/8/layout/equation2"/>
    <dgm:cxn modelId="{7DF8AF5B-E17B-4847-92A9-8B3C093A1202}" type="presOf" srcId="{E7588B3E-3630-4695-94BB-6DC8E36DD3F7}" destId="{4D0EE2F6-4C53-4AE6-951A-702A79A7349A}" srcOrd="0" destOrd="0" presId="urn:microsoft.com/office/officeart/2005/8/layout/equation2"/>
    <dgm:cxn modelId="{33AB4BA1-5352-4606-ABC6-6A21E501A6D5}" type="presOf" srcId="{4872109A-A3E6-4C4F-BAFB-F483ACF70C64}" destId="{63F4308C-7C9C-4CCC-8696-CEC3522F26C0}" srcOrd="0" destOrd="0" presId="urn:microsoft.com/office/officeart/2005/8/layout/equation2"/>
    <dgm:cxn modelId="{82323A72-D867-4CF4-AD76-64E31A4BA0B2}" type="presOf" srcId="{D7AEEC94-E3E8-46A7-AD76-F7E7F87B91A7}" destId="{543F9890-53C1-4C56-8439-5ACB174049ED}" srcOrd="0" destOrd="0" presId="urn:microsoft.com/office/officeart/2005/8/layout/equation2"/>
    <dgm:cxn modelId="{E72F63BE-38E7-4A0E-A70E-897A0E653E08}" type="presOf" srcId="{E7588B3E-3630-4695-94BB-6DC8E36DD3F7}" destId="{976A8986-1F00-42F0-AB89-DD7639EC5891}" srcOrd="1" destOrd="0" presId="urn:microsoft.com/office/officeart/2005/8/layout/equation2"/>
    <dgm:cxn modelId="{7E13E763-174D-4A25-AEC6-C8CEE8665004}" srcId="{4872109A-A3E6-4C4F-BAFB-F483ACF70C64}" destId="{D7AEEC94-E3E8-46A7-AD76-F7E7F87B91A7}" srcOrd="2" destOrd="0" parTransId="{6ACDBD57-4A3A-435D-B6B5-D4C4C01327DC}" sibTransId="{0AF59179-645B-42C4-AE54-655F947F77EF}"/>
    <dgm:cxn modelId="{E5911C51-25A4-48E9-A408-5424C99FD721}" type="presParOf" srcId="{63F4308C-7C9C-4CCC-8696-CEC3522F26C0}" destId="{7D8FB7D7-A26C-4B95-9D3E-DF5DF83BC254}" srcOrd="0" destOrd="0" presId="urn:microsoft.com/office/officeart/2005/8/layout/equation2"/>
    <dgm:cxn modelId="{10376DC5-7A81-496E-9960-7E91214E0AEA}" type="presParOf" srcId="{7D8FB7D7-A26C-4B95-9D3E-DF5DF83BC254}" destId="{555A9878-C854-4927-8759-C88AB2A039BB}" srcOrd="0" destOrd="0" presId="urn:microsoft.com/office/officeart/2005/8/layout/equation2"/>
    <dgm:cxn modelId="{5F14F94A-1CFF-4CCE-A6E2-608C901A5250}" type="presParOf" srcId="{7D8FB7D7-A26C-4B95-9D3E-DF5DF83BC254}" destId="{4D807119-F9FA-47DF-AD45-4A9452531A57}" srcOrd="1" destOrd="0" presId="urn:microsoft.com/office/officeart/2005/8/layout/equation2"/>
    <dgm:cxn modelId="{DFCF505A-62DE-4843-BBB9-B12445C38047}" type="presParOf" srcId="{7D8FB7D7-A26C-4B95-9D3E-DF5DF83BC254}" destId="{32907C0D-4B74-4EBC-AB1F-8CD3FEA6468D}" srcOrd="2" destOrd="0" presId="urn:microsoft.com/office/officeart/2005/8/layout/equation2"/>
    <dgm:cxn modelId="{BEDFCB34-AD95-4207-A3B0-FE39799EB405}" type="presParOf" srcId="{7D8FB7D7-A26C-4B95-9D3E-DF5DF83BC254}" destId="{098C032A-E373-477F-8245-F967B36A7682}" srcOrd="3" destOrd="0" presId="urn:microsoft.com/office/officeart/2005/8/layout/equation2"/>
    <dgm:cxn modelId="{A9BB517E-06C5-40F2-984C-A2928CDF90A0}" type="presParOf" srcId="{7D8FB7D7-A26C-4B95-9D3E-DF5DF83BC254}" destId="{D3FDBA26-B198-488D-A462-9773A0EB4ED4}" srcOrd="4" destOrd="0" presId="urn:microsoft.com/office/officeart/2005/8/layout/equation2"/>
    <dgm:cxn modelId="{CC95AF17-5468-4911-A874-DC2D712A904F}" type="presParOf" srcId="{63F4308C-7C9C-4CCC-8696-CEC3522F26C0}" destId="{4D0EE2F6-4C53-4AE6-951A-702A79A7349A}" srcOrd="1" destOrd="0" presId="urn:microsoft.com/office/officeart/2005/8/layout/equation2"/>
    <dgm:cxn modelId="{5238B12C-E7F6-4402-99D0-5D52D61BBB6A}" type="presParOf" srcId="{4D0EE2F6-4C53-4AE6-951A-702A79A7349A}" destId="{976A8986-1F00-42F0-AB89-DD7639EC5891}" srcOrd="0" destOrd="0" presId="urn:microsoft.com/office/officeart/2005/8/layout/equation2"/>
    <dgm:cxn modelId="{639382C4-2FC3-4678-BD99-8552F2F91264}" type="presParOf" srcId="{63F4308C-7C9C-4CCC-8696-CEC3522F26C0}" destId="{543F9890-53C1-4C56-8439-5ACB174049ED}"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BBE857-79C5-4B26-8605-65A9B56BF469}" type="doc">
      <dgm:prSet loTypeId="urn:microsoft.com/office/officeart/2005/8/layout/vList5" loCatId="list" qsTypeId="urn:microsoft.com/office/officeart/2005/8/quickstyle/3d1" qsCatId="3D" csTypeId="urn:microsoft.com/office/officeart/2005/8/colors/accent5_5" csCatId="accent5" phldr="1"/>
      <dgm:spPr/>
      <dgm:t>
        <a:bodyPr/>
        <a:lstStyle/>
        <a:p>
          <a:endParaRPr lang="en-US"/>
        </a:p>
      </dgm:t>
    </dgm:pt>
    <dgm:pt modelId="{BB91D5B3-8E97-4E19-A6F1-3BD8533705DA}">
      <dgm:prSet>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dirty="0" smtClean="0"/>
            <a:t>Manage government’s financial resources as a portfolio</a:t>
          </a:r>
          <a:endParaRPr lang="en-US" dirty="0"/>
        </a:p>
      </dgm:t>
    </dgm:pt>
    <dgm:pt modelId="{A355EDE4-D0CB-4FFA-84DB-5C4979A13791}" type="parTrans" cxnId="{286F150A-AF8D-4662-97F2-0E622268222C}">
      <dgm:prSet/>
      <dgm:spPr/>
      <dgm:t>
        <a:bodyPr/>
        <a:lstStyle/>
        <a:p>
          <a:endParaRPr lang="en-US"/>
        </a:p>
      </dgm:t>
    </dgm:pt>
    <dgm:pt modelId="{1984A0ED-1002-499C-BC00-D272C87ADEB0}" type="sibTrans" cxnId="{286F150A-AF8D-4662-97F2-0E622268222C}">
      <dgm:prSet/>
      <dgm:spPr/>
      <dgm:t>
        <a:bodyPr/>
        <a:lstStyle/>
        <a:p>
          <a:endParaRPr lang="en-US"/>
        </a:p>
      </dgm:t>
    </dgm:pt>
    <dgm:pt modelId="{7F9197FC-1025-47CA-989B-E5D371A943CF}">
      <dgm:prSet custT="1"/>
      <dgm:spPr/>
      <dgm:t>
        <a:bodyPr/>
        <a:lstStyle/>
        <a:p>
          <a:pPr rtl="0"/>
          <a:r>
            <a:rPr lang="en-US" sz="1600" dirty="0" smtClean="0">
              <a:solidFill>
                <a:schemeClr val="accent6"/>
              </a:solidFill>
            </a:rPr>
            <a:t>Ensure consistency of signals sent to the market regarding the government’s financial management strategy</a:t>
          </a:r>
          <a:endParaRPr lang="en-US" sz="1600" dirty="0">
            <a:solidFill>
              <a:schemeClr val="accent6"/>
            </a:solidFill>
          </a:endParaRPr>
        </a:p>
      </dgm:t>
    </dgm:pt>
    <dgm:pt modelId="{946E3CB8-F90D-4DB1-97F9-3F547129460A}" type="parTrans" cxnId="{5F676B87-B4C2-4713-931A-B43E59F37FA4}">
      <dgm:prSet/>
      <dgm:spPr/>
      <dgm:t>
        <a:bodyPr/>
        <a:lstStyle/>
        <a:p>
          <a:endParaRPr lang="en-US"/>
        </a:p>
      </dgm:t>
    </dgm:pt>
    <dgm:pt modelId="{AC35DA6F-574D-451D-B3A1-E3E5EA9CBDE3}" type="sibTrans" cxnId="{5F676B87-B4C2-4713-931A-B43E59F37FA4}">
      <dgm:prSet/>
      <dgm:spPr/>
      <dgm:t>
        <a:bodyPr/>
        <a:lstStyle/>
        <a:p>
          <a:endParaRPr lang="en-US"/>
        </a:p>
      </dgm:t>
    </dgm:pt>
    <dgm:pt modelId="{954F480D-4A3F-4F03-B30D-0DC659628817}">
      <dgm:prSet>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dirty="0" smtClean="0"/>
            <a:t>Take debt issuance decisions in the context of the government’s overall cash flows</a:t>
          </a:r>
          <a:endParaRPr lang="en-US" dirty="0"/>
        </a:p>
      </dgm:t>
    </dgm:pt>
    <dgm:pt modelId="{E17E2185-1812-41F9-9228-EA451A56CB8A}" type="parTrans" cxnId="{8F1B31B3-E9EB-457E-9B1C-FC75D3148698}">
      <dgm:prSet/>
      <dgm:spPr/>
      <dgm:t>
        <a:bodyPr/>
        <a:lstStyle/>
        <a:p>
          <a:endParaRPr lang="en-US"/>
        </a:p>
      </dgm:t>
    </dgm:pt>
    <dgm:pt modelId="{1C990994-B86D-4E8D-8E17-0EFE148FF16C}" type="sibTrans" cxnId="{8F1B31B3-E9EB-457E-9B1C-FC75D3148698}">
      <dgm:prSet/>
      <dgm:spPr/>
      <dgm:t>
        <a:bodyPr/>
        <a:lstStyle/>
        <a:p>
          <a:endParaRPr lang="en-US"/>
        </a:p>
      </dgm:t>
    </dgm:pt>
    <dgm:pt modelId="{FE016500-F42B-4027-B00F-4F0E14CC26B1}">
      <dgm:prSet custT="1"/>
      <dgm:spPr/>
      <dgm:t>
        <a:bodyPr/>
        <a:lstStyle/>
        <a:p>
          <a:pPr rtl="0"/>
          <a:r>
            <a:rPr lang="en-US" sz="1600" dirty="0" smtClean="0">
              <a:solidFill>
                <a:schemeClr val="accent6"/>
              </a:solidFill>
            </a:rPr>
            <a:t>Improve information flow and coordination of strategic debt issuance decisions to ensure that they are made with full knowledge of the government’s net cash flow position</a:t>
          </a:r>
          <a:endParaRPr lang="en-US" sz="1600" dirty="0">
            <a:solidFill>
              <a:schemeClr val="accent6"/>
            </a:solidFill>
          </a:endParaRPr>
        </a:p>
      </dgm:t>
    </dgm:pt>
    <dgm:pt modelId="{1BD9F80B-F129-4D84-B9CC-AB8A95CE4752}" type="parTrans" cxnId="{8C03F9B2-9B54-4A60-A2E6-24E72D6909E3}">
      <dgm:prSet/>
      <dgm:spPr/>
      <dgm:t>
        <a:bodyPr/>
        <a:lstStyle/>
        <a:p>
          <a:endParaRPr lang="en-US"/>
        </a:p>
      </dgm:t>
    </dgm:pt>
    <dgm:pt modelId="{078F0740-F8E1-49AC-985F-0480B969C42A}" type="sibTrans" cxnId="{8C03F9B2-9B54-4A60-A2E6-24E72D6909E3}">
      <dgm:prSet/>
      <dgm:spPr/>
      <dgm:t>
        <a:bodyPr/>
        <a:lstStyle/>
        <a:p>
          <a:endParaRPr lang="en-US"/>
        </a:p>
      </dgm:t>
    </dgm:pt>
    <dgm:pt modelId="{03F24CFB-B8E4-4EC3-B8F3-0A2A85604827}">
      <dgm:prSet>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dirty="0" smtClean="0"/>
            <a:t>Consolidate scarce professional skills  </a:t>
          </a:r>
          <a:endParaRPr lang="en-US" dirty="0"/>
        </a:p>
      </dgm:t>
    </dgm:pt>
    <dgm:pt modelId="{F71B871C-4866-4AC4-8DF9-76B4055B8A59}" type="parTrans" cxnId="{A0D8D806-3017-4114-9D09-EE2012B2775C}">
      <dgm:prSet/>
      <dgm:spPr/>
      <dgm:t>
        <a:bodyPr/>
        <a:lstStyle/>
        <a:p>
          <a:endParaRPr lang="en-US"/>
        </a:p>
      </dgm:t>
    </dgm:pt>
    <dgm:pt modelId="{79551A08-ACAD-4B1D-9617-36FFB034A546}" type="sibTrans" cxnId="{A0D8D806-3017-4114-9D09-EE2012B2775C}">
      <dgm:prSet/>
      <dgm:spPr/>
      <dgm:t>
        <a:bodyPr/>
        <a:lstStyle/>
        <a:p>
          <a:endParaRPr lang="en-US"/>
        </a:p>
      </dgm:t>
    </dgm:pt>
    <dgm:pt modelId="{750D4CCA-1B9D-42CC-AAA1-9CD538250138}">
      <dgm:prSet custT="1"/>
      <dgm:spPr/>
      <dgm:t>
        <a:bodyPr/>
        <a:lstStyle/>
        <a:p>
          <a:pPr rtl="0"/>
          <a:r>
            <a:rPr lang="en-US" sz="1600" dirty="0" smtClean="0">
              <a:solidFill>
                <a:schemeClr val="accent6"/>
              </a:solidFill>
            </a:rPr>
            <a:t>Design specific approaches to attract and retain the appropriate set of skills</a:t>
          </a:r>
          <a:endParaRPr lang="en-US" sz="1600" dirty="0">
            <a:solidFill>
              <a:schemeClr val="accent6"/>
            </a:solidFill>
          </a:endParaRPr>
        </a:p>
      </dgm:t>
    </dgm:pt>
    <dgm:pt modelId="{19F2DCAB-A4AA-45EF-ABBF-3E30841BD707}" type="parTrans" cxnId="{0B1F6F82-2CC8-407A-813C-79B56E87E4C9}">
      <dgm:prSet/>
      <dgm:spPr/>
      <dgm:t>
        <a:bodyPr/>
        <a:lstStyle/>
        <a:p>
          <a:endParaRPr lang="en-US"/>
        </a:p>
      </dgm:t>
    </dgm:pt>
    <dgm:pt modelId="{BF7A3264-BE21-4963-BB45-094DD6BE1751}" type="sibTrans" cxnId="{0B1F6F82-2CC8-407A-813C-79B56E87E4C9}">
      <dgm:prSet/>
      <dgm:spPr/>
      <dgm:t>
        <a:bodyPr/>
        <a:lstStyle/>
        <a:p>
          <a:endParaRPr lang="en-US"/>
        </a:p>
      </dgm:t>
    </dgm:pt>
    <dgm:pt modelId="{9307A801-B838-4AF7-96CB-70232AD19977}">
      <dgm:prSet>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dirty="0" smtClean="0"/>
            <a:t>Integrate information systems and transaction processing procedures</a:t>
          </a:r>
          <a:endParaRPr lang="en-US" dirty="0"/>
        </a:p>
      </dgm:t>
    </dgm:pt>
    <dgm:pt modelId="{0B5AC9B7-E42F-42A6-9C2B-3BA48A3D5C17}" type="parTrans" cxnId="{2F430AD8-903D-4099-A57F-203743E70019}">
      <dgm:prSet/>
      <dgm:spPr/>
      <dgm:t>
        <a:bodyPr/>
        <a:lstStyle/>
        <a:p>
          <a:endParaRPr lang="en-US"/>
        </a:p>
      </dgm:t>
    </dgm:pt>
    <dgm:pt modelId="{ABC9EB4F-6AD4-4D89-B365-FD981E7F3869}" type="sibTrans" cxnId="{2F430AD8-903D-4099-A57F-203743E70019}">
      <dgm:prSet/>
      <dgm:spPr/>
      <dgm:t>
        <a:bodyPr/>
        <a:lstStyle/>
        <a:p>
          <a:endParaRPr lang="en-US"/>
        </a:p>
      </dgm:t>
    </dgm:pt>
    <dgm:pt modelId="{038E22EE-4408-4C40-8170-A5297A34DFEB}">
      <dgm:prSet custT="1"/>
      <dgm:spPr/>
      <dgm:t>
        <a:bodyPr/>
        <a:lstStyle/>
        <a:p>
          <a:pPr rtl="0"/>
          <a:r>
            <a:rPr lang="en-US" sz="1600" dirty="0" smtClean="0">
              <a:solidFill>
                <a:schemeClr val="accent6"/>
              </a:solidFill>
            </a:rPr>
            <a:t>Streamline the use of IT systems and back-office facilities and procedures</a:t>
          </a:r>
          <a:endParaRPr lang="en-US" sz="1600" dirty="0">
            <a:solidFill>
              <a:schemeClr val="accent6"/>
            </a:solidFill>
          </a:endParaRPr>
        </a:p>
      </dgm:t>
    </dgm:pt>
    <dgm:pt modelId="{62064F01-4235-482B-AF08-9E4D4D4FDDD7}" type="parTrans" cxnId="{DCD8D33C-9F03-4FE5-B632-612FCAAC1E69}">
      <dgm:prSet/>
      <dgm:spPr/>
      <dgm:t>
        <a:bodyPr/>
        <a:lstStyle/>
        <a:p>
          <a:endParaRPr lang="en-US"/>
        </a:p>
      </dgm:t>
    </dgm:pt>
    <dgm:pt modelId="{818927BE-3C8F-473E-8375-F333DC8C4AF6}" type="sibTrans" cxnId="{DCD8D33C-9F03-4FE5-B632-612FCAAC1E69}">
      <dgm:prSet/>
      <dgm:spPr/>
      <dgm:t>
        <a:bodyPr/>
        <a:lstStyle/>
        <a:p>
          <a:endParaRPr lang="en-US"/>
        </a:p>
      </dgm:t>
    </dgm:pt>
    <dgm:pt modelId="{420BEC8A-1D8C-4183-A9B0-6EEA15E50E51}">
      <dgm:prSet custT="1"/>
      <dgm:spPr/>
      <dgm:t>
        <a:bodyPr/>
        <a:lstStyle/>
        <a:p>
          <a:pPr rtl="0"/>
          <a:r>
            <a:rPr lang="en-US" sz="1600" dirty="0" smtClean="0">
              <a:solidFill>
                <a:schemeClr val="accent6"/>
              </a:solidFill>
            </a:rPr>
            <a:t>Optimize the management of assets and liabilities</a:t>
          </a:r>
          <a:endParaRPr lang="en-US" sz="1600" dirty="0">
            <a:solidFill>
              <a:schemeClr val="accent6"/>
            </a:solidFill>
          </a:endParaRPr>
        </a:p>
      </dgm:t>
    </dgm:pt>
    <dgm:pt modelId="{0134D105-3D74-4596-820F-A0C6B6FC28EF}" type="parTrans" cxnId="{1BB082C6-4CC5-4A5A-A89C-21C43E8E208F}">
      <dgm:prSet/>
      <dgm:spPr/>
      <dgm:t>
        <a:bodyPr/>
        <a:lstStyle/>
        <a:p>
          <a:endParaRPr lang="en-US"/>
        </a:p>
      </dgm:t>
    </dgm:pt>
    <dgm:pt modelId="{4451F244-7064-4E38-827A-002187D4675E}" type="sibTrans" cxnId="{1BB082C6-4CC5-4A5A-A89C-21C43E8E208F}">
      <dgm:prSet/>
      <dgm:spPr/>
      <dgm:t>
        <a:bodyPr/>
        <a:lstStyle/>
        <a:p>
          <a:endParaRPr lang="en-US"/>
        </a:p>
      </dgm:t>
    </dgm:pt>
    <dgm:pt modelId="{DAA6E80A-6EF0-4CA7-A9C7-651797F89071}" type="pres">
      <dgm:prSet presAssocID="{10BBE857-79C5-4B26-8605-65A9B56BF469}" presName="Name0" presStyleCnt="0">
        <dgm:presLayoutVars>
          <dgm:dir/>
          <dgm:animLvl val="lvl"/>
          <dgm:resizeHandles val="exact"/>
        </dgm:presLayoutVars>
      </dgm:prSet>
      <dgm:spPr/>
      <dgm:t>
        <a:bodyPr/>
        <a:lstStyle/>
        <a:p>
          <a:endParaRPr lang="en-US"/>
        </a:p>
      </dgm:t>
    </dgm:pt>
    <dgm:pt modelId="{3B6BCB7E-AB82-4598-990D-8D844243A885}" type="pres">
      <dgm:prSet presAssocID="{BB91D5B3-8E97-4E19-A6F1-3BD8533705DA}" presName="linNode" presStyleCnt="0"/>
      <dgm:spPr/>
    </dgm:pt>
    <dgm:pt modelId="{1768A586-5315-4028-A159-E707DE6DAFE5}" type="pres">
      <dgm:prSet presAssocID="{BB91D5B3-8E97-4E19-A6F1-3BD8533705DA}" presName="parentText" presStyleLbl="node1" presStyleIdx="0" presStyleCnt="4">
        <dgm:presLayoutVars>
          <dgm:chMax val="1"/>
          <dgm:bulletEnabled val="1"/>
        </dgm:presLayoutVars>
      </dgm:prSet>
      <dgm:spPr/>
      <dgm:t>
        <a:bodyPr/>
        <a:lstStyle/>
        <a:p>
          <a:endParaRPr lang="en-US"/>
        </a:p>
      </dgm:t>
    </dgm:pt>
    <dgm:pt modelId="{070D78E8-A7EE-4477-902B-30858466B8E0}" type="pres">
      <dgm:prSet presAssocID="{BB91D5B3-8E97-4E19-A6F1-3BD8533705DA}" presName="descendantText" presStyleLbl="alignAccFollowNode1" presStyleIdx="0" presStyleCnt="4">
        <dgm:presLayoutVars>
          <dgm:bulletEnabled val="1"/>
        </dgm:presLayoutVars>
      </dgm:prSet>
      <dgm:spPr/>
      <dgm:t>
        <a:bodyPr/>
        <a:lstStyle/>
        <a:p>
          <a:endParaRPr lang="en-US"/>
        </a:p>
      </dgm:t>
    </dgm:pt>
    <dgm:pt modelId="{1AB65359-43FB-4C91-A094-25688630EC33}" type="pres">
      <dgm:prSet presAssocID="{1984A0ED-1002-499C-BC00-D272C87ADEB0}" presName="sp" presStyleCnt="0"/>
      <dgm:spPr/>
    </dgm:pt>
    <dgm:pt modelId="{2FEB3882-8596-4757-8D7D-F25763F52AAC}" type="pres">
      <dgm:prSet presAssocID="{954F480D-4A3F-4F03-B30D-0DC659628817}" presName="linNode" presStyleCnt="0"/>
      <dgm:spPr/>
    </dgm:pt>
    <dgm:pt modelId="{29B6C4D8-D5B3-40DD-8CC4-181A35514BB6}" type="pres">
      <dgm:prSet presAssocID="{954F480D-4A3F-4F03-B30D-0DC659628817}" presName="parentText" presStyleLbl="node1" presStyleIdx="1" presStyleCnt="4">
        <dgm:presLayoutVars>
          <dgm:chMax val="1"/>
          <dgm:bulletEnabled val="1"/>
        </dgm:presLayoutVars>
      </dgm:prSet>
      <dgm:spPr/>
      <dgm:t>
        <a:bodyPr/>
        <a:lstStyle/>
        <a:p>
          <a:endParaRPr lang="en-US"/>
        </a:p>
      </dgm:t>
    </dgm:pt>
    <dgm:pt modelId="{9992882E-AB9F-4691-8557-B6847149D039}" type="pres">
      <dgm:prSet presAssocID="{954F480D-4A3F-4F03-B30D-0DC659628817}" presName="descendantText" presStyleLbl="alignAccFollowNode1" presStyleIdx="1" presStyleCnt="4">
        <dgm:presLayoutVars>
          <dgm:bulletEnabled val="1"/>
        </dgm:presLayoutVars>
      </dgm:prSet>
      <dgm:spPr/>
      <dgm:t>
        <a:bodyPr/>
        <a:lstStyle/>
        <a:p>
          <a:endParaRPr lang="en-US"/>
        </a:p>
      </dgm:t>
    </dgm:pt>
    <dgm:pt modelId="{79092BBB-E812-4FB8-A0F6-B0C14D97DAB4}" type="pres">
      <dgm:prSet presAssocID="{1C990994-B86D-4E8D-8E17-0EFE148FF16C}" presName="sp" presStyleCnt="0"/>
      <dgm:spPr/>
    </dgm:pt>
    <dgm:pt modelId="{1A9629CB-FC6D-4F10-B11A-DBD4BEA07004}" type="pres">
      <dgm:prSet presAssocID="{03F24CFB-B8E4-4EC3-B8F3-0A2A85604827}" presName="linNode" presStyleCnt="0"/>
      <dgm:spPr/>
    </dgm:pt>
    <dgm:pt modelId="{A805A800-1FF7-4334-B206-014B96534CA2}" type="pres">
      <dgm:prSet presAssocID="{03F24CFB-B8E4-4EC3-B8F3-0A2A85604827}" presName="parentText" presStyleLbl="node1" presStyleIdx="2" presStyleCnt="4">
        <dgm:presLayoutVars>
          <dgm:chMax val="1"/>
          <dgm:bulletEnabled val="1"/>
        </dgm:presLayoutVars>
      </dgm:prSet>
      <dgm:spPr/>
      <dgm:t>
        <a:bodyPr/>
        <a:lstStyle/>
        <a:p>
          <a:endParaRPr lang="en-US"/>
        </a:p>
      </dgm:t>
    </dgm:pt>
    <dgm:pt modelId="{30C7BDD6-948B-4DA9-8C97-C30D70AA8F91}" type="pres">
      <dgm:prSet presAssocID="{03F24CFB-B8E4-4EC3-B8F3-0A2A85604827}" presName="descendantText" presStyleLbl="alignAccFollowNode1" presStyleIdx="2" presStyleCnt="4">
        <dgm:presLayoutVars>
          <dgm:bulletEnabled val="1"/>
        </dgm:presLayoutVars>
      </dgm:prSet>
      <dgm:spPr/>
      <dgm:t>
        <a:bodyPr/>
        <a:lstStyle/>
        <a:p>
          <a:endParaRPr lang="en-US"/>
        </a:p>
      </dgm:t>
    </dgm:pt>
    <dgm:pt modelId="{C6B2F889-0635-48FD-945E-0FF103030E89}" type="pres">
      <dgm:prSet presAssocID="{79551A08-ACAD-4B1D-9617-36FFB034A546}" presName="sp" presStyleCnt="0"/>
      <dgm:spPr/>
    </dgm:pt>
    <dgm:pt modelId="{9EA0889B-81A1-43BB-8E56-6ED4BDEB31EB}" type="pres">
      <dgm:prSet presAssocID="{9307A801-B838-4AF7-96CB-70232AD19977}" presName="linNode" presStyleCnt="0"/>
      <dgm:spPr/>
    </dgm:pt>
    <dgm:pt modelId="{2CC96CA3-201E-41F0-B3CD-136B012D062C}" type="pres">
      <dgm:prSet presAssocID="{9307A801-B838-4AF7-96CB-70232AD19977}" presName="parentText" presStyleLbl="node1" presStyleIdx="3" presStyleCnt="4">
        <dgm:presLayoutVars>
          <dgm:chMax val="1"/>
          <dgm:bulletEnabled val="1"/>
        </dgm:presLayoutVars>
      </dgm:prSet>
      <dgm:spPr/>
      <dgm:t>
        <a:bodyPr/>
        <a:lstStyle/>
        <a:p>
          <a:endParaRPr lang="en-US"/>
        </a:p>
      </dgm:t>
    </dgm:pt>
    <dgm:pt modelId="{8C296D7F-7E29-4737-BB74-9AB9D53BDF3E}" type="pres">
      <dgm:prSet presAssocID="{9307A801-B838-4AF7-96CB-70232AD19977}" presName="descendantText" presStyleLbl="alignAccFollowNode1" presStyleIdx="3" presStyleCnt="4">
        <dgm:presLayoutVars>
          <dgm:bulletEnabled val="1"/>
        </dgm:presLayoutVars>
      </dgm:prSet>
      <dgm:spPr/>
      <dgm:t>
        <a:bodyPr/>
        <a:lstStyle/>
        <a:p>
          <a:endParaRPr lang="en-US"/>
        </a:p>
      </dgm:t>
    </dgm:pt>
  </dgm:ptLst>
  <dgm:cxnLst>
    <dgm:cxn modelId="{0A081BF6-6008-406D-BBE3-1125536E8DD4}" type="presOf" srcId="{BB91D5B3-8E97-4E19-A6F1-3BD8533705DA}" destId="{1768A586-5315-4028-A159-E707DE6DAFE5}" srcOrd="0" destOrd="0" presId="urn:microsoft.com/office/officeart/2005/8/layout/vList5"/>
    <dgm:cxn modelId="{8C03F9B2-9B54-4A60-A2E6-24E72D6909E3}" srcId="{954F480D-4A3F-4F03-B30D-0DC659628817}" destId="{FE016500-F42B-4027-B00F-4F0E14CC26B1}" srcOrd="0" destOrd="0" parTransId="{1BD9F80B-F129-4D84-B9CC-AB8A95CE4752}" sibTransId="{078F0740-F8E1-49AC-985F-0480B969C42A}"/>
    <dgm:cxn modelId="{A0D8D806-3017-4114-9D09-EE2012B2775C}" srcId="{10BBE857-79C5-4B26-8605-65A9B56BF469}" destId="{03F24CFB-B8E4-4EC3-B8F3-0A2A85604827}" srcOrd="2" destOrd="0" parTransId="{F71B871C-4866-4AC4-8DF9-76B4055B8A59}" sibTransId="{79551A08-ACAD-4B1D-9617-36FFB034A546}"/>
    <dgm:cxn modelId="{1071FD69-A7D4-4321-B4ED-DBEAC37E5374}" type="presOf" srcId="{7F9197FC-1025-47CA-989B-E5D371A943CF}" destId="{070D78E8-A7EE-4477-902B-30858466B8E0}" srcOrd="0" destOrd="0" presId="urn:microsoft.com/office/officeart/2005/8/layout/vList5"/>
    <dgm:cxn modelId="{0F4B4F7E-55E7-418A-89E6-19D45EA8F624}" type="presOf" srcId="{420BEC8A-1D8C-4183-A9B0-6EEA15E50E51}" destId="{070D78E8-A7EE-4477-902B-30858466B8E0}" srcOrd="0" destOrd="1" presId="urn:microsoft.com/office/officeart/2005/8/layout/vList5"/>
    <dgm:cxn modelId="{0B1F6F82-2CC8-407A-813C-79B56E87E4C9}" srcId="{03F24CFB-B8E4-4EC3-B8F3-0A2A85604827}" destId="{750D4CCA-1B9D-42CC-AAA1-9CD538250138}" srcOrd="0" destOrd="0" parTransId="{19F2DCAB-A4AA-45EF-ABBF-3E30841BD707}" sibTransId="{BF7A3264-BE21-4963-BB45-094DD6BE1751}"/>
    <dgm:cxn modelId="{BBB6EEAD-9A28-4651-B8D8-C5C119796952}" type="presOf" srcId="{750D4CCA-1B9D-42CC-AAA1-9CD538250138}" destId="{30C7BDD6-948B-4DA9-8C97-C30D70AA8F91}" srcOrd="0" destOrd="0" presId="urn:microsoft.com/office/officeart/2005/8/layout/vList5"/>
    <dgm:cxn modelId="{1BB082C6-4CC5-4A5A-A89C-21C43E8E208F}" srcId="{BB91D5B3-8E97-4E19-A6F1-3BD8533705DA}" destId="{420BEC8A-1D8C-4183-A9B0-6EEA15E50E51}" srcOrd="1" destOrd="0" parTransId="{0134D105-3D74-4596-820F-A0C6B6FC28EF}" sibTransId="{4451F244-7064-4E38-827A-002187D4675E}"/>
    <dgm:cxn modelId="{C1096F00-4990-4801-A5C3-4BED85E89446}" type="presOf" srcId="{9307A801-B838-4AF7-96CB-70232AD19977}" destId="{2CC96CA3-201E-41F0-B3CD-136B012D062C}" srcOrd="0" destOrd="0" presId="urn:microsoft.com/office/officeart/2005/8/layout/vList5"/>
    <dgm:cxn modelId="{2F430AD8-903D-4099-A57F-203743E70019}" srcId="{10BBE857-79C5-4B26-8605-65A9B56BF469}" destId="{9307A801-B838-4AF7-96CB-70232AD19977}" srcOrd="3" destOrd="0" parTransId="{0B5AC9B7-E42F-42A6-9C2B-3BA48A3D5C17}" sibTransId="{ABC9EB4F-6AD4-4D89-B365-FD981E7F3869}"/>
    <dgm:cxn modelId="{F3585987-8932-4647-8605-A8E83B7903CD}" type="presOf" srcId="{03F24CFB-B8E4-4EC3-B8F3-0A2A85604827}" destId="{A805A800-1FF7-4334-B206-014B96534CA2}" srcOrd="0" destOrd="0" presId="urn:microsoft.com/office/officeart/2005/8/layout/vList5"/>
    <dgm:cxn modelId="{18C81937-16FF-4898-8C9D-224B49FCCDDA}" type="presOf" srcId="{10BBE857-79C5-4B26-8605-65A9B56BF469}" destId="{DAA6E80A-6EF0-4CA7-A9C7-651797F89071}" srcOrd="0" destOrd="0" presId="urn:microsoft.com/office/officeart/2005/8/layout/vList5"/>
    <dgm:cxn modelId="{DCD8D33C-9F03-4FE5-B632-612FCAAC1E69}" srcId="{9307A801-B838-4AF7-96CB-70232AD19977}" destId="{038E22EE-4408-4C40-8170-A5297A34DFEB}" srcOrd="0" destOrd="0" parTransId="{62064F01-4235-482B-AF08-9E4D4D4FDDD7}" sibTransId="{818927BE-3C8F-473E-8375-F333DC8C4AF6}"/>
    <dgm:cxn modelId="{F01CB09A-03B2-4D9A-874A-4EA471D1D6C0}" type="presOf" srcId="{954F480D-4A3F-4F03-B30D-0DC659628817}" destId="{29B6C4D8-D5B3-40DD-8CC4-181A35514BB6}" srcOrd="0" destOrd="0" presId="urn:microsoft.com/office/officeart/2005/8/layout/vList5"/>
    <dgm:cxn modelId="{5F676B87-B4C2-4713-931A-B43E59F37FA4}" srcId="{BB91D5B3-8E97-4E19-A6F1-3BD8533705DA}" destId="{7F9197FC-1025-47CA-989B-E5D371A943CF}" srcOrd="0" destOrd="0" parTransId="{946E3CB8-F90D-4DB1-97F9-3F547129460A}" sibTransId="{AC35DA6F-574D-451D-B3A1-E3E5EA9CBDE3}"/>
    <dgm:cxn modelId="{286F150A-AF8D-4662-97F2-0E622268222C}" srcId="{10BBE857-79C5-4B26-8605-65A9B56BF469}" destId="{BB91D5B3-8E97-4E19-A6F1-3BD8533705DA}" srcOrd="0" destOrd="0" parTransId="{A355EDE4-D0CB-4FFA-84DB-5C4979A13791}" sibTransId="{1984A0ED-1002-499C-BC00-D272C87ADEB0}"/>
    <dgm:cxn modelId="{D4FAD74B-1CCD-4108-9CFE-1B42A894C98D}" type="presOf" srcId="{FE016500-F42B-4027-B00F-4F0E14CC26B1}" destId="{9992882E-AB9F-4691-8557-B6847149D039}" srcOrd="0" destOrd="0" presId="urn:microsoft.com/office/officeart/2005/8/layout/vList5"/>
    <dgm:cxn modelId="{45869CA2-C526-4BF0-8408-3BD02AFC3B2E}" type="presOf" srcId="{038E22EE-4408-4C40-8170-A5297A34DFEB}" destId="{8C296D7F-7E29-4737-BB74-9AB9D53BDF3E}" srcOrd="0" destOrd="0" presId="urn:microsoft.com/office/officeart/2005/8/layout/vList5"/>
    <dgm:cxn modelId="{8F1B31B3-E9EB-457E-9B1C-FC75D3148698}" srcId="{10BBE857-79C5-4B26-8605-65A9B56BF469}" destId="{954F480D-4A3F-4F03-B30D-0DC659628817}" srcOrd="1" destOrd="0" parTransId="{E17E2185-1812-41F9-9228-EA451A56CB8A}" sibTransId="{1C990994-B86D-4E8D-8E17-0EFE148FF16C}"/>
    <dgm:cxn modelId="{02481E3F-50D1-4547-8840-2567A5567437}" type="presParOf" srcId="{DAA6E80A-6EF0-4CA7-A9C7-651797F89071}" destId="{3B6BCB7E-AB82-4598-990D-8D844243A885}" srcOrd="0" destOrd="0" presId="urn:microsoft.com/office/officeart/2005/8/layout/vList5"/>
    <dgm:cxn modelId="{150D57FB-2B87-4A71-8B3A-D20EECECB804}" type="presParOf" srcId="{3B6BCB7E-AB82-4598-990D-8D844243A885}" destId="{1768A586-5315-4028-A159-E707DE6DAFE5}" srcOrd="0" destOrd="0" presId="urn:microsoft.com/office/officeart/2005/8/layout/vList5"/>
    <dgm:cxn modelId="{E7F226AF-2DF3-471B-8078-63FCF1D60341}" type="presParOf" srcId="{3B6BCB7E-AB82-4598-990D-8D844243A885}" destId="{070D78E8-A7EE-4477-902B-30858466B8E0}" srcOrd="1" destOrd="0" presId="urn:microsoft.com/office/officeart/2005/8/layout/vList5"/>
    <dgm:cxn modelId="{A964E675-9EC8-45CD-A449-CFD3AC4213AD}" type="presParOf" srcId="{DAA6E80A-6EF0-4CA7-A9C7-651797F89071}" destId="{1AB65359-43FB-4C91-A094-25688630EC33}" srcOrd="1" destOrd="0" presId="urn:microsoft.com/office/officeart/2005/8/layout/vList5"/>
    <dgm:cxn modelId="{D235367E-4665-4015-A96C-151BD69C1F6C}" type="presParOf" srcId="{DAA6E80A-6EF0-4CA7-A9C7-651797F89071}" destId="{2FEB3882-8596-4757-8D7D-F25763F52AAC}" srcOrd="2" destOrd="0" presId="urn:microsoft.com/office/officeart/2005/8/layout/vList5"/>
    <dgm:cxn modelId="{29598BC0-0F4B-411C-AC2C-EB0AFDB93048}" type="presParOf" srcId="{2FEB3882-8596-4757-8D7D-F25763F52AAC}" destId="{29B6C4D8-D5B3-40DD-8CC4-181A35514BB6}" srcOrd="0" destOrd="0" presId="urn:microsoft.com/office/officeart/2005/8/layout/vList5"/>
    <dgm:cxn modelId="{52FAA549-8DC8-4D5E-AB8C-F468ECF8A3F1}" type="presParOf" srcId="{2FEB3882-8596-4757-8D7D-F25763F52AAC}" destId="{9992882E-AB9F-4691-8557-B6847149D039}" srcOrd="1" destOrd="0" presId="urn:microsoft.com/office/officeart/2005/8/layout/vList5"/>
    <dgm:cxn modelId="{2CEDAC74-771A-424C-850E-B3C6A0C8FCB8}" type="presParOf" srcId="{DAA6E80A-6EF0-4CA7-A9C7-651797F89071}" destId="{79092BBB-E812-4FB8-A0F6-B0C14D97DAB4}" srcOrd="3" destOrd="0" presId="urn:microsoft.com/office/officeart/2005/8/layout/vList5"/>
    <dgm:cxn modelId="{4CFAB572-36E6-439B-AB49-7C3859DEC85A}" type="presParOf" srcId="{DAA6E80A-6EF0-4CA7-A9C7-651797F89071}" destId="{1A9629CB-FC6D-4F10-B11A-DBD4BEA07004}" srcOrd="4" destOrd="0" presId="urn:microsoft.com/office/officeart/2005/8/layout/vList5"/>
    <dgm:cxn modelId="{E7F30346-FEEB-4315-BA02-76E5832C0337}" type="presParOf" srcId="{1A9629CB-FC6D-4F10-B11A-DBD4BEA07004}" destId="{A805A800-1FF7-4334-B206-014B96534CA2}" srcOrd="0" destOrd="0" presId="urn:microsoft.com/office/officeart/2005/8/layout/vList5"/>
    <dgm:cxn modelId="{552ADA7A-C628-4B2E-9828-D0F06AD1D625}" type="presParOf" srcId="{1A9629CB-FC6D-4F10-B11A-DBD4BEA07004}" destId="{30C7BDD6-948B-4DA9-8C97-C30D70AA8F91}" srcOrd="1" destOrd="0" presId="urn:microsoft.com/office/officeart/2005/8/layout/vList5"/>
    <dgm:cxn modelId="{AB0A2218-9674-4072-A14B-03B512195D3A}" type="presParOf" srcId="{DAA6E80A-6EF0-4CA7-A9C7-651797F89071}" destId="{C6B2F889-0635-48FD-945E-0FF103030E89}" srcOrd="5" destOrd="0" presId="urn:microsoft.com/office/officeart/2005/8/layout/vList5"/>
    <dgm:cxn modelId="{20BE44A8-00E7-4E22-ABA1-2B689D31317D}" type="presParOf" srcId="{DAA6E80A-6EF0-4CA7-A9C7-651797F89071}" destId="{9EA0889B-81A1-43BB-8E56-6ED4BDEB31EB}" srcOrd="6" destOrd="0" presId="urn:microsoft.com/office/officeart/2005/8/layout/vList5"/>
    <dgm:cxn modelId="{6B2137E6-C168-4760-8A90-EC8F7C452ACB}" type="presParOf" srcId="{9EA0889B-81A1-43BB-8E56-6ED4BDEB31EB}" destId="{2CC96CA3-201E-41F0-B3CD-136B012D062C}" srcOrd="0" destOrd="0" presId="urn:microsoft.com/office/officeart/2005/8/layout/vList5"/>
    <dgm:cxn modelId="{73315B2C-2F90-4910-B815-8EBD1BA73E6B}" type="presParOf" srcId="{9EA0889B-81A1-43BB-8E56-6ED4BDEB31EB}" destId="{8C296D7F-7E29-4737-BB74-9AB9D53BDF3E}"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053629C-AB51-4A1D-960F-B3B5C2CAD750}" type="doc">
      <dgm:prSet loTypeId="urn:microsoft.com/office/officeart/2005/8/layout/radial4" loCatId="relationship" qsTypeId="urn:microsoft.com/office/officeart/2005/8/quickstyle/3d1" qsCatId="3D" csTypeId="urn:microsoft.com/office/officeart/2005/8/colors/accent5_5" csCatId="accent5" phldr="1"/>
      <dgm:spPr/>
      <dgm:t>
        <a:bodyPr/>
        <a:lstStyle/>
        <a:p>
          <a:endParaRPr lang="en-US"/>
        </a:p>
      </dgm:t>
    </dgm:pt>
    <dgm:pt modelId="{FCACFCCC-66E9-4AE9-941B-89C168304229}">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Resistance to change</a:t>
          </a:r>
          <a:endParaRPr lang="en-US" sz="1800" dirty="0"/>
        </a:p>
      </dgm:t>
    </dgm:pt>
    <dgm:pt modelId="{9C5F2874-F241-4B69-8DB5-EC76914AE9FE}" type="parTrans" cxnId="{D0153B94-FB33-40BB-BA22-AB8C2BDD0FBB}">
      <dgm:prSet/>
      <dgm:spPr/>
      <dgm:t>
        <a:bodyPr/>
        <a:lstStyle/>
        <a:p>
          <a:endParaRPr lang="en-US" sz="2000"/>
        </a:p>
      </dgm:t>
    </dgm:pt>
    <dgm:pt modelId="{88506158-18A1-45CF-B20E-812F2EDA75CD}" type="sibTrans" cxnId="{D0153B94-FB33-40BB-BA22-AB8C2BDD0FBB}">
      <dgm:prSet/>
      <dgm:spPr/>
      <dgm:t>
        <a:bodyPr/>
        <a:lstStyle/>
        <a:p>
          <a:endParaRPr lang="en-US" sz="2000"/>
        </a:p>
      </dgm:t>
    </dgm:pt>
    <dgm:pt modelId="{E5F037F6-56B9-4DE3-BB10-F9DA1D047314}">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Complexity of setting a TSA</a:t>
          </a:r>
          <a:endParaRPr lang="en-US" sz="1800" dirty="0"/>
        </a:p>
      </dgm:t>
    </dgm:pt>
    <dgm:pt modelId="{BDCC1ECD-0266-49B0-917E-BF7FC0E1E3FD}" type="parTrans" cxnId="{5F514C9B-6EF2-44DF-B23C-7E377A5417A2}">
      <dgm:prSet/>
      <dgm:spPr/>
      <dgm:t>
        <a:bodyPr/>
        <a:lstStyle/>
        <a:p>
          <a:endParaRPr lang="en-US" sz="2000"/>
        </a:p>
      </dgm:t>
    </dgm:pt>
    <dgm:pt modelId="{4D770A49-A0B6-4D76-9486-EE42C5CF419C}" type="sibTrans" cxnId="{5F514C9B-6EF2-44DF-B23C-7E377A5417A2}">
      <dgm:prSet/>
      <dgm:spPr/>
      <dgm:t>
        <a:bodyPr/>
        <a:lstStyle/>
        <a:p>
          <a:endParaRPr lang="en-US" sz="2000"/>
        </a:p>
      </dgm:t>
    </dgm:pt>
    <dgm:pt modelId="{FD7ADF69-7D5A-48B5-8291-38930CD0B122}">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Accuracy of cash planning</a:t>
          </a:r>
          <a:endParaRPr lang="en-US" sz="1800" dirty="0"/>
        </a:p>
      </dgm:t>
    </dgm:pt>
    <dgm:pt modelId="{2A89EA75-2B51-491F-ACE3-8A71E19A82D2}" type="parTrans" cxnId="{C71ED92F-39E0-4256-A261-A265E2566AB2}">
      <dgm:prSet/>
      <dgm:spPr/>
      <dgm:t>
        <a:bodyPr/>
        <a:lstStyle/>
        <a:p>
          <a:endParaRPr lang="en-US" sz="2000"/>
        </a:p>
      </dgm:t>
    </dgm:pt>
    <dgm:pt modelId="{626BF941-FC5F-41AD-ABC3-C656273ED3FA}" type="sibTrans" cxnId="{C71ED92F-39E0-4256-A261-A265E2566AB2}">
      <dgm:prSet/>
      <dgm:spPr/>
      <dgm:t>
        <a:bodyPr/>
        <a:lstStyle/>
        <a:p>
          <a:endParaRPr lang="en-US" sz="2000"/>
        </a:p>
      </dgm:t>
    </dgm:pt>
    <dgm:pt modelId="{E07D4D95-E345-4852-9C7B-35A90FFCD0BD}">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Access to capital markets</a:t>
          </a:r>
          <a:endParaRPr lang="en-US" sz="1800" dirty="0"/>
        </a:p>
      </dgm:t>
    </dgm:pt>
    <dgm:pt modelId="{AF219A00-3B30-4191-AAA7-B4001B97CA78}" type="parTrans" cxnId="{E5054A3F-38AA-4A8B-ACE5-89787F548FD4}">
      <dgm:prSet/>
      <dgm:spPr/>
      <dgm:t>
        <a:bodyPr/>
        <a:lstStyle/>
        <a:p>
          <a:endParaRPr lang="en-US" sz="2000"/>
        </a:p>
      </dgm:t>
    </dgm:pt>
    <dgm:pt modelId="{209FE3E3-7860-4741-8B6C-6261E6354DA4}" type="sibTrans" cxnId="{E5054A3F-38AA-4A8B-ACE5-89787F548FD4}">
      <dgm:prSet/>
      <dgm:spPr/>
      <dgm:t>
        <a:bodyPr/>
        <a:lstStyle/>
        <a:p>
          <a:endParaRPr lang="en-US" sz="2000"/>
        </a:p>
      </dgm:t>
    </dgm:pt>
    <dgm:pt modelId="{A873A9CC-B279-4C75-8AF2-C13D74999390}">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Capacities</a:t>
          </a:r>
          <a:endParaRPr lang="en-US" sz="1800" dirty="0"/>
        </a:p>
      </dgm:t>
    </dgm:pt>
    <dgm:pt modelId="{756F5061-A72A-4597-84C5-EB016E6A6709}" type="parTrans" cxnId="{7D4871BA-FC38-49A4-87F2-FE5690F52524}">
      <dgm:prSet/>
      <dgm:spPr/>
      <dgm:t>
        <a:bodyPr/>
        <a:lstStyle/>
        <a:p>
          <a:endParaRPr lang="en-US" sz="2000"/>
        </a:p>
      </dgm:t>
    </dgm:pt>
    <dgm:pt modelId="{113D591E-5384-4728-BE4A-74F1748E14FD}" type="sibTrans" cxnId="{7D4871BA-FC38-49A4-87F2-FE5690F52524}">
      <dgm:prSet/>
      <dgm:spPr/>
      <dgm:t>
        <a:bodyPr/>
        <a:lstStyle/>
        <a:p>
          <a:endParaRPr lang="en-US" sz="2000"/>
        </a:p>
      </dgm:t>
    </dgm:pt>
    <dgm:pt modelId="{1FE7E563-38FE-43F0-BCEA-7D10283407FB}">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Legal framework</a:t>
          </a:r>
          <a:endParaRPr lang="en-US" sz="1800" dirty="0"/>
        </a:p>
      </dgm:t>
    </dgm:pt>
    <dgm:pt modelId="{3F83186C-87DD-4C72-80C0-F5D7502C673C}" type="parTrans" cxnId="{0D0A0A6F-34F9-4D03-993F-645DFC8B8E37}">
      <dgm:prSet/>
      <dgm:spPr/>
      <dgm:t>
        <a:bodyPr/>
        <a:lstStyle/>
        <a:p>
          <a:endParaRPr lang="en-US" sz="2000"/>
        </a:p>
      </dgm:t>
    </dgm:pt>
    <dgm:pt modelId="{F8E6A4D1-E32A-422C-952A-326EE5B0B31C}" type="sibTrans" cxnId="{0D0A0A6F-34F9-4D03-993F-645DFC8B8E37}">
      <dgm:prSet/>
      <dgm:spPr/>
      <dgm:t>
        <a:bodyPr/>
        <a:lstStyle/>
        <a:p>
          <a:endParaRPr lang="en-US" sz="2000"/>
        </a:p>
      </dgm:t>
    </dgm:pt>
    <dgm:pt modelId="{FFCF4CF5-595B-4E8A-A9A2-D432101B02EC}">
      <dgm:prSet custT="1">
        <dgm:style>
          <a:lnRef idx="2">
            <a:schemeClr val="dk1">
              <a:shade val="50000"/>
            </a:schemeClr>
          </a:lnRef>
          <a:fillRef idx="1">
            <a:schemeClr val="dk1"/>
          </a:fillRef>
          <a:effectRef idx="0">
            <a:schemeClr val="dk1"/>
          </a:effectRef>
          <a:fontRef idx="minor">
            <a:schemeClr val="lt1"/>
          </a:fontRef>
        </dgm:style>
      </dgm:prSet>
      <dgm:spPr/>
      <dgm:t>
        <a:bodyPr/>
        <a:lstStyle/>
        <a:p>
          <a:pPr rtl="0"/>
          <a:r>
            <a:rPr lang="en-US" sz="1800" dirty="0" smtClean="0"/>
            <a:t>Integration with the overall PFM system</a:t>
          </a:r>
          <a:endParaRPr lang="en-US" sz="1800" dirty="0"/>
        </a:p>
      </dgm:t>
    </dgm:pt>
    <dgm:pt modelId="{FA236D52-AB4F-435A-87FB-D108DF56A15E}" type="parTrans" cxnId="{11360568-EB6D-4D4D-B3FD-BD9249E53A51}">
      <dgm:prSet/>
      <dgm:spPr/>
      <dgm:t>
        <a:bodyPr/>
        <a:lstStyle/>
        <a:p>
          <a:endParaRPr lang="en-US" sz="2000"/>
        </a:p>
      </dgm:t>
    </dgm:pt>
    <dgm:pt modelId="{2CDE3117-3B13-4F2B-BDBE-4E39A72CA63E}" type="sibTrans" cxnId="{11360568-EB6D-4D4D-B3FD-BD9249E53A51}">
      <dgm:prSet/>
      <dgm:spPr/>
      <dgm:t>
        <a:bodyPr/>
        <a:lstStyle/>
        <a:p>
          <a:endParaRPr lang="en-US" sz="2000"/>
        </a:p>
      </dgm:t>
    </dgm:pt>
    <dgm:pt modelId="{FDF5CD7D-F10D-43C9-B04D-EB3AC5710B02}">
      <dgm:prSet custT="1">
        <dgm:style>
          <a:lnRef idx="2">
            <a:schemeClr val="accent1">
              <a:shade val="50000"/>
            </a:schemeClr>
          </a:lnRef>
          <a:fillRef idx="1">
            <a:schemeClr val="accent1"/>
          </a:fillRef>
          <a:effectRef idx="0">
            <a:schemeClr val="accent1"/>
          </a:effectRef>
          <a:fontRef idx="minor">
            <a:schemeClr val="lt1"/>
          </a:fontRef>
        </dgm:style>
      </dgm:prSet>
      <dgm:spPr/>
      <dgm:t>
        <a:bodyPr/>
        <a:lstStyle/>
        <a:p>
          <a:pPr rtl="0"/>
          <a:r>
            <a:rPr lang="en-US" sz="2400" dirty="0" smtClean="0"/>
            <a:t>Challenges</a:t>
          </a:r>
          <a:endParaRPr lang="en-US" sz="2400" dirty="0"/>
        </a:p>
      </dgm:t>
    </dgm:pt>
    <dgm:pt modelId="{226A0C2C-714E-418B-BF2E-0E1B3BD2B830}" type="parTrans" cxnId="{3806C7FA-7F05-457A-A164-6C840A42A281}">
      <dgm:prSet/>
      <dgm:spPr/>
      <dgm:t>
        <a:bodyPr/>
        <a:lstStyle/>
        <a:p>
          <a:endParaRPr lang="en-US" sz="2000"/>
        </a:p>
      </dgm:t>
    </dgm:pt>
    <dgm:pt modelId="{CA5BC0E6-DFEC-454C-9E3D-4AA45B2BD4B1}" type="sibTrans" cxnId="{3806C7FA-7F05-457A-A164-6C840A42A281}">
      <dgm:prSet/>
      <dgm:spPr/>
      <dgm:t>
        <a:bodyPr/>
        <a:lstStyle/>
        <a:p>
          <a:endParaRPr lang="en-US" sz="2000"/>
        </a:p>
      </dgm:t>
    </dgm:pt>
    <dgm:pt modelId="{A2358127-76B8-4D9D-9315-8F926A92C24C}" type="pres">
      <dgm:prSet presAssocID="{1053629C-AB51-4A1D-960F-B3B5C2CAD750}" presName="cycle" presStyleCnt="0">
        <dgm:presLayoutVars>
          <dgm:chMax val="1"/>
          <dgm:dir/>
          <dgm:animLvl val="ctr"/>
          <dgm:resizeHandles val="exact"/>
        </dgm:presLayoutVars>
      </dgm:prSet>
      <dgm:spPr/>
      <dgm:t>
        <a:bodyPr/>
        <a:lstStyle/>
        <a:p>
          <a:endParaRPr lang="en-US"/>
        </a:p>
      </dgm:t>
    </dgm:pt>
    <dgm:pt modelId="{73C5413C-BB36-4775-954E-079BD7E334B1}" type="pres">
      <dgm:prSet presAssocID="{FDF5CD7D-F10D-43C9-B04D-EB3AC5710B02}" presName="centerShape" presStyleLbl="node0" presStyleIdx="0" presStyleCnt="1" custScaleX="111342"/>
      <dgm:spPr/>
      <dgm:t>
        <a:bodyPr/>
        <a:lstStyle/>
        <a:p>
          <a:endParaRPr lang="en-US"/>
        </a:p>
      </dgm:t>
    </dgm:pt>
    <dgm:pt modelId="{C72215EC-A246-4AB7-865B-C51B93393940}" type="pres">
      <dgm:prSet presAssocID="{9C5F2874-F241-4B69-8DB5-EC76914AE9FE}" presName="parTrans" presStyleLbl="bgSibTrans2D1" presStyleIdx="0" presStyleCnt="7"/>
      <dgm:spPr/>
      <dgm:t>
        <a:bodyPr/>
        <a:lstStyle/>
        <a:p>
          <a:endParaRPr lang="en-US"/>
        </a:p>
      </dgm:t>
    </dgm:pt>
    <dgm:pt modelId="{9D1941B7-4893-416F-8899-FA0CD8C6D22F}" type="pres">
      <dgm:prSet presAssocID="{FCACFCCC-66E9-4AE9-941B-89C168304229}" presName="node" presStyleLbl="node1" presStyleIdx="0" presStyleCnt="7">
        <dgm:presLayoutVars>
          <dgm:bulletEnabled val="1"/>
        </dgm:presLayoutVars>
      </dgm:prSet>
      <dgm:spPr/>
      <dgm:t>
        <a:bodyPr/>
        <a:lstStyle/>
        <a:p>
          <a:endParaRPr lang="en-US"/>
        </a:p>
      </dgm:t>
    </dgm:pt>
    <dgm:pt modelId="{4D7DD1D0-96E3-4F12-BA9A-AF1707288EF0}" type="pres">
      <dgm:prSet presAssocID="{BDCC1ECD-0266-49B0-917E-BF7FC0E1E3FD}" presName="parTrans" presStyleLbl="bgSibTrans2D1" presStyleIdx="1" presStyleCnt="7"/>
      <dgm:spPr/>
      <dgm:t>
        <a:bodyPr/>
        <a:lstStyle/>
        <a:p>
          <a:endParaRPr lang="en-US"/>
        </a:p>
      </dgm:t>
    </dgm:pt>
    <dgm:pt modelId="{6A920C96-B67C-4A6A-BE5B-26A9DDD16587}" type="pres">
      <dgm:prSet presAssocID="{E5F037F6-56B9-4DE3-BB10-F9DA1D047314}" presName="node" presStyleLbl="node1" presStyleIdx="1" presStyleCnt="7">
        <dgm:presLayoutVars>
          <dgm:bulletEnabled val="1"/>
        </dgm:presLayoutVars>
      </dgm:prSet>
      <dgm:spPr/>
      <dgm:t>
        <a:bodyPr/>
        <a:lstStyle/>
        <a:p>
          <a:endParaRPr lang="en-US"/>
        </a:p>
      </dgm:t>
    </dgm:pt>
    <dgm:pt modelId="{D80962D5-5CDD-4617-8F1F-4B608F7E890E}" type="pres">
      <dgm:prSet presAssocID="{2A89EA75-2B51-491F-ACE3-8A71E19A82D2}" presName="parTrans" presStyleLbl="bgSibTrans2D1" presStyleIdx="2" presStyleCnt="7"/>
      <dgm:spPr/>
      <dgm:t>
        <a:bodyPr/>
        <a:lstStyle/>
        <a:p>
          <a:endParaRPr lang="en-US"/>
        </a:p>
      </dgm:t>
    </dgm:pt>
    <dgm:pt modelId="{E38C8AF9-7108-4705-BDC2-17C86BF9F7FB}" type="pres">
      <dgm:prSet presAssocID="{FD7ADF69-7D5A-48B5-8291-38930CD0B122}" presName="node" presStyleLbl="node1" presStyleIdx="2" presStyleCnt="7">
        <dgm:presLayoutVars>
          <dgm:bulletEnabled val="1"/>
        </dgm:presLayoutVars>
      </dgm:prSet>
      <dgm:spPr/>
      <dgm:t>
        <a:bodyPr/>
        <a:lstStyle/>
        <a:p>
          <a:endParaRPr lang="en-US"/>
        </a:p>
      </dgm:t>
    </dgm:pt>
    <dgm:pt modelId="{0D4F672F-1E70-40E9-8B12-E3FBD9B66A10}" type="pres">
      <dgm:prSet presAssocID="{AF219A00-3B30-4191-AAA7-B4001B97CA78}" presName="parTrans" presStyleLbl="bgSibTrans2D1" presStyleIdx="3" presStyleCnt="7"/>
      <dgm:spPr/>
      <dgm:t>
        <a:bodyPr/>
        <a:lstStyle/>
        <a:p>
          <a:endParaRPr lang="en-US"/>
        </a:p>
      </dgm:t>
    </dgm:pt>
    <dgm:pt modelId="{E71B2EF8-BF62-4FAC-BCBC-57038280BE0F}" type="pres">
      <dgm:prSet presAssocID="{E07D4D95-E345-4852-9C7B-35A90FFCD0BD}" presName="node" presStyleLbl="node1" presStyleIdx="3" presStyleCnt="7">
        <dgm:presLayoutVars>
          <dgm:bulletEnabled val="1"/>
        </dgm:presLayoutVars>
      </dgm:prSet>
      <dgm:spPr/>
      <dgm:t>
        <a:bodyPr/>
        <a:lstStyle/>
        <a:p>
          <a:endParaRPr lang="en-US"/>
        </a:p>
      </dgm:t>
    </dgm:pt>
    <dgm:pt modelId="{D6F2F0A0-4675-46A3-A337-06A505CD8632}" type="pres">
      <dgm:prSet presAssocID="{756F5061-A72A-4597-84C5-EB016E6A6709}" presName="parTrans" presStyleLbl="bgSibTrans2D1" presStyleIdx="4" presStyleCnt="7"/>
      <dgm:spPr/>
      <dgm:t>
        <a:bodyPr/>
        <a:lstStyle/>
        <a:p>
          <a:endParaRPr lang="en-US"/>
        </a:p>
      </dgm:t>
    </dgm:pt>
    <dgm:pt modelId="{BDEF8DA0-4FCD-4332-BCB6-8F5D9AD264AD}" type="pres">
      <dgm:prSet presAssocID="{A873A9CC-B279-4C75-8AF2-C13D74999390}" presName="node" presStyleLbl="node1" presStyleIdx="4" presStyleCnt="7">
        <dgm:presLayoutVars>
          <dgm:bulletEnabled val="1"/>
        </dgm:presLayoutVars>
      </dgm:prSet>
      <dgm:spPr/>
      <dgm:t>
        <a:bodyPr/>
        <a:lstStyle/>
        <a:p>
          <a:endParaRPr lang="en-US"/>
        </a:p>
      </dgm:t>
    </dgm:pt>
    <dgm:pt modelId="{2BFB2D52-A82A-4EA0-A2DB-D008F3D9EFB4}" type="pres">
      <dgm:prSet presAssocID="{3F83186C-87DD-4C72-80C0-F5D7502C673C}" presName="parTrans" presStyleLbl="bgSibTrans2D1" presStyleIdx="5" presStyleCnt="7"/>
      <dgm:spPr/>
      <dgm:t>
        <a:bodyPr/>
        <a:lstStyle/>
        <a:p>
          <a:endParaRPr lang="en-US"/>
        </a:p>
      </dgm:t>
    </dgm:pt>
    <dgm:pt modelId="{04D8E4EB-7042-42C5-87C4-883236C9F691}" type="pres">
      <dgm:prSet presAssocID="{1FE7E563-38FE-43F0-BCEA-7D10283407FB}" presName="node" presStyleLbl="node1" presStyleIdx="5" presStyleCnt="7">
        <dgm:presLayoutVars>
          <dgm:bulletEnabled val="1"/>
        </dgm:presLayoutVars>
      </dgm:prSet>
      <dgm:spPr/>
      <dgm:t>
        <a:bodyPr/>
        <a:lstStyle/>
        <a:p>
          <a:endParaRPr lang="en-US"/>
        </a:p>
      </dgm:t>
    </dgm:pt>
    <dgm:pt modelId="{AFBD3894-ADF1-473E-ACB6-B761261AF5FF}" type="pres">
      <dgm:prSet presAssocID="{FA236D52-AB4F-435A-87FB-D108DF56A15E}" presName="parTrans" presStyleLbl="bgSibTrans2D1" presStyleIdx="6" presStyleCnt="7"/>
      <dgm:spPr/>
      <dgm:t>
        <a:bodyPr/>
        <a:lstStyle/>
        <a:p>
          <a:endParaRPr lang="en-US"/>
        </a:p>
      </dgm:t>
    </dgm:pt>
    <dgm:pt modelId="{2B18EF95-11E1-4564-BCF0-0300B917F4B4}" type="pres">
      <dgm:prSet presAssocID="{FFCF4CF5-595B-4E8A-A9A2-D432101B02EC}" presName="node" presStyleLbl="node1" presStyleIdx="6" presStyleCnt="7">
        <dgm:presLayoutVars>
          <dgm:bulletEnabled val="1"/>
        </dgm:presLayoutVars>
      </dgm:prSet>
      <dgm:spPr/>
      <dgm:t>
        <a:bodyPr/>
        <a:lstStyle/>
        <a:p>
          <a:endParaRPr lang="en-US"/>
        </a:p>
      </dgm:t>
    </dgm:pt>
  </dgm:ptLst>
  <dgm:cxnLst>
    <dgm:cxn modelId="{27E95B0C-8A53-46AB-9897-542658DD1F24}" type="presOf" srcId="{BDCC1ECD-0266-49B0-917E-BF7FC0E1E3FD}" destId="{4D7DD1D0-96E3-4F12-BA9A-AF1707288EF0}" srcOrd="0" destOrd="0" presId="urn:microsoft.com/office/officeart/2005/8/layout/radial4"/>
    <dgm:cxn modelId="{6BA6B79C-8398-493E-8C2E-9F5183A57DC2}" type="presOf" srcId="{FDF5CD7D-F10D-43C9-B04D-EB3AC5710B02}" destId="{73C5413C-BB36-4775-954E-079BD7E334B1}" srcOrd="0" destOrd="0" presId="urn:microsoft.com/office/officeart/2005/8/layout/radial4"/>
    <dgm:cxn modelId="{11360568-EB6D-4D4D-B3FD-BD9249E53A51}" srcId="{FDF5CD7D-F10D-43C9-B04D-EB3AC5710B02}" destId="{FFCF4CF5-595B-4E8A-A9A2-D432101B02EC}" srcOrd="6" destOrd="0" parTransId="{FA236D52-AB4F-435A-87FB-D108DF56A15E}" sibTransId="{2CDE3117-3B13-4F2B-BDBE-4E39A72CA63E}"/>
    <dgm:cxn modelId="{3806C7FA-7F05-457A-A164-6C840A42A281}" srcId="{1053629C-AB51-4A1D-960F-B3B5C2CAD750}" destId="{FDF5CD7D-F10D-43C9-B04D-EB3AC5710B02}" srcOrd="0" destOrd="0" parTransId="{226A0C2C-714E-418B-BF2E-0E1B3BD2B830}" sibTransId="{CA5BC0E6-DFEC-454C-9E3D-4AA45B2BD4B1}"/>
    <dgm:cxn modelId="{B0F88B1B-D372-4EEB-A9DF-219B9F4DB040}" type="presOf" srcId="{9C5F2874-F241-4B69-8DB5-EC76914AE9FE}" destId="{C72215EC-A246-4AB7-865B-C51B93393940}" srcOrd="0" destOrd="0" presId="urn:microsoft.com/office/officeart/2005/8/layout/radial4"/>
    <dgm:cxn modelId="{E5054A3F-38AA-4A8B-ACE5-89787F548FD4}" srcId="{FDF5CD7D-F10D-43C9-B04D-EB3AC5710B02}" destId="{E07D4D95-E345-4852-9C7B-35A90FFCD0BD}" srcOrd="3" destOrd="0" parTransId="{AF219A00-3B30-4191-AAA7-B4001B97CA78}" sibTransId="{209FE3E3-7860-4741-8B6C-6261E6354DA4}"/>
    <dgm:cxn modelId="{CB8F6EDB-D3FF-481E-85AC-D096DCDACCF1}" type="presOf" srcId="{E07D4D95-E345-4852-9C7B-35A90FFCD0BD}" destId="{E71B2EF8-BF62-4FAC-BCBC-57038280BE0F}" srcOrd="0" destOrd="0" presId="urn:microsoft.com/office/officeart/2005/8/layout/radial4"/>
    <dgm:cxn modelId="{6E731023-90BD-421D-B045-22A01206BEDE}" type="presOf" srcId="{3F83186C-87DD-4C72-80C0-F5D7502C673C}" destId="{2BFB2D52-A82A-4EA0-A2DB-D008F3D9EFB4}" srcOrd="0" destOrd="0" presId="urn:microsoft.com/office/officeart/2005/8/layout/radial4"/>
    <dgm:cxn modelId="{F23F3F1F-95DC-4261-9F59-24A312E8652F}" type="presOf" srcId="{AF219A00-3B30-4191-AAA7-B4001B97CA78}" destId="{0D4F672F-1E70-40E9-8B12-E3FBD9B66A10}" srcOrd="0" destOrd="0" presId="urn:microsoft.com/office/officeart/2005/8/layout/radial4"/>
    <dgm:cxn modelId="{D0153B94-FB33-40BB-BA22-AB8C2BDD0FBB}" srcId="{FDF5CD7D-F10D-43C9-B04D-EB3AC5710B02}" destId="{FCACFCCC-66E9-4AE9-941B-89C168304229}" srcOrd="0" destOrd="0" parTransId="{9C5F2874-F241-4B69-8DB5-EC76914AE9FE}" sibTransId="{88506158-18A1-45CF-B20E-812F2EDA75CD}"/>
    <dgm:cxn modelId="{B793C510-FAA7-4F70-927A-EA9C548E4F6A}" type="presOf" srcId="{FFCF4CF5-595B-4E8A-A9A2-D432101B02EC}" destId="{2B18EF95-11E1-4564-BCF0-0300B917F4B4}" srcOrd="0" destOrd="0" presId="urn:microsoft.com/office/officeart/2005/8/layout/radial4"/>
    <dgm:cxn modelId="{9C314065-5F8E-4423-B0AD-5AB888883BD3}" type="presOf" srcId="{FCACFCCC-66E9-4AE9-941B-89C168304229}" destId="{9D1941B7-4893-416F-8899-FA0CD8C6D22F}" srcOrd="0" destOrd="0" presId="urn:microsoft.com/office/officeart/2005/8/layout/radial4"/>
    <dgm:cxn modelId="{7D4871BA-FC38-49A4-87F2-FE5690F52524}" srcId="{FDF5CD7D-F10D-43C9-B04D-EB3AC5710B02}" destId="{A873A9CC-B279-4C75-8AF2-C13D74999390}" srcOrd="4" destOrd="0" parTransId="{756F5061-A72A-4597-84C5-EB016E6A6709}" sibTransId="{113D591E-5384-4728-BE4A-74F1748E14FD}"/>
    <dgm:cxn modelId="{BCC75CB2-2F70-48B5-9D32-F40C05D65A9C}" type="presOf" srcId="{A873A9CC-B279-4C75-8AF2-C13D74999390}" destId="{BDEF8DA0-4FCD-4332-BCB6-8F5D9AD264AD}" srcOrd="0" destOrd="0" presId="urn:microsoft.com/office/officeart/2005/8/layout/radial4"/>
    <dgm:cxn modelId="{196F48B9-3714-4F65-B6CE-295D6B0F5721}" type="presOf" srcId="{E5F037F6-56B9-4DE3-BB10-F9DA1D047314}" destId="{6A920C96-B67C-4A6A-BE5B-26A9DDD16587}" srcOrd="0" destOrd="0" presId="urn:microsoft.com/office/officeart/2005/8/layout/radial4"/>
    <dgm:cxn modelId="{0D0A0A6F-34F9-4D03-993F-645DFC8B8E37}" srcId="{FDF5CD7D-F10D-43C9-B04D-EB3AC5710B02}" destId="{1FE7E563-38FE-43F0-BCEA-7D10283407FB}" srcOrd="5" destOrd="0" parTransId="{3F83186C-87DD-4C72-80C0-F5D7502C673C}" sibTransId="{F8E6A4D1-E32A-422C-952A-326EE5B0B31C}"/>
    <dgm:cxn modelId="{F152BBCC-BDC6-4CC0-9448-9B413DDBE4F2}" type="presOf" srcId="{FD7ADF69-7D5A-48B5-8291-38930CD0B122}" destId="{E38C8AF9-7108-4705-BDC2-17C86BF9F7FB}" srcOrd="0" destOrd="0" presId="urn:microsoft.com/office/officeart/2005/8/layout/radial4"/>
    <dgm:cxn modelId="{8C2D16D0-95DF-4FA1-9B83-E4193AC5C5DD}" type="presOf" srcId="{1FE7E563-38FE-43F0-BCEA-7D10283407FB}" destId="{04D8E4EB-7042-42C5-87C4-883236C9F691}" srcOrd="0" destOrd="0" presId="urn:microsoft.com/office/officeart/2005/8/layout/radial4"/>
    <dgm:cxn modelId="{40D17C24-47F9-4F45-840D-648328439F12}" type="presOf" srcId="{FA236D52-AB4F-435A-87FB-D108DF56A15E}" destId="{AFBD3894-ADF1-473E-ACB6-B761261AF5FF}" srcOrd="0" destOrd="0" presId="urn:microsoft.com/office/officeart/2005/8/layout/radial4"/>
    <dgm:cxn modelId="{C71ED92F-39E0-4256-A261-A265E2566AB2}" srcId="{FDF5CD7D-F10D-43C9-B04D-EB3AC5710B02}" destId="{FD7ADF69-7D5A-48B5-8291-38930CD0B122}" srcOrd="2" destOrd="0" parTransId="{2A89EA75-2B51-491F-ACE3-8A71E19A82D2}" sibTransId="{626BF941-FC5F-41AD-ABC3-C656273ED3FA}"/>
    <dgm:cxn modelId="{37261FFF-8195-4D8D-83E3-2F01BA5A8DB6}" type="presOf" srcId="{1053629C-AB51-4A1D-960F-B3B5C2CAD750}" destId="{A2358127-76B8-4D9D-9315-8F926A92C24C}" srcOrd="0" destOrd="0" presId="urn:microsoft.com/office/officeart/2005/8/layout/radial4"/>
    <dgm:cxn modelId="{5F514C9B-6EF2-44DF-B23C-7E377A5417A2}" srcId="{FDF5CD7D-F10D-43C9-B04D-EB3AC5710B02}" destId="{E5F037F6-56B9-4DE3-BB10-F9DA1D047314}" srcOrd="1" destOrd="0" parTransId="{BDCC1ECD-0266-49B0-917E-BF7FC0E1E3FD}" sibTransId="{4D770A49-A0B6-4D76-9486-EE42C5CF419C}"/>
    <dgm:cxn modelId="{CD5BCEED-A21E-46C7-8AA3-4D47C5D38D10}" type="presOf" srcId="{2A89EA75-2B51-491F-ACE3-8A71E19A82D2}" destId="{D80962D5-5CDD-4617-8F1F-4B608F7E890E}" srcOrd="0" destOrd="0" presId="urn:microsoft.com/office/officeart/2005/8/layout/radial4"/>
    <dgm:cxn modelId="{806F82BC-8AFA-44FF-B3F8-5DD631E19804}" type="presOf" srcId="{756F5061-A72A-4597-84C5-EB016E6A6709}" destId="{D6F2F0A0-4675-46A3-A337-06A505CD8632}" srcOrd="0" destOrd="0" presId="urn:microsoft.com/office/officeart/2005/8/layout/radial4"/>
    <dgm:cxn modelId="{A4EDB3E6-BA6A-4CCF-BFDE-BB73F0E3D741}" type="presParOf" srcId="{A2358127-76B8-4D9D-9315-8F926A92C24C}" destId="{73C5413C-BB36-4775-954E-079BD7E334B1}" srcOrd="0" destOrd="0" presId="urn:microsoft.com/office/officeart/2005/8/layout/radial4"/>
    <dgm:cxn modelId="{96468806-A350-47C5-BA18-FEC1A0A205A4}" type="presParOf" srcId="{A2358127-76B8-4D9D-9315-8F926A92C24C}" destId="{C72215EC-A246-4AB7-865B-C51B93393940}" srcOrd="1" destOrd="0" presId="urn:microsoft.com/office/officeart/2005/8/layout/radial4"/>
    <dgm:cxn modelId="{B2504E97-76D1-4C42-BF38-873D2F17E225}" type="presParOf" srcId="{A2358127-76B8-4D9D-9315-8F926A92C24C}" destId="{9D1941B7-4893-416F-8899-FA0CD8C6D22F}" srcOrd="2" destOrd="0" presId="urn:microsoft.com/office/officeart/2005/8/layout/radial4"/>
    <dgm:cxn modelId="{FD80D87C-12DC-4BE6-96EF-17F39DABFBB7}" type="presParOf" srcId="{A2358127-76B8-4D9D-9315-8F926A92C24C}" destId="{4D7DD1D0-96E3-4F12-BA9A-AF1707288EF0}" srcOrd="3" destOrd="0" presId="urn:microsoft.com/office/officeart/2005/8/layout/radial4"/>
    <dgm:cxn modelId="{D2010877-DA99-4451-9071-A3987013D328}" type="presParOf" srcId="{A2358127-76B8-4D9D-9315-8F926A92C24C}" destId="{6A920C96-B67C-4A6A-BE5B-26A9DDD16587}" srcOrd="4" destOrd="0" presId="urn:microsoft.com/office/officeart/2005/8/layout/radial4"/>
    <dgm:cxn modelId="{0111C796-2AC6-4D39-B6E2-6F9E1C64A43D}" type="presParOf" srcId="{A2358127-76B8-4D9D-9315-8F926A92C24C}" destId="{D80962D5-5CDD-4617-8F1F-4B608F7E890E}" srcOrd="5" destOrd="0" presId="urn:microsoft.com/office/officeart/2005/8/layout/radial4"/>
    <dgm:cxn modelId="{D983B749-6888-4437-A7BF-B437EB23B165}" type="presParOf" srcId="{A2358127-76B8-4D9D-9315-8F926A92C24C}" destId="{E38C8AF9-7108-4705-BDC2-17C86BF9F7FB}" srcOrd="6" destOrd="0" presId="urn:microsoft.com/office/officeart/2005/8/layout/radial4"/>
    <dgm:cxn modelId="{FE9A8C98-7B19-4DFB-8DDD-812D18BE3599}" type="presParOf" srcId="{A2358127-76B8-4D9D-9315-8F926A92C24C}" destId="{0D4F672F-1E70-40E9-8B12-E3FBD9B66A10}" srcOrd="7" destOrd="0" presId="urn:microsoft.com/office/officeart/2005/8/layout/radial4"/>
    <dgm:cxn modelId="{24B33C22-9904-4EA0-8F17-19C63E2E3541}" type="presParOf" srcId="{A2358127-76B8-4D9D-9315-8F926A92C24C}" destId="{E71B2EF8-BF62-4FAC-BCBC-57038280BE0F}" srcOrd="8" destOrd="0" presId="urn:microsoft.com/office/officeart/2005/8/layout/radial4"/>
    <dgm:cxn modelId="{8455D48F-3B7E-4442-B857-F4F6BA1D766D}" type="presParOf" srcId="{A2358127-76B8-4D9D-9315-8F926A92C24C}" destId="{D6F2F0A0-4675-46A3-A337-06A505CD8632}" srcOrd="9" destOrd="0" presId="urn:microsoft.com/office/officeart/2005/8/layout/radial4"/>
    <dgm:cxn modelId="{187E1306-1FC8-4190-859C-1AE7F0385ED1}" type="presParOf" srcId="{A2358127-76B8-4D9D-9315-8F926A92C24C}" destId="{BDEF8DA0-4FCD-4332-BCB6-8F5D9AD264AD}" srcOrd="10" destOrd="0" presId="urn:microsoft.com/office/officeart/2005/8/layout/radial4"/>
    <dgm:cxn modelId="{AC28E169-A573-4CF5-BF0B-E3BFD23B1815}" type="presParOf" srcId="{A2358127-76B8-4D9D-9315-8F926A92C24C}" destId="{2BFB2D52-A82A-4EA0-A2DB-D008F3D9EFB4}" srcOrd="11" destOrd="0" presId="urn:microsoft.com/office/officeart/2005/8/layout/radial4"/>
    <dgm:cxn modelId="{3B3852B8-3138-4989-8363-D3F27CBFB216}" type="presParOf" srcId="{A2358127-76B8-4D9D-9315-8F926A92C24C}" destId="{04D8E4EB-7042-42C5-87C4-883236C9F691}" srcOrd="12" destOrd="0" presId="urn:microsoft.com/office/officeart/2005/8/layout/radial4"/>
    <dgm:cxn modelId="{84A0D7CC-086E-400B-9A76-3B463E0FF0BF}" type="presParOf" srcId="{A2358127-76B8-4D9D-9315-8F926A92C24C}" destId="{AFBD3894-ADF1-473E-ACB6-B761261AF5FF}" srcOrd="13" destOrd="0" presId="urn:microsoft.com/office/officeart/2005/8/layout/radial4"/>
    <dgm:cxn modelId="{FF8BAFC9-83A2-4585-910C-4E8A83414842}" type="presParOf" srcId="{A2358127-76B8-4D9D-9315-8F926A92C24C}" destId="{2B18EF95-11E1-4564-BCF0-0300B917F4B4}" srcOrd="14"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CE9874-07F6-4031-A8CF-BC7370727DC9}">
      <dsp:nvSpPr>
        <dsp:cNvPr id="0" name=""/>
        <dsp:cNvSpPr/>
      </dsp:nvSpPr>
      <dsp:spPr>
        <a:xfrm>
          <a:off x="0" y="321006"/>
          <a:ext cx="8229599" cy="1752975"/>
        </a:xfrm>
        <a:prstGeom prst="rect">
          <a:avLst/>
        </a:prstGeom>
        <a:solidFill>
          <a:schemeClr val="lt1">
            <a:alpha val="90000"/>
            <a:hueOff val="0"/>
            <a:satOff val="0"/>
            <a:lumOff val="0"/>
            <a:alphaOff val="0"/>
          </a:schemeClr>
        </a:solidFill>
        <a:ln w="9525" cap="flat" cmpd="sng" algn="ctr">
          <a:solidFill>
            <a:schemeClr val="accent5">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437388" rIns="638708" bIns="149352" numCol="1" spcCol="1270" anchor="t" anchorCtr="0">
          <a:noAutofit/>
        </a:bodyPr>
        <a:lstStyle/>
        <a:p>
          <a:pPr marL="228600" lvl="1" indent="-228600" algn="l" defTabSz="933450" rtl="0">
            <a:lnSpc>
              <a:spcPct val="90000"/>
            </a:lnSpc>
            <a:spcBef>
              <a:spcPct val="0"/>
            </a:spcBef>
            <a:spcAft>
              <a:spcPct val="15000"/>
            </a:spcAft>
            <a:buChar char="••"/>
          </a:pPr>
          <a:r>
            <a:rPr lang="en-US" sz="2100" kern="1200" dirty="0" smtClean="0"/>
            <a:t>Relatively short-term horizon</a:t>
          </a:r>
          <a:endParaRPr lang="en-US" sz="2100" kern="1200" dirty="0"/>
        </a:p>
        <a:p>
          <a:pPr marL="228600" lvl="1" indent="-228600" algn="l" defTabSz="933450" rtl="0">
            <a:lnSpc>
              <a:spcPct val="90000"/>
            </a:lnSpc>
            <a:spcBef>
              <a:spcPct val="0"/>
            </a:spcBef>
            <a:spcAft>
              <a:spcPct val="15000"/>
            </a:spcAft>
            <a:buChar char="••"/>
          </a:pPr>
          <a:r>
            <a:rPr lang="en-US" sz="2100" kern="1200" dirty="0" smtClean="0"/>
            <a:t>Objectives: Finance expected cash shortages and use expected cash surpluses efficiently within defined risk parameters</a:t>
          </a:r>
          <a:endParaRPr lang="en-US" sz="2100" kern="1200" dirty="0"/>
        </a:p>
      </dsp:txBody>
      <dsp:txXfrm>
        <a:off x="0" y="321006"/>
        <a:ext cx="8229599" cy="1752975"/>
      </dsp:txXfrm>
    </dsp:sp>
    <dsp:sp modelId="{06F2E73D-0B0A-4CAE-AE9A-3E5936D32A4B}">
      <dsp:nvSpPr>
        <dsp:cNvPr id="0" name=""/>
        <dsp:cNvSpPr/>
      </dsp:nvSpPr>
      <dsp:spPr>
        <a:xfrm>
          <a:off x="411479" y="11046"/>
          <a:ext cx="5760720" cy="619920"/>
        </a:xfrm>
        <a:prstGeom prst="roundRect">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217742" tIns="0" rIns="217742" bIns="0" numCol="1" spcCol="1270" anchor="ctr" anchorCtr="0">
          <a:noAutofit/>
        </a:bodyPr>
        <a:lstStyle/>
        <a:p>
          <a:pPr lvl="0" algn="l" defTabSz="933450" rtl="0">
            <a:lnSpc>
              <a:spcPct val="90000"/>
            </a:lnSpc>
            <a:spcBef>
              <a:spcPct val="0"/>
            </a:spcBef>
            <a:spcAft>
              <a:spcPct val="35000"/>
            </a:spcAft>
          </a:pPr>
          <a:r>
            <a:rPr lang="en-US" sz="2100" kern="1200" dirty="0" smtClean="0"/>
            <a:t>Cash management </a:t>
          </a:r>
          <a:endParaRPr lang="en-US" sz="2100" kern="1200" dirty="0"/>
        </a:p>
      </dsp:txBody>
      <dsp:txXfrm>
        <a:off x="411479" y="11046"/>
        <a:ext cx="5760720" cy="619920"/>
      </dsp:txXfrm>
    </dsp:sp>
    <dsp:sp modelId="{1E1DF7AC-B9A1-4929-B8DC-F130D963DEE1}">
      <dsp:nvSpPr>
        <dsp:cNvPr id="0" name=""/>
        <dsp:cNvSpPr/>
      </dsp:nvSpPr>
      <dsp:spPr>
        <a:xfrm>
          <a:off x="0" y="2497341"/>
          <a:ext cx="8229599" cy="2017574"/>
        </a:xfrm>
        <a:prstGeom prst="rect">
          <a:avLst/>
        </a:prstGeom>
        <a:solidFill>
          <a:schemeClr val="lt1">
            <a:alpha val="90000"/>
            <a:hueOff val="0"/>
            <a:satOff val="0"/>
            <a:lumOff val="0"/>
            <a:alphaOff val="0"/>
          </a:schemeClr>
        </a:solidFill>
        <a:ln w="9525" cap="flat" cmpd="sng" algn="ctr">
          <a:solidFill>
            <a:schemeClr val="accent5">
              <a:alpha val="90000"/>
              <a:hueOff val="0"/>
              <a:satOff val="0"/>
              <a:lumOff val="0"/>
              <a:alphaOff val="-4000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437388" rIns="638708" bIns="149352" numCol="1" spcCol="1270" anchor="t" anchorCtr="0">
          <a:noAutofit/>
        </a:bodyPr>
        <a:lstStyle/>
        <a:p>
          <a:pPr marL="228600" lvl="1" indent="-228600" algn="l" defTabSz="933450" rtl="0">
            <a:lnSpc>
              <a:spcPct val="90000"/>
            </a:lnSpc>
            <a:spcBef>
              <a:spcPct val="0"/>
            </a:spcBef>
            <a:spcAft>
              <a:spcPct val="15000"/>
            </a:spcAft>
            <a:buChar char="••"/>
          </a:pPr>
          <a:r>
            <a:rPr lang="en-US" sz="2100" kern="1200" dirty="0" smtClean="0"/>
            <a:t>Medium to long-term horizon </a:t>
          </a:r>
          <a:endParaRPr lang="en-US" sz="2100" kern="1200" dirty="0"/>
        </a:p>
        <a:p>
          <a:pPr marL="228600" lvl="1" indent="-228600" algn="l" defTabSz="933450" rtl="0">
            <a:lnSpc>
              <a:spcPct val="90000"/>
            </a:lnSpc>
            <a:spcBef>
              <a:spcPct val="0"/>
            </a:spcBef>
            <a:spcAft>
              <a:spcPct val="15000"/>
            </a:spcAft>
            <a:buChar char="••"/>
          </a:pPr>
          <a:r>
            <a:rPr lang="en-US" sz="2100" kern="1200" dirty="0" smtClean="0"/>
            <a:t>Objectives: Meet government financing needs and its payment obligations at the lowest possible cost over the medium to long run, consistent with a prudent degree of risk</a:t>
          </a:r>
          <a:endParaRPr lang="en-US" sz="2100" kern="1200" dirty="0"/>
        </a:p>
      </dsp:txBody>
      <dsp:txXfrm>
        <a:off x="0" y="2497341"/>
        <a:ext cx="8229599" cy="2017574"/>
      </dsp:txXfrm>
    </dsp:sp>
    <dsp:sp modelId="{0A3C9AE5-0218-449B-9821-2FA24AC0E13A}">
      <dsp:nvSpPr>
        <dsp:cNvPr id="0" name=""/>
        <dsp:cNvSpPr/>
      </dsp:nvSpPr>
      <dsp:spPr>
        <a:xfrm>
          <a:off x="411479" y="2187381"/>
          <a:ext cx="5760720" cy="619920"/>
        </a:xfrm>
        <a:prstGeom prst="roundRect">
          <a:avLst/>
        </a:prstGeom>
        <a:solidFill>
          <a:schemeClr val="accent1"/>
        </a:solidFill>
        <a:ln w="25400" cap="flat" cmpd="sng" algn="ctr">
          <a:solidFill>
            <a:schemeClr val="accent1">
              <a:shade val="50000"/>
            </a:schemeClr>
          </a:solidFill>
          <a:prstDash val="solid"/>
        </a:ln>
        <a:effectLst/>
        <a:scene3d>
          <a:camera prst="orthographicFront"/>
          <a:lightRig rig="flat" dir="t"/>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217742" tIns="0" rIns="217742" bIns="0" numCol="1" spcCol="1270" anchor="ctr" anchorCtr="0">
          <a:noAutofit/>
        </a:bodyPr>
        <a:lstStyle/>
        <a:p>
          <a:pPr lvl="0" algn="l" defTabSz="933450" rtl="0">
            <a:lnSpc>
              <a:spcPct val="90000"/>
            </a:lnSpc>
            <a:spcBef>
              <a:spcPct val="0"/>
            </a:spcBef>
            <a:spcAft>
              <a:spcPct val="35000"/>
            </a:spcAft>
          </a:pPr>
          <a:r>
            <a:rPr lang="en-US" sz="2100" kern="1200" dirty="0" smtClean="0"/>
            <a:t>Debt management </a:t>
          </a:r>
          <a:endParaRPr lang="en-US" sz="2100" kern="1200" dirty="0"/>
        </a:p>
      </dsp:txBody>
      <dsp:txXfrm>
        <a:off x="411479" y="2187381"/>
        <a:ext cx="5760720" cy="6199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55A9878-C854-4927-8759-C88AB2A039BB}">
      <dsp:nvSpPr>
        <dsp:cNvPr id="0" name=""/>
        <dsp:cNvSpPr/>
      </dsp:nvSpPr>
      <dsp:spPr>
        <a:xfrm>
          <a:off x="96077" y="0"/>
          <a:ext cx="2940450" cy="1904455"/>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Debt management focused on the liability side of the balance sheet </a:t>
          </a:r>
          <a:endParaRPr lang="en-US" sz="1800" kern="1200" dirty="0"/>
        </a:p>
      </dsp:txBody>
      <dsp:txXfrm>
        <a:off x="96077" y="0"/>
        <a:ext cx="2940450" cy="1904455"/>
      </dsp:txXfrm>
    </dsp:sp>
    <dsp:sp modelId="{32907C0D-4B74-4EBC-AB1F-8CD3FEA6468D}">
      <dsp:nvSpPr>
        <dsp:cNvPr id="0" name=""/>
        <dsp:cNvSpPr/>
      </dsp:nvSpPr>
      <dsp:spPr>
        <a:xfrm>
          <a:off x="1111361" y="2118355"/>
          <a:ext cx="925699" cy="615232"/>
        </a:xfrm>
        <a:prstGeom prst="mathPlus">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dsp:txBody>
      <dsp:txXfrm>
        <a:off x="1111361" y="2118355"/>
        <a:ext cx="925699" cy="615232"/>
      </dsp:txXfrm>
    </dsp:sp>
    <dsp:sp modelId="{D3FDBA26-B198-488D-A462-9773A0EB4ED4}">
      <dsp:nvSpPr>
        <dsp:cNvPr id="0" name=""/>
        <dsp:cNvSpPr/>
      </dsp:nvSpPr>
      <dsp:spPr>
        <a:xfrm>
          <a:off x="111895" y="2946946"/>
          <a:ext cx="2924632" cy="2081711"/>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Cash management carried out by other governmental units or Central Bank</a:t>
          </a:r>
          <a:endParaRPr lang="en-US" sz="1800" kern="1200" dirty="0"/>
        </a:p>
      </dsp:txBody>
      <dsp:txXfrm>
        <a:off x="111895" y="2946946"/>
        <a:ext cx="2924632" cy="2081711"/>
      </dsp:txXfrm>
    </dsp:sp>
    <dsp:sp modelId="{4D0EE2F6-4C53-4AE6-951A-702A79A7349A}">
      <dsp:nvSpPr>
        <dsp:cNvPr id="0" name=""/>
        <dsp:cNvSpPr/>
      </dsp:nvSpPr>
      <dsp:spPr>
        <a:xfrm>
          <a:off x="2514601" y="1981202"/>
          <a:ext cx="1740563" cy="773458"/>
        </a:xfrm>
        <a:prstGeom prst="rightArrow">
          <a:avLst>
            <a:gd name="adj1" fmla="val 60000"/>
            <a:gd name="adj2" fmla="val 50000"/>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555750">
            <a:lnSpc>
              <a:spcPct val="90000"/>
            </a:lnSpc>
            <a:spcBef>
              <a:spcPct val="0"/>
            </a:spcBef>
            <a:spcAft>
              <a:spcPct val="35000"/>
            </a:spcAft>
          </a:pPr>
          <a:endParaRPr lang="en-US" sz="3500" kern="1200"/>
        </a:p>
      </dsp:txBody>
      <dsp:txXfrm>
        <a:off x="2514601" y="1981202"/>
        <a:ext cx="1740563" cy="773458"/>
      </dsp:txXfrm>
    </dsp:sp>
    <dsp:sp modelId="{543F9890-53C1-4C56-8439-5ACB174049ED}">
      <dsp:nvSpPr>
        <dsp:cNvPr id="0" name=""/>
        <dsp:cNvSpPr/>
      </dsp:nvSpPr>
      <dsp:spPr>
        <a:xfrm>
          <a:off x="4572000" y="1066814"/>
          <a:ext cx="3428441" cy="2679901"/>
        </a:xfrm>
        <a:prstGeom prst="ellipse">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kern="1200" dirty="0" smtClean="0"/>
            <a:t>Sub-optimal outcomes: uncoordinated  operations or objectives pursued not necessarily in line with fiscal policy objectives</a:t>
          </a:r>
          <a:endParaRPr lang="en-US" sz="1800" kern="1200" dirty="0"/>
        </a:p>
      </dsp:txBody>
      <dsp:txXfrm>
        <a:off x="4572000" y="1066814"/>
        <a:ext cx="3428441" cy="267990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0D78E8-A7EE-4477-902B-30858466B8E0}">
      <dsp:nvSpPr>
        <dsp:cNvPr id="0" name=""/>
        <dsp:cNvSpPr/>
      </dsp:nvSpPr>
      <dsp:spPr>
        <a:xfrm rot="5400000">
          <a:off x="5481920" y="-2205531"/>
          <a:ext cx="953839" cy="5608320"/>
        </a:xfrm>
        <a:prstGeom prst="round2SameRect">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smtClean="0">
              <a:solidFill>
                <a:schemeClr val="accent6"/>
              </a:solidFill>
            </a:rPr>
            <a:t>Ensure consistency of signals sent to the market regarding the government’s financial management strategy</a:t>
          </a:r>
          <a:endParaRPr lang="en-US" sz="1600" kern="1200" dirty="0">
            <a:solidFill>
              <a:schemeClr val="accent6"/>
            </a:solidFill>
          </a:endParaRPr>
        </a:p>
        <a:p>
          <a:pPr marL="171450" lvl="1" indent="-171450" algn="l" defTabSz="711200" rtl="0">
            <a:lnSpc>
              <a:spcPct val="90000"/>
            </a:lnSpc>
            <a:spcBef>
              <a:spcPct val="0"/>
            </a:spcBef>
            <a:spcAft>
              <a:spcPct val="15000"/>
            </a:spcAft>
            <a:buChar char="••"/>
          </a:pPr>
          <a:r>
            <a:rPr lang="en-US" sz="1600" kern="1200" dirty="0" smtClean="0">
              <a:solidFill>
                <a:schemeClr val="accent6"/>
              </a:solidFill>
            </a:rPr>
            <a:t>Optimize the management of assets and liabilities</a:t>
          </a:r>
          <a:endParaRPr lang="en-US" sz="1600" kern="1200" dirty="0">
            <a:solidFill>
              <a:schemeClr val="accent6"/>
            </a:solidFill>
          </a:endParaRPr>
        </a:p>
      </dsp:txBody>
      <dsp:txXfrm rot="5400000">
        <a:off x="5481920" y="-2205531"/>
        <a:ext cx="953839" cy="5608320"/>
      </dsp:txXfrm>
    </dsp:sp>
    <dsp:sp modelId="{1768A586-5315-4028-A159-E707DE6DAFE5}">
      <dsp:nvSpPr>
        <dsp:cNvPr id="0" name=""/>
        <dsp:cNvSpPr/>
      </dsp:nvSpPr>
      <dsp:spPr>
        <a:xfrm>
          <a:off x="0" y="2478"/>
          <a:ext cx="3154680" cy="1192299"/>
        </a:xfrm>
        <a:prstGeom prst="roundRect">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smtClean="0"/>
            <a:t>Manage government’s financial resources as a portfolio</a:t>
          </a:r>
          <a:endParaRPr lang="en-US" sz="1900" kern="1200" dirty="0"/>
        </a:p>
      </dsp:txBody>
      <dsp:txXfrm>
        <a:off x="0" y="2478"/>
        <a:ext cx="3154680" cy="1192299"/>
      </dsp:txXfrm>
    </dsp:sp>
    <dsp:sp modelId="{9992882E-AB9F-4691-8557-B6847149D039}">
      <dsp:nvSpPr>
        <dsp:cNvPr id="0" name=""/>
        <dsp:cNvSpPr/>
      </dsp:nvSpPr>
      <dsp:spPr>
        <a:xfrm rot="5400000">
          <a:off x="5481920" y="-953617"/>
          <a:ext cx="953839" cy="5608320"/>
        </a:xfrm>
        <a:prstGeom prst="round2SameRect">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smtClean="0">
              <a:solidFill>
                <a:schemeClr val="accent6"/>
              </a:solidFill>
            </a:rPr>
            <a:t>Improve information flow and coordination of strategic debt issuance decisions to ensure that they are made with full knowledge of the government’s net cash flow position</a:t>
          </a:r>
          <a:endParaRPr lang="en-US" sz="1600" kern="1200" dirty="0">
            <a:solidFill>
              <a:schemeClr val="accent6"/>
            </a:solidFill>
          </a:endParaRPr>
        </a:p>
      </dsp:txBody>
      <dsp:txXfrm rot="5400000">
        <a:off x="5481920" y="-953617"/>
        <a:ext cx="953839" cy="5608320"/>
      </dsp:txXfrm>
    </dsp:sp>
    <dsp:sp modelId="{29B6C4D8-D5B3-40DD-8CC4-181A35514BB6}">
      <dsp:nvSpPr>
        <dsp:cNvPr id="0" name=""/>
        <dsp:cNvSpPr/>
      </dsp:nvSpPr>
      <dsp:spPr>
        <a:xfrm>
          <a:off x="0" y="1254393"/>
          <a:ext cx="3154680" cy="1192299"/>
        </a:xfrm>
        <a:prstGeom prst="roundRect">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smtClean="0"/>
            <a:t>Take debt issuance decisions in the context of the government’s overall cash flows</a:t>
          </a:r>
          <a:endParaRPr lang="en-US" sz="1900" kern="1200" dirty="0"/>
        </a:p>
      </dsp:txBody>
      <dsp:txXfrm>
        <a:off x="0" y="1254393"/>
        <a:ext cx="3154680" cy="1192299"/>
      </dsp:txXfrm>
    </dsp:sp>
    <dsp:sp modelId="{30C7BDD6-948B-4DA9-8C97-C30D70AA8F91}">
      <dsp:nvSpPr>
        <dsp:cNvPr id="0" name=""/>
        <dsp:cNvSpPr/>
      </dsp:nvSpPr>
      <dsp:spPr>
        <a:xfrm rot="5400000">
          <a:off x="5481920" y="298297"/>
          <a:ext cx="953839" cy="5608320"/>
        </a:xfrm>
        <a:prstGeom prst="round2SameRect">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smtClean="0">
              <a:solidFill>
                <a:schemeClr val="accent6"/>
              </a:solidFill>
            </a:rPr>
            <a:t>Design specific approaches to attract and retain the appropriate set of skills</a:t>
          </a:r>
          <a:endParaRPr lang="en-US" sz="1600" kern="1200" dirty="0">
            <a:solidFill>
              <a:schemeClr val="accent6"/>
            </a:solidFill>
          </a:endParaRPr>
        </a:p>
      </dsp:txBody>
      <dsp:txXfrm rot="5400000">
        <a:off x="5481920" y="298297"/>
        <a:ext cx="953839" cy="5608320"/>
      </dsp:txXfrm>
    </dsp:sp>
    <dsp:sp modelId="{A805A800-1FF7-4334-B206-014B96534CA2}">
      <dsp:nvSpPr>
        <dsp:cNvPr id="0" name=""/>
        <dsp:cNvSpPr/>
      </dsp:nvSpPr>
      <dsp:spPr>
        <a:xfrm>
          <a:off x="0" y="2506307"/>
          <a:ext cx="3154680" cy="1192299"/>
        </a:xfrm>
        <a:prstGeom prst="roundRect">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smtClean="0"/>
            <a:t>Consolidate scarce professional skills  </a:t>
          </a:r>
          <a:endParaRPr lang="en-US" sz="1900" kern="1200" dirty="0"/>
        </a:p>
      </dsp:txBody>
      <dsp:txXfrm>
        <a:off x="0" y="2506307"/>
        <a:ext cx="3154680" cy="1192299"/>
      </dsp:txXfrm>
    </dsp:sp>
    <dsp:sp modelId="{8C296D7F-7E29-4737-BB74-9AB9D53BDF3E}">
      <dsp:nvSpPr>
        <dsp:cNvPr id="0" name=""/>
        <dsp:cNvSpPr/>
      </dsp:nvSpPr>
      <dsp:spPr>
        <a:xfrm rot="5400000">
          <a:off x="5481920" y="1550211"/>
          <a:ext cx="953839" cy="5608320"/>
        </a:xfrm>
        <a:prstGeom prst="round2SameRect">
          <a:avLst/>
        </a:prstGeom>
        <a:solidFill>
          <a:schemeClr val="accent5">
            <a:alpha val="90000"/>
            <a:tint val="40000"/>
            <a:hueOff val="0"/>
            <a:satOff val="0"/>
            <a:lumOff val="0"/>
            <a:alphaOff val="0"/>
          </a:schemeClr>
        </a:solidFill>
        <a:ln w="9525" cap="flat" cmpd="sng" algn="ctr">
          <a:solidFill>
            <a:schemeClr val="accent5">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smtClean="0">
              <a:solidFill>
                <a:schemeClr val="accent6"/>
              </a:solidFill>
            </a:rPr>
            <a:t>Streamline the use of IT systems and back-office facilities and procedures</a:t>
          </a:r>
          <a:endParaRPr lang="en-US" sz="1600" kern="1200" dirty="0">
            <a:solidFill>
              <a:schemeClr val="accent6"/>
            </a:solidFill>
          </a:endParaRPr>
        </a:p>
      </dsp:txBody>
      <dsp:txXfrm rot="5400000">
        <a:off x="5481920" y="1550211"/>
        <a:ext cx="953839" cy="5608320"/>
      </dsp:txXfrm>
    </dsp:sp>
    <dsp:sp modelId="{2CC96CA3-201E-41F0-B3CD-136B012D062C}">
      <dsp:nvSpPr>
        <dsp:cNvPr id="0" name=""/>
        <dsp:cNvSpPr/>
      </dsp:nvSpPr>
      <dsp:spPr>
        <a:xfrm>
          <a:off x="0" y="3758221"/>
          <a:ext cx="3154680" cy="1192299"/>
        </a:xfrm>
        <a:prstGeom prst="roundRect">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kern="1200" dirty="0" smtClean="0"/>
            <a:t>Integrate information systems and transaction processing procedures</a:t>
          </a:r>
          <a:endParaRPr lang="en-US" sz="1900" kern="1200" dirty="0"/>
        </a:p>
      </dsp:txBody>
      <dsp:txXfrm>
        <a:off x="0" y="3758221"/>
        <a:ext cx="3154680" cy="119229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C5413C-BB36-4775-954E-079BD7E334B1}">
      <dsp:nvSpPr>
        <dsp:cNvPr id="0" name=""/>
        <dsp:cNvSpPr/>
      </dsp:nvSpPr>
      <dsp:spPr>
        <a:xfrm>
          <a:off x="3352796" y="2974399"/>
          <a:ext cx="2286007" cy="2053140"/>
        </a:xfrm>
        <a:prstGeom prst="ellipse">
          <a:avLst/>
        </a:prstGeom>
        <a:solidFill>
          <a:schemeClr val="accent1"/>
        </a:solidFill>
        <a:ln w="25400" cap="flat" cmpd="sng" algn="ctr">
          <a:solidFill>
            <a:schemeClr val="accent1">
              <a:shade val="50000"/>
            </a:schemeClr>
          </a:solidFill>
          <a:prstDash val="solid"/>
        </a:ln>
        <a:effectLst/>
        <a:scene3d>
          <a:camera prst="orthographicFront"/>
          <a:lightRig rig="flat" dir="t"/>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en-US" sz="2400" kern="1200" dirty="0" smtClean="0"/>
            <a:t>Challenges</a:t>
          </a:r>
          <a:endParaRPr lang="en-US" sz="2400" kern="1200" dirty="0"/>
        </a:p>
      </dsp:txBody>
      <dsp:txXfrm>
        <a:off x="3352796" y="2974399"/>
        <a:ext cx="2286007" cy="2053140"/>
      </dsp:txXfrm>
    </dsp:sp>
    <dsp:sp modelId="{C72215EC-A246-4AB7-865B-C51B93393940}">
      <dsp:nvSpPr>
        <dsp:cNvPr id="0" name=""/>
        <dsp:cNvSpPr/>
      </dsp:nvSpPr>
      <dsp:spPr>
        <a:xfrm rot="10800000">
          <a:off x="1071369" y="3708397"/>
          <a:ext cx="2155948" cy="585145"/>
        </a:xfrm>
        <a:prstGeom prst="leftArrow">
          <a:avLst>
            <a:gd name="adj1" fmla="val 60000"/>
            <a:gd name="adj2" fmla="val 50000"/>
          </a:avLst>
        </a:prstGeom>
        <a:gradFill rotWithShape="0">
          <a:gsLst>
            <a:gs pos="0">
              <a:schemeClr val="accent5">
                <a:shade val="90000"/>
                <a:hueOff val="0"/>
                <a:satOff val="0"/>
                <a:lumOff val="0"/>
                <a:alphaOff val="0"/>
                <a:shade val="51000"/>
                <a:satMod val="130000"/>
              </a:schemeClr>
            </a:gs>
            <a:gs pos="80000">
              <a:schemeClr val="accent5">
                <a:shade val="90000"/>
                <a:hueOff val="0"/>
                <a:satOff val="0"/>
                <a:lumOff val="0"/>
                <a:alphaOff val="0"/>
                <a:shade val="93000"/>
                <a:satMod val="130000"/>
              </a:schemeClr>
            </a:gs>
            <a:gs pos="100000">
              <a:schemeClr val="accent5">
                <a:shade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D1941B7-4893-416F-8899-FA0CD8C6D22F}">
      <dsp:nvSpPr>
        <dsp:cNvPr id="0" name=""/>
        <dsp:cNvSpPr/>
      </dsp:nvSpPr>
      <dsp:spPr>
        <a:xfrm>
          <a:off x="352770" y="3426090"/>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Resistance to change</a:t>
          </a:r>
          <a:endParaRPr lang="en-US" sz="1800" kern="1200" dirty="0"/>
        </a:p>
      </dsp:txBody>
      <dsp:txXfrm>
        <a:off x="352770" y="3426090"/>
        <a:ext cx="1437198" cy="1149758"/>
      </dsp:txXfrm>
    </dsp:sp>
    <dsp:sp modelId="{4D7DD1D0-96E3-4F12-BA9A-AF1707288EF0}">
      <dsp:nvSpPr>
        <dsp:cNvPr id="0" name=""/>
        <dsp:cNvSpPr/>
      </dsp:nvSpPr>
      <dsp:spPr>
        <a:xfrm rot="12600000">
          <a:off x="1383659" y="2542913"/>
          <a:ext cx="2186926" cy="585145"/>
        </a:xfrm>
        <a:prstGeom prst="leftArrow">
          <a:avLst>
            <a:gd name="adj1" fmla="val 60000"/>
            <a:gd name="adj2" fmla="val 50000"/>
          </a:avLst>
        </a:prstGeom>
        <a:gradFill rotWithShape="0">
          <a:gsLst>
            <a:gs pos="0">
              <a:schemeClr val="accent5">
                <a:shade val="90000"/>
                <a:hueOff val="0"/>
                <a:satOff val="0"/>
                <a:lumOff val="3849"/>
                <a:alphaOff val="0"/>
                <a:shade val="51000"/>
                <a:satMod val="130000"/>
              </a:schemeClr>
            </a:gs>
            <a:gs pos="80000">
              <a:schemeClr val="accent5">
                <a:shade val="90000"/>
                <a:hueOff val="0"/>
                <a:satOff val="0"/>
                <a:lumOff val="3849"/>
                <a:alphaOff val="0"/>
                <a:shade val="93000"/>
                <a:satMod val="130000"/>
              </a:schemeClr>
            </a:gs>
            <a:gs pos="100000">
              <a:schemeClr val="accent5">
                <a:shade val="90000"/>
                <a:hueOff val="0"/>
                <a:satOff val="0"/>
                <a:lumOff val="384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A920C96-B67C-4A6A-BE5B-26A9DDD16587}">
      <dsp:nvSpPr>
        <dsp:cNvPr id="0" name=""/>
        <dsp:cNvSpPr/>
      </dsp:nvSpPr>
      <dsp:spPr>
        <a:xfrm>
          <a:off x="811557" y="1713875"/>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Complexity of setting a TSA</a:t>
          </a:r>
          <a:endParaRPr lang="en-US" sz="1800" kern="1200" dirty="0"/>
        </a:p>
      </dsp:txBody>
      <dsp:txXfrm>
        <a:off x="811557" y="1713875"/>
        <a:ext cx="1437198" cy="1149758"/>
      </dsp:txXfrm>
    </dsp:sp>
    <dsp:sp modelId="{D80962D5-5CDD-4617-8F1F-4B608F7E890E}">
      <dsp:nvSpPr>
        <dsp:cNvPr id="0" name=""/>
        <dsp:cNvSpPr/>
      </dsp:nvSpPr>
      <dsp:spPr>
        <a:xfrm rot="14400000">
          <a:off x="2223173" y="1713414"/>
          <a:ext cx="2241644" cy="585145"/>
        </a:xfrm>
        <a:prstGeom prst="leftArrow">
          <a:avLst>
            <a:gd name="adj1" fmla="val 60000"/>
            <a:gd name="adj2" fmla="val 50000"/>
          </a:avLst>
        </a:prstGeom>
        <a:gradFill rotWithShape="0">
          <a:gsLst>
            <a:gs pos="0">
              <a:schemeClr val="accent5">
                <a:shade val="90000"/>
                <a:hueOff val="0"/>
                <a:satOff val="0"/>
                <a:lumOff val="7698"/>
                <a:alphaOff val="0"/>
                <a:shade val="51000"/>
                <a:satMod val="130000"/>
              </a:schemeClr>
            </a:gs>
            <a:gs pos="80000">
              <a:schemeClr val="accent5">
                <a:shade val="90000"/>
                <a:hueOff val="0"/>
                <a:satOff val="0"/>
                <a:lumOff val="7698"/>
                <a:alphaOff val="0"/>
                <a:shade val="93000"/>
                <a:satMod val="130000"/>
              </a:schemeClr>
            </a:gs>
            <a:gs pos="100000">
              <a:schemeClr val="accent5">
                <a:shade val="90000"/>
                <a:hueOff val="0"/>
                <a:satOff val="0"/>
                <a:lumOff val="769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38C8AF9-7108-4705-BDC2-17C86BF9F7FB}">
      <dsp:nvSpPr>
        <dsp:cNvPr id="0" name=""/>
        <dsp:cNvSpPr/>
      </dsp:nvSpPr>
      <dsp:spPr>
        <a:xfrm>
          <a:off x="2064985" y="460446"/>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Accuracy of cash planning</a:t>
          </a:r>
          <a:endParaRPr lang="en-US" sz="1800" kern="1200" dirty="0"/>
        </a:p>
      </dsp:txBody>
      <dsp:txXfrm>
        <a:off x="2064985" y="460446"/>
        <a:ext cx="1437198" cy="1149758"/>
      </dsp:txXfrm>
    </dsp:sp>
    <dsp:sp modelId="{0D4F672F-1E70-40E9-8B12-E3FBD9B66A10}">
      <dsp:nvSpPr>
        <dsp:cNvPr id="0" name=""/>
        <dsp:cNvSpPr/>
      </dsp:nvSpPr>
      <dsp:spPr>
        <a:xfrm rot="16200000">
          <a:off x="3362811" y="1416955"/>
          <a:ext cx="2265977" cy="585145"/>
        </a:xfrm>
        <a:prstGeom prst="leftArrow">
          <a:avLst>
            <a:gd name="adj1" fmla="val 60000"/>
            <a:gd name="adj2" fmla="val 50000"/>
          </a:avLst>
        </a:prstGeom>
        <a:gradFill rotWithShape="0">
          <a:gsLst>
            <a:gs pos="0">
              <a:schemeClr val="accent5">
                <a:shade val="90000"/>
                <a:hueOff val="0"/>
                <a:satOff val="0"/>
                <a:lumOff val="11547"/>
                <a:alphaOff val="0"/>
                <a:shade val="51000"/>
                <a:satMod val="130000"/>
              </a:schemeClr>
            </a:gs>
            <a:gs pos="80000">
              <a:schemeClr val="accent5">
                <a:shade val="90000"/>
                <a:hueOff val="0"/>
                <a:satOff val="0"/>
                <a:lumOff val="11547"/>
                <a:alphaOff val="0"/>
                <a:shade val="93000"/>
                <a:satMod val="130000"/>
              </a:schemeClr>
            </a:gs>
            <a:gs pos="100000">
              <a:schemeClr val="accent5">
                <a:shade val="90000"/>
                <a:hueOff val="0"/>
                <a:satOff val="0"/>
                <a:lumOff val="1154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71B2EF8-BF62-4FAC-BCBC-57038280BE0F}">
      <dsp:nvSpPr>
        <dsp:cNvPr id="0" name=""/>
        <dsp:cNvSpPr/>
      </dsp:nvSpPr>
      <dsp:spPr>
        <a:xfrm>
          <a:off x="3777200" y="1659"/>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Access to capital markets</a:t>
          </a:r>
          <a:endParaRPr lang="en-US" sz="1800" kern="1200" dirty="0"/>
        </a:p>
      </dsp:txBody>
      <dsp:txXfrm>
        <a:off x="3777200" y="1659"/>
        <a:ext cx="1437198" cy="1149758"/>
      </dsp:txXfrm>
    </dsp:sp>
    <dsp:sp modelId="{D6F2F0A0-4675-46A3-A337-06A505CD8632}">
      <dsp:nvSpPr>
        <dsp:cNvPr id="0" name=""/>
        <dsp:cNvSpPr/>
      </dsp:nvSpPr>
      <dsp:spPr>
        <a:xfrm rot="18000000">
          <a:off x="4526781" y="1713414"/>
          <a:ext cx="2241644" cy="585145"/>
        </a:xfrm>
        <a:prstGeom prst="leftArrow">
          <a:avLst>
            <a:gd name="adj1" fmla="val 60000"/>
            <a:gd name="adj2" fmla="val 50000"/>
          </a:avLst>
        </a:prstGeom>
        <a:gradFill rotWithShape="0">
          <a:gsLst>
            <a:gs pos="0">
              <a:schemeClr val="accent5">
                <a:shade val="90000"/>
                <a:hueOff val="0"/>
                <a:satOff val="0"/>
                <a:lumOff val="15397"/>
                <a:alphaOff val="0"/>
                <a:shade val="51000"/>
                <a:satMod val="130000"/>
              </a:schemeClr>
            </a:gs>
            <a:gs pos="80000">
              <a:schemeClr val="accent5">
                <a:shade val="90000"/>
                <a:hueOff val="0"/>
                <a:satOff val="0"/>
                <a:lumOff val="15397"/>
                <a:alphaOff val="0"/>
                <a:shade val="93000"/>
                <a:satMod val="130000"/>
              </a:schemeClr>
            </a:gs>
            <a:gs pos="100000">
              <a:schemeClr val="accent5">
                <a:shade val="90000"/>
                <a:hueOff val="0"/>
                <a:satOff val="0"/>
                <a:lumOff val="1539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DEF8DA0-4FCD-4332-BCB6-8F5D9AD264AD}">
      <dsp:nvSpPr>
        <dsp:cNvPr id="0" name=""/>
        <dsp:cNvSpPr/>
      </dsp:nvSpPr>
      <dsp:spPr>
        <a:xfrm>
          <a:off x="5489416" y="460446"/>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Capacities</a:t>
          </a:r>
          <a:endParaRPr lang="en-US" sz="1800" kern="1200" dirty="0"/>
        </a:p>
      </dsp:txBody>
      <dsp:txXfrm>
        <a:off x="5489416" y="460446"/>
        <a:ext cx="1437198" cy="1149758"/>
      </dsp:txXfrm>
    </dsp:sp>
    <dsp:sp modelId="{2BFB2D52-A82A-4EA0-A2DB-D008F3D9EFB4}">
      <dsp:nvSpPr>
        <dsp:cNvPr id="0" name=""/>
        <dsp:cNvSpPr/>
      </dsp:nvSpPr>
      <dsp:spPr>
        <a:xfrm rot="19800000">
          <a:off x="5421013" y="2542913"/>
          <a:ext cx="2186926" cy="585145"/>
        </a:xfrm>
        <a:prstGeom prst="leftArrow">
          <a:avLst>
            <a:gd name="adj1" fmla="val 60000"/>
            <a:gd name="adj2" fmla="val 50000"/>
          </a:avLst>
        </a:prstGeom>
        <a:gradFill rotWithShape="0">
          <a:gsLst>
            <a:gs pos="0">
              <a:schemeClr val="accent5">
                <a:shade val="90000"/>
                <a:hueOff val="0"/>
                <a:satOff val="0"/>
                <a:lumOff val="19246"/>
                <a:alphaOff val="0"/>
                <a:shade val="51000"/>
                <a:satMod val="130000"/>
              </a:schemeClr>
            </a:gs>
            <a:gs pos="80000">
              <a:schemeClr val="accent5">
                <a:shade val="90000"/>
                <a:hueOff val="0"/>
                <a:satOff val="0"/>
                <a:lumOff val="19246"/>
                <a:alphaOff val="0"/>
                <a:shade val="93000"/>
                <a:satMod val="130000"/>
              </a:schemeClr>
            </a:gs>
            <a:gs pos="100000">
              <a:schemeClr val="accent5">
                <a:shade val="90000"/>
                <a:hueOff val="0"/>
                <a:satOff val="0"/>
                <a:lumOff val="1924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4D8E4EB-7042-42C5-87C4-883236C9F691}">
      <dsp:nvSpPr>
        <dsp:cNvPr id="0" name=""/>
        <dsp:cNvSpPr/>
      </dsp:nvSpPr>
      <dsp:spPr>
        <a:xfrm>
          <a:off x="6742844" y="1713875"/>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Legal framework</a:t>
          </a:r>
          <a:endParaRPr lang="en-US" sz="1800" kern="1200" dirty="0"/>
        </a:p>
      </dsp:txBody>
      <dsp:txXfrm>
        <a:off x="6742844" y="1713875"/>
        <a:ext cx="1437198" cy="1149758"/>
      </dsp:txXfrm>
    </dsp:sp>
    <dsp:sp modelId="{AFBD3894-ADF1-473E-ACB6-B761261AF5FF}">
      <dsp:nvSpPr>
        <dsp:cNvPr id="0" name=""/>
        <dsp:cNvSpPr/>
      </dsp:nvSpPr>
      <dsp:spPr>
        <a:xfrm>
          <a:off x="5764282" y="3708397"/>
          <a:ext cx="2155948" cy="585145"/>
        </a:xfrm>
        <a:prstGeom prst="leftArrow">
          <a:avLst>
            <a:gd name="adj1" fmla="val 60000"/>
            <a:gd name="adj2" fmla="val 50000"/>
          </a:avLst>
        </a:prstGeom>
        <a:gradFill rotWithShape="0">
          <a:gsLst>
            <a:gs pos="0">
              <a:schemeClr val="accent5">
                <a:shade val="90000"/>
                <a:hueOff val="0"/>
                <a:satOff val="0"/>
                <a:lumOff val="23095"/>
                <a:alphaOff val="0"/>
                <a:shade val="51000"/>
                <a:satMod val="130000"/>
              </a:schemeClr>
            </a:gs>
            <a:gs pos="80000">
              <a:schemeClr val="accent5">
                <a:shade val="90000"/>
                <a:hueOff val="0"/>
                <a:satOff val="0"/>
                <a:lumOff val="23095"/>
                <a:alphaOff val="0"/>
                <a:shade val="93000"/>
                <a:satMod val="130000"/>
              </a:schemeClr>
            </a:gs>
            <a:gs pos="100000">
              <a:schemeClr val="accent5">
                <a:shade val="90000"/>
                <a:hueOff val="0"/>
                <a:satOff val="0"/>
                <a:lumOff val="2309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2B18EF95-11E1-4564-BCF0-0300B917F4B4}">
      <dsp:nvSpPr>
        <dsp:cNvPr id="0" name=""/>
        <dsp:cNvSpPr/>
      </dsp:nvSpPr>
      <dsp:spPr>
        <a:xfrm>
          <a:off x="7201631" y="3426090"/>
          <a:ext cx="1437198" cy="1149758"/>
        </a:xfrm>
        <a:prstGeom prst="roundRect">
          <a:avLst>
            <a:gd name="adj" fmla="val 10000"/>
          </a:avLst>
        </a:prstGeom>
        <a:solidFill>
          <a:schemeClr val="dk1"/>
        </a:solidFill>
        <a:ln w="25400" cap="flat"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34290" tIns="34290" rIns="34290" bIns="34290" numCol="1" spcCol="1270" anchor="ctr" anchorCtr="0">
          <a:noAutofit/>
        </a:bodyPr>
        <a:lstStyle/>
        <a:p>
          <a:pPr lvl="0" algn="ctr" defTabSz="800100" rtl="0">
            <a:lnSpc>
              <a:spcPct val="90000"/>
            </a:lnSpc>
            <a:spcBef>
              <a:spcPct val="0"/>
            </a:spcBef>
            <a:spcAft>
              <a:spcPct val="35000"/>
            </a:spcAft>
          </a:pPr>
          <a:r>
            <a:rPr lang="en-US" sz="1800" kern="1200" dirty="0" smtClean="0"/>
            <a:t>Integration with the overall PFM system</a:t>
          </a:r>
          <a:endParaRPr lang="en-US" sz="1800" kern="1200" dirty="0"/>
        </a:p>
      </dsp:txBody>
      <dsp:txXfrm>
        <a:off x="7201631" y="3426090"/>
        <a:ext cx="1437198" cy="114975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3044929" cy="465614"/>
          </a:xfrm>
          <a:prstGeom prst="rect">
            <a:avLst/>
          </a:prstGeom>
          <a:noFill/>
          <a:ln w="9525">
            <a:noFill/>
            <a:miter lim="800000"/>
            <a:headEnd/>
            <a:tailEnd/>
          </a:ln>
        </p:spPr>
        <p:txBody>
          <a:bodyPr vert="horz" wrap="square" lIns="91572" tIns="45787" rIns="91572" bIns="45787" numCol="1" anchor="t" anchorCtr="0" compatLnSpc="1">
            <a:prstTxWarp prst="textNoShape">
              <a:avLst/>
            </a:prstTxWarp>
          </a:bodyPr>
          <a:lstStyle>
            <a:lvl1pPr algn="l" defTabSz="914963" eaLnBrk="1" hangingPunct="1">
              <a:spcBef>
                <a:spcPct val="0"/>
              </a:spcBef>
              <a:defRPr sz="1200" b="0">
                <a:solidFill>
                  <a:schemeClr val="tx1"/>
                </a:solidFill>
              </a:defRPr>
            </a:lvl1pPr>
          </a:lstStyle>
          <a:p>
            <a:pPr>
              <a:defRPr/>
            </a:pPr>
            <a:endParaRPr lang="fr-FR" dirty="0"/>
          </a:p>
        </p:txBody>
      </p:sp>
      <p:sp>
        <p:nvSpPr>
          <p:cNvPr id="25603" name="Rectangle 3"/>
          <p:cNvSpPr>
            <a:spLocks noGrp="1" noChangeArrowheads="1"/>
          </p:cNvSpPr>
          <p:nvPr>
            <p:ph type="dt" sz="quarter" idx="1"/>
          </p:nvPr>
        </p:nvSpPr>
        <p:spPr bwMode="auto">
          <a:xfrm>
            <a:off x="3979777" y="0"/>
            <a:ext cx="3044929" cy="465614"/>
          </a:xfrm>
          <a:prstGeom prst="rect">
            <a:avLst/>
          </a:prstGeom>
          <a:noFill/>
          <a:ln w="9525">
            <a:noFill/>
            <a:miter lim="800000"/>
            <a:headEnd/>
            <a:tailEnd/>
          </a:ln>
        </p:spPr>
        <p:txBody>
          <a:bodyPr vert="horz" wrap="square" lIns="91572" tIns="45787" rIns="91572" bIns="45787" numCol="1" anchor="t" anchorCtr="0" compatLnSpc="1">
            <a:prstTxWarp prst="textNoShape">
              <a:avLst/>
            </a:prstTxWarp>
          </a:bodyPr>
          <a:lstStyle>
            <a:lvl1pPr algn="r" defTabSz="914963" eaLnBrk="1" hangingPunct="1">
              <a:spcBef>
                <a:spcPct val="0"/>
              </a:spcBef>
              <a:defRPr sz="1200" b="0">
                <a:solidFill>
                  <a:schemeClr val="tx1"/>
                </a:solidFill>
              </a:defRPr>
            </a:lvl1pPr>
          </a:lstStyle>
          <a:p>
            <a:pPr>
              <a:defRPr/>
            </a:pPr>
            <a:endParaRPr lang="fr-FR" dirty="0"/>
          </a:p>
        </p:txBody>
      </p:sp>
      <p:sp>
        <p:nvSpPr>
          <p:cNvPr id="25604" name="Rectangle 4"/>
          <p:cNvSpPr>
            <a:spLocks noGrp="1" noChangeArrowheads="1"/>
          </p:cNvSpPr>
          <p:nvPr>
            <p:ph type="ftr" sz="quarter" idx="2"/>
          </p:nvPr>
        </p:nvSpPr>
        <p:spPr bwMode="auto">
          <a:xfrm>
            <a:off x="1" y="8845089"/>
            <a:ext cx="3044929" cy="465614"/>
          </a:xfrm>
          <a:prstGeom prst="rect">
            <a:avLst/>
          </a:prstGeom>
          <a:noFill/>
          <a:ln w="9525">
            <a:noFill/>
            <a:miter lim="800000"/>
            <a:headEnd/>
            <a:tailEnd/>
          </a:ln>
        </p:spPr>
        <p:txBody>
          <a:bodyPr vert="horz" wrap="square" lIns="91572" tIns="45787" rIns="91572" bIns="45787" numCol="1" anchor="b" anchorCtr="0" compatLnSpc="1">
            <a:prstTxWarp prst="textNoShape">
              <a:avLst/>
            </a:prstTxWarp>
          </a:bodyPr>
          <a:lstStyle>
            <a:lvl1pPr algn="l" defTabSz="914963" eaLnBrk="1" hangingPunct="1">
              <a:spcBef>
                <a:spcPct val="0"/>
              </a:spcBef>
              <a:defRPr sz="1200" b="0">
                <a:solidFill>
                  <a:schemeClr val="tx1"/>
                </a:solidFill>
              </a:defRPr>
            </a:lvl1pPr>
          </a:lstStyle>
          <a:p>
            <a:pPr>
              <a:defRPr/>
            </a:pPr>
            <a:endParaRPr lang="fr-FR" dirty="0"/>
          </a:p>
        </p:txBody>
      </p:sp>
      <p:sp>
        <p:nvSpPr>
          <p:cNvPr id="25605" name="Rectangle 5"/>
          <p:cNvSpPr>
            <a:spLocks noGrp="1" noChangeArrowheads="1"/>
          </p:cNvSpPr>
          <p:nvPr>
            <p:ph type="sldNum" sz="quarter" idx="3"/>
          </p:nvPr>
        </p:nvSpPr>
        <p:spPr bwMode="auto">
          <a:xfrm>
            <a:off x="3979777" y="8845089"/>
            <a:ext cx="3044929" cy="465614"/>
          </a:xfrm>
          <a:prstGeom prst="rect">
            <a:avLst/>
          </a:prstGeom>
          <a:noFill/>
          <a:ln w="9525">
            <a:noFill/>
            <a:miter lim="800000"/>
            <a:headEnd/>
            <a:tailEnd/>
          </a:ln>
        </p:spPr>
        <p:txBody>
          <a:bodyPr vert="horz" wrap="square" lIns="91572" tIns="45787" rIns="91572" bIns="45787" numCol="1" anchor="b" anchorCtr="0" compatLnSpc="1">
            <a:prstTxWarp prst="textNoShape">
              <a:avLst/>
            </a:prstTxWarp>
          </a:bodyPr>
          <a:lstStyle>
            <a:lvl1pPr algn="r" defTabSz="914963" eaLnBrk="1" hangingPunct="1">
              <a:spcBef>
                <a:spcPct val="0"/>
              </a:spcBef>
              <a:defRPr sz="1200" b="0">
                <a:solidFill>
                  <a:schemeClr val="tx1"/>
                </a:solidFill>
              </a:defRPr>
            </a:lvl1pPr>
          </a:lstStyle>
          <a:p>
            <a:pPr>
              <a:defRPr/>
            </a:pPr>
            <a:fld id="{D68024AD-0859-4334-97C1-F4D52B28F111}" type="slidenum">
              <a:rPr lang="en-US"/>
              <a:pPr>
                <a:defRPr/>
              </a:pPr>
              <a:t>‹#›</a:t>
            </a:fld>
            <a:endParaRPr lang="en-US" dirty="0"/>
          </a:p>
        </p:txBody>
      </p:sp>
    </p:spTree>
    <p:extLst>
      <p:ext uri="{BB962C8B-B14F-4D97-AF65-F5344CB8AC3E}">
        <p14:creationId xmlns:p14="http://schemas.microsoft.com/office/powerpoint/2010/main" xmlns="" val="1351320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0"/>
            <a:ext cx="3044929" cy="465614"/>
          </a:xfrm>
          <a:prstGeom prst="rect">
            <a:avLst/>
          </a:prstGeom>
          <a:noFill/>
          <a:ln w="9525">
            <a:noFill/>
            <a:miter lim="800000"/>
            <a:headEnd/>
            <a:tailEnd/>
          </a:ln>
        </p:spPr>
        <p:txBody>
          <a:bodyPr vert="horz" wrap="square" lIns="90534" tIns="45268" rIns="90534" bIns="45268" numCol="1" anchor="t" anchorCtr="0" compatLnSpc="1">
            <a:prstTxWarp prst="textNoShape">
              <a:avLst/>
            </a:prstTxWarp>
          </a:bodyPr>
          <a:lstStyle>
            <a:lvl1pPr algn="l" eaLnBrk="1" hangingPunct="1">
              <a:spcBef>
                <a:spcPct val="0"/>
              </a:spcBef>
              <a:defRPr sz="1200" b="0">
                <a:solidFill>
                  <a:schemeClr val="tx1"/>
                </a:solidFill>
              </a:defRPr>
            </a:lvl1pPr>
          </a:lstStyle>
          <a:p>
            <a:pPr>
              <a:defRPr/>
            </a:pPr>
            <a:endParaRPr lang="fr-FR" dirty="0"/>
          </a:p>
        </p:txBody>
      </p:sp>
      <p:sp>
        <p:nvSpPr>
          <p:cNvPr id="33795" name="Rectangle 3"/>
          <p:cNvSpPr>
            <a:spLocks noGrp="1" noChangeArrowheads="1"/>
          </p:cNvSpPr>
          <p:nvPr>
            <p:ph type="dt" idx="1"/>
          </p:nvPr>
        </p:nvSpPr>
        <p:spPr bwMode="auto">
          <a:xfrm>
            <a:off x="3979777" y="0"/>
            <a:ext cx="3044929" cy="465614"/>
          </a:xfrm>
          <a:prstGeom prst="rect">
            <a:avLst/>
          </a:prstGeom>
          <a:noFill/>
          <a:ln w="9525">
            <a:noFill/>
            <a:miter lim="800000"/>
            <a:headEnd/>
            <a:tailEnd/>
          </a:ln>
        </p:spPr>
        <p:txBody>
          <a:bodyPr vert="horz" wrap="square" lIns="90534" tIns="45268" rIns="90534" bIns="45268" numCol="1" anchor="t" anchorCtr="0" compatLnSpc="1">
            <a:prstTxWarp prst="textNoShape">
              <a:avLst/>
            </a:prstTxWarp>
          </a:bodyPr>
          <a:lstStyle>
            <a:lvl1pPr algn="r" eaLnBrk="1" hangingPunct="1">
              <a:spcBef>
                <a:spcPct val="0"/>
              </a:spcBef>
              <a:defRPr sz="1200" b="0">
                <a:solidFill>
                  <a:schemeClr val="tx1"/>
                </a:solidFill>
              </a:defRPr>
            </a:lvl1pPr>
          </a:lstStyle>
          <a:p>
            <a:pPr>
              <a:defRPr/>
            </a:pPr>
            <a:endParaRPr lang="fr-FR" dirty="0"/>
          </a:p>
        </p:txBody>
      </p:sp>
      <p:sp>
        <p:nvSpPr>
          <p:cNvPr id="28676" name="Rectangle 4"/>
          <p:cNvSpPr>
            <a:spLocks noGrp="1" noRot="1" noChangeAspect="1" noChangeArrowheads="1" noTextEdit="1"/>
          </p:cNvSpPr>
          <p:nvPr>
            <p:ph type="sldImg" idx="2"/>
          </p:nvPr>
        </p:nvSpPr>
        <p:spPr bwMode="auto">
          <a:xfrm>
            <a:off x="1185863" y="698500"/>
            <a:ext cx="4654550" cy="34925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2314" y="4423331"/>
            <a:ext cx="5621648" cy="4190524"/>
          </a:xfrm>
          <a:prstGeom prst="rect">
            <a:avLst/>
          </a:prstGeom>
          <a:noFill/>
          <a:ln w="9525">
            <a:noFill/>
            <a:miter lim="800000"/>
            <a:headEnd/>
            <a:tailEnd/>
          </a:ln>
        </p:spPr>
        <p:txBody>
          <a:bodyPr vert="horz" wrap="square" lIns="90534" tIns="45268" rIns="90534" bIns="452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1" y="8845089"/>
            <a:ext cx="3044929" cy="465614"/>
          </a:xfrm>
          <a:prstGeom prst="rect">
            <a:avLst/>
          </a:prstGeom>
          <a:noFill/>
          <a:ln w="9525">
            <a:noFill/>
            <a:miter lim="800000"/>
            <a:headEnd/>
            <a:tailEnd/>
          </a:ln>
        </p:spPr>
        <p:txBody>
          <a:bodyPr vert="horz" wrap="square" lIns="90534" tIns="45268" rIns="90534" bIns="45268" numCol="1" anchor="b" anchorCtr="0" compatLnSpc="1">
            <a:prstTxWarp prst="textNoShape">
              <a:avLst/>
            </a:prstTxWarp>
          </a:bodyPr>
          <a:lstStyle>
            <a:lvl1pPr algn="l" eaLnBrk="1" hangingPunct="1">
              <a:spcBef>
                <a:spcPct val="0"/>
              </a:spcBef>
              <a:defRPr sz="1200" b="0">
                <a:solidFill>
                  <a:schemeClr val="tx1"/>
                </a:solidFill>
              </a:defRPr>
            </a:lvl1pPr>
          </a:lstStyle>
          <a:p>
            <a:pPr>
              <a:defRPr/>
            </a:pPr>
            <a:endParaRPr lang="fr-FR" dirty="0"/>
          </a:p>
        </p:txBody>
      </p:sp>
      <p:sp>
        <p:nvSpPr>
          <p:cNvPr id="33799" name="Rectangle 7"/>
          <p:cNvSpPr>
            <a:spLocks noGrp="1" noChangeArrowheads="1"/>
          </p:cNvSpPr>
          <p:nvPr>
            <p:ph type="sldNum" sz="quarter" idx="5"/>
          </p:nvPr>
        </p:nvSpPr>
        <p:spPr bwMode="auto">
          <a:xfrm>
            <a:off x="3979777" y="8845089"/>
            <a:ext cx="3044929" cy="465614"/>
          </a:xfrm>
          <a:prstGeom prst="rect">
            <a:avLst/>
          </a:prstGeom>
          <a:noFill/>
          <a:ln w="9525">
            <a:noFill/>
            <a:miter lim="800000"/>
            <a:headEnd/>
            <a:tailEnd/>
          </a:ln>
        </p:spPr>
        <p:txBody>
          <a:bodyPr vert="horz" wrap="square" lIns="90534" tIns="45268" rIns="90534" bIns="45268" numCol="1" anchor="b" anchorCtr="0" compatLnSpc="1">
            <a:prstTxWarp prst="textNoShape">
              <a:avLst/>
            </a:prstTxWarp>
          </a:bodyPr>
          <a:lstStyle>
            <a:lvl1pPr algn="r" eaLnBrk="1" hangingPunct="1">
              <a:spcBef>
                <a:spcPct val="0"/>
              </a:spcBef>
              <a:defRPr sz="1200" b="0">
                <a:solidFill>
                  <a:schemeClr val="tx1"/>
                </a:solidFill>
              </a:defRPr>
            </a:lvl1pPr>
          </a:lstStyle>
          <a:p>
            <a:pPr>
              <a:defRPr/>
            </a:pPr>
            <a:fld id="{8A0D58CA-9F49-4A27-A831-D9FED8A7D327}" type="slidenum">
              <a:rPr lang="en-US"/>
              <a:pPr>
                <a:defRPr/>
              </a:pPr>
              <a:t>‹#›</a:t>
            </a:fld>
            <a:endParaRPr lang="en-US" dirty="0"/>
          </a:p>
        </p:txBody>
      </p:sp>
    </p:spTree>
    <p:extLst>
      <p:ext uri="{BB962C8B-B14F-4D97-AF65-F5344CB8AC3E}">
        <p14:creationId xmlns:p14="http://schemas.microsoft.com/office/powerpoint/2010/main" xmlns="" val="3625856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xfrm>
            <a:off x="722739" y="4429623"/>
            <a:ext cx="5621648" cy="4190524"/>
          </a:xfrm>
          <a:noFill/>
          <a:ln/>
        </p:spPr>
        <p:txBody>
          <a:bodyPr/>
          <a:lstStyle/>
          <a:p>
            <a:endParaRPr lang="en-US" noProof="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0D58CA-9F49-4A27-A831-D9FED8A7D327}" type="slidenum">
              <a:rPr lang="en-US" smtClean="0"/>
              <a:pPr>
                <a:defRPr/>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A0D58CA-9F49-4A27-A831-D9FED8A7D327}" type="slidenum">
              <a:rPr lang="en-US" smtClean="0"/>
              <a:pPr>
                <a:defRPr/>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4B91560-72CD-4661-8F7E-4D0D2C2F01D8}" type="slidenum">
              <a:rPr lang="en-US" smtClean="0"/>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0" y="1612900"/>
            <a:ext cx="9144000" cy="0"/>
          </a:xfrm>
          <a:prstGeom prst="line">
            <a:avLst/>
          </a:prstGeom>
          <a:noFill/>
          <a:ln w="28575">
            <a:solidFill>
              <a:srgbClr val="990000"/>
            </a:solidFill>
            <a:round/>
            <a:headEnd/>
            <a:tailEnd/>
          </a:ln>
          <a:effectLst/>
        </p:spPr>
        <p:txBody>
          <a:bodyPr/>
          <a:lstStyle/>
          <a:p>
            <a:pPr algn="r" eaLnBrk="1" hangingPunct="1">
              <a:spcBef>
                <a:spcPct val="0"/>
              </a:spcBef>
              <a:defRPr/>
            </a:pPr>
            <a:endParaRPr lang="en-US" b="0" dirty="0">
              <a:solidFill>
                <a:srgbClr val="0000FF"/>
              </a:solidFill>
            </a:endParaRPr>
          </a:p>
        </p:txBody>
      </p:sp>
      <p:pic>
        <p:nvPicPr>
          <p:cNvPr id="5" name="Picture 9" descr="webpic"/>
          <p:cNvPicPr>
            <a:picLocks noChangeAspect="1" noChangeArrowheads="1"/>
          </p:cNvPicPr>
          <p:nvPr userDrawn="1"/>
        </p:nvPicPr>
        <p:blipFill>
          <a:blip r:embed="rId2" cstate="print"/>
          <a:srcRect/>
          <a:stretch>
            <a:fillRect/>
          </a:stretch>
        </p:blipFill>
        <p:spPr bwMode="auto">
          <a:xfrm>
            <a:off x="0" y="0"/>
            <a:ext cx="9144000" cy="1600200"/>
          </a:xfrm>
          <a:prstGeom prst="rect">
            <a:avLst/>
          </a:prstGeom>
          <a:noFill/>
          <a:ln w="9525">
            <a:noFill/>
            <a:miter lim="800000"/>
            <a:headEnd/>
            <a:tailEnd/>
          </a:ln>
        </p:spPr>
      </p:pic>
      <p:pic>
        <p:nvPicPr>
          <p:cNvPr id="6" name="Picture 11"/>
          <p:cNvPicPr>
            <a:picLocks noChangeAspect="1" noChangeArrowheads="1"/>
          </p:cNvPicPr>
          <p:nvPr userDrawn="1"/>
        </p:nvPicPr>
        <p:blipFill>
          <a:blip r:embed="rId3" cstate="print"/>
          <a:srcRect/>
          <a:stretch>
            <a:fillRect/>
          </a:stretch>
        </p:blipFill>
        <p:spPr bwMode="auto">
          <a:xfrm>
            <a:off x="3915613" y="5738291"/>
            <a:ext cx="1315553" cy="882231"/>
          </a:xfrm>
          <a:prstGeom prst="rect">
            <a:avLst/>
          </a:prstGeom>
          <a:noFill/>
          <a:ln w="9525">
            <a:noFill/>
            <a:miter lim="800000"/>
            <a:headEnd/>
            <a:tailEnd/>
          </a:ln>
        </p:spPr>
      </p:pic>
      <p:sp>
        <p:nvSpPr>
          <p:cNvPr id="138242" name="Rectangle 2"/>
          <p:cNvSpPr>
            <a:spLocks noGrp="1" noChangeArrowheads="1"/>
          </p:cNvSpPr>
          <p:nvPr>
            <p:ph type="ctrTitle"/>
          </p:nvPr>
        </p:nvSpPr>
        <p:spPr>
          <a:xfrm>
            <a:off x="685800" y="1600200"/>
            <a:ext cx="7772400" cy="1470025"/>
          </a:xfrm>
        </p:spPr>
        <p:txBody>
          <a:bodyPr/>
          <a:lstStyle>
            <a:lvl1pPr>
              <a:defRPr>
                <a:solidFill>
                  <a:schemeClr val="accent2"/>
                </a:solidFill>
              </a:defRPr>
            </a:lvl1pPr>
          </a:lstStyle>
          <a:p>
            <a:r>
              <a:rPr lang="en-US"/>
              <a:t>Click to edit Master title style</a:t>
            </a:r>
          </a:p>
        </p:txBody>
      </p:sp>
      <p:sp>
        <p:nvSpPr>
          <p:cNvPr id="138243" name="Rectangle 3"/>
          <p:cNvSpPr>
            <a:spLocks noGrp="1" noChangeArrowheads="1"/>
          </p:cNvSpPr>
          <p:nvPr>
            <p:ph type="subTitle" idx="1"/>
          </p:nvPr>
        </p:nvSpPr>
        <p:spPr>
          <a:xfrm>
            <a:off x="1371600" y="3505200"/>
            <a:ext cx="6400800" cy="1752600"/>
          </a:xfrm>
        </p:spPr>
        <p:txBody>
          <a:bodyPr/>
          <a:lstStyle>
            <a:lvl1pPr marL="0" indent="0" algn="ctr">
              <a:buFontTx/>
              <a:buNone/>
              <a:defRPr>
                <a:solidFill>
                  <a:srgbClr val="CC6600"/>
                </a:solidFill>
              </a:defRPr>
            </a:lvl1pPr>
          </a:lstStyle>
          <a:p>
            <a:r>
              <a:rPr lang="en-US"/>
              <a:t>Click to edit Master subtitle style</a:t>
            </a:r>
          </a:p>
        </p:txBody>
      </p:sp>
      <p:sp>
        <p:nvSpPr>
          <p:cNvPr id="7" name="Rectangle 4"/>
          <p:cNvSpPr>
            <a:spLocks noGrp="1" noChangeArrowheads="1"/>
          </p:cNvSpPr>
          <p:nvPr>
            <p:ph type="dt" sz="half" idx="10"/>
          </p:nvPr>
        </p:nvSpPr>
        <p:spPr/>
        <p:txBody>
          <a:bodyPr/>
          <a:lstStyle>
            <a:lvl1pPr>
              <a:defRPr/>
            </a:lvl1pPr>
          </a:lstStyle>
          <a:p>
            <a:pPr>
              <a:defRPr/>
            </a:pPr>
            <a:fld id="{D4737395-9EC5-47B8-B4ED-3DC497654770}" type="datetime1">
              <a:rPr lang="en-US" smtClean="0"/>
              <a:pPr>
                <a:defRPr/>
              </a:pPr>
              <a:t>7/20/2015</a:t>
            </a:fld>
            <a:endParaRPr lang="en-US" dirty="0"/>
          </a:p>
        </p:txBody>
      </p:sp>
      <p:sp>
        <p:nvSpPr>
          <p:cNvPr id="8" name="Rectangle 6"/>
          <p:cNvSpPr>
            <a:spLocks noGrp="1" noChangeArrowheads="1"/>
          </p:cNvSpPr>
          <p:nvPr>
            <p:ph type="sldNum" sz="quarter" idx="11"/>
          </p:nvPr>
        </p:nvSpPr>
        <p:spPr>
          <a:xfrm>
            <a:off x="6553200" y="6245225"/>
            <a:ext cx="2133600" cy="476250"/>
          </a:xfrm>
        </p:spPr>
        <p:txBody>
          <a:bodyPr/>
          <a:lstStyle>
            <a:lvl1pPr>
              <a:defRPr sz="1400" b="0">
                <a:solidFill>
                  <a:schemeClr val="tx1"/>
                </a:solidFill>
              </a:defRPr>
            </a:lvl1pPr>
          </a:lstStyle>
          <a:p>
            <a:pPr>
              <a:defRPr/>
            </a:pPr>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9D6679F-9B70-43EF-B5FF-D2C174A2FBBF}" type="datetime1">
              <a:rPr lang="en-US" smtClean="0"/>
              <a:pPr>
                <a:defRPr/>
              </a:pPr>
              <a:t>7/20/2015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3D2F35A6-39C6-4B23-BE02-D3F3183FFD7D}"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
            <a:ext cx="20574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0198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7D7E8E0-EA53-4030-B1C5-BE2D333F7AA0}" type="datetime1">
              <a:rPr lang="en-US" smtClean="0"/>
              <a:pPr>
                <a:defRPr/>
              </a:pPr>
              <a:t>7/20/2015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BBDE2409-82F5-4F6B-8709-73BBA561B312}"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71600"/>
            <a:ext cx="8229600" cy="47545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fld id="{639C715F-6192-4C10-8AC2-2E24BC240424}" type="datetime1">
              <a:rPr lang="en-US" smtClean="0"/>
              <a:pPr>
                <a:defRPr/>
              </a:pPr>
              <a:t>7/20/2015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E631C322-26C0-4973-B24B-58450906D3E3}"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76200"/>
            <a:ext cx="7467600" cy="10668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371600"/>
            <a:ext cx="4038600" cy="2300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371600"/>
            <a:ext cx="4038600" cy="2300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824288"/>
            <a:ext cx="4038600" cy="230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824288"/>
            <a:ext cx="4038600" cy="230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5A29CB4E-7E76-436D-A45E-B347B79FE8DE}" type="datetime1">
              <a:rPr lang="en-US" smtClean="0"/>
              <a:pPr>
                <a:defRPr/>
              </a:pPr>
              <a:t>7/20/2015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fld id="{B456E41F-D730-4460-A095-8E441A0F5304}"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6200"/>
            <a:ext cx="8229600" cy="604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CC0E7B39-6B37-401C-905E-8BDBF0A6545B}" type="datetime1">
              <a:rPr lang="en-US" smtClean="0"/>
              <a:pPr>
                <a:defRPr/>
              </a:pPr>
              <a:t>7/20/2015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fld id="{518A27A8-29AF-4DFD-9EE8-0FECFA2F62A0}"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4038600" cy="475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75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smtClean="0"/>
            </a:lvl1pPr>
          </a:lstStyle>
          <a:p>
            <a:pPr>
              <a:defRPr/>
            </a:pPr>
            <a:fld id="{116C9FA5-A54E-4432-B9EB-DE08BE52A16F}" type="datetime1">
              <a:rPr lang="en-US" smtClean="0"/>
              <a:pPr>
                <a:defRPr/>
              </a:pPr>
              <a:t>7/20/2015</a:t>
            </a:fld>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dirty="0"/>
          </a:p>
        </p:txBody>
      </p:sp>
      <p:sp>
        <p:nvSpPr>
          <p:cNvPr id="7" name="Slide Number Placeholder 6"/>
          <p:cNvSpPr>
            <a:spLocks noGrp="1"/>
          </p:cNvSpPr>
          <p:nvPr>
            <p:ph type="sldNum" sz="quarter" idx="12"/>
          </p:nvPr>
        </p:nvSpPr>
        <p:spPr>
          <a:xfrm>
            <a:off x="6705600" y="6381750"/>
            <a:ext cx="2133600" cy="476250"/>
          </a:xfrm>
        </p:spPr>
        <p:txBody>
          <a:bodyPr/>
          <a:lstStyle>
            <a:lvl1pPr>
              <a:defRPr/>
            </a:lvl1pPr>
          </a:lstStyle>
          <a:p>
            <a:fld id="{A0AE2223-78B1-442A-9FF9-89E91986ABF4}"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72BAE14-01B2-4447-BB4F-1B76C7FF807E}" type="datetime1">
              <a:rPr lang="en-US" smtClean="0"/>
              <a:pPr>
                <a:defRPr/>
              </a:pPr>
              <a:t>7/20/2015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7199FE57-B04B-4B7C-816D-A15AF53620B8}"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2EC87A8F-5CAC-4D3E-929C-907FDBC2A041}" type="datetime1">
              <a:rPr lang="en-US" smtClean="0"/>
              <a:pPr>
                <a:defRPr/>
              </a:pPr>
              <a:t>7/20/2015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fld id="{EED890B0-7E9D-4D94-9CDC-887F82336ECB}"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75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9A8120E4-0302-4E43-AF9A-35C6A4506148}" type="datetime1">
              <a:rPr lang="en-US" smtClean="0"/>
              <a:pPr>
                <a:defRPr/>
              </a:pPr>
              <a:t>7/20/2015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fld id="{748A304A-2A52-4088-8CAF-2E75BA7CCCF9}"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5302D3F4-F202-43EE-BE8A-B5FE6EA75020}" type="datetime1">
              <a:rPr lang="en-US" smtClean="0"/>
              <a:pPr>
                <a:defRPr/>
              </a:pPr>
              <a:t>7/20/2015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fld id="{7DEE71F4-BD95-4845-9E24-D67667EF0E0F}"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B3388DB4-65B9-4653-84BD-CF9FEDF31B9E}" type="datetime1">
              <a:rPr lang="en-US" smtClean="0"/>
              <a:pPr>
                <a:defRPr/>
              </a:pPr>
              <a:t>7/20/2015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fld id="{60B17803-2800-4867-BEDA-65382B35945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EAB1ACB-CEAF-429C-BA8C-AAE7D2732DA6}" type="datetime1">
              <a:rPr lang="en-US" smtClean="0"/>
              <a:pPr>
                <a:defRPr/>
              </a:pPr>
              <a:t>7/20/2015</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fld id="{FA83155D-84CD-48C0-9F06-F0DF4E61ABC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EC9B3D6-7A8A-4E70-B813-5511604DDBDD}" type="datetime1">
              <a:rPr lang="en-US" smtClean="0"/>
              <a:pPr>
                <a:defRPr/>
              </a:pPr>
              <a:t>7/20/2015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fld id="{4D058960-875C-4DF9-BBA4-AFD8153C16DD}"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BCDB104-C486-47E7-AF5A-90CDDE00FE43}" type="datetime1">
              <a:rPr lang="en-US" smtClean="0"/>
              <a:pPr>
                <a:defRPr/>
              </a:pPr>
              <a:t>7/20/2015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fld id="{4C191687-06A5-4701-B6D2-8EBA4AB424C2}"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76200"/>
            <a:ext cx="74676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371600"/>
            <a:ext cx="8229600" cy="4754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400" b="0">
                <a:solidFill>
                  <a:schemeClr val="tx1"/>
                </a:solidFill>
              </a:defRPr>
            </a:lvl1pPr>
          </a:lstStyle>
          <a:p>
            <a:pPr>
              <a:defRPr/>
            </a:pPr>
            <a:fld id="{8168E2D7-FEF2-46A3-BCED-5A9ED9C5176D}" type="datetime1">
              <a:rPr lang="en-US" smtClean="0"/>
              <a:pPr>
                <a:defRPr/>
              </a:pPr>
              <a:t>7/20/2015</a:t>
            </a:fld>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sz="1400" b="0">
                <a:solidFill>
                  <a:schemeClr val="tx1"/>
                </a:solidFill>
              </a:defRPr>
            </a:lvl1pPr>
          </a:lstStyle>
          <a:p>
            <a:pPr>
              <a:defRPr/>
            </a:pPr>
            <a:endParaRPr lang="en-US" dirty="0"/>
          </a:p>
        </p:txBody>
      </p:sp>
      <p:sp>
        <p:nvSpPr>
          <p:cNvPr id="1030" name="Rectangle 6"/>
          <p:cNvSpPr>
            <a:spLocks noGrp="1" noChangeArrowheads="1"/>
          </p:cNvSpPr>
          <p:nvPr>
            <p:ph type="sldNum" sz="quarter" idx="4"/>
          </p:nvPr>
        </p:nvSpPr>
        <p:spPr bwMode="auto">
          <a:xfrm>
            <a:off x="67056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600">
                <a:solidFill>
                  <a:schemeClr val="bg1"/>
                </a:solidFill>
              </a:defRPr>
            </a:lvl1pPr>
          </a:lstStyle>
          <a:p>
            <a:fld id="{93240BDF-807B-469F-AA9A-587A43BB6CE8}" type="slidenum">
              <a:rPr lang="en-US"/>
              <a:pPr/>
              <a:t>‹#›</a:t>
            </a:fld>
            <a:endParaRPr lang="en-US" dirty="0"/>
          </a:p>
        </p:txBody>
      </p:sp>
      <p:pic>
        <p:nvPicPr>
          <p:cNvPr id="1031" name="Picture 8" descr="fadlogo2"/>
          <p:cNvPicPr>
            <a:picLocks noChangeAspect="1" noChangeArrowheads="1"/>
          </p:cNvPicPr>
          <p:nvPr/>
        </p:nvPicPr>
        <p:blipFill>
          <a:blip r:embed="rId17" cstate="print"/>
          <a:srcRect/>
          <a:stretch>
            <a:fillRect/>
          </a:stretch>
        </p:blipFill>
        <p:spPr bwMode="auto">
          <a:xfrm>
            <a:off x="8001000" y="0"/>
            <a:ext cx="1143000" cy="1143000"/>
          </a:xfrm>
          <a:prstGeom prst="rect">
            <a:avLst/>
          </a:prstGeom>
          <a:noFill/>
          <a:ln w="9525">
            <a:noFill/>
            <a:miter lim="800000"/>
            <a:headEnd/>
            <a:tailEnd/>
          </a:ln>
        </p:spPr>
      </p:pic>
      <p:sp>
        <p:nvSpPr>
          <p:cNvPr id="1033" name="Line 9"/>
          <p:cNvSpPr>
            <a:spLocks noChangeShapeType="1"/>
          </p:cNvSpPr>
          <p:nvPr/>
        </p:nvSpPr>
        <p:spPr bwMode="auto">
          <a:xfrm>
            <a:off x="0" y="1143000"/>
            <a:ext cx="9144000" cy="0"/>
          </a:xfrm>
          <a:prstGeom prst="line">
            <a:avLst/>
          </a:prstGeom>
          <a:noFill/>
          <a:ln w="28575">
            <a:solidFill>
              <a:srgbClr val="990000"/>
            </a:solidFill>
            <a:round/>
            <a:headEnd/>
            <a:tailEnd/>
          </a:ln>
          <a:effectLst/>
        </p:spPr>
        <p:txBody>
          <a:bodyPr/>
          <a:lstStyle/>
          <a:p>
            <a:pPr algn="r" eaLnBrk="1" hangingPunct="1">
              <a:spcBef>
                <a:spcPct val="0"/>
              </a:spcBef>
              <a:defRPr/>
            </a:pPr>
            <a:endParaRPr lang="en-US" b="0" dirty="0">
              <a:solidFill>
                <a:srgbClr val="0000FF"/>
              </a:solidFill>
            </a:endParaRPr>
          </a:p>
        </p:txBody>
      </p:sp>
    </p:spTree>
  </p:cSld>
  <p:clrMap bg1="lt1" tx1="dk1" bg2="lt2" tx2="dk2" accent1="accent1" accent2="accent2" accent3="accent3" accent4="accent4" accent5="accent5" accent6="accent6" hlink="hlink" folHlink="folHlink"/>
  <p:sldLayoutIdLst>
    <p:sldLayoutId id="2147483734"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Lst>
  <p:hf hdr="0" ftr="0" dt="0"/>
  <p:txStyles>
    <p:titleStyle>
      <a:lvl1pPr algn="l" rtl="0" eaLnBrk="0" fontAlgn="base" hangingPunct="0">
        <a:spcBef>
          <a:spcPct val="0"/>
        </a:spcBef>
        <a:spcAft>
          <a:spcPct val="0"/>
        </a:spcAft>
        <a:defRPr sz="2800" b="1">
          <a:solidFill>
            <a:srgbClr val="990000"/>
          </a:solidFill>
          <a:latin typeface="+mj-lt"/>
          <a:ea typeface="+mj-ea"/>
          <a:cs typeface="+mj-cs"/>
        </a:defRPr>
      </a:lvl1pPr>
      <a:lvl2pPr algn="l" rtl="0" eaLnBrk="0" fontAlgn="base" hangingPunct="0">
        <a:spcBef>
          <a:spcPct val="0"/>
        </a:spcBef>
        <a:spcAft>
          <a:spcPct val="0"/>
        </a:spcAft>
        <a:defRPr sz="2800" b="1">
          <a:solidFill>
            <a:srgbClr val="990000"/>
          </a:solidFill>
          <a:latin typeface="Arial" charset="0"/>
          <a:cs typeface="Arial" charset="0"/>
        </a:defRPr>
      </a:lvl2pPr>
      <a:lvl3pPr algn="l" rtl="0" eaLnBrk="0" fontAlgn="base" hangingPunct="0">
        <a:spcBef>
          <a:spcPct val="0"/>
        </a:spcBef>
        <a:spcAft>
          <a:spcPct val="0"/>
        </a:spcAft>
        <a:defRPr sz="2800" b="1">
          <a:solidFill>
            <a:srgbClr val="990000"/>
          </a:solidFill>
          <a:latin typeface="Arial" charset="0"/>
          <a:cs typeface="Arial" charset="0"/>
        </a:defRPr>
      </a:lvl3pPr>
      <a:lvl4pPr algn="l" rtl="0" eaLnBrk="0" fontAlgn="base" hangingPunct="0">
        <a:spcBef>
          <a:spcPct val="0"/>
        </a:spcBef>
        <a:spcAft>
          <a:spcPct val="0"/>
        </a:spcAft>
        <a:defRPr sz="2800" b="1">
          <a:solidFill>
            <a:srgbClr val="990000"/>
          </a:solidFill>
          <a:latin typeface="Arial" charset="0"/>
          <a:cs typeface="Arial" charset="0"/>
        </a:defRPr>
      </a:lvl4pPr>
      <a:lvl5pPr algn="l" rtl="0" eaLnBrk="0" fontAlgn="base" hangingPunct="0">
        <a:spcBef>
          <a:spcPct val="0"/>
        </a:spcBef>
        <a:spcAft>
          <a:spcPct val="0"/>
        </a:spcAft>
        <a:defRPr sz="2800" b="1">
          <a:solidFill>
            <a:srgbClr val="990000"/>
          </a:solidFill>
          <a:latin typeface="Arial" charset="0"/>
          <a:cs typeface="Arial" charset="0"/>
        </a:defRPr>
      </a:lvl5pPr>
      <a:lvl6pPr marL="457200" algn="l" rtl="0" fontAlgn="base">
        <a:spcBef>
          <a:spcPct val="0"/>
        </a:spcBef>
        <a:spcAft>
          <a:spcPct val="0"/>
        </a:spcAft>
        <a:defRPr sz="3600">
          <a:solidFill>
            <a:srgbClr val="990000"/>
          </a:solidFill>
          <a:latin typeface="Arial" charset="0"/>
          <a:cs typeface="Arial" charset="0"/>
        </a:defRPr>
      </a:lvl6pPr>
      <a:lvl7pPr marL="914400" algn="l" rtl="0" fontAlgn="base">
        <a:spcBef>
          <a:spcPct val="0"/>
        </a:spcBef>
        <a:spcAft>
          <a:spcPct val="0"/>
        </a:spcAft>
        <a:defRPr sz="3600">
          <a:solidFill>
            <a:srgbClr val="990000"/>
          </a:solidFill>
          <a:latin typeface="Arial" charset="0"/>
          <a:cs typeface="Arial" charset="0"/>
        </a:defRPr>
      </a:lvl7pPr>
      <a:lvl8pPr marL="1371600" algn="l" rtl="0" fontAlgn="base">
        <a:spcBef>
          <a:spcPct val="0"/>
        </a:spcBef>
        <a:spcAft>
          <a:spcPct val="0"/>
        </a:spcAft>
        <a:defRPr sz="3600">
          <a:solidFill>
            <a:srgbClr val="990000"/>
          </a:solidFill>
          <a:latin typeface="Arial" charset="0"/>
          <a:cs typeface="Arial" charset="0"/>
        </a:defRPr>
      </a:lvl8pPr>
      <a:lvl9pPr marL="1828800" algn="l" rtl="0" fontAlgn="base">
        <a:spcBef>
          <a:spcPct val="0"/>
        </a:spcBef>
        <a:spcAft>
          <a:spcPct val="0"/>
        </a:spcAft>
        <a:defRPr sz="3600">
          <a:solidFill>
            <a:srgbClr val="990000"/>
          </a:solidFill>
          <a:latin typeface="Arial" charset="0"/>
          <a:cs typeface="Arial" charset="0"/>
        </a:defRPr>
      </a:lvl9pPr>
    </p:titleStyle>
    <p:bodyStyle>
      <a:lvl1pPr marL="342900" indent="-342900" algn="l" rtl="0" eaLnBrk="0" fontAlgn="base" hangingPunct="0">
        <a:spcBef>
          <a:spcPct val="20000"/>
        </a:spcBef>
        <a:spcAft>
          <a:spcPct val="0"/>
        </a:spcAft>
        <a:buChar char="•"/>
        <a:defRPr sz="3200" b="1">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rgbClr val="990000"/>
          </a:solidFill>
          <a:latin typeface="+mn-lt"/>
          <a:cs typeface="+mn-cs"/>
        </a:defRPr>
      </a:lvl2pPr>
      <a:lvl3pPr marL="1143000" indent="-228600" algn="l" rtl="0" eaLnBrk="0" fontAlgn="base" hangingPunct="0">
        <a:spcBef>
          <a:spcPct val="20000"/>
        </a:spcBef>
        <a:spcAft>
          <a:spcPct val="0"/>
        </a:spcAft>
        <a:buChar char="•"/>
        <a:defRPr sz="2400">
          <a:solidFill>
            <a:schemeClr val="accent2"/>
          </a:solidFill>
          <a:latin typeface="+mn-lt"/>
          <a:cs typeface="+mn-cs"/>
        </a:defRPr>
      </a:lvl3pPr>
      <a:lvl4pPr marL="1600200" indent="-228600" algn="l" rtl="0" eaLnBrk="0" fontAlgn="base" hangingPunct="0">
        <a:spcBef>
          <a:spcPct val="20000"/>
        </a:spcBef>
        <a:spcAft>
          <a:spcPct val="0"/>
        </a:spcAft>
        <a:buChar char="–"/>
        <a:defRPr sz="2000">
          <a:solidFill>
            <a:srgbClr val="CC6600"/>
          </a:solidFill>
          <a:latin typeface="+mn-lt"/>
          <a:cs typeface="+mn-cs"/>
        </a:defRPr>
      </a:lvl4pPr>
      <a:lvl5pPr marL="2057400" indent="-228600" algn="l" rtl="0" eaLnBrk="0" fontAlgn="base" hangingPunct="0">
        <a:spcBef>
          <a:spcPct val="20000"/>
        </a:spcBef>
        <a:spcAft>
          <a:spcPct val="0"/>
        </a:spcAft>
        <a:buChar char="»"/>
        <a:defRPr sz="2000">
          <a:solidFill>
            <a:schemeClr val="accent2"/>
          </a:solidFill>
          <a:latin typeface="+mn-lt"/>
          <a:cs typeface="+mn-cs"/>
        </a:defRPr>
      </a:lvl5pPr>
      <a:lvl6pPr marL="2514600" indent="-228600" algn="l" rtl="0" fontAlgn="base">
        <a:spcBef>
          <a:spcPct val="20000"/>
        </a:spcBef>
        <a:spcAft>
          <a:spcPct val="0"/>
        </a:spcAft>
        <a:buChar char="»"/>
        <a:defRPr sz="2000">
          <a:solidFill>
            <a:schemeClr val="accent2"/>
          </a:solidFill>
          <a:latin typeface="+mn-lt"/>
          <a:cs typeface="+mn-cs"/>
        </a:defRPr>
      </a:lvl6pPr>
      <a:lvl7pPr marL="2971800" indent="-228600" algn="l" rtl="0" fontAlgn="base">
        <a:spcBef>
          <a:spcPct val="20000"/>
        </a:spcBef>
        <a:spcAft>
          <a:spcPct val="0"/>
        </a:spcAft>
        <a:buChar char="»"/>
        <a:defRPr sz="2000">
          <a:solidFill>
            <a:schemeClr val="accent2"/>
          </a:solidFill>
          <a:latin typeface="+mn-lt"/>
          <a:cs typeface="+mn-cs"/>
        </a:defRPr>
      </a:lvl7pPr>
      <a:lvl8pPr marL="3429000" indent="-228600" algn="l" rtl="0" fontAlgn="base">
        <a:spcBef>
          <a:spcPct val="20000"/>
        </a:spcBef>
        <a:spcAft>
          <a:spcPct val="0"/>
        </a:spcAft>
        <a:buChar char="»"/>
        <a:defRPr sz="2000">
          <a:solidFill>
            <a:schemeClr val="accent2"/>
          </a:solidFill>
          <a:latin typeface="+mn-lt"/>
          <a:cs typeface="+mn-cs"/>
        </a:defRPr>
      </a:lvl8pPr>
      <a:lvl9pPr marL="3886200" indent="-228600" algn="l" rtl="0" fontAlgn="base">
        <a:spcBef>
          <a:spcPct val="20000"/>
        </a:spcBef>
        <a:spcAft>
          <a:spcPct val="0"/>
        </a:spcAft>
        <a:buChar char="»"/>
        <a:defRPr sz="2000">
          <a:solidFill>
            <a:schemeClr val="accent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ctrTitle"/>
          </p:nvPr>
        </p:nvSpPr>
        <p:spPr>
          <a:xfrm>
            <a:off x="685800" y="2035175"/>
            <a:ext cx="7772400" cy="1241425"/>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scene3d>
              <a:camera prst="obliqueTopLeft"/>
              <a:lightRig rig="threePt" dir="t"/>
            </a:scene3d>
            <a:sp3d extrusionH="57150">
              <a:bevelT w="38100" h="38100"/>
            </a:sp3d>
          </a:bodyPr>
          <a:lstStyle/>
          <a:p>
            <a:pPr algn="ctr" eaLnBrk="1" hangingPunct="1"/>
            <a:r>
              <a:rPr lang="en-US" sz="3200" dirty="0" smtClean="0">
                <a:solidFill>
                  <a:srgbClr val="800000"/>
                </a:solidFill>
              </a:rPr>
              <a:t>Public Debt Management</a:t>
            </a:r>
            <a:endParaRPr lang="en-US" sz="3200" dirty="0" smtClean="0">
              <a:solidFill>
                <a:schemeClr val="accent1"/>
              </a:solidFill>
            </a:endParaRPr>
          </a:p>
        </p:txBody>
      </p:sp>
      <p:sp>
        <p:nvSpPr>
          <p:cNvPr id="4099" name="Rectangle 6"/>
          <p:cNvSpPr>
            <a:spLocks noGrp="1" noChangeArrowheads="1"/>
          </p:cNvSpPr>
          <p:nvPr>
            <p:ph type="subTitle" idx="1"/>
          </p:nvPr>
        </p:nvSpPr>
        <p:spPr>
          <a:xfrm>
            <a:off x="1371600" y="3581400"/>
            <a:ext cx="6400800" cy="1737360"/>
          </a:xfrm>
          <a:effectLst/>
        </p:spPr>
        <p:txBody>
          <a:bodyPr>
            <a:scene3d>
              <a:camera prst="orthographicFront"/>
              <a:lightRig rig="threePt" dir="t"/>
            </a:scene3d>
            <a:sp3d extrusionH="57150">
              <a:bevelT w="38100" h="38100"/>
            </a:sp3d>
          </a:bodyPr>
          <a:lstStyle/>
          <a:p>
            <a:pPr eaLnBrk="1" hangingPunct="1">
              <a:spcBef>
                <a:spcPts val="600"/>
              </a:spcBef>
              <a:spcAft>
                <a:spcPts val="600"/>
              </a:spcAft>
            </a:pPr>
            <a:r>
              <a:rPr lang="en-US" sz="2800" b="0" dirty="0" smtClean="0">
                <a:solidFill>
                  <a:srgbClr val="000066"/>
                </a:solidFill>
                <a:effectLst>
                  <a:outerShdw blurRad="38100" dist="38100" dir="2700000" algn="tl">
                    <a:srgbClr val="000000">
                      <a:alpha val="43137"/>
                    </a:srgbClr>
                  </a:outerShdw>
                </a:effectLst>
              </a:rPr>
              <a:t>Torben Steen Hansen</a:t>
            </a:r>
            <a:br>
              <a:rPr lang="en-US" sz="2800" b="0" dirty="0" smtClean="0">
                <a:solidFill>
                  <a:srgbClr val="000066"/>
                </a:solidFill>
                <a:effectLst>
                  <a:outerShdw blurRad="38100" dist="38100" dir="2700000" algn="tl">
                    <a:srgbClr val="000000">
                      <a:alpha val="43137"/>
                    </a:srgbClr>
                  </a:outerShdw>
                </a:effectLst>
              </a:rPr>
            </a:br>
            <a:r>
              <a:rPr lang="en-US" sz="2800" b="0" dirty="0" smtClean="0">
                <a:solidFill>
                  <a:srgbClr val="000066"/>
                </a:solidFill>
                <a:effectLst>
                  <a:outerShdw blurRad="38100" dist="38100" dir="2700000" algn="tl">
                    <a:srgbClr val="000000">
                      <a:alpha val="43137"/>
                    </a:srgbClr>
                  </a:outerShdw>
                </a:effectLst>
              </a:rPr>
              <a:t>Fiscal Affairs Department, IMF</a:t>
            </a:r>
          </a:p>
          <a:p>
            <a:pPr eaLnBrk="1" hangingPunct="1">
              <a:lnSpc>
                <a:spcPct val="150000"/>
              </a:lnSpc>
              <a:spcBef>
                <a:spcPts val="0"/>
              </a:spcBef>
              <a:spcAft>
                <a:spcPts val="0"/>
              </a:spcAft>
            </a:pPr>
            <a:r>
              <a:rPr lang="en-US" sz="2400" b="0" dirty="0" smtClean="0">
                <a:solidFill>
                  <a:srgbClr val="FF0000"/>
                </a:solidFill>
                <a:effectLst>
                  <a:outerShdw blurRad="38100" dist="38100" dir="2700000" algn="tl">
                    <a:srgbClr val="000000">
                      <a:alpha val="43137"/>
                    </a:srgbClr>
                  </a:outerShdw>
                </a:effectLst>
              </a:rPr>
              <a:t>Technical Assistance Mission to Iran</a:t>
            </a:r>
          </a:p>
          <a:p>
            <a:pPr eaLnBrk="1" hangingPunct="1">
              <a:spcBef>
                <a:spcPts val="0"/>
              </a:spcBef>
              <a:spcAft>
                <a:spcPts val="0"/>
              </a:spcAft>
            </a:pPr>
            <a:r>
              <a:rPr lang="en-US" sz="2400" b="0" dirty="0" smtClean="0">
                <a:solidFill>
                  <a:srgbClr val="FF0000"/>
                </a:solidFill>
                <a:effectLst>
                  <a:outerShdw blurRad="38100" dist="38100" dir="2700000" algn="tl">
                    <a:srgbClr val="000000">
                      <a:alpha val="43137"/>
                    </a:srgbClr>
                  </a:outerShdw>
                </a:effectLst>
              </a:rPr>
              <a:t>Tehran, July–August 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320040"/>
            <a:ext cx="7239000" cy="822960"/>
          </a:xfrm>
        </p:spPr>
        <p:txBody>
          <a:bodyPr/>
          <a:lstStyle/>
          <a:p>
            <a:pPr eaLnBrk="1" fontAlgn="auto" hangingPunct="1">
              <a:spcAft>
                <a:spcPts val="0"/>
              </a:spcAft>
              <a:defRPr/>
            </a:pPr>
            <a:r>
              <a:rPr lang="en-US" sz="2600" dirty="0" smtClean="0"/>
              <a:t>II. Principles of Public Debt Management </a:t>
            </a:r>
            <a:r>
              <a:rPr lang="en-US" sz="2600" b="0" dirty="0" smtClean="0"/>
              <a:t/>
            </a:r>
            <a:br>
              <a:rPr lang="en-US" sz="2600" b="0" dirty="0" smtClean="0"/>
            </a:br>
            <a:r>
              <a:rPr lang="en-US" sz="2300" dirty="0" smtClean="0">
                <a:solidFill>
                  <a:schemeClr val="accent2"/>
                </a:solidFill>
              </a:rPr>
              <a:t>c. Institutional Framework (II) - Governance </a:t>
            </a:r>
            <a:r>
              <a:rPr lang="en-US" sz="2300" dirty="0" smtClean="0">
                <a:solidFill>
                  <a:srgbClr val="000066"/>
                </a:solidFill>
              </a:rPr>
              <a:t>Arrangements  </a:t>
            </a:r>
          </a:p>
        </p:txBody>
      </p:sp>
      <p:sp>
        <p:nvSpPr>
          <p:cNvPr id="56323" name="Rectangle 3"/>
          <p:cNvSpPr>
            <a:spLocks noGrp="1" noChangeArrowheads="1"/>
          </p:cNvSpPr>
          <p:nvPr>
            <p:ph idx="1"/>
          </p:nvPr>
        </p:nvSpPr>
        <p:spPr/>
        <p:txBody>
          <a:bodyPr>
            <a:normAutofit/>
          </a:bodyPr>
          <a:lstStyle/>
          <a:p>
            <a:pPr marL="346075" indent="-346075" eaLnBrk="1" fontAlgn="auto" hangingPunct="1">
              <a:lnSpc>
                <a:spcPct val="110000"/>
              </a:lnSpc>
              <a:spcAft>
                <a:spcPts val="0"/>
              </a:spcAft>
              <a:defRPr/>
            </a:pPr>
            <a:endParaRPr lang="en-US" sz="2400" b="0" dirty="0" smtClean="0">
              <a:solidFill>
                <a:srgbClr val="000066"/>
              </a:solidFill>
            </a:endParaRPr>
          </a:p>
          <a:p>
            <a:pPr marL="346075" indent="-346075" eaLnBrk="1" fontAlgn="auto" hangingPunct="1">
              <a:lnSpc>
                <a:spcPct val="110000"/>
              </a:lnSpc>
              <a:spcAft>
                <a:spcPts val="0"/>
              </a:spcAft>
              <a:defRPr/>
            </a:pPr>
            <a:r>
              <a:rPr lang="en-US" sz="2400" b="0" dirty="0" smtClean="0">
                <a:solidFill>
                  <a:srgbClr val="000066"/>
                </a:solidFill>
              </a:rPr>
              <a:t>Development and maintenance of internal processes, resources and staff capacity</a:t>
            </a:r>
          </a:p>
          <a:p>
            <a:pPr marL="346075" indent="-346075" eaLnBrk="1" fontAlgn="auto" hangingPunct="1">
              <a:lnSpc>
                <a:spcPct val="110000"/>
              </a:lnSpc>
              <a:spcAft>
                <a:spcPts val="0"/>
              </a:spcAft>
              <a:defRPr/>
            </a:pPr>
            <a:r>
              <a:rPr lang="en-US" sz="2400" b="0" dirty="0" smtClean="0">
                <a:solidFill>
                  <a:srgbClr val="000066"/>
                </a:solidFill>
              </a:rPr>
              <a:t>Policy setting structure</a:t>
            </a:r>
          </a:p>
          <a:p>
            <a:pPr marL="346075" indent="-346075" eaLnBrk="1" fontAlgn="auto" hangingPunct="1">
              <a:lnSpc>
                <a:spcPct val="110000"/>
              </a:lnSpc>
              <a:spcAft>
                <a:spcPts val="0"/>
              </a:spcAft>
              <a:defRPr/>
            </a:pPr>
            <a:r>
              <a:rPr lang="en-US" sz="2400" b="0" dirty="0" smtClean="0">
                <a:solidFill>
                  <a:srgbClr val="000066"/>
                </a:solidFill>
              </a:rPr>
              <a:t>Sufficient inter-institutional </a:t>
            </a:r>
            <a:r>
              <a:rPr lang="en-US" sz="2400" b="0" dirty="0" smtClean="0">
                <a:solidFill>
                  <a:srgbClr val="000066"/>
                </a:solidFill>
              </a:rPr>
              <a:t>coordination</a:t>
            </a:r>
          </a:p>
          <a:p>
            <a:pPr marL="346075" indent="-346075" eaLnBrk="1" fontAlgn="auto" hangingPunct="1">
              <a:lnSpc>
                <a:spcPct val="110000"/>
              </a:lnSpc>
              <a:spcAft>
                <a:spcPts val="0"/>
              </a:spcAft>
              <a:defRPr/>
            </a:pPr>
            <a:r>
              <a:rPr lang="en-US" sz="2400" b="0" dirty="0" smtClean="0">
                <a:solidFill>
                  <a:srgbClr val="000066"/>
                </a:solidFill>
              </a:rPr>
              <a:t>Clear allocation of roles and responsibilities for debt </a:t>
            </a:r>
            <a:r>
              <a:rPr lang="en-US" sz="2400" b="0" dirty="0" smtClean="0">
                <a:solidFill>
                  <a:srgbClr val="000066"/>
                </a:solidFill>
              </a:rPr>
              <a:t>management</a:t>
            </a:r>
            <a:endParaRPr lang="en-US" sz="2400" b="0" dirty="0" smtClean="0">
              <a:solidFill>
                <a:srgbClr val="000066"/>
              </a:solidFill>
            </a:endParaRPr>
          </a:p>
        </p:txBody>
      </p:sp>
      <p:sp>
        <p:nvSpPr>
          <p:cNvPr id="4" name="Slide Number Placeholder 3"/>
          <p:cNvSpPr>
            <a:spLocks noGrp="1"/>
          </p:cNvSpPr>
          <p:nvPr>
            <p:ph type="sldNum" sz="quarter" idx="12"/>
          </p:nvPr>
        </p:nvSpPr>
        <p:spPr/>
        <p:txBody>
          <a:bodyPr/>
          <a:lstStyle/>
          <a:p>
            <a:fld id="{7199FE57-B04B-4B7C-816D-A15AF53620B8}"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sz="2600" dirty="0" smtClean="0"/>
              <a:t>II. Principles of Public Debt Management</a:t>
            </a:r>
            <a:br>
              <a:rPr lang="en-US" sz="2600" dirty="0" smtClean="0"/>
            </a:br>
            <a:r>
              <a:rPr lang="en-US" sz="2300" dirty="0" smtClean="0">
                <a:solidFill>
                  <a:schemeClr val="accent2"/>
                </a:solidFill>
              </a:rPr>
              <a:t>c. Institutional Framework (III) - Evolving Governance Structure</a:t>
            </a:r>
            <a:endParaRPr lang="en-US" sz="2300" dirty="0"/>
          </a:p>
        </p:txBody>
      </p:sp>
      <p:sp>
        <p:nvSpPr>
          <p:cNvPr id="3" name="Content Placeholder 2"/>
          <p:cNvSpPr>
            <a:spLocks noGrp="1"/>
          </p:cNvSpPr>
          <p:nvPr>
            <p:ph idx="1"/>
          </p:nvPr>
        </p:nvSpPr>
        <p:spPr>
          <a:xfrm>
            <a:off x="533400" y="1143000"/>
            <a:ext cx="8229600" cy="4525963"/>
          </a:xfrm>
        </p:spPr>
        <p:txBody>
          <a:bodyPr/>
          <a:lstStyle/>
          <a:p>
            <a:endParaRPr lang="en-US" sz="2400" dirty="0" smtClean="0"/>
          </a:p>
          <a:p>
            <a:r>
              <a:rPr lang="en-US" sz="2400" b="0" dirty="0" smtClean="0"/>
              <a:t>In the early 1990s, fragmentation of government debt portfolios across several government institutions was common</a:t>
            </a:r>
          </a:p>
          <a:p>
            <a:r>
              <a:rPr lang="en-US" sz="2400" b="0" dirty="0" smtClean="0"/>
              <a:t>Domestic and external debt were often managed by different institutions</a:t>
            </a:r>
          </a:p>
          <a:p>
            <a:r>
              <a:rPr lang="en-US" sz="2400" b="0" dirty="0" smtClean="0"/>
              <a:t>Fragmentation led to uncoordinated borrowing, lack of a coherent debt management strategy, and inefficient costing and management of risk</a:t>
            </a:r>
          </a:p>
          <a:p>
            <a:r>
              <a:rPr lang="en-US" sz="2400" b="0" dirty="0" smtClean="0"/>
              <a:t>Fragmentation led to emergence of specialized Debt Management Offices (DMOs) with greater autonomy</a:t>
            </a:r>
            <a:endParaRPr lang="en-US" sz="2400" b="0"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sz="2600" dirty="0" smtClean="0"/>
              <a:t>II. Principles of Public Debt Management</a:t>
            </a:r>
            <a:br>
              <a:rPr lang="en-US" sz="2600" dirty="0" smtClean="0"/>
            </a:br>
            <a:r>
              <a:rPr lang="en-US" sz="2300" dirty="0" smtClean="0">
                <a:solidFill>
                  <a:schemeClr val="accent2"/>
                </a:solidFill>
              </a:rPr>
              <a:t>c. Institutional Framework (IV) – Governance Structure</a:t>
            </a:r>
            <a:endParaRPr lang="en-US" sz="2300"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12</a:t>
            </a:fld>
            <a:endParaRPr lang="en-US" dirty="0"/>
          </a:p>
        </p:txBody>
      </p:sp>
      <p:pic>
        <p:nvPicPr>
          <p:cNvPr id="5" name="Picture 3"/>
          <p:cNvPicPr>
            <a:picLocks noGrp="1" noChangeAspect="1" noChangeArrowheads="1"/>
          </p:cNvPicPr>
          <p:nvPr>
            <p:ph idx="1"/>
          </p:nvPr>
        </p:nvPicPr>
        <p:blipFill>
          <a:blip r:embed="rId2" cstate="print"/>
          <a:srcRect/>
          <a:stretch>
            <a:fillRect/>
          </a:stretch>
        </p:blipFill>
        <p:spPr bwMode="auto">
          <a:xfrm>
            <a:off x="1219200" y="1676400"/>
            <a:ext cx="6553200" cy="39624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smtClean="0"/>
              <a:t>II. Principles of Public Debt Management</a:t>
            </a:r>
            <a:r>
              <a:rPr lang="en-US" sz="2300" dirty="0" smtClean="0"/>
              <a:t/>
            </a:r>
            <a:br>
              <a:rPr lang="en-US" sz="2300" dirty="0" smtClean="0"/>
            </a:br>
            <a:r>
              <a:rPr lang="en-US" sz="2300" dirty="0" smtClean="0">
                <a:solidFill>
                  <a:schemeClr val="accent2"/>
                </a:solidFill>
              </a:rPr>
              <a:t>c. Institutional Arrangements (V) – Institutional Settings</a:t>
            </a:r>
            <a:endParaRPr lang="en-US" sz="2300" dirty="0">
              <a:solidFill>
                <a:schemeClr val="accent2"/>
              </a:solidFill>
            </a:endParaRPr>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13</a:t>
            </a:fld>
            <a:endParaRPr kumimoji="0" lang="en-US" dirty="0"/>
          </a:p>
        </p:txBody>
      </p:sp>
      <p:graphicFrame>
        <p:nvGraphicFramePr>
          <p:cNvPr id="9" name="Content Placeholder 8"/>
          <p:cNvGraphicFramePr>
            <a:graphicFrameLocks noGrp="1"/>
          </p:cNvGraphicFramePr>
          <p:nvPr>
            <p:ph idx="1"/>
          </p:nvPr>
        </p:nvGraphicFramePr>
        <p:xfrm>
          <a:off x="228600" y="1524000"/>
          <a:ext cx="8763000" cy="4504495"/>
        </p:xfrm>
        <a:graphic>
          <a:graphicData uri="http://schemas.openxmlformats.org/drawingml/2006/table">
            <a:tbl>
              <a:tblPr firstRow="1" bandRow="1">
                <a:tableStyleId>{74C1A8A3-306A-4EB7-A6B1-4F7E0EB9C5D6}</a:tableStyleId>
              </a:tblPr>
              <a:tblGrid>
                <a:gridCol w="2190750"/>
                <a:gridCol w="2190750"/>
                <a:gridCol w="2190750"/>
                <a:gridCol w="2190750"/>
              </a:tblGrid>
              <a:tr h="470221">
                <a:tc>
                  <a:txBody>
                    <a:bodyPr/>
                    <a:lstStyle/>
                    <a:p>
                      <a:pPr marL="0" marR="0" algn="ctr">
                        <a:lnSpc>
                          <a:spcPct val="110000"/>
                        </a:lnSpc>
                        <a:spcBef>
                          <a:spcPts val="0"/>
                        </a:spcBef>
                        <a:spcAft>
                          <a:spcPts val="0"/>
                        </a:spcAft>
                      </a:pPr>
                      <a:r>
                        <a:rPr lang="en-US" sz="1400" kern="1200" dirty="0"/>
                        <a:t>Separate and independent DMO </a:t>
                      </a:r>
                      <a:endParaRPr lang="en-US" sz="14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US" sz="1400" kern="1200" dirty="0"/>
                        <a:t>Separate DMO as agency of </a:t>
                      </a:r>
                      <a:r>
                        <a:rPr lang="en-US" sz="1400" kern="1200" dirty="0" err="1" smtClean="0"/>
                        <a:t>MoF</a:t>
                      </a:r>
                      <a:r>
                        <a:rPr lang="en-US" sz="1400" kern="1200" dirty="0" smtClean="0"/>
                        <a:t> </a:t>
                      </a:r>
                      <a:endParaRPr lang="en-US" sz="14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US" sz="1400" kern="1200" dirty="0"/>
                        <a:t>DMO within Treasury or </a:t>
                      </a:r>
                      <a:r>
                        <a:rPr lang="en-US" sz="1400" kern="1200" dirty="0" err="1" smtClean="0"/>
                        <a:t>MoF</a:t>
                      </a:r>
                      <a:r>
                        <a:rPr lang="en-US" sz="1400" kern="1200" dirty="0" smtClean="0"/>
                        <a:t> </a:t>
                      </a:r>
                      <a:endParaRPr lang="en-US" sz="14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US" sz="1400" kern="1200" dirty="0"/>
                        <a:t>DMO within CB </a:t>
                      </a:r>
                      <a:endParaRPr lang="en-US" sz="14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25578">
                <a:tc>
                  <a:txBody>
                    <a:bodyPr/>
                    <a:lstStyle/>
                    <a:p>
                      <a:pPr marL="0" marR="0">
                        <a:lnSpc>
                          <a:spcPct val="110000"/>
                        </a:lnSpc>
                        <a:spcBef>
                          <a:spcPts val="0"/>
                        </a:spcBef>
                        <a:spcAft>
                          <a:spcPts val="0"/>
                        </a:spcAft>
                      </a:pPr>
                      <a:r>
                        <a:rPr lang="en-US" sz="1600" kern="1200" dirty="0" smtClean="0"/>
                        <a:t>Germany</a:t>
                      </a:r>
                    </a:p>
                    <a:p>
                      <a:pPr marL="0" marR="0">
                        <a:lnSpc>
                          <a:spcPct val="110000"/>
                        </a:lnSpc>
                        <a:spcBef>
                          <a:spcPts val="0"/>
                        </a:spcBef>
                        <a:spcAft>
                          <a:spcPts val="0"/>
                        </a:spcAft>
                      </a:pPr>
                      <a:r>
                        <a:rPr lang="en-US" sz="1600" kern="1200" dirty="0" smtClean="0"/>
                        <a:t>Hungary</a:t>
                      </a:r>
                      <a:endParaRPr lang="en-US" sz="1600" dirty="0"/>
                    </a:p>
                    <a:p>
                      <a:pPr marL="0" marR="0">
                        <a:lnSpc>
                          <a:spcPct val="110000"/>
                        </a:lnSpc>
                        <a:spcBef>
                          <a:spcPts val="0"/>
                        </a:spcBef>
                        <a:spcAft>
                          <a:spcPts val="0"/>
                        </a:spcAft>
                      </a:pPr>
                      <a:r>
                        <a:rPr lang="en-US" sz="1600" kern="1200" dirty="0"/>
                        <a:t>Ireland</a:t>
                      </a:r>
                      <a:endParaRPr lang="en-US" sz="1600" dirty="0"/>
                    </a:p>
                    <a:p>
                      <a:pPr marL="0" marR="0">
                        <a:lnSpc>
                          <a:spcPct val="110000"/>
                        </a:lnSpc>
                        <a:spcBef>
                          <a:spcPts val="0"/>
                        </a:spcBef>
                        <a:spcAft>
                          <a:spcPts val="0"/>
                        </a:spcAft>
                      </a:pPr>
                      <a:r>
                        <a:rPr lang="en-US" sz="1600" kern="1200" dirty="0" smtClean="0"/>
                        <a:t>Portugal</a:t>
                      </a:r>
                    </a:p>
                    <a:p>
                      <a:pPr marL="0" marR="0">
                        <a:lnSpc>
                          <a:spcPct val="110000"/>
                        </a:lnSpc>
                        <a:spcBef>
                          <a:spcPts val="0"/>
                        </a:spcBef>
                        <a:spcAft>
                          <a:spcPts val="0"/>
                        </a:spcAft>
                      </a:pPr>
                      <a:r>
                        <a:rPr lang="en-US" sz="1600" kern="1200" dirty="0" smtClean="0">
                          <a:latin typeface="+mn-lt"/>
                          <a:ea typeface="Times New Roman"/>
                          <a:cs typeface="Times New Roman"/>
                        </a:rPr>
                        <a:t>Sweden</a:t>
                      </a:r>
                      <a:endParaRPr lang="en-US" sz="16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0"/>
                        </a:spcBef>
                        <a:spcAft>
                          <a:spcPts val="0"/>
                        </a:spcAft>
                      </a:pPr>
                      <a:r>
                        <a:rPr lang="en-US" sz="1600" kern="1200" dirty="0" smtClean="0"/>
                        <a:t>Australia</a:t>
                      </a:r>
                    </a:p>
                    <a:p>
                      <a:pPr marL="0" marR="0">
                        <a:lnSpc>
                          <a:spcPct val="110000"/>
                        </a:lnSpc>
                        <a:spcBef>
                          <a:spcPts val="0"/>
                        </a:spcBef>
                        <a:spcAft>
                          <a:spcPts val="0"/>
                        </a:spcAft>
                      </a:pPr>
                      <a:r>
                        <a:rPr lang="en-US" sz="1600" kern="1200" dirty="0" smtClean="0"/>
                        <a:t>Belgium</a:t>
                      </a:r>
                    </a:p>
                    <a:p>
                      <a:pPr marL="0" marR="0">
                        <a:lnSpc>
                          <a:spcPct val="110000"/>
                        </a:lnSpc>
                        <a:spcBef>
                          <a:spcPts val="0"/>
                        </a:spcBef>
                        <a:spcAft>
                          <a:spcPts val="0"/>
                        </a:spcAft>
                      </a:pPr>
                      <a:r>
                        <a:rPr lang="en-US" sz="1600" kern="1200" dirty="0" smtClean="0"/>
                        <a:t>Netherlands</a:t>
                      </a:r>
                    </a:p>
                    <a:p>
                      <a:pPr marL="0" marR="0">
                        <a:lnSpc>
                          <a:spcPct val="110000"/>
                        </a:lnSpc>
                        <a:spcBef>
                          <a:spcPts val="0"/>
                        </a:spcBef>
                        <a:spcAft>
                          <a:spcPts val="0"/>
                        </a:spcAft>
                      </a:pPr>
                      <a:r>
                        <a:rPr lang="en-US" sz="1600" kern="1200" dirty="0" smtClean="0"/>
                        <a:t>New Zealand</a:t>
                      </a:r>
                      <a:endParaRPr lang="en-US" sz="1600" dirty="0"/>
                    </a:p>
                    <a:p>
                      <a:pPr marL="0" marR="0">
                        <a:lnSpc>
                          <a:spcPct val="110000"/>
                        </a:lnSpc>
                        <a:spcBef>
                          <a:spcPts val="0"/>
                        </a:spcBef>
                        <a:spcAft>
                          <a:spcPts val="0"/>
                        </a:spcAft>
                      </a:pPr>
                      <a:r>
                        <a:rPr lang="en-US" sz="1600" kern="1200" dirty="0"/>
                        <a:t>Nigeria </a:t>
                      </a:r>
                      <a:endParaRPr lang="en-US" sz="1600" dirty="0"/>
                    </a:p>
                    <a:p>
                      <a:pPr marL="0" marR="0">
                        <a:lnSpc>
                          <a:spcPct val="110000"/>
                        </a:lnSpc>
                        <a:spcBef>
                          <a:spcPts val="0"/>
                        </a:spcBef>
                        <a:spcAft>
                          <a:spcPts val="0"/>
                        </a:spcAft>
                      </a:pPr>
                      <a:r>
                        <a:rPr lang="en-US" sz="1600" kern="1200" dirty="0" smtClean="0"/>
                        <a:t>United Kingdom</a:t>
                      </a:r>
                      <a:endParaRPr lang="en-US" sz="16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0"/>
                        </a:spcBef>
                        <a:spcAft>
                          <a:spcPts val="0"/>
                        </a:spcAft>
                      </a:pPr>
                      <a:r>
                        <a:rPr lang="en-US" sz="1600" kern="1200" dirty="0" smtClean="0"/>
                        <a:t>Argentina</a:t>
                      </a:r>
                    </a:p>
                    <a:p>
                      <a:pPr marL="0" marR="0">
                        <a:lnSpc>
                          <a:spcPct val="110000"/>
                        </a:lnSpc>
                        <a:spcBef>
                          <a:spcPts val="0"/>
                        </a:spcBef>
                        <a:spcAft>
                          <a:spcPts val="0"/>
                        </a:spcAft>
                      </a:pPr>
                      <a:r>
                        <a:rPr lang="en-US" sz="1600" kern="1200" dirty="0" smtClean="0"/>
                        <a:t>Brazil</a:t>
                      </a:r>
                    </a:p>
                    <a:p>
                      <a:pPr marL="0" marR="0">
                        <a:lnSpc>
                          <a:spcPct val="110000"/>
                        </a:lnSpc>
                        <a:spcBef>
                          <a:spcPts val="0"/>
                        </a:spcBef>
                        <a:spcAft>
                          <a:spcPts val="0"/>
                        </a:spcAft>
                      </a:pPr>
                      <a:r>
                        <a:rPr lang="en-US" sz="1600" kern="1200" dirty="0" smtClean="0"/>
                        <a:t>Chile</a:t>
                      </a:r>
                    </a:p>
                    <a:p>
                      <a:pPr marL="0" marR="0">
                        <a:lnSpc>
                          <a:spcPct val="110000"/>
                        </a:lnSpc>
                        <a:spcBef>
                          <a:spcPts val="0"/>
                        </a:spcBef>
                        <a:spcAft>
                          <a:spcPts val="0"/>
                        </a:spcAft>
                      </a:pPr>
                      <a:r>
                        <a:rPr lang="en-US" sz="1600" kern="1200" dirty="0" smtClean="0"/>
                        <a:t>China</a:t>
                      </a:r>
                    </a:p>
                    <a:p>
                      <a:pPr marL="0" marR="0">
                        <a:lnSpc>
                          <a:spcPct val="110000"/>
                        </a:lnSpc>
                        <a:spcBef>
                          <a:spcPts val="0"/>
                        </a:spcBef>
                        <a:spcAft>
                          <a:spcPts val="0"/>
                        </a:spcAft>
                      </a:pPr>
                      <a:r>
                        <a:rPr lang="en-US" sz="1600" kern="1200" dirty="0" smtClean="0"/>
                        <a:t>Colombia</a:t>
                      </a:r>
                    </a:p>
                    <a:p>
                      <a:pPr marL="0" marR="0">
                        <a:lnSpc>
                          <a:spcPct val="110000"/>
                        </a:lnSpc>
                        <a:spcBef>
                          <a:spcPts val="0"/>
                        </a:spcBef>
                        <a:spcAft>
                          <a:spcPts val="0"/>
                        </a:spcAft>
                      </a:pPr>
                      <a:r>
                        <a:rPr lang="en-US" sz="1600" kern="1200" dirty="0" smtClean="0"/>
                        <a:t>France</a:t>
                      </a:r>
                    </a:p>
                    <a:p>
                      <a:pPr marL="0" marR="0">
                        <a:lnSpc>
                          <a:spcPct val="110000"/>
                        </a:lnSpc>
                        <a:spcBef>
                          <a:spcPts val="0"/>
                        </a:spcBef>
                        <a:spcAft>
                          <a:spcPts val="0"/>
                        </a:spcAft>
                      </a:pPr>
                      <a:r>
                        <a:rPr lang="en-US" sz="1600" kern="1200" dirty="0" smtClean="0"/>
                        <a:t>Indonesia</a:t>
                      </a:r>
                    </a:p>
                    <a:p>
                      <a:pPr marL="0" marR="0">
                        <a:lnSpc>
                          <a:spcPct val="110000"/>
                        </a:lnSpc>
                        <a:spcBef>
                          <a:spcPts val="0"/>
                        </a:spcBef>
                        <a:spcAft>
                          <a:spcPts val="0"/>
                        </a:spcAft>
                      </a:pPr>
                      <a:r>
                        <a:rPr lang="en-US" sz="1600" kern="1200" dirty="0" smtClean="0"/>
                        <a:t>Italy</a:t>
                      </a:r>
                      <a:endParaRPr lang="en-US" sz="1600" dirty="0"/>
                    </a:p>
                    <a:p>
                      <a:pPr marL="0" marR="0">
                        <a:lnSpc>
                          <a:spcPct val="110000"/>
                        </a:lnSpc>
                        <a:spcBef>
                          <a:spcPts val="0"/>
                        </a:spcBef>
                        <a:spcAft>
                          <a:spcPts val="0"/>
                        </a:spcAft>
                      </a:pPr>
                      <a:r>
                        <a:rPr lang="en-US" sz="1600" kern="1200" dirty="0"/>
                        <a:t>Japan</a:t>
                      </a:r>
                      <a:endParaRPr lang="en-US" sz="1600" dirty="0"/>
                    </a:p>
                    <a:p>
                      <a:pPr marL="0" marR="0">
                        <a:lnSpc>
                          <a:spcPct val="110000"/>
                        </a:lnSpc>
                        <a:spcBef>
                          <a:spcPts val="0"/>
                        </a:spcBef>
                        <a:spcAft>
                          <a:spcPts val="0"/>
                        </a:spcAft>
                      </a:pPr>
                      <a:r>
                        <a:rPr lang="en-US" sz="1600" kern="1200" dirty="0" smtClean="0"/>
                        <a:t>Korea</a:t>
                      </a:r>
                    </a:p>
                    <a:p>
                      <a:pPr marL="0" marR="0">
                        <a:lnSpc>
                          <a:spcPct val="110000"/>
                        </a:lnSpc>
                        <a:spcBef>
                          <a:spcPts val="0"/>
                        </a:spcBef>
                        <a:spcAft>
                          <a:spcPts val="0"/>
                        </a:spcAft>
                      </a:pPr>
                      <a:r>
                        <a:rPr lang="en-US" sz="1600" kern="1200" dirty="0" smtClean="0"/>
                        <a:t>Mexico</a:t>
                      </a:r>
                    </a:p>
                    <a:p>
                      <a:pPr marL="0" marR="0">
                        <a:lnSpc>
                          <a:spcPct val="110000"/>
                        </a:lnSpc>
                        <a:spcBef>
                          <a:spcPts val="0"/>
                        </a:spcBef>
                        <a:spcAft>
                          <a:spcPts val="0"/>
                        </a:spcAft>
                      </a:pPr>
                      <a:r>
                        <a:rPr lang="en-US" sz="1600" kern="1200" dirty="0" smtClean="0"/>
                        <a:t>Russia</a:t>
                      </a:r>
                    </a:p>
                    <a:p>
                      <a:pPr marL="0" marR="0">
                        <a:lnSpc>
                          <a:spcPct val="110000"/>
                        </a:lnSpc>
                        <a:spcBef>
                          <a:spcPts val="0"/>
                        </a:spcBef>
                        <a:spcAft>
                          <a:spcPts val="0"/>
                        </a:spcAft>
                      </a:pPr>
                      <a:r>
                        <a:rPr lang="en-US" sz="1600" kern="1200" dirty="0" smtClean="0"/>
                        <a:t>Spain</a:t>
                      </a:r>
                    </a:p>
                    <a:p>
                      <a:pPr marL="0" marR="0">
                        <a:lnSpc>
                          <a:spcPct val="110000"/>
                        </a:lnSpc>
                        <a:spcBef>
                          <a:spcPts val="0"/>
                        </a:spcBef>
                        <a:spcAft>
                          <a:spcPts val="0"/>
                        </a:spcAft>
                      </a:pPr>
                      <a:r>
                        <a:rPr lang="en-US" sz="1600" kern="1200" dirty="0" smtClean="0"/>
                        <a:t>United</a:t>
                      </a:r>
                      <a:r>
                        <a:rPr lang="en-US" sz="1600" kern="1200" baseline="0" dirty="0" smtClean="0"/>
                        <a:t> States</a:t>
                      </a:r>
                      <a:endParaRPr lang="en-US" sz="16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0"/>
                        </a:spcBef>
                        <a:spcAft>
                          <a:spcPts val="0"/>
                        </a:spcAft>
                      </a:pPr>
                      <a:r>
                        <a:rPr lang="en-US" sz="1600" kern="1200" dirty="0"/>
                        <a:t>Denmark</a:t>
                      </a:r>
                      <a:endParaRPr lang="en-US" sz="1600" dirty="0"/>
                    </a:p>
                    <a:p>
                      <a:pPr marL="0" marR="0">
                        <a:lnSpc>
                          <a:spcPct val="110000"/>
                        </a:lnSpc>
                        <a:spcBef>
                          <a:spcPts val="0"/>
                        </a:spcBef>
                        <a:spcAft>
                          <a:spcPts val="0"/>
                        </a:spcAft>
                      </a:pPr>
                      <a:r>
                        <a:rPr lang="en-US" sz="1600" kern="1200" dirty="0" smtClean="0"/>
                        <a:t>India</a:t>
                      </a:r>
                      <a:endParaRPr lang="en-US" sz="1600" dirty="0">
                        <a:latin typeface="+mn-lt"/>
                        <a:ea typeface="Times New Roman"/>
                        <a:cs typeface="Times New Roman"/>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320040"/>
            <a:ext cx="7467600" cy="899160"/>
          </a:xfrm>
        </p:spPr>
        <p:txBody>
          <a:bodyPr>
            <a:noAutofit/>
          </a:bodyPr>
          <a:lstStyle/>
          <a:p>
            <a:pPr eaLnBrk="1" fontAlgn="auto" hangingPunct="1">
              <a:spcAft>
                <a:spcPts val="0"/>
              </a:spcAft>
              <a:defRPr/>
            </a:pPr>
            <a:r>
              <a:rPr lang="en-US" sz="2700" dirty="0" smtClean="0"/>
              <a:t>II. Principles of Public Debt Management</a:t>
            </a:r>
            <a:r>
              <a:rPr lang="en-US" b="0" dirty="0" smtClean="0"/>
              <a:t/>
            </a:r>
            <a:br>
              <a:rPr lang="en-US" b="0" dirty="0" smtClean="0"/>
            </a:br>
            <a:r>
              <a:rPr lang="en-US" sz="2300" dirty="0" smtClean="0">
                <a:solidFill>
                  <a:schemeClr val="accent2"/>
                </a:solidFill>
              </a:rPr>
              <a:t>c. Institutional Arrangements (VI) – Functions of the DMO</a:t>
            </a:r>
            <a:endParaRPr lang="en-US" sz="2300" b="0" dirty="0" smtClean="0">
              <a:solidFill>
                <a:srgbClr val="000066"/>
              </a:solidFill>
            </a:endParaRPr>
          </a:p>
        </p:txBody>
      </p:sp>
      <p:graphicFrame>
        <p:nvGraphicFramePr>
          <p:cNvPr id="5" name="Content Placeholder 4"/>
          <p:cNvGraphicFramePr>
            <a:graphicFrameLocks noGrp="1"/>
          </p:cNvGraphicFramePr>
          <p:nvPr>
            <p:ph idx="1"/>
          </p:nvPr>
        </p:nvGraphicFramePr>
        <p:xfrm>
          <a:off x="609600" y="1905000"/>
          <a:ext cx="7772400" cy="3479800"/>
        </p:xfrm>
        <a:graphic>
          <a:graphicData uri="http://schemas.openxmlformats.org/drawingml/2006/table">
            <a:tbl>
              <a:tblPr firstRow="1" bandRow="1">
                <a:tableStyleId>{93296810-A885-4BE3-A3E7-6D5BEEA58F35}</a:tableStyleId>
              </a:tblPr>
              <a:tblGrid>
                <a:gridCol w="2590800"/>
                <a:gridCol w="2590800"/>
                <a:gridCol w="2590800"/>
              </a:tblGrid>
              <a:tr h="370840">
                <a:tc>
                  <a:txBody>
                    <a:bodyPr/>
                    <a:lstStyle/>
                    <a:p>
                      <a:pPr algn="ctr"/>
                      <a:r>
                        <a:rPr lang="en-US" dirty="0" smtClean="0"/>
                        <a:t>Front Office</a:t>
                      </a:r>
                      <a:endParaRPr lang="en-US" dirty="0"/>
                    </a:p>
                  </a:txBody>
                  <a:tcPr/>
                </a:tc>
                <a:tc>
                  <a:txBody>
                    <a:bodyPr/>
                    <a:lstStyle/>
                    <a:p>
                      <a:pPr algn="ctr"/>
                      <a:r>
                        <a:rPr lang="en-US" dirty="0" smtClean="0"/>
                        <a:t>Middle Office</a:t>
                      </a:r>
                      <a:endParaRPr lang="en-US" dirty="0"/>
                    </a:p>
                  </a:txBody>
                  <a:tcPr/>
                </a:tc>
                <a:tc>
                  <a:txBody>
                    <a:bodyPr/>
                    <a:lstStyle/>
                    <a:p>
                      <a:pPr algn="ctr"/>
                      <a:r>
                        <a:rPr lang="en-US" dirty="0" smtClean="0"/>
                        <a:t>Back Office</a:t>
                      </a:r>
                      <a:endParaRPr lang="en-US" dirty="0"/>
                    </a:p>
                  </a:txBody>
                  <a:tcPr/>
                </a:tc>
              </a:tr>
              <a:tr h="370840">
                <a:tc>
                  <a:txBody>
                    <a:bodyPr/>
                    <a:lstStyle/>
                    <a:p>
                      <a:pPr algn="ctr"/>
                      <a:r>
                        <a:rPr lang="en-US" sz="1800" dirty="0" smtClean="0"/>
                        <a:t>Responsible</a:t>
                      </a:r>
                      <a:r>
                        <a:rPr lang="en-US" sz="1800" baseline="0" dirty="0" smtClean="0"/>
                        <a:t> for executing transactions in financial markets, including the management of auctions and other forms of borrowing, and for investor relations and monitoring of market conditions</a:t>
                      </a:r>
                      <a:endParaRPr lang="en-US" sz="1800" dirty="0"/>
                    </a:p>
                  </a:txBody>
                  <a:tcPr/>
                </a:tc>
                <a:tc>
                  <a:txBody>
                    <a:bodyPr/>
                    <a:lstStyle/>
                    <a:p>
                      <a:pPr algn="ctr">
                        <a:buFontTx/>
                        <a:buNone/>
                      </a:pPr>
                      <a:r>
                        <a:rPr lang="en-US" sz="1800" dirty="0" smtClean="0"/>
                        <a:t>Responsible for the debt management strategy</a:t>
                      </a:r>
                      <a:r>
                        <a:rPr lang="en-US" sz="1800" baseline="0" dirty="0" smtClean="0"/>
                        <a:t> and for r</a:t>
                      </a:r>
                      <a:r>
                        <a:rPr lang="en-US" sz="1800" dirty="0" smtClean="0"/>
                        <a:t>isk analysis, monitoring and reporting on</a:t>
                      </a:r>
                      <a:r>
                        <a:rPr lang="en-US" sz="1800" baseline="0" dirty="0" smtClean="0"/>
                        <a:t> portfolio-related risks, and assessment of the performance of debt managers against any strategic targets/benchmarks</a:t>
                      </a:r>
                      <a:endParaRPr lang="en-US" sz="1800" dirty="0"/>
                    </a:p>
                  </a:txBody>
                  <a:tcPr/>
                </a:tc>
                <a:tc>
                  <a:txBody>
                    <a:bodyPr/>
                    <a:lstStyle/>
                    <a:p>
                      <a:pPr algn="ctr"/>
                      <a:r>
                        <a:rPr lang="en-US" sz="1800" dirty="0" smtClean="0"/>
                        <a:t>Settlement of transactions, and the maintenance of the financial records</a:t>
                      </a:r>
                      <a:endParaRPr lang="en-US" sz="1800" dirty="0"/>
                    </a:p>
                  </a:txBody>
                  <a:tcPr/>
                </a:tc>
              </a:tr>
            </a:tbl>
          </a:graphicData>
        </a:graphic>
      </p:graphicFrame>
      <p:sp>
        <p:nvSpPr>
          <p:cNvPr id="4" name="Slide Number Placeholder 3"/>
          <p:cNvSpPr>
            <a:spLocks noGrp="1"/>
          </p:cNvSpPr>
          <p:nvPr>
            <p:ph type="sldNum" sz="quarter" idx="12"/>
          </p:nvPr>
        </p:nvSpPr>
        <p:spPr/>
        <p:txBody>
          <a:bodyPr/>
          <a:lstStyle/>
          <a:p>
            <a:fld id="{7199FE57-B04B-4B7C-816D-A15AF53620B8}"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Principles of Public Debt Management</a:t>
            </a:r>
            <a:br>
              <a:rPr lang="en-US" dirty="0" smtClean="0"/>
            </a:br>
            <a:r>
              <a:rPr lang="en-US" sz="2400" dirty="0" smtClean="0">
                <a:solidFill>
                  <a:schemeClr val="accent2"/>
                </a:solidFill>
              </a:rPr>
              <a:t>d. Medium-term Debt Management Strategy</a:t>
            </a:r>
            <a:endParaRPr lang="en-US" dirty="0"/>
          </a:p>
        </p:txBody>
      </p:sp>
      <p:sp>
        <p:nvSpPr>
          <p:cNvPr id="3" name="Content Placeholder 2"/>
          <p:cNvSpPr>
            <a:spLocks noGrp="1"/>
          </p:cNvSpPr>
          <p:nvPr>
            <p:ph idx="1"/>
          </p:nvPr>
        </p:nvSpPr>
        <p:spPr>
          <a:xfrm>
            <a:off x="685800" y="1447800"/>
            <a:ext cx="8229600" cy="5029200"/>
          </a:xfrm>
        </p:spPr>
        <p:txBody>
          <a:bodyPr/>
          <a:lstStyle/>
          <a:p>
            <a:pPr marL="274320" indent="-274320" eaLnBrk="1" fontAlgn="auto" hangingPunct="1">
              <a:spcBef>
                <a:spcPts val="300"/>
              </a:spcBef>
              <a:spcAft>
                <a:spcPts val="300"/>
              </a:spcAft>
              <a:defRPr/>
            </a:pPr>
            <a:r>
              <a:rPr lang="en-US" sz="2400" b="0" dirty="0" smtClean="0">
                <a:solidFill>
                  <a:srgbClr val="000066"/>
                </a:solidFill>
              </a:rPr>
              <a:t>Identify objectives and scope of the MTDS</a:t>
            </a:r>
          </a:p>
          <a:p>
            <a:pPr marL="274320" indent="-274320" eaLnBrk="1" fontAlgn="auto" hangingPunct="1">
              <a:spcBef>
                <a:spcPts val="300"/>
              </a:spcBef>
              <a:spcAft>
                <a:spcPts val="300"/>
              </a:spcAft>
              <a:defRPr/>
            </a:pPr>
            <a:r>
              <a:rPr lang="en-US" sz="2400" b="0" dirty="0" smtClean="0">
                <a:solidFill>
                  <a:srgbClr val="000066"/>
                </a:solidFill>
              </a:rPr>
              <a:t>Analyze cost and risk of the existing debt portfolio</a:t>
            </a:r>
          </a:p>
          <a:p>
            <a:pPr marL="274320" indent="-274320" eaLnBrk="1" fontAlgn="auto" hangingPunct="1">
              <a:spcBef>
                <a:spcPts val="300"/>
              </a:spcBef>
              <a:spcAft>
                <a:spcPts val="300"/>
              </a:spcAft>
              <a:defRPr/>
            </a:pPr>
            <a:r>
              <a:rPr lang="en-US" sz="2400" b="0" dirty="0" smtClean="0">
                <a:solidFill>
                  <a:srgbClr val="000066"/>
                </a:solidFill>
              </a:rPr>
              <a:t>Analyze potential funding sources, including cost and risk characteristics </a:t>
            </a:r>
          </a:p>
          <a:p>
            <a:pPr marL="274320" indent="-274320" eaLnBrk="1" fontAlgn="auto" hangingPunct="1">
              <a:spcBef>
                <a:spcPts val="300"/>
              </a:spcBef>
              <a:spcAft>
                <a:spcPts val="300"/>
              </a:spcAft>
              <a:defRPr/>
            </a:pPr>
            <a:r>
              <a:rPr lang="en-US" sz="2400" b="0" dirty="0" smtClean="0">
                <a:solidFill>
                  <a:srgbClr val="000066"/>
                </a:solidFill>
              </a:rPr>
              <a:t>Identify baseline projections and risks</a:t>
            </a:r>
          </a:p>
          <a:p>
            <a:pPr marL="674370" lvl="1" indent="-274320" eaLnBrk="1" fontAlgn="auto" hangingPunct="1">
              <a:spcBef>
                <a:spcPts val="300"/>
              </a:spcBef>
              <a:spcAft>
                <a:spcPts val="300"/>
              </a:spcAft>
              <a:defRPr/>
            </a:pPr>
            <a:r>
              <a:rPr lang="en-US" sz="2000" dirty="0" smtClean="0">
                <a:solidFill>
                  <a:srgbClr val="C00000"/>
                </a:solidFill>
              </a:rPr>
              <a:t>fiscal </a:t>
            </a:r>
          </a:p>
          <a:p>
            <a:pPr marL="674370" lvl="1" indent="-274320" eaLnBrk="1" fontAlgn="auto" hangingPunct="1">
              <a:spcBef>
                <a:spcPts val="300"/>
              </a:spcBef>
              <a:spcAft>
                <a:spcPts val="300"/>
              </a:spcAft>
              <a:defRPr/>
            </a:pPr>
            <a:r>
              <a:rPr lang="en-US" sz="2000" dirty="0" smtClean="0">
                <a:solidFill>
                  <a:srgbClr val="C00000"/>
                </a:solidFill>
              </a:rPr>
              <a:t>monetary </a:t>
            </a:r>
          </a:p>
          <a:p>
            <a:pPr marL="674370" lvl="1" indent="-274320" eaLnBrk="1" fontAlgn="auto" hangingPunct="1">
              <a:spcBef>
                <a:spcPts val="300"/>
              </a:spcBef>
              <a:spcAft>
                <a:spcPts val="300"/>
              </a:spcAft>
              <a:defRPr/>
            </a:pPr>
            <a:r>
              <a:rPr lang="en-US" sz="2000" dirty="0" smtClean="0">
                <a:solidFill>
                  <a:srgbClr val="C00000"/>
                </a:solidFill>
              </a:rPr>
              <a:t>external </a:t>
            </a:r>
          </a:p>
          <a:p>
            <a:pPr marL="674370" lvl="1" indent="-274320" eaLnBrk="1" fontAlgn="auto" hangingPunct="1">
              <a:spcBef>
                <a:spcPts val="300"/>
              </a:spcBef>
              <a:spcAft>
                <a:spcPts val="300"/>
              </a:spcAft>
              <a:defRPr/>
            </a:pPr>
            <a:r>
              <a:rPr lang="en-US" sz="2000" dirty="0" smtClean="0">
                <a:solidFill>
                  <a:srgbClr val="C00000"/>
                </a:solidFill>
              </a:rPr>
              <a:t>market </a:t>
            </a:r>
          </a:p>
          <a:p>
            <a:pPr marL="274320" indent="-274320" eaLnBrk="1" fontAlgn="auto" hangingPunct="1">
              <a:spcBef>
                <a:spcPts val="300"/>
              </a:spcBef>
              <a:spcAft>
                <a:spcPts val="300"/>
              </a:spcAft>
              <a:defRPr/>
            </a:pPr>
            <a:r>
              <a:rPr lang="en-US" sz="2400" b="0" dirty="0" smtClean="0">
                <a:solidFill>
                  <a:srgbClr val="000066"/>
                </a:solidFill>
              </a:rPr>
              <a:t>Review key longer-term structural factors</a:t>
            </a:r>
          </a:p>
          <a:p>
            <a:pPr marL="274320" indent="-274320" eaLnBrk="1" fontAlgn="auto" hangingPunct="1">
              <a:spcBef>
                <a:spcPts val="300"/>
              </a:spcBef>
              <a:spcAft>
                <a:spcPts val="300"/>
              </a:spcAft>
              <a:defRPr/>
            </a:pPr>
            <a:r>
              <a:rPr lang="en-US" sz="2400" b="0" dirty="0" smtClean="0">
                <a:solidFill>
                  <a:srgbClr val="000066"/>
                </a:solidFill>
              </a:rPr>
              <a:t>Identify the cost-risk tradeoffs, and rank alternative strategies </a:t>
            </a:r>
          </a:p>
          <a:p>
            <a:endParaRPr lang="en-US"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320040"/>
            <a:ext cx="7239000" cy="746760"/>
          </a:xfrm>
        </p:spPr>
        <p:txBody>
          <a:bodyPr>
            <a:normAutofit fontScale="90000"/>
          </a:bodyPr>
          <a:lstStyle/>
          <a:p>
            <a:pPr eaLnBrk="1" fontAlgn="auto" hangingPunct="1">
              <a:spcAft>
                <a:spcPts val="0"/>
              </a:spcAft>
              <a:defRPr/>
            </a:pPr>
            <a:r>
              <a:rPr lang="en-US" sz="3100" dirty="0" smtClean="0"/>
              <a:t>II. Principles of Public Debt Management</a:t>
            </a:r>
            <a:br>
              <a:rPr lang="en-US" sz="3100" dirty="0" smtClean="0"/>
            </a:br>
            <a:r>
              <a:rPr lang="en-US" sz="2700" dirty="0" smtClean="0">
                <a:solidFill>
                  <a:schemeClr val="accent2"/>
                </a:solidFill>
              </a:rPr>
              <a:t>e. Risk Management Framework</a:t>
            </a:r>
            <a:endParaRPr lang="en-US" sz="2700" dirty="0" smtClean="0"/>
          </a:p>
        </p:txBody>
      </p:sp>
      <p:sp>
        <p:nvSpPr>
          <p:cNvPr id="63491" name="Rectangle 3"/>
          <p:cNvSpPr>
            <a:spLocks noGrp="1" noChangeArrowheads="1"/>
          </p:cNvSpPr>
          <p:nvPr>
            <p:ph idx="1"/>
          </p:nvPr>
        </p:nvSpPr>
        <p:spPr>
          <a:xfrm>
            <a:off x="533400" y="1447800"/>
            <a:ext cx="8001000" cy="4648200"/>
          </a:xfrm>
        </p:spPr>
        <p:txBody>
          <a:bodyPr/>
          <a:lstStyle/>
          <a:p>
            <a:pPr eaLnBrk="1" hangingPunct="1"/>
            <a:r>
              <a:rPr lang="en-US" sz="2200" b="0" dirty="0" smtClean="0"/>
              <a:t>Modern risk management techniques are important tools for achieving strategic debt management objectives and targets</a:t>
            </a:r>
          </a:p>
          <a:p>
            <a:pPr eaLnBrk="1" hangingPunct="1">
              <a:buNone/>
            </a:pPr>
            <a:endParaRPr lang="en-US" sz="2200" b="0" dirty="0" smtClean="0"/>
          </a:p>
          <a:p>
            <a:pPr eaLnBrk="1" hangingPunct="1"/>
            <a:r>
              <a:rPr lang="en-US" sz="2200" b="0" dirty="0" smtClean="0"/>
              <a:t>Risk management function now a central feature of all modern debt management offices </a:t>
            </a:r>
          </a:p>
          <a:p>
            <a:pPr eaLnBrk="1" hangingPunct="1">
              <a:buNone/>
            </a:pPr>
            <a:endParaRPr lang="en-US" sz="2200" b="0" dirty="0" smtClean="0"/>
          </a:p>
          <a:p>
            <a:pPr eaLnBrk="1" hangingPunct="1"/>
            <a:r>
              <a:rPr lang="en-US" sz="2200" b="0" dirty="0" smtClean="0"/>
              <a:t>The increased requirement for transparency of government operations also includes a requirement to monitor and report on the risks inherent in the debt portfolio</a:t>
            </a:r>
          </a:p>
          <a:p>
            <a:pPr eaLnBrk="1" hangingPunct="1"/>
            <a:endParaRPr lang="en-US" sz="2200" b="0" dirty="0" smtClean="0"/>
          </a:p>
          <a:p>
            <a:pPr eaLnBrk="1" hangingPunct="1"/>
            <a:r>
              <a:rPr lang="en-US" sz="2200" b="0" dirty="0" smtClean="0"/>
              <a:t>Risk management should also take account of other fiscal risks, such as contingent liabilities and, in particular, government guarantees.</a:t>
            </a:r>
          </a:p>
          <a:p>
            <a:pPr eaLnBrk="1" hangingPunct="1"/>
            <a:endParaRPr lang="en-US" sz="2400" b="0" dirty="0" smtClean="0"/>
          </a:p>
          <a:p>
            <a:pPr eaLnBrk="1" hangingPunct="1"/>
            <a:endParaRPr lang="en-US" sz="2000" dirty="0" smtClean="0"/>
          </a:p>
          <a:p>
            <a:pPr eaLnBrk="1" hangingPunct="1"/>
            <a:endParaRPr lang="en-US" sz="2000" dirty="0" smtClean="0"/>
          </a:p>
          <a:p>
            <a:pPr eaLnBrk="1" hangingPunct="1">
              <a:lnSpc>
                <a:spcPct val="80000"/>
              </a:lnSpc>
            </a:pPr>
            <a:endParaRPr lang="en-US" sz="1600" dirty="0" smtClean="0"/>
          </a:p>
          <a:p>
            <a:pPr eaLnBrk="1" hangingPunct="1">
              <a:lnSpc>
                <a:spcPct val="80000"/>
              </a:lnSpc>
            </a:pPr>
            <a:endParaRPr lang="en-US" sz="1600" dirty="0" smtClean="0"/>
          </a:p>
        </p:txBody>
      </p:sp>
      <p:sp>
        <p:nvSpPr>
          <p:cNvPr id="4" name="Slide Number Placeholder 3"/>
          <p:cNvSpPr>
            <a:spLocks noGrp="1"/>
          </p:cNvSpPr>
          <p:nvPr>
            <p:ph type="sldNum" sz="quarter" idx="12"/>
          </p:nvPr>
        </p:nvSpPr>
        <p:spPr/>
        <p:txBody>
          <a:bodyPr/>
          <a:lstStyle/>
          <a:p>
            <a:fld id="{7199FE57-B04B-4B7C-816D-A15AF53620B8}"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320040"/>
            <a:ext cx="7239000" cy="822960"/>
          </a:xfrm>
        </p:spPr>
        <p:txBody>
          <a:bodyPr/>
          <a:lstStyle/>
          <a:p>
            <a:pPr eaLnBrk="1" fontAlgn="auto" hangingPunct="1">
              <a:spcAft>
                <a:spcPts val="0"/>
              </a:spcAft>
              <a:defRPr/>
            </a:pPr>
            <a:r>
              <a:rPr lang="en-US" dirty="0" smtClean="0"/>
              <a:t>II. Principles of Public Debt Management</a:t>
            </a:r>
            <a:br>
              <a:rPr lang="en-US" dirty="0" smtClean="0"/>
            </a:br>
            <a:r>
              <a:rPr lang="en-US" sz="2400" dirty="0" smtClean="0">
                <a:solidFill>
                  <a:schemeClr val="accent2"/>
                </a:solidFill>
              </a:rPr>
              <a:t>f. Developing a Government Securities Market</a:t>
            </a:r>
          </a:p>
        </p:txBody>
      </p:sp>
      <p:sp>
        <p:nvSpPr>
          <p:cNvPr id="64515" name="Rectangle 3"/>
          <p:cNvSpPr>
            <a:spLocks noGrp="1" noChangeArrowheads="1"/>
          </p:cNvSpPr>
          <p:nvPr>
            <p:ph idx="1"/>
          </p:nvPr>
        </p:nvSpPr>
        <p:spPr>
          <a:xfrm>
            <a:off x="533400" y="1371600"/>
            <a:ext cx="7620000" cy="4878388"/>
          </a:xfrm>
        </p:spPr>
        <p:txBody>
          <a:bodyPr>
            <a:normAutofit fontScale="92500" lnSpcReduction="10000"/>
          </a:bodyPr>
          <a:lstStyle/>
          <a:p>
            <a:pPr marL="274320" indent="-274320" eaLnBrk="1" fontAlgn="auto" hangingPunct="1">
              <a:lnSpc>
                <a:spcPct val="120000"/>
              </a:lnSpc>
              <a:spcAft>
                <a:spcPts val="0"/>
              </a:spcAft>
              <a:defRPr/>
            </a:pPr>
            <a:r>
              <a:rPr lang="en-US" sz="2200" b="0" dirty="0" smtClean="0"/>
              <a:t>Benefits for the issuer:</a:t>
            </a:r>
          </a:p>
          <a:p>
            <a:pPr marL="521208" lvl="1" eaLnBrk="1" fontAlgn="auto" hangingPunct="1">
              <a:lnSpc>
                <a:spcPct val="120000"/>
              </a:lnSpc>
              <a:spcAft>
                <a:spcPts val="0"/>
              </a:spcAft>
              <a:buClr>
                <a:srgbClr val="C00000"/>
              </a:buClr>
              <a:defRPr/>
            </a:pPr>
            <a:r>
              <a:rPr lang="en-US" sz="1900" dirty="0" smtClean="0">
                <a:solidFill>
                  <a:srgbClr val="C00000"/>
                </a:solidFill>
              </a:rPr>
              <a:t>Ability to raise required government financing –the debt managers primary objective</a:t>
            </a:r>
          </a:p>
          <a:p>
            <a:pPr marL="521208" lvl="1" eaLnBrk="1" fontAlgn="auto" hangingPunct="1">
              <a:lnSpc>
                <a:spcPct val="120000"/>
              </a:lnSpc>
              <a:spcAft>
                <a:spcPts val="0"/>
              </a:spcAft>
              <a:buClr>
                <a:srgbClr val="C00000"/>
              </a:buClr>
              <a:defRPr/>
            </a:pPr>
            <a:r>
              <a:rPr lang="en-US" sz="1900" dirty="0" smtClean="0">
                <a:solidFill>
                  <a:srgbClr val="C00000"/>
                </a:solidFill>
              </a:rPr>
              <a:t>Active primary market for government securities in which financial intermediaries actively participate</a:t>
            </a:r>
          </a:p>
          <a:p>
            <a:pPr marL="521208" lvl="1" eaLnBrk="1" fontAlgn="auto" hangingPunct="1">
              <a:lnSpc>
                <a:spcPct val="120000"/>
              </a:lnSpc>
              <a:spcAft>
                <a:spcPts val="0"/>
              </a:spcAft>
              <a:buClr>
                <a:srgbClr val="C00000"/>
              </a:buClr>
              <a:defRPr/>
            </a:pPr>
            <a:r>
              <a:rPr lang="en-US" sz="1900" dirty="0" smtClean="0">
                <a:solidFill>
                  <a:srgbClr val="C00000"/>
                </a:solidFill>
              </a:rPr>
              <a:t>Development of an active and liquid secondary market </a:t>
            </a:r>
          </a:p>
          <a:p>
            <a:pPr marL="521208" lvl="1" eaLnBrk="1" fontAlgn="auto" hangingPunct="1">
              <a:lnSpc>
                <a:spcPct val="120000"/>
              </a:lnSpc>
              <a:spcAft>
                <a:spcPts val="0"/>
              </a:spcAft>
              <a:buClr>
                <a:srgbClr val="C00000"/>
              </a:buClr>
              <a:defRPr/>
            </a:pPr>
            <a:r>
              <a:rPr lang="en-US" sz="1900" dirty="0" smtClean="0">
                <a:solidFill>
                  <a:srgbClr val="C00000"/>
                </a:solidFill>
              </a:rPr>
              <a:t>Broad investor base</a:t>
            </a:r>
          </a:p>
          <a:p>
            <a:pPr marL="274320" indent="-274320" eaLnBrk="1" fontAlgn="auto" hangingPunct="1">
              <a:lnSpc>
                <a:spcPct val="120000"/>
              </a:lnSpc>
              <a:spcAft>
                <a:spcPts val="0"/>
              </a:spcAft>
              <a:defRPr/>
            </a:pPr>
            <a:r>
              <a:rPr lang="en-US" sz="2000" b="0" dirty="0" smtClean="0"/>
              <a:t>Benefits for economy in general:</a:t>
            </a:r>
          </a:p>
          <a:p>
            <a:pPr marL="521208" lvl="1" eaLnBrk="1" fontAlgn="auto" hangingPunct="1">
              <a:lnSpc>
                <a:spcPct val="120000"/>
              </a:lnSpc>
              <a:spcAft>
                <a:spcPts val="0"/>
              </a:spcAft>
              <a:buClr>
                <a:srgbClr val="C00000"/>
              </a:buClr>
              <a:defRPr/>
            </a:pPr>
            <a:r>
              <a:rPr lang="en-US" sz="1900" dirty="0" smtClean="0">
                <a:solidFill>
                  <a:srgbClr val="C00000"/>
                </a:solidFill>
              </a:rPr>
              <a:t>Liquid government debt market along the yield curve spectrum to allow pricing of other issuers placements</a:t>
            </a:r>
          </a:p>
          <a:p>
            <a:pPr marL="521208" lvl="1" eaLnBrk="1" fontAlgn="auto" hangingPunct="1">
              <a:lnSpc>
                <a:spcPct val="120000"/>
              </a:lnSpc>
              <a:spcAft>
                <a:spcPts val="0"/>
              </a:spcAft>
              <a:buClr>
                <a:srgbClr val="C00000"/>
              </a:buClr>
              <a:defRPr/>
            </a:pPr>
            <a:r>
              <a:rPr lang="en-US" sz="1900" dirty="0" smtClean="0">
                <a:solidFill>
                  <a:srgbClr val="C00000"/>
                </a:solidFill>
              </a:rPr>
              <a:t>Regulatory environment in place </a:t>
            </a:r>
          </a:p>
          <a:p>
            <a:pPr marL="521208" lvl="1" eaLnBrk="1" fontAlgn="auto" hangingPunct="1">
              <a:lnSpc>
                <a:spcPct val="120000"/>
              </a:lnSpc>
              <a:spcAft>
                <a:spcPts val="0"/>
              </a:spcAft>
              <a:buClr>
                <a:srgbClr val="C00000"/>
              </a:buClr>
              <a:defRPr/>
            </a:pPr>
            <a:r>
              <a:rPr lang="en-US" sz="1900" dirty="0" smtClean="0">
                <a:solidFill>
                  <a:srgbClr val="C00000"/>
                </a:solidFill>
              </a:rPr>
              <a:t>Market infrastructure in place  </a:t>
            </a:r>
          </a:p>
          <a:p>
            <a:pPr marL="521208" lvl="1" eaLnBrk="1" fontAlgn="auto" hangingPunct="1">
              <a:lnSpc>
                <a:spcPct val="120000"/>
              </a:lnSpc>
              <a:spcAft>
                <a:spcPts val="0"/>
              </a:spcAft>
              <a:buClr>
                <a:srgbClr val="C00000"/>
              </a:buClr>
              <a:defRPr/>
            </a:pPr>
            <a:r>
              <a:rPr lang="en-US" sz="1900" dirty="0" smtClean="0">
                <a:solidFill>
                  <a:srgbClr val="C00000"/>
                </a:solidFill>
              </a:rPr>
              <a:t>Few restrictions on domestic or foreign investors </a:t>
            </a:r>
          </a:p>
        </p:txBody>
      </p:sp>
      <p:sp>
        <p:nvSpPr>
          <p:cNvPr id="4" name="Slide Number Placeholder 3"/>
          <p:cNvSpPr>
            <a:spLocks noGrp="1"/>
          </p:cNvSpPr>
          <p:nvPr>
            <p:ph type="sldNum" sz="quarter" idx="12"/>
          </p:nvPr>
        </p:nvSpPr>
        <p:spPr/>
        <p:txBody>
          <a:bodyPr/>
          <a:lstStyle/>
          <a:p>
            <a:fld id="{7199FE57-B04B-4B7C-816D-A15AF53620B8}"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III. Cash and Debt Management </a:t>
            </a:r>
            <a:br>
              <a:rPr lang="en-US" dirty="0" smtClean="0"/>
            </a:br>
            <a:r>
              <a:rPr lang="en-US" sz="2400" dirty="0" smtClean="0">
                <a:solidFill>
                  <a:schemeClr val="accent2"/>
                </a:solidFill>
              </a:rPr>
              <a:t>a. Separate, But Two Sides of the Same Coin</a:t>
            </a:r>
            <a:endParaRPr lang="en-US" sz="2400" dirty="0">
              <a:solidFill>
                <a:schemeClr val="accent2"/>
              </a:solidFill>
            </a:endParaRPr>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D2E57653-3E58-4892-A7ED-712530ACC680}" type="slidenum">
              <a:rPr kumimoji="0" lang="en-US" smtClean="0"/>
              <a:pPr/>
              <a:t>18</a:t>
            </a:fld>
            <a:endParaRPr kumimoji="0"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smtClean="0"/>
              <a:t>III. Cash and Debt Management</a:t>
            </a:r>
            <a:r>
              <a:rPr lang="en-US" dirty="0" smtClean="0"/>
              <a:t/>
            </a:r>
            <a:br>
              <a:rPr lang="en-US" dirty="0" smtClean="0"/>
            </a:br>
            <a:r>
              <a:rPr lang="en-US" sz="2400" dirty="0" smtClean="0">
                <a:solidFill>
                  <a:schemeClr val="accent2"/>
                </a:solidFill>
              </a:rPr>
              <a:t>b. Facing specific challenges</a:t>
            </a:r>
            <a:endParaRPr lang="en-US" sz="2400" dirty="0">
              <a:solidFill>
                <a:schemeClr val="accent2"/>
              </a:solidFill>
            </a:endParaRPr>
          </a:p>
        </p:txBody>
      </p:sp>
      <p:graphicFrame>
        <p:nvGraphicFramePr>
          <p:cNvPr id="5" name="Content Placeholder 4"/>
          <p:cNvGraphicFramePr>
            <a:graphicFrameLocks noGrp="1"/>
          </p:cNvGraphicFramePr>
          <p:nvPr>
            <p:ph idx="1"/>
          </p:nvPr>
        </p:nvGraphicFramePr>
        <p:xfrm>
          <a:off x="533400" y="1524000"/>
          <a:ext cx="81534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D2E57653-3E58-4892-A7ED-712530ACC680}" type="slidenum">
              <a:rPr kumimoji="0" lang="en-US" smtClean="0"/>
              <a:pPr/>
              <a:t>19</a:t>
            </a:fld>
            <a:endParaRPr kumimoji="0"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the Presentation</a:t>
            </a:r>
            <a:endParaRPr lang="en-US" dirty="0"/>
          </a:p>
        </p:txBody>
      </p:sp>
      <p:sp>
        <p:nvSpPr>
          <p:cNvPr id="3" name="Content Placeholder 2"/>
          <p:cNvSpPr>
            <a:spLocks noGrp="1"/>
          </p:cNvSpPr>
          <p:nvPr>
            <p:ph idx="1"/>
          </p:nvPr>
        </p:nvSpPr>
        <p:spPr>
          <a:xfrm>
            <a:off x="838200" y="1752600"/>
            <a:ext cx="7848600" cy="4525963"/>
          </a:xfrm>
        </p:spPr>
        <p:txBody>
          <a:bodyPr/>
          <a:lstStyle/>
          <a:p>
            <a:pPr marL="514350" indent="-514350">
              <a:lnSpc>
                <a:spcPct val="150000"/>
              </a:lnSpc>
              <a:buAutoNum type="romanUcPeriod"/>
            </a:pPr>
            <a:r>
              <a:rPr lang="en-US" sz="2400" b="0" dirty="0" smtClean="0"/>
              <a:t>Introduction</a:t>
            </a:r>
          </a:p>
          <a:p>
            <a:pPr marL="514350" indent="-514350">
              <a:lnSpc>
                <a:spcPct val="150000"/>
              </a:lnSpc>
              <a:buAutoNum type="romanUcPeriod"/>
            </a:pPr>
            <a:r>
              <a:rPr lang="en-US" sz="2400" b="0" dirty="0" smtClean="0"/>
              <a:t>Principles of Public Debt Management</a:t>
            </a:r>
          </a:p>
          <a:p>
            <a:pPr marL="514350" indent="-514350">
              <a:lnSpc>
                <a:spcPct val="150000"/>
              </a:lnSpc>
              <a:buAutoNum type="romanUcPeriod"/>
            </a:pPr>
            <a:r>
              <a:rPr lang="en-US" sz="2400" b="0" dirty="0" smtClean="0"/>
              <a:t>Cash and Debt Management</a:t>
            </a:r>
          </a:p>
          <a:p>
            <a:pPr marL="514350" indent="-514350">
              <a:lnSpc>
                <a:spcPct val="150000"/>
              </a:lnSpc>
              <a:buAutoNum type="romanUcPeriod"/>
            </a:pPr>
            <a:r>
              <a:rPr lang="en-US" sz="2400" b="0" dirty="0" smtClean="0"/>
              <a:t>Debt Management and Fiscal Policy</a:t>
            </a:r>
          </a:p>
          <a:p>
            <a:pPr marL="514350" indent="-514350">
              <a:lnSpc>
                <a:spcPct val="150000"/>
              </a:lnSpc>
              <a:buAutoNum type="romanUcPeriod"/>
            </a:pPr>
            <a:r>
              <a:rPr lang="en-US" sz="2400" b="0" dirty="0" smtClean="0"/>
              <a:t>Challenges for Cash and Debt Management</a:t>
            </a:r>
          </a:p>
          <a:p>
            <a:pPr marL="514350" indent="-514350">
              <a:lnSpc>
                <a:spcPct val="150000"/>
              </a:lnSpc>
              <a:buAutoNum type="romanUcPeriod"/>
            </a:pPr>
            <a:r>
              <a:rPr lang="en-US" sz="2400" b="0" dirty="0" smtClean="0"/>
              <a:t>Conclusions</a:t>
            </a:r>
          </a:p>
          <a:p>
            <a:endParaRPr lang="en-US" sz="2400"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7543800" cy="1066800"/>
          </a:xfrm>
        </p:spPr>
        <p:txBody>
          <a:bodyPr>
            <a:noAutofit/>
          </a:bodyPr>
          <a:lstStyle/>
          <a:p>
            <a:r>
              <a:rPr lang="en-US" dirty="0" smtClean="0">
                <a:solidFill>
                  <a:schemeClr val="accent1"/>
                </a:solidFill>
              </a:rPr>
              <a:t>III. Cash and Debt Management</a:t>
            </a:r>
            <a:br>
              <a:rPr lang="en-US" dirty="0" smtClean="0">
                <a:solidFill>
                  <a:schemeClr val="accent1"/>
                </a:solidFill>
              </a:rPr>
            </a:br>
            <a:r>
              <a:rPr lang="en-US" sz="2400" dirty="0" smtClean="0">
                <a:solidFill>
                  <a:schemeClr val="accent2"/>
                </a:solidFill>
              </a:rPr>
              <a:t>c. Rationale for Coordination</a:t>
            </a:r>
            <a:endParaRPr lang="en-US" sz="2400" dirty="0">
              <a:solidFill>
                <a:schemeClr val="accent2"/>
              </a:solidFill>
            </a:endParaRPr>
          </a:p>
        </p:txBody>
      </p:sp>
      <p:graphicFrame>
        <p:nvGraphicFramePr>
          <p:cNvPr id="5" name="Content Placeholder 4"/>
          <p:cNvGraphicFramePr>
            <a:graphicFrameLocks noGrp="1"/>
          </p:cNvGraphicFramePr>
          <p:nvPr>
            <p:ph idx="1"/>
          </p:nvPr>
        </p:nvGraphicFramePr>
        <p:xfrm>
          <a:off x="228600" y="1447800"/>
          <a:ext cx="8763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D2E57653-3E58-4892-A7ED-712530ACC680}" type="slidenum">
              <a:rPr kumimoji="0" lang="en-US" smtClean="0"/>
              <a:pPr/>
              <a:t>20</a:t>
            </a:fld>
            <a:endParaRPr kumimoji="0"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28600"/>
            <a:ext cx="7239000" cy="914400"/>
          </a:xfrm>
        </p:spPr>
        <p:txBody>
          <a:bodyPr/>
          <a:lstStyle/>
          <a:p>
            <a:pPr eaLnBrk="1" fontAlgn="auto" hangingPunct="1">
              <a:spcAft>
                <a:spcPts val="0"/>
              </a:spcAft>
              <a:defRPr/>
            </a:pPr>
            <a:r>
              <a:rPr lang="en-US" dirty="0" smtClean="0">
                <a:solidFill>
                  <a:srgbClr val="800000"/>
                </a:solidFill>
              </a:rPr>
              <a:t>IV. Debt Management and Fiscal Policy</a:t>
            </a:r>
            <a:br>
              <a:rPr lang="en-US" dirty="0" smtClean="0">
                <a:solidFill>
                  <a:srgbClr val="800000"/>
                </a:solidFill>
              </a:rPr>
            </a:br>
            <a:r>
              <a:rPr lang="en-US" sz="2400" dirty="0" smtClean="0">
                <a:solidFill>
                  <a:schemeClr val="accent2"/>
                </a:solidFill>
              </a:rPr>
              <a:t>a. Impact of Fiscal Policy on Debt Management</a:t>
            </a:r>
          </a:p>
        </p:txBody>
      </p:sp>
      <p:sp>
        <p:nvSpPr>
          <p:cNvPr id="22531" name="Rectangle 3"/>
          <p:cNvSpPr>
            <a:spLocks noGrp="1" noChangeArrowheads="1"/>
          </p:cNvSpPr>
          <p:nvPr>
            <p:ph idx="1"/>
          </p:nvPr>
        </p:nvSpPr>
        <p:spPr/>
        <p:txBody>
          <a:bodyPr/>
          <a:lstStyle/>
          <a:p>
            <a:pPr eaLnBrk="1" hangingPunct="1">
              <a:lnSpc>
                <a:spcPct val="80000"/>
              </a:lnSpc>
              <a:spcAft>
                <a:spcPts val="600"/>
              </a:spcAft>
            </a:pPr>
            <a:r>
              <a:rPr lang="en-US" sz="2400" b="0" dirty="0" smtClean="0"/>
              <a:t>Sound macroeconomic policies essential for active debt management</a:t>
            </a:r>
          </a:p>
          <a:p>
            <a:pPr eaLnBrk="1" hangingPunct="1">
              <a:lnSpc>
                <a:spcPct val="80000"/>
              </a:lnSpc>
              <a:spcAft>
                <a:spcPts val="600"/>
              </a:spcAft>
            </a:pPr>
            <a:r>
              <a:rPr lang="en-US" sz="2400" b="0" dirty="0" smtClean="0"/>
              <a:t>Sustainable fiscal position required to enable debt management strategies to be implemented</a:t>
            </a:r>
          </a:p>
          <a:p>
            <a:pPr lvl="1" eaLnBrk="1" hangingPunct="1">
              <a:lnSpc>
                <a:spcPct val="80000"/>
              </a:lnSpc>
              <a:spcAft>
                <a:spcPts val="600"/>
              </a:spcAft>
            </a:pPr>
            <a:r>
              <a:rPr lang="en-US" sz="2000" dirty="0" smtClean="0"/>
              <a:t>Access to capital markets predicated on confidence of investors in economy</a:t>
            </a:r>
          </a:p>
          <a:p>
            <a:pPr lvl="1" eaLnBrk="1" hangingPunct="1">
              <a:lnSpc>
                <a:spcPct val="80000"/>
              </a:lnSpc>
              <a:spcAft>
                <a:spcPts val="600"/>
              </a:spcAft>
            </a:pPr>
            <a:r>
              <a:rPr lang="en-US" sz="2000" dirty="0" smtClean="0"/>
              <a:t>Need sound macro policies to attract investors into domestic capital markets</a:t>
            </a:r>
          </a:p>
          <a:p>
            <a:pPr lvl="1" eaLnBrk="1" hangingPunct="1">
              <a:lnSpc>
                <a:spcPct val="80000"/>
              </a:lnSpc>
              <a:spcAft>
                <a:spcPts val="600"/>
              </a:spcAft>
            </a:pPr>
            <a:r>
              <a:rPr lang="en-US" sz="2000" dirty="0" smtClean="0"/>
              <a:t>Interest rate levels increase as deficit levels becomes increasingly unsustainable </a:t>
            </a:r>
          </a:p>
          <a:p>
            <a:pPr lvl="1" eaLnBrk="1" hangingPunct="1">
              <a:lnSpc>
                <a:spcPct val="80000"/>
              </a:lnSpc>
              <a:spcAft>
                <a:spcPts val="600"/>
              </a:spcAft>
            </a:pPr>
            <a:r>
              <a:rPr lang="en-US" sz="2000" dirty="0" smtClean="0"/>
              <a:t>High borrowing requirement reduces financing and management choices for borrowers</a:t>
            </a:r>
          </a:p>
          <a:p>
            <a:pPr lvl="2" eaLnBrk="1" hangingPunct="1">
              <a:lnSpc>
                <a:spcPct val="80000"/>
              </a:lnSpc>
              <a:spcAft>
                <a:spcPts val="600"/>
              </a:spcAft>
            </a:pPr>
            <a:r>
              <a:rPr lang="en-US" sz="1800" dirty="0" smtClean="0"/>
              <a:t>May become a “take whatever you can get” position</a:t>
            </a:r>
          </a:p>
          <a:p>
            <a:pPr lvl="2" eaLnBrk="1" hangingPunct="1">
              <a:lnSpc>
                <a:spcPct val="80000"/>
              </a:lnSpc>
              <a:spcAft>
                <a:spcPts val="600"/>
              </a:spcAft>
            </a:pPr>
            <a:r>
              <a:rPr lang="en-US" sz="1800" dirty="0" smtClean="0"/>
              <a:t>Rollover risk becomes an issue</a:t>
            </a:r>
          </a:p>
          <a:p>
            <a:pPr lvl="2" eaLnBrk="1" hangingPunct="1">
              <a:lnSpc>
                <a:spcPct val="80000"/>
              </a:lnSpc>
            </a:pPr>
            <a:endParaRPr lang="en-US" sz="1800" dirty="0" smtClean="0"/>
          </a:p>
        </p:txBody>
      </p:sp>
      <p:sp>
        <p:nvSpPr>
          <p:cNvPr id="4" name="Slide Number Placeholder 3"/>
          <p:cNvSpPr>
            <a:spLocks noGrp="1"/>
          </p:cNvSpPr>
          <p:nvPr>
            <p:ph type="sldNum" sz="quarter" idx="12"/>
          </p:nvPr>
        </p:nvSpPr>
        <p:spPr/>
        <p:txBody>
          <a:bodyPr/>
          <a:lstStyle/>
          <a:p>
            <a:fld id="{7199FE57-B04B-4B7C-816D-A15AF53620B8}"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914400"/>
          </a:xfrm>
        </p:spPr>
        <p:txBody>
          <a:bodyPr>
            <a:noAutofit/>
          </a:bodyPr>
          <a:lstStyle/>
          <a:p>
            <a:r>
              <a:rPr lang="en-US" dirty="0" smtClean="0"/>
              <a:t>V. Challenges for Cash and Debt Management</a:t>
            </a:r>
            <a:endParaRPr lang="en-US" dirty="0"/>
          </a:p>
        </p:txBody>
      </p:sp>
      <p:graphicFrame>
        <p:nvGraphicFramePr>
          <p:cNvPr id="5" name="Content Placeholder 4"/>
          <p:cNvGraphicFramePr>
            <a:graphicFrameLocks noGrp="1"/>
          </p:cNvGraphicFramePr>
          <p:nvPr>
            <p:ph idx="1"/>
          </p:nvPr>
        </p:nvGraphicFramePr>
        <p:xfrm>
          <a:off x="152400" y="1600200"/>
          <a:ext cx="89916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D2E57653-3E58-4892-A7ED-712530ACC680}" type="slidenum">
              <a:rPr kumimoji="0" lang="en-US" smtClean="0"/>
              <a:pPr/>
              <a:t>22</a:t>
            </a:fld>
            <a:endParaRPr kumimoji="0"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990600"/>
          </a:xfrm>
        </p:spPr>
        <p:txBody>
          <a:bodyPr/>
          <a:lstStyle/>
          <a:p>
            <a:r>
              <a:rPr lang="en-US" dirty="0" smtClean="0">
                <a:solidFill>
                  <a:schemeClr val="accent1"/>
                </a:solidFill>
              </a:rPr>
              <a:t>VI</a:t>
            </a:r>
            <a:r>
              <a:rPr lang="en-US" dirty="0" smtClean="0">
                <a:solidFill>
                  <a:schemeClr val="accent1"/>
                </a:solidFill>
              </a:rPr>
              <a:t>. Conclusions</a:t>
            </a:r>
            <a:br>
              <a:rPr lang="en-US" dirty="0" smtClean="0">
                <a:solidFill>
                  <a:schemeClr val="accent1"/>
                </a:solidFill>
              </a:rPr>
            </a:br>
            <a:r>
              <a:rPr lang="en-US" sz="2400" dirty="0" smtClean="0">
                <a:solidFill>
                  <a:schemeClr val="accent2"/>
                </a:solidFill>
              </a:rPr>
              <a:t>a. Lessons Learned from International Experience</a:t>
            </a:r>
            <a:endParaRPr lang="en-US" sz="2400" dirty="0">
              <a:solidFill>
                <a:schemeClr val="accent2"/>
              </a:solidFill>
            </a:endParaRPr>
          </a:p>
        </p:txBody>
      </p:sp>
      <p:sp>
        <p:nvSpPr>
          <p:cNvPr id="3" name="Content Placeholder 2"/>
          <p:cNvSpPr>
            <a:spLocks noGrp="1"/>
          </p:cNvSpPr>
          <p:nvPr>
            <p:ph idx="1"/>
          </p:nvPr>
        </p:nvSpPr>
        <p:spPr>
          <a:xfrm>
            <a:off x="457200" y="1828800"/>
            <a:ext cx="7467600" cy="4068763"/>
          </a:xfrm>
        </p:spPr>
        <p:txBody>
          <a:bodyPr>
            <a:normAutofit/>
          </a:bodyPr>
          <a:lstStyle/>
          <a:p>
            <a:endParaRPr lang="en-US" sz="1800" dirty="0" smtClean="0">
              <a:solidFill>
                <a:srgbClr val="C00000"/>
              </a:solidFill>
            </a:endParaRPr>
          </a:p>
          <a:p>
            <a:endParaRPr lang="en-US" sz="1800" dirty="0" smtClean="0"/>
          </a:p>
          <a:p>
            <a:endParaRPr lang="en-US" sz="2000" dirty="0" smtClean="0"/>
          </a:p>
          <a:p>
            <a:endParaRPr lang="en-US" sz="2000" dirty="0" smtClean="0"/>
          </a:p>
          <a:p>
            <a:endParaRPr lang="en-US" dirty="0"/>
          </a:p>
        </p:txBody>
      </p:sp>
      <p:sp>
        <p:nvSpPr>
          <p:cNvPr id="4" name="Slide Number Placeholder 3"/>
          <p:cNvSpPr>
            <a:spLocks noGrp="1"/>
          </p:cNvSpPr>
          <p:nvPr>
            <p:ph type="sldNum" sz="quarter" idx="12"/>
          </p:nvPr>
        </p:nvSpPr>
        <p:spPr/>
        <p:txBody>
          <a:bodyPr/>
          <a:lstStyle/>
          <a:p>
            <a:fld id="{CF41E484-CA7A-44EC-954D-407C7A37D825}" type="slidenum">
              <a:rPr lang="en-US" smtClean="0"/>
              <a:pPr/>
              <a:t>23</a:t>
            </a:fld>
            <a:endParaRPr lang="en-US"/>
          </a:p>
        </p:txBody>
      </p:sp>
      <p:sp>
        <p:nvSpPr>
          <p:cNvPr id="5" name="Content Placeholder 2"/>
          <p:cNvSpPr txBox="1">
            <a:spLocks/>
          </p:cNvSpPr>
          <p:nvPr/>
        </p:nvSpPr>
        <p:spPr>
          <a:xfrm>
            <a:off x="685800" y="1295400"/>
            <a:ext cx="7391400" cy="4800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000" b="0" i="0" u="none" strike="noStrike" kern="1200" cap="none" spc="0" normalizeH="0" baseline="0" noProof="0" dirty="0" smtClean="0">
                <a:ln>
                  <a:noFill/>
                </a:ln>
                <a:solidFill>
                  <a:schemeClr val="accent2"/>
                </a:solidFill>
                <a:effectLst/>
                <a:uLnTx/>
                <a:uFillTx/>
                <a:latin typeface="+mn-lt"/>
                <a:ea typeface="+mn-ea"/>
                <a:cs typeface="+mn-cs"/>
              </a:rPr>
              <a:t>Public debt management has become</a:t>
            </a:r>
            <a:r>
              <a:rPr kumimoji="0" lang="en-GB" sz="2000" b="0" i="0" u="none" strike="noStrike" kern="1200" cap="none" spc="0" normalizeH="0" noProof="0" dirty="0" smtClean="0">
                <a:ln>
                  <a:noFill/>
                </a:ln>
                <a:solidFill>
                  <a:schemeClr val="accent2"/>
                </a:solidFill>
                <a:effectLst/>
                <a:uLnTx/>
                <a:uFillTx/>
                <a:latin typeface="+mn-lt"/>
                <a:ea typeface="+mn-ea"/>
                <a:cs typeface="+mn-cs"/>
              </a:rPr>
              <a:t> increasingly important in many countries in light of increased debt/GDP levels and financial risks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000" b="0" i="0" u="none" strike="noStrike" kern="1200" cap="none" spc="0" normalizeH="0" noProof="0" dirty="0" smtClean="0">
                <a:ln>
                  <a:noFill/>
                </a:ln>
                <a:solidFill>
                  <a:schemeClr val="accent2"/>
                </a:solidFill>
                <a:effectLst/>
                <a:uLnTx/>
                <a:uFillTx/>
                <a:latin typeface="+mn-lt"/>
                <a:ea typeface="+mn-ea"/>
                <a:cs typeface="+mn-cs"/>
              </a:rPr>
              <a:t>Transparency, accountability and effective institutional arrangements are key elements of a modern debt management framework, including to ensure market confidence</a:t>
            </a:r>
          </a:p>
          <a:p>
            <a:pPr marL="342900" indent="-342900" eaLnBrk="1" fontAlgn="auto" hangingPunct="1">
              <a:spcAft>
                <a:spcPts val="0"/>
              </a:spcAft>
              <a:buFont typeface="Arial" pitchFamily="34" charset="0"/>
              <a:buChar char="•"/>
              <a:defRPr/>
            </a:pPr>
            <a:r>
              <a:rPr lang="en-GB" sz="2000" b="0" dirty="0" smtClean="0">
                <a:solidFill>
                  <a:schemeClr val="accent2"/>
                </a:solidFill>
              </a:rPr>
              <a:t>Many countries have established dedicated DMOs to consolidate and strengthen debt management as well as strengthened coordination between cash and debt </a:t>
            </a:r>
            <a:r>
              <a:rPr kumimoji="0" lang="en-GB" sz="2000" b="0" i="0" u="none" strike="noStrike" kern="1200" cap="none" spc="0" normalizeH="0" noProof="0" dirty="0" smtClean="0">
                <a:ln>
                  <a:noFill/>
                </a:ln>
                <a:solidFill>
                  <a:schemeClr val="accent2"/>
                </a:solidFill>
                <a:effectLst/>
                <a:uLnTx/>
                <a:uFillTx/>
                <a:latin typeface="+mn-lt"/>
                <a:ea typeface="+mn-ea"/>
                <a:cs typeface="+mn-cs"/>
              </a:rPr>
              <a:t>management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GB" sz="2000" b="0" dirty="0" smtClean="0">
                <a:solidFill>
                  <a:schemeClr val="accent2"/>
                </a:solidFill>
                <a:latin typeface="+mn-lt"/>
                <a:cs typeface="+mn-cs"/>
              </a:rPr>
              <a:t>Sound macro-fiscal policies with a medium-term perspective are essential for effective debt management  and fiscal sustainability</a:t>
            </a:r>
            <a:endParaRPr kumimoji="0" lang="en-GB" sz="2000" b="0" i="0" u="none" strike="noStrike" kern="1200" cap="none" spc="0" normalizeH="0" baseline="0" noProof="0" dirty="0" smtClean="0">
              <a:ln>
                <a:noFill/>
              </a:ln>
              <a:solidFill>
                <a:schemeClr val="accent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 Conclusions</a:t>
            </a:r>
            <a:br>
              <a:rPr lang="en-US" dirty="0" smtClean="0"/>
            </a:br>
            <a:r>
              <a:rPr lang="en-US" sz="2400" dirty="0" smtClean="0">
                <a:solidFill>
                  <a:schemeClr val="accent2"/>
                </a:solidFill>
              </a:rPr>
              <a:t>b. Some Possible Issues of Relevance for Consideration in Iran</a:t>
            </a:r>
            <a:endParaRPr lang="en-US" dirty="0"/>
          </a:p>
        </p:txBody>
      </p:sp>
      <p:sp>
        <p:nvSpPr>
          <p:cNvPr id="3" name="Content Placeholder 2"/>
          <p:cNvSpPr>
            <a:spLocks noGrp="1"/>
          </p:cNvSpPr>
          <p:nvPr>
            <p:ph idx="1"/>
          </p:nvPr>
        </p:nvSpPr>
        <p:spPr/>
        <p:txBody>
          <a:bodyPr/>
          <a:lstStyle/>
          <a:p>
            <a:r>
              <a:rPr lang="en-US" sz="2200" b="0" dirty="0" smtClean="0"/>
              <a:t>To what extent is public debt management still fragmented and what is the potential for consolidation?</a:t>
            </a:r>
          </a:p>
          <a:p>
            <a:r>
              <a:rPr lang="en-US" sz="2200" b="0" dirty="0" smtClean="0"/>
              <a:t>Is debt management sufficiently safeguarded by a clear and transparent legal framework?  </a:t>
            </a:r>
          </a:p>
          <a:p>
            <a:r>
              <a:rPr lang="en-US" sz="2200" b="0" dirty="0" smtClean="0"/>
              <a:t>Does the institutional framework for debt management meet the principles for good international practice?</a:t>
            </a:r>
          </a:p>
          <a:p>
            <a:r>
              <a:rPr lang="en-US" sz="2200" b="0" dirty="0" smtClean="0"/>
              <a:t>How can cash and debt management be better coordinated?</a:t>
            </a:r>
          </a:p>
          <a:p>
            <a:r>
              <a:rPr lang="en-US" sz="2200" b="0" dirty="0" smtClean="0"/>
              <a:t>What is the potential and challenges in further developing the government securities market?</a:t>
            </a:r>
          </a:p>
          <a:p>
            <a:r>
              <a:rPr lang="en-US" sz="2200" b="0" dirty="0" smtClean="0"/>
              <a:t>Are the pre-conditions in place to develop and effectively implement a medium-term debt management strategy, including sufficient medium-term fiscal policy guidance and discipline? </a:t>
            </a:r>
          </a:p>
          <a:p>
            <a:endParaRPr lang="en-US"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24</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Introduction</a:t>
            </a:r>
            <a:r>
              <a:rPr lang="en-US" dirty="0" smtClean="0">
                <a:solidFill>
                  <a:srgbClr val="800000"/>
                </a:solidFill>
              </a:rPr>
              <a:t/>
            </a:r>
            <a:br>
              <a:rPr lang="en-US" dirty="0" smtClean="0">
                <a:solidFill>
                  <a:srgbClr val="800000"/>
                </a:solidFill>
              </a:rPr>
            </a:br>
            <a:r>
              <a:rPr lang="en-US" sz="2400" dirty="0" smtClean="0">
                <a:solidFill>
                  <a:schemeClr val="accent2"/>
                </a:solidFill>
              </a:rPr>
              <a:t>a. </a:t>
            </a:r>
            <a:r>
              <a:rPr lang="en-US" sz="2400" dirty="0" smtClean="0">
                <a:solidFill>
                  <a:schemeClr val="accent2"/>
                </a:solidFill>
              </a:rPr>
              <a:t>What is Public Debt Management?</a:t>
            </a:r>
            <a:endParaRPr lang="en-US" sz="2400" dirty="0"/>
          </a:p>
        </p:txBody>
      </p:sp>
      <p:sp>
        <p:nvSpPr>
          <p:cNvPr id="3" name="Content Placeholder 2"/>
          <p:cNvSpPr>
            <a:spLocks noGrp="1"/>
          </p:cNvSpPr>
          <p:nvPr>
            <p:ph idx="1"/>
          </p:nvPr>
        </p:nvSpPr>
        <p:spPr>
          <a:xfrm>
            <a:off x="457200" y="990600"/>
            <a:ext cx="8229600" cy="4876800"/>
          </a:xfrm>
        </p:spPr>
        <p:txBody>
          <a:bodyPr/>
          <a:lstStyle/>
          <a:p>
            <a:pPr marL="0" indent="0" eaLnBrk="1" hangingPunct="1">
              <a:spcAft>
                <a:spcPts val="1200"/>
              </a:spcAft>
              <a:buFont typeface="Wingdings" pitchFamily="2" charset="2"/>
              <a:buNone/>
            </a:pPr>
            <a:endParaRPr lang="en-US" sz="2400" b="0" i="1" dirty="0" smtClean="0">
              <a:solidFill>
                <a:srgbClr val="000066"/>
              </a:solidFill>
            </a:endParaRPr>
          </a:p>
          <a:p>
            <a:pPr marL="0" indent="0" eaLnBrk="1" hangingPunct="1">
              <a:lnSpc>
                <a:spcPct val="150000"/>
              </a:lnSpc>
              <a:spcAft>
                <a:spcPts val="1200"/>
              </a:spcAft>
              <a:buFont typeface="Wingdings" pitchFamily="2" charset="2"/>
              <a:buNone/>
            </a:pPr>
            <a:r>
              <a:rPr lang="en-US" sz="2400" b="0" i="1" dirty="0" smtClean="0">
                <a:solidFill>
                  <a:srgbClr val="000066"/>
                </a:solidFill>
              </a:rPr>
              <a:t>“Public debt management is the framework, system, or process that allows the required amount of government funding to be raised in a manner consistent with government’s risk and cost objectives and any other debt management goals.”</a:t>
            </a:r>
            <a:r>
              <a:rPr lang="en-US" sz="2400" b="0" i="1" baseline="30000" dirty="0" smtClean="0">
                <a:solidFill>
                  <a:srgbClr val="000066"/>
                </a:solidFill>
              </a:rPr>
              <a:t>1</a:t>
            </a:r>
            <a:endParaRPr lang="en-US" sz="2400" b="0" i="1" baseline="30000" dirty="0" smtClean="0">
              <a:solidFill>
                <a:srgbClr val="000066"/>
              </a:solidFill>
            </a:endParaRPr>
          </a:p>
          <a:p>
            <a:pPr marL="0" indent="0" eaLnBrk="1" hangingPunct="1">
              <a:buFont typeface="Wingdings" pitchFamily="2" charset="2"/>
              <a:buNone/>
            </a:pPr>
            <a:endParaRPr lang="en-US" sz="1600" dirty="0" smtClean="0"/>
          </a:p>
          <a:p>
            <a:pPr marL="0" indent="0" eaLnBrk="1" hangingPunct="1">
              <a:buFont typeface="Wingdings" pitchFamily="2" charset="2"/>
              <a:buNone/>
            </a:pPr>
            <a:r>
              <a:rPr lang="en-US" sz="1600" b="0" dirty="0" smtClean="0">
                <a:solidFill>
                  <a:srgbClr val="800000"/>
                </a:solidFill>
              </a:rPr>
              <a:t>1/ </a:t>
            </a:r>
            <a:r>
              <a:rPr lang="en-US" sz="1600" b="0" dirty="0" smtClean="0">
                <a:solidFill>
                  <a:srgbClr val="800000"/>
                </a:solidFill>
              </a:rPr>
              <a:t>“Cash Management and Debt Management: Two Sides of the Same Coin?” in Public Financial Management and its Emerging Architecture, IMF, 2013</a:t>
            </a:r>
            <a:endParaRPr lang="en-US" sz="1600" dirty="0"/>
          </a:p>
        </p:txBody>
      </p:sp>
      <p:sp>
        <p:nvSpPr>
          <p:cNvPr id="4" name="Slide Number Placeholder 3"/>
          <p:cNvSpPr>
            <a:spLocks noGrp="1"/>
          </p:cNvSpPr>
          <p:nvPr>
            <p:ph type="sldNum" sz="quarter" idx="12"/>
          </p:nvPr>
        </p:nvSpPr>
        <p:spPr/>
        <p:txBody>
          <a:bodyPr/>
          <a:lstStyle/>
          <a:p>
            <a:fld id="{7199FE57-B04B-4B7C-816D-A15AF53620B8}"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7543800" cy="990600"/>
          </a:xfrm>
        </p:spPr>
        <p:txBody>
          <a:bodyPr anchor="ctr" anchorCtr="0"/>
          <a:lstStyle/>
          <a:p>
            <a:r>
              <a:rPr lang="en-US" dirty="0" smtClean="0"/>
              <a:t>I. Introduction</a:t>
            </a:r>
            <a:r>
              <a:rPr lang="en-US" dirty="0" smtClean="0">
                <a:solidFill>
                  <a:srgbClr val="800000"/>
                </a:solidFill>
              </a:rPr>
              <a:t/>
            </a:r>
            <a:br>
              <a:rPr lang="en-US" dirty="0" smtClean="0">
                <a:solidFill>
                  <a:srgbClr val="800000"/>
                </a:solidFill>
              </a:rPr>
            </a:br>
            <a:r>
              <a:rPr lang="en-US" sz="2400" dirty="0" smtClean="0">
                <a:solidFill>
                  <a:schemeClr val="accent2"/>
                </a:solidFill>
              </a:rPr>
              <a:t>b. </a:t>
            </a:r>
            <a:r>
              <a:rPr lang="en-US" sz="2400" dirty="0" smtClean="0">
                <a:solidFill>
                  <a:schemeClr val="accent2"/>
                </a:solidFill>
              </a:rPr>
              <a:t>Increased Significance of D</a:t>
            </a:r>
            <a:r>
              <a:rPr lang="en-US" sz="2400" dirty="0" smtClean="0">
                <a:solidFill>
                  <a:schemeClr val="accent2"/>
                </a:solidFill>
              </a:rPr>
              <a:t>ebt Management</a:t>
            </a:r>
            <a:endParaRPr lang="en-US" sz="2400" dirty="0">
              <a:solidFill>
                <a:srgbClr val="000066"/>
              </a:solidFill>
            </a:endParaRPr>
          </a:p>
        </p:txBody>
      </p:sp>
      <p:sp>
        <p:nvSpPr>
          <p:cNvPr id="3" name="Content Placeholder 2"/>
          <p:cNvSpPr>
            <a:spLocks noGrp="1"/>
          </p:cNvSpPr>
          <p:nvPr>
            <p:ph idx="1"/>
          </p:nvPr>
        </p:nvSpPr>
        <p:spPr>
          <a:xfrm>
            <a:off x="457200" y="1295400"/>
            <a:ext cx="8305800" cy="4648200"/>
          </a:xfrm>
        </p:spPr>
        <p:txBody>
          <a:bodyPr anchor="ctr"/>
          <a:lstStyle/>
          <a:p>
            <a:pPr marL="457200" indent="-457200">
              <a:lnSpc>
                <a:spcPct val="110000"/>
              </a:lnSpc>
              <a:spcBef>
                <a:spcPts val="1200"/>
              </a:spcBef>
              <a:spcAft>
                <a:spcPts val="0"/>
              </a:spcAft>
              <a:buFont typeface="+mj-lt"/>
              <a:buAutoNum type="romanUcPeriod"/>
            </a:pPr>
            <a:r>
              <a:rPr lang="en-US" sz="2400" dirty="0" smtClean="0"/>
              <a:t>Key Features of Modern Cash Management</a:t>
            </a:r>
          </a:p>
          <a:p>
            <a:pPr marL="457200" indent="-457200">
              <a:lnSpc>
                <a:spcPct val="110000"/>
              </a:lnSpc>
              <a:spcBef>
                <a:spcPts val="1200"/>
              </a:spcBef>
              <a:spcAft>
                <a:spcPts val="0"/>
              </a:spcAft>
              <a:buFont typeface="+mj-lt"/>
              <a:buAutoNum type="romanUcPeriod"/>
            </a:pPr>
            <a:r>
              <a:rPr lang="en-US" sz="2400" dirty="0" smtClean="0"/>
              <a:t>Sequencing of Cash Management Reforms</a:t>
            </a:r>
          </a:p>
          <a:p>
            <a:pPr marL="857250" lvl="1" indent="-457200">
              <a:lnSpc>
                <a:spcPct val="110000"/>
              </a:lnSpc>
              <a:spcBef>
                <a:spcPts val="1200"/>
              </a:spcBef>
              <a:spcAft>
                <a:spcPts val="0"/>
              </a:spcAft>
              <a:buFont typeface="+mj-lt"/>
              <a:buAutoNum type="romanUcPeriod"/>
            </a:pPr>
            <a:r>
              <a:rPr lang="en-US" sz="2000" dirty="0" smtClean="0"/>
              <a:t>Government Banking Arrangements - TSA</a:t>
            </a:r>
          </a:p>
          <a:p>
            <a:pPr marL="857250" lvl="1" indent="-457200">
              <a:lnSpc>
                <a:spcPct val="110000"/>
              </a:lnSpc>
              <a:spcBef>
                <a:spcPts val="1200"/>
              </a:spcBef>
              <a:spcAft>
                <a:spcPts val="0"/>
              </a:spcAft>
              <a:buFont typeface="+mj-lt"/>
              <a:buAutoNum type="romanUcPeriod"/>
            </a:pPr>
            <a:r>
              <a:rPr lang="en-US" sz="2000" dirty="0" smtClean="0"/>
              <a:t>Cash Forecasting</a:t>
            </a:r>
          </a:p>
          <a:p>
            <a:pPr marL="857250" lvl="1" indent="-457200">
              <a:lnSpc>
                <a:spcPct val="110000"/>
              </a:lnSpc>
              <a:spcBef>
                <a:spcPts val="1200"/>
              </a:spcBef>
              <a:spcAft>
                <a:spcPts val="0"/>
              </a:spcAft>
              <a:buFont typeface="+mj-lt"/>
              <a:buAutoNum type="romanUcPeriod"/>
            </a:pPr>
            <a:r>
              <a:rPr lang="en-US" sz="2000" dirty="0" smtClean="0"/>
              <a:t>Active Cash Management</a:t>
            </a:r>
          </a:p>
          <a:p>
            <a:pPr marL="857250" lvl="1" indent="-457200">
              <a:lnSpc>
                <a:spcPct val="110000"/>
              </a:lnSpc>
              <a:spcBef>
                <a:spcPts val="1200"/>
              </a:spcBef>
              <a:spcAft>
                <a:spcPts val="0"/>
              </a:spcAft>
              <a:buFont typeface="+mj-lt"/>
              <a:buAutoNum type="romanUcPeriod"/>
            </a:pPr>
            <a:endParaRPr lang="en-US" sz="2000" dirty="0" smtClean="0"/>
          </a:p>
          <a:p>
            <a:pPr marL="857250" lvl="1" indent="-457200">
              <a:lnSpc>
                <a:spcPct val="110000"/>
              </a:lnSpc>
              <a:spcBef>
                <a:spcPts val="1200"/>
              </a:spcBef>
              <a:spcAft>
                <a:spcPts val="0"/>
              </a:spcAft>
              <a:buNone/>
            </a:pPr>
            <a:endParaRPr lang="en-US" sz="2000" dirty="0" smtClean="0"/>
          </a:p>
          <a:p>
            <a:pPr marL="857250" lvl="1" indent="-457200">
              <a:lnSpc>
                <a:spcPct val="110000"/>
              </a:lnSpc>
              <a:spcBef>
                <a:spcPts val="1200"/>
              </a:spcBef>
              <a:spcAft>
                <a:spcPts val="0"/>
              </a:spcAft>
              <a:buNone/>
            </a:pPr>
            <a:endParaRPr lang="en-US" sz="2000" dirty="0" smtClean="0"/>
          </a:p>
        </p:txBody>
      </p:sp>
      <p:sp>
        <p:nvSpPr>
          <p:cNvPr id="5" name="Slide Number Placeholder 4"/>
          <p:cNvSpPr>
            <a:spLocks noGrp="1"/>
          </p:cNvSpPr>
          <p:nvPr>
            <p:ph type="sldNum" sz="quarter" idx="12"/>
          </p:nvPr>
        </p:nvSpPr>
        <p:spPr>
          <a:xfrm>
            <a:off x="6705600" y="6381750"/>
            <a:ext cx="2133600" cy="476250"/>
          </a:xfrm>
        </p:spPr>
        <p:txBody>
          <a:bodyPr/>
          <a:lstStyle/>
          <a:p>
            <a:endParaRPr lang="en-US" sz="2400" dirty="0">
              <a:solidFill>
                <a:schemeClr val="accent2"/>
              </a:solidFill>
              <a:latin typeface="+mn-lt"/>
              <a:cs typeface="+mn-cs"/>
            </a:endParaRPr>
          </a:p>
        </p:txBody>
      </p:sp>
      <p:graphicFrame>
        <p:nvGraphicFramePr>
          <p:cNvPr id="6" name="Content Placeholder 4"/>
          <p:cNvGraphicFramePr>
            <a:graphicFrameLocks/>
          </p:cNvGraphicFramePr>
          <p:nvPr/>
        </p:nvGraphicFramePr>
        <p:xfrm>
          <a:off x="228600" y="1600200"/>
          <a:ext cx="8610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457200" y="6172200"/>
            <a:ext cx="7772400" cy="338554"/>
          </a:xfrm>
          <a:prstGeom prst="rect">
            <a:avLst/>
          </a:prstGeom>
          <a:noFill/>
        </p:spPr>
        <p:txBody>
          <a:bodyPr wrap="square" rtlCol="0">
            <a:spAutoFit/>
          </a:bodyPr>
          <a:lstStyle/>
          <a:p>
            <a:r>
              <a:rPr lang="en-US" sz="1600" b="0" dirty="0" smtClean="0">
                <a:solidFill>
                  <a:schemeClr val="accent2"/>
                </a:solidFill>
              </a:rPr>
              <a:t>Source: Bank for International Settlements</a:t>
            </a:r>
            <a:r>
              <a:rPr lang="en-US" sz="1600" b="0" dirty="0" smtClean="0"/>
              <a:t> </a:t>
            </a:r>
            <a:endParaRPr lang="en-US" sz="1600" b="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066800"/>
          </a:xfrm>
        </p:spPr>
        <p:txBody>
          <a:bodyPr/>
          <a:lstStyle/>
          <a:p>
            <a:r>
              <a:rPr lang="en-US" dirty="0" smtClean="0"/>
              <a:t>I. Introduction</a:t>
            </a:r>
            <a:br>
              <a:rPr lang="en-US" dirty="0" smtClean="0"/>
            </a:br>
            <a:r>
              <a:rPr lang="en-US" sz="2400" dirty="0" smtClean="0">
                <a:solidFill>
                  <a:schemeClr val="accent2"/>
                </a:solidFill>
              </a:rPr>
              <a:t>c</a:t>
            </a:r>
            <a:r>
              <a:rPr lang="en-US" sz="2400" dirty="0" smtClean="0">
                <a:solidFill>
                  <a:schemeClr val="accent2"/>
                </a:solidFill>
              </a:rPr>
              <a:t>. B</a:t>
            </a:r>
            <a:r>
              <a:rPr lang="en-US" sz="2400" dirty="0" smtClean="0">
                <a:solidFill>
                  <a:schemeClr val="accent2"/>
                </a:solidFill>
              </a:rPr>
              <a:t>enefits </a:t>
            </a:r>
            <a:r>
              <a:rPr lang="en-US" sz="2400" dirty="0" smtClean="0">
                <a:solidFill>
                  <a:schemeClr val="accent2"/>
                </a:solidFill>
              </a:rPr>
              <a:t>from Strengthening Debt Management</a:t>
            </a:r>
            <a:r>
              <a:rPr lang="en-US" dirty="0" smtClean="0"/>
              <a:t> </a:t>
            </a:r>
            <a:endParaRPr lang="en-US" dirty="0"/>
          </a:p>
        </p:txBody>
      </p:sp>
      <p:sp>
        <p:nvSpPr>
          <p:cNvPr id="3" name="Content Placeholder 2"/>
          <p:cNvSpPr>
            <a:spLocks noGrp="1"/>
          </p:cNvSpPr>
          <p:nvPr>
            <p:ph idx="1"/>
          </p:nvPr>
        </p:nvSpPr>
        <p:spPr>
          <a:xfrm>
            <a:off x="304800" y="1371600"/>
            <a:ext cx="8534400" cy="4754563"/>
          </a:xfrm>
        </p:spPr>
        <p:txBody>
          <a:bodyPr/>
          <a:lstStyle/>
          <a:p>
            <a:r>
              <a:rPr lang="en-US" sz="2400" b="0" dirty="0" smtClean="0">
                <a:solidFill>
                  <a:srgbClr val="000066"/>
                </a:solidFill>
              </a:rPr>
              <a:t>A more professional approach to debt management brings a number benefits, ranging from:</a:t>
            </a:r>
          </a:p>
          <a:p>
            <a:pPr lvl="1">
              <a:spcAft>
                <a:spcPts val="0"/>
              </a:spcAft>
            </a:pPr>
            <a:r>
              <a:rPr lang="en-US" sz="2000" b="0" dirty="0" smtClean="0"/>
              <a:t>lower debt service costs</a:t>
            </a:r>
          </a:p>
          <a:p>
            <a:pPr lvl="1">
              <a:spcAft>
                <a:spcPts val="0"/>
              </a:spcAft>
            </a:pPr>
            <a:r>
              <a:rPr lang="en-US" sz="2000" b="0" dirty="0" smtClean="0"/>
              <a:t>better access to capital markets,</a:t>
            </a:r>
          </a:p>
          <a:p>
            <a:pPr lvl="1">
              <a:spcAft>
                <a:spcPts val="0"/>
              </a:spcAft>
            </a:pPr>
            <a:r>
              <a:rPr lang="en-US" sz="2000" b="0" dirty="0" smtClean="0"/>
              <a:t>reduced volatility through better information and risk management </a:t>
            </a:r>
          </a:p>
          <a:p>
            <a:pPr lvl="1">
              <a:spcAft>
                <a:spcPts val="0"/>
              </a:spcAft>
            </a:pPr>
            <a:r>
              <a:rPr lang="en-US" sz="2000" b="0" dirty="0" smtClean="0"/>
              <a:t>the development of domestic capital markets</a:t>
            </a:r>
            <a:endParaRPr lang="en-US" sz="2000" dirty="0" smtClean="0"/>
          </a:p>
          <a:p>
            <a:pPr lvl="1">
              <a:spcAft>
                <a:spcPts val="0"/>
              </a:spcAft>
            </a:pPr>
            <a:r>
              <a:rPr lang="en-US" sz="2000" dirty="0" smtClean="0"/>
              <a:t>more efficient use of governments financial resources</a:t>
            </a:r>
          </a:p>
          <a:p>
            <a:pPr>
              <a:defRPr/>
            </a:pPr>
            <a:r>
              <a:rPr lang="en-US" sz="2400" b="0" dirty="0" smtClean="0">
                <a:solidFill>
                  <a:srgbClr val="000066"/>
                </a:solidFill>
              </a:rPr>
              <a:t>Debt management and debt sustainability are separate but inextricably linked: </a:t>
            </a:r>
          </a:p>
          <a:p>
            <a:pPr lvl="1">
              <a:spcAft>
                <a:spcPts val="0"/>
              </a:spcAft>
              <a:buClr>
                <a:srgbClr val="C00000"/>
              </a:buClr>
              <a:defRPr/>
            </a:pPr>
            <a:r>
              <a:rPr lang="en-US" sz="2000" dirty="0" smtClean="0"/>
              <a:t>Although poor debt management can contribute, broader fiscal policy is the main determinant of debt sustainability</a:t>
            </a:r>
          </a:p>
          <a:p>
            <a:pPr lvl="1">
              <a:spcAft>
                <a:spcPts val="0"/>
              </a:spcAft>
              <a:buClr>
                <a:srgbClr val="C00000"/>
              </a:buClr>
              <a:defRPr/>
            </a:pPr>
            <a:r>
              <a:rPr lang="en-US" sz="2000" dirty="0" smtClean="0"/>
              <a:t>Debt management strategies must be considered as part of a wider fiscal policy if it is to be effective in achieving its objectives </a:t>
            </a:r>
          </a:p>
          <a:p>
            <a:pPr lvl="2"/>
            <a:endParaRPr lang="en-US" sz="1800" dirty="0"/>
          </a:p>
        </p:txBody>
      </p:sp>
      <p:sp>
        <p:nvSpPr>
          <p:cNvPr id="4" name="Slide Number Placeholder 3"/>
          <p:cNvSpPr>
            <a:spLocks noGrp="1"/>
          </p:cNvSpPr>
          <p:nvPr>
            <p:ph type="sldNum" sz="quarter" idx="12"/>
          </p:nvPr>
        </p:nvSpPr>
        <p:spPr/>
        <p:txBody>
          <a:bodyPr/>
          <a:lstStyle/>
          <a:p>
            <a:pPr>
              <a:defRPr/>
            </a:pPr>
            <a:fld id="{9DF28777-501E-4EF0-8E7B-148DED03333F}"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8600" y="228600"/>
            <a:ext cx="7467600" cy="838200"/>
          </a:xfrm>
        </p:spPr>
        <p:txBody>
          <a:bodyPr>
            <a:normAutofit fontScale="90000"/>
          </a:bodyPr>
          <a:lstStyle/>
          <a:p>
            <a:pPr eaLnBrk="1" fontAlgn="auto" hangingPunct="1">
              <a:spcAft>
                <a:spcPts val="0"/>
              </a:spcAft>
              <a:defRPr/>
            </a:pPr>
            <a:r>
              <a:rPr lang="en-US" sz="3000" dirty="0" smtClean="0"/>
              <a:t/>
            </a:r>
            <a:br>
              <a:rPr lang="en-US" sz="3000" dirty="0" smtClean="0"/>
            </a:br>
            <a:r>
              <a:rPr lang="en-US" sz="3000" dirty="0" smtClean="0"/>
              <a:t>II. Principles of Public Debt Management</a:t>
            </a:r>
          </a:p>
        </p:txBody>
      </p:sp>
      <p:sp>
        <p:nvSpPr>
          <p:cNvPr id="51203" name="Rectangle 3"/>
          <p:cNvSpPr>
            <a:spLocks noGrp="1" noChangeArrowheads="1"/>
          </p:cNvSpPr>
          <p:nvPr>
            <p:ph idx="1"/>
          </p:nvPr>
        </p:nvSpPr>
        <p:spPr>
          <a:xfrm>
            <a:off x="457200" y="1447800"/>
            <a:ext cx="7620000" cy="5029200"/>
          </a:xfrm>
        </p:spPr>
        <p:txBody>
          <a:bodyPr/>
          <a:lstStyle/>
          <a:p>
            <a:pPr eaLnBrk="1" hangingPunct="1">
              <a:lnSpc>
                <a:spcPct val="80000"/>
              </a:lnSpc>
              <a:buFont typeface="Wingdings" pitchFamily="2" charset="2"/>
              <a:buNone/>
            </a:pPr>
            <a:r>
              <a:rPr lang="en-US" sz="2000" dirty="0" smtClean="0"/>
              <a:t>	</a:t>
            </a:r>
            <a:endParaRPr lang="en-US" sz="2100" dirty="0" smtClean="0"/>
          </a:p>
          <a:p>
            <a:pPr marL="914400" lvl="1" indent="-457200" eaLnBrk="1" hangingPunct="1">
              <a:buFont typeface="+mj-lt"/>
              <a:buAutoNum type="alphaLcParenR"/>
            </a:pPr>
            <a:r>
              <a:rPr lang="en-US" sz="2100" dirty="0" smtClean="0">
                <a:solidFill>
                  <a:schemeClr val="accent2"/>
                </a:solidFill>
              </a:rPr>
              <a:t>Debt management objectives and coordination</a:t>
            </a:r>
          </a:p>
          <a:p>
            <a:pPr lvl="1" eaLnBrk="1" hangingPunct="1">
              <a:buFont typeface="+mj-lt"/>
              <a:buAutoNum type="alphaLcParenR"/>
            </a:pPr>
            <a:endParaRPr lang="en-US" sz="1000" dirty="0" smtClean="0">
              <a:solidFill>
                <a:schemeClr val="accent2"/>
              </a:solidFill>
            </a:endParaRPr>
          </a:p>
          <a:p>
            <a:pPr marL="914400" lvl="1" indent="-457200" eaLnBrk="1" hangingPunct="1">
              <a:buFont typeface="+mj-lt"/>
              <a:buAutoNum type="alphaLcParenR"/>
            </a:pPr>
            <a:r>
              <a:rPr lang="en-US" sz="2100" dirty="0" smtClean="0">
                <a:solidFill>
                  <a:schemeClr val="accent2"/>
                </a:solidFill>
              </a:rPr>
              <a:t>Transparency and accountability</a:t>
            </a:r>
          </a:p>
          <a:p>
            <a:pPr lvl="1" eaLnBrk="1" hangingPunct="1">
              <a:buFont typeface="+mj-lt"/>
              <a:buAutoNum type="alphaLcParenR"/>
            </a:pPr>
            <a:endParaRPr lang="en-US" sz="1000" dirty="0" smtClean="0">
              <a:solidFill>
                <a:schemeClr val="accent2"/>
              </a:solidFill>
            </a:endParaRPr>
          </a:p>
          <a:p>
            <a:pPr marL="914400" lvl="1" indent="-457200" eaLnBrk="1" hangingPunct="1">
              <a:buFont typeface="+mj-lt"/>
              <a:buAutoNum type="alphaLcParenR"/>
            </a:pPr>
            <a:r>
              <a:rPr lang="en-US" sz="2100" dirty="0" smtClean="0">
                <a:solidFill>
                  <a:schemeClr val="accent2"/>
                </a:solidFill>
              </a:rPr>
              <a:t>Institutional framework</a:t>
            </a:r>
          </a:p>
          <a:p>
            <a:pPr lvl="1" eaLnBrk="1" hangingPunct="1">
              <a:buFont typeface="+mj-lt"/>
              <a:buAutoNum type="alphaLcParenR"/>
            </a:pPr>
            <a:endParaRPr lang="en-US" sz="1000" dirty="0" smtClean="0">
              <a:solidFill>
                <a:schemeClr val="accent2"/>
              </a:solidFill>
            </a:endParaRPr>
          </a:p>
          <a:p>
            <a:pPr marL="914400" lvl="1" indent="-457200" eaLnBrk="1" hangingPunct="1">
              <a:buFont typeface="+mj-lt"/>
              <a:buAutoNum type="alphaLcParenR"/>
            </a:pPr>
            <a:r>
              <a:rPr lang="en-US" sz="2100" dirty="0" smtClean="0">
                <a:solidFill>
                  <a:schemeClr val="accent2"/>
                </a:solidFill>
              </a:rPr>
              <a:t>Debt management strategy</a:t>
            </a:r>
          </a:p>
          <a:p>
            <a:pPr lvl="1" eaLnBrk="1" hangingPunct="1">
              <a:buFont typeface="+mj-lt"/>
              <a:buAutoNum type="alphaLcParenR"/>
            </a:pPr>
            <a:endParaRPr lang="en-US" sz="1000" dirty="0" smtClean="0">
              <a:solidFill>
                <a:schemeClr val="accent2"/>
              </a:solidFill>
            </a:endParaRPr>
          </a:p>
          <a:p>
            <a:pPr marL="914400" lvl="1" indent="-457200" eaLnBrk="1" hangingPunct="1">
              <a:buFont typeface="+mj-lt"/>
              <a:buAutoNum type="alphaLcParenR"/>
            </a:pPr>
            <a:r>
              <a:rPr lang="en-US" sz="2100" dirty="0" smtClean="0">
                <a:solidFill>
                  <a:schemeClr val="accent2"/>
                </a:solidFill>
              </a:rPr>
              <a:t>Risk management framework</a:t>
            </a:r>
          </a:p>
          <a:p>
            <a:pPr lvl="1" eaLnBrk="1" hangingPunct="1">
              <a:buFont typeface="+mj-lt"/>
              <a:buAutoNum type="alphaLcParenR"/>
            </a:pPr>
            <a:endParaRPr lang="en-US" sz="1000" dirty="0" smtClean="0">
              <a:solidFill>
                <a:schemeClr val="accent2"/>
              </a:solidFill>
            </a:endParaRPr>
          </a:p>
          <a:p>
            <a:pPr marL="914400" lvl="1" indent="-457200" eaLnBrk="1" hangingPunct="1">
              <a:buFont typeface="+mj-lt"/>
              <a:buAutoNum type="alphaLcParenR"/>
            </a:pPr>
            <a:r>
              <a:rPr lang="en-US" sz="2100" dirty="0" smtClean="0">
                <a:solidFill>
                  <a:schemeClr val="accent2"/>
                </a:solidFill>
              </a:rPr>
              <a:t>Development and maintenance of an efficient market for government securities</a:t>
            </a:r>
          </a:p>
          <a:p>
            <a:pPr lvl="1" eaLnBrk="1" hangingPunct="1">
              <a:buNone/>
            </a:pPr>
            <a:endParaRPr lang="en-US" sz="2000" dirty="0" smtClean="0">
              <a:solidFill>
                <a:schemeClr val="accent2"/>
              </a:solidFill>
            </a:endParaRPr>
          </a:p>
          <a:p>
            <a:pPr eaLnBrk="1" hangingPunct="1">
              <a:buNone/>
            </a:pPr>
            <a:r>
              <a:rPr lang="en-US" sz="1600" b="0" dirty="0" smtClean="0">
                <a:solidFill>
                  <a:srgbClr val="990000"/>
                </a:solidFill>
              </a:rPr>
              <a:t>Source: Revised Debt Management Guidelines, IMF and the World Bank, 2014</a:t>
            </a:r>
          </a:p>
        </p:txBody>
      </p:sp>
      <p:sp>
        <p:nvSpPr>
          <p:cNvPr id="4" name="Slide Number Placeholder 3"/>
          <p:cNvSpPr>
            <a:spLocks noGrp="1"/>
          </p:cNvSpPr>
          <p:nvPr>
            <p:ph type="sldNum" sz="quarter" idx="12"/>
          </p:nvPr>
        </p:nvSpPr>
        <p:spPr/>
        <p:txBody>
          <a:bodyPr/>
          <a:lstStyle/>
          <a:p>
            <a:fld id="{7199FE57-B04B-4B7C-816D-A15AF53620B8}"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320040"/>
            <a:ext cx="7239000" cy="746760"/>
          </a:xfrm>
        </p:spPr>
        <p:txBody>
          <a:bodyPr/>
          <a:lstStyle/>
          <a:p>
            <a:pPr eaLnBrk="1" fontAlgn="auto" hangingPunct="1">
              <a:spcAft>
                <a:spcPts val="0"/>
              </a:spcAft>
              <a:defRPr/>
            </a:pPr>
            <a:r>
              <a:rPr lang="en-US" sz="2700" dirty="0" smtClean="0"/>
              <a:t>II. Principles of Public Debt Management</a:t>
            </a:r>
            <a:br>
              <a:rPr lang="en-US" sz="2700" dirty="0" smtClean="0"/>
            </a:br>
            <a:r>
              <a:rPr lang="en-US" sz="2400" dirty="0" smtClean="0">
                <a:solidFill>
                  <a:schemeClr val="accent2"/>
                </a:solidFill>
              </a:rPr>
              <a:t>a. </a:t>
            </a:r>
            <a:r>
              <a:rPr lang="en-US" sz="2300" dirty="0" smtClean="0">
                <a:solidFill>
                  <a:schemeClr val="accent2"/>
                </a:solidFill>
              </a:rPr>
              <a:t>Debt Management Objectives and Coordination </a:t>
            </a:r>
          </a:p>
        </p:txBody>
      </p:sp>
      <p:sp>
        <p:nvSpPr>
          <p:cNvPr id="52227" name="Rectangle 3"/>
          <p:cNvSpPr>
            <a:spLocks noGrp="1" noChangeArrowheads="1"/>
          </p:cNvSpPr>
          <p:nvPr>
            <p:ph idx="1"/>
          </p:nvPr>
        </p:nvSpPr>
        <p:spPr/>
        <p:txBody>
          <a:bodyPr/>
          <a:lstStyle/>
          <a:p>
            <a:pPr eaLnBrk="1" hangingPunct="1">
              <a:buNone/>
            </a:pPr>
            <a:r>
              <a:rPr lang="en-US" sz="2400" b="0" i="1" dirty="0" smtClean="0"/>
              <a:t>   “The main objective of public debt management is to ensure that the government’s financing needs and its payment obligations are met at the lowest possible cost over the medium to long run, consistent with a prudent degree of risk.”</a:t>
            </a:r>
            <a:r>
              <a:rPr lang="en-US" sz="2400" b="0" i="1" baseline="30000" dirty="0" smtClean="0"/>
              <a:t>1</a:t>
            </a:r>
            <a:r>
              <a:rPr lang="en-US" sz="2400" b="0" i="1" baseline="30000" dirty="0" smtClean="0"/>
              <a:t>/</a:t>
            </a:r>
          </a:p>
          <a:p>
            <a:pPr eaLnBrk="1" hangingPunct="1">
              <a:buNone/>
            </a:pPr>
            <a:endParaRPr lang="en-US" sz="2400" b="0" i="1" baseline="30000" dirty="0" smtClean="0"/>
          </a:p>
          <a:p>
            <a:pPr eaLnBrk="1" hangingPunct="1">
              <a:buNone/>
            </a:pPr>
            <a:r>
              <a:rPr lang="en-US" sz="2400" b="0" dirty="0" smtClean="0"/>
              <a:t>	</a:t>
            </a:r>
            <a:r>
              <a:rPr lang="en-US" sz="2400" b="0" dirty="0" smtClean="0">
                <a:solidFill>
                  <a:srgbClr val="990000"/>
                </a:solidFill>
              </a:rPr>
              <a:t>Other </a:t>
            </a:r>
            <a:r>
              <a:rPr lang="en-US" sz="2400" b="0" dirty="0" smtClean="0">
                <a:solidFill>
                  <a:srgbClr val="990000"/>
                </a:solidFill>
              </a:rPr>
              <a:t>objectives could include the development of the domestic government debt </a:t>
            </a:r>
            <a:r>
              <a:rPr lang="en-US" sz="2400" b="0" dirty="0" smtClean="0">
                <a:solidFill>
                  <a:srgbClr val="990000"/>
                </a:solidFill>
              </a:rPr>
              <a:t>market.</a:t>
            </a:r>
            <a:endParaRPr lang="en-US" sz="2400" b="0" dirty="0" smtClean="0">
              <a:solidFill>
                <a:srgbClr val="990000"/>
              </a:solidFill>
            </a:endParaRPr>
          </a:p>
          <a:p>
            <a:pPr eaLnBrk="1" hangingPunct="1">
              <a:lnSpc>
                <a:spcPct val="150000"/>
              </a:lnSpc>
              <a:spcBef>
                <a:spcPct val="40000"/>
              </a:spcBef>
              <a:buFont typeface="Wingdings" pitchFamily="2" charset="2"/>
              <a:buNone/>
            </a:pPr>
            <a:endParaRPr lang="en-US" sz="1000" b="0" dirty="0" smtClean="0"/>
          </a:p>
          <a:p>
            <a:pPr eaLnBrk="1" hangingPunct="1">
              <a:lnSpc>
                <a:spcPct val="150000"/>
              </a:lnSpc>
              <a:spcBef>
                <a:spcPct val="40000"/>
              </a:spcBef>
              <a:buFont typeface="Wingdings" pitchFamily="2" charset="2"/>
              <a:buNone/>
            </a:pPr>
            <a:endParaRPr lang="en-US" sz="1000" b="0" dirty="0" smtClean="0"/>
          </a:p>
          <a:p>
            <a:pPr eaLnBrk="1" hangingPunct="1">
              <a:lnSpc>
                <a:spcPct val="150000"/>
              </a:lnSpc>
              <a:spcBef>
                <a:spcPct val="40000"/>
              </a:spcBef>
              <a:buNone/>
            </a:pPr>
            <a:r>
              <a:rPr lang="en-US" sz="1600" b="0" dirty="0" smtClean="0"/>
              <a:t>1/ Source: Revised Debt Management Guidelines, IMF and the World Bank, 2014</a:t>
            </a:r>
            <a:endParaRPr lang="en-US" sz="2800" dirty="0" smtClean="0"/>
          </a:p>
        </p:txBody>
      </p:sp>
      <p:sp>
        <p:nvSpPr>
          <p:cNvPr id="4" name="Slide Number Placeholder 3"/>
          <p:cNvSpPr>
            <a:spLocks noGrp="1"/>
          </p:cNvSpPr>
          <p:nvPr>
            <p:ph type="sldNum" sz="quarter" idx="12"/>
          </p:nvPr>
        </p:nvSpPr>
        <p:spPr/>
        <p:txBody>
          <a:bodyPr/>
          <a:lstStyle/>
          <a:p>
            <a:fld id="{7199FE57-B04B-4B7C-816D-A15AF53620B8}"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81000" y="152400"/>
            <a:ext cx="7391400" cy="914400"/>
          </a:xfrm>
        </p:spPr>
        <p:txBody>
          <a:bodyPr/>
          <a:lstStyle/>
          <a:p>
            <a:pPr eaLnBrk="1" fontAlgn="auto" hangingPunct="1">
              <a:spcAft>
                <a:spcPts val="0"/>
              </a:spcAft>
              <a:defRPr/>
            </a:pPr>
            <a:r>
              <a:rPr lang="en-US" sz="2700" dirty="0" smtClean="0"/>
              <a:t>II. Principles of Public Debt Management</a:t>
            </a:r>
            <a:br>
              <a:rPr lang="en-US" sz="2700" dirty="0" smtClean="0"/>
            </a:br>
            <a:r>
              <a:rPr lang="en-US" sz="2400" dirty="0" smtClean="0">
                <a:solidFill>
                  <a:schemeClr val="accent2"/>
                </a:solidFill>
              </a:rPr>
              <a:t>b. Transparency and Accountability</a:t>
            </a:r>
          </a:p>
        </p:txBody>
      </p:sp>
      <p:sp>
        <p:nvSpPr>
          <p:cNvPr id="53251" name="Rectangle 3"/>
          <p:cNvSpPr>
            <a:spLocks noGrp="1" noChangeArrowheads="1"/>
          </p:cNvSpPr>
          <p:nvPr>
            <p:ph idx="1"/>
          </p:nvPr>
        </p:nvSpPr>
        <p:spPr>
          <a:xfrm>
            <a:off x="457200" y="1219200"/>
            <a:ext cx="8305800" cy="5410200"/>
          </a:xfrm>
        </p:spPr>
        <p:txBody>
          <a:bodyPr/>
          <a:lstStyle/>
          <a:p>
            <a:pPr eaLnBrk="1" hangingPunct="1"/>
            <a:r>
              <a:rPr lang="en-GB" sz="2000" b="0" dirty="0" smtClean="0"/>
              <a:t>Transparency and accountability include clear, publicly disclosed allocation of roles and responsibilities for:</a:t>
            </a:r>
          </a:p>
          <a:p>
            <a:pPr lvl="1" eaLnBrk="1" hangingPunct="1"/>
            <a:r>
              <a:rPr lang="en-GB" sz="1800" dirty="0" smtClean="0"/>
              <a:t>Debt management policy</a:t>
            </a:r>
          </a:p>
          <a:p>
            <a:pPr lvl="1" eaLnBrk="1" hangingPunct="1"/>
            <a:r>
              <a:rPr lang="en-GB" sz="1800" dirty="0" smtClean="0"/>
              <a:t>Development of risk management framework</a:t>
            </a:r>
          </a:p>
          <a:p>
            <a:pPr lvl="1" eaLnBrk="1" hangingPunct="1"/>
            <a:r>
              <a:rPr lang="en-GB" sz="1800" dirty="0" smtClean="0"/>
              <a:t>Debt management operations</a:t>
            </a:r>
          </a:p>
          <a:p>
            <a:pPr lvl="1" eaLnBrk="1" hangingPunct="1"/>
            <a:r>
              <a:rPr lang="en-GB" sz="1800" dirty="0" smtClean="0"/>
              <a:t>Primary market issuance</a:t>
            </a:r>
          </a:p>
          <a:p>
            <a:pPr lvl="1" eaLnBrk="1" hangingPunct="1"/>
            <a:r>
              <a:rPr lang="en-GB" sz="1800" dirty="0" smtClean="0"/>
              <a:t>Secondary market regulation and control</a:t>
            </a:r>
          </a:p>
          <a:p>
            <a:pPr lvl="1" eaLnBrk="1" hangingPunct="1"/>
            <a:r>
              <a:rPr lang="en-GB" sz="1800" dirty="0" smtClean="0"/>
              <a:t>Depositary facilities</a:t>
            </a:r>
          </a:p>
          <a:p>
            <a:pPr lvl="1" eaLnBrk="1" hangingPunct="1"/>
            <a:r>
              <a:rPr lang="en-GB" sz="1800" dirty="0" smtClean="0"/>
              <a:t>Clearing, registration &amp; settlement arrangements</a:t>
            </a:r>
          </a:p>
          <a:p>
            <a:pPr eaLnBrk="1" hangingPunct="1"/>
            <a:endParaRPr lang="en-GB" sz="2000" b="0" dirty="0" smtClean="0"/>
          </a:p>
          <a:p>
            <a:pPr eaLnBrk="1" hangingPunct="1"/>
            <a:r>
              <a:rPr lang="en-GB" sz="2000" b="0" dirty="0" smtClean="0"/>
              <a:t>Disclosure </a:t>
            </a:r>
            <a:r>
              <a:rPr lang="en-GB" sz="2000" b="0" dirty="0" smtClean="0"/>
              <a:t>of goals and policy instruments enhances confidence from financial markets</a:t>
            </a:r>
          </a:p>
          <a:p>
            <a:pPr eaLnBrk="1" hangingPunct="1"/>
            <a:endParaRPr lang="en-GB" sz="2000" b="0" dirty="0" smtClean="0"/>
          </a:p>
          <a:p>
            <a:pPr eaLnBrk="1" hangingPunct="1"/>
            <a:r>
              <a:rPr lang="en-GB" sz="2000" b="0" dirty="0" smtClean="0"/>
              <a:t>Transparency enhances good governance through greater accountability of public institutions involved in debt management</a:t>
            </a:r>
          </a:p>
          <a:p>
            <a:pPr eaLnBrk="1" hangingPunct="1"/>
            <a:endParaRPr lang="en-GB" sz="2000" dirty="0" smtClean="0"/>
          </a:p>
          <a:p>
            <a:pPr eaLnBrk="1" hangingPunct="1"/>
            <a:endParaRPr lang="en-US" sz="2800" dirty="0" smtClean="0"/>
          </a:p>
        </p:txBody>
      </p:sp>
      <p:sp>
        <p:nvSpPr>
          <p:cNvPr id="4" name="Slide Number Placeholder 3"/>
          <p:cNvSpPr>
            <a:spLocks noGrp="1"/>
          </p:cNvSpPr>
          <p:nvPr>
            <p:ph type="sldNum" sz="quarter" idx="12"/>
          </p:nvPr>
        </p:nvSpPr>
        <p:spPr/>
        <p:txBody>
          <a:bodyPr/>
          <a:lstStyle/>
          <a:p>
            <a:fld id="{7199FE57-B04B-4B7C-816D-A15AF53620B8}"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320040"/>
            <a:ext cx="7239000" cy="822960"/>
          </a:xfrm>
        </p:spPr>
        <p:txBody>
          <a:bodyPr/>
          <a:lstStyle/>
          <a:p>
            <a:pPr eaLnBrk="1" fontAlgn="auto" hangingPunct="1">
              <a:spcAft>
                <a:spcPts val="0"/>
              </a:spcAft>
              <a:defRPr/>
            </a:pPr>
            <a:r>
              <a:rPr lang="en-US" dirty="0" smtClean="0"/>
              <a:t>II. Principles of Public Debt Management </a:t>
            </a:r>
            <a:r>
              <a:rPr lang="en-US" b="0" dirty="0" smtClean="0"/>
              <a:t/>
            </a:r>
            <a:br>
              <a:rPr lang="en-US" b="0" dirty="0" smtClean="0"/>
            </a:br>
            <a:r>
              <a:rPr lang="en-US" sz="2400" dirty="0" smtClean="0">
                <a:solidFill>
                  <a:schemeClr val="accent2"/>
                </a:solidFill>
              </a:rPr>
              <a:t>c. Institutional framework (I) – Legal Framework </a:t>
            </a:r>
          </a:p>
        </p:txBody>
      </p:sp>
      <p:sp>
        <p:nvSpPr>
          <p:cNvPr id="55299" name="Rectangle 3"/>
          <p:cNvSpPr>
            <a:spLocks noGrp="1" noChangeArrowheads="1"/>
          </p:cNvSpPr>
          <p:nvPr>
            <p:ph idx="1"/>
          </p:nvPr>
        </p:nvSpPr>
        <p:spPr/>
        <p:txBody>
          <a:bodyPr/>
          <a:lstStyle/>
          <a:p>
            <a:pPr eaLnBrk="1" hangingPunct="1"/>
            <a:r>
              <a:rPr lang="en-US" sz="2400" b="0" dirty="0" smtClean="0"/>
              <a:t>Need to establish the appropriate setting for debt management related legislation - separate public debt law versus inclusion in wider public financial management legislation </a:t>
            </a:r>
          </a:p>
          <a:p>
            <a:pPr eaLnBrk="1" hangingPunct="1"/>
            <a:endParaRPr lang="en-US" sz="2400" b="0" dirty="0" smtClean="0"/>
          </a:p>
          <a:p>
            <a:pPr eaLnBrk="1" hangingPunct="1"/>
            <a:r>
              <a:rPr lang="en-US" sz="2400" b="0" dirty="0" smtClean="0"/>
              <a:t>Some essential prerequisites to be enacted in legislation:</a:t>
            </a:r>
          </a:p>
          <a:p>
            <a:pPr lvl="1" eaLnBrk="1" hangingPunct="1"/>
            <a:r>
              <a:rPr lang="en-US" sz="2000" dirty="0" smtClean="0"/>
              <a:t>Establishment of authority to borrow and manage debt portfolio</a:t>
            </a:r>
          </a:p>
          <a:p>
            <a:pPr lvl="1" eaLnBrk="1" hangingPunct="1"/>
            <a:r>
              <a:rPr lang="en-US" sz="2000" dirty="0" smtClean="0"/>
              <a:t>Defining institutional arrangements and structures </a:t>
            </a:r>
          </a:p>
          <a:p>
            <a:pPr lvl="1" eaLnBrk="1" hangingPunct="1"/>
            <a:r>
              <a:rPr lang="en-US" sz="2000" dirty="0" smtClean="0"/>
              <a:t>Delegation of authority </a:t>
            </a:r>
          </a:p>
          <a:p>
            <a:pPr lvl="1" eaLnBrk="1" hangingPunct="1"/>
            <a:r>
              <a:rPr lang="en-US" sz="2000" dirty="0" smtClean="0"/>
              <a:t>Reporting and audit requirements </a:t>
            </a:r>
          </a:p>
          <a:p>
            <a:pPr lvl="1" eaLnBrk="1" hangingPunct="1">
              <a:lnSpc>
                <a:spcPct val="90000"/>
              </a:lnSpc>
            </a:pPr>
            <a:endParaRPr lang="en-US" sz="2100" dirty="0" smtClean="0"/>
          </a:p>
        </p:txBody>
      </p:sp>
      <p:sp>
        <p:nvSpPr>
          <p:cNvPr id="4" name="Slide Number Placeholder 3"/>
          <p:cNvSpPr>
            <a:spLocks noGrp="1"/>
          </p:cNvSpPr>
          <p:nvPr>
            <p:ph type="sldNum" sz="quarter" idx="12"/>
          </p:nvPr>
        </p:nvSpPr>
        <p:spPr/>
        <p:txBody>
          <a:bodyPr/>
          <a:lstStyle/>
          <a:p>
            <a:fld id="{7199FE57-B04B-4B7C-816D-A15AF53620B8}"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16218E"/>
      </a:dk1>
      <a:lt1>
        <a:srgbClr val="FFFFFF"/>
      </a:lt1>
      <a:dk2>
        <a:srgbClr val="002060"/>
      </a:dk2>
      <a:lt2>
        <a:srgbClr val="808080"/>
      </a:lt2>
      <a:accent1>
        <a:srgbClr val="920000"/>
      </a:accent1>
      <a:accent2>
        <a:srgbClr val="212165"/>
      </a:accent2>
      <a:accent3>
        <a:srgbClr val="D2AA00"/>
      </a:accent3>
      <a:accent4>
        <a:srgbClr val="F2F2F2"/>
      </a:accent4>
      <a:accent5>
        <a:srgbClr val="A5A5A5"/>
      </a:accent5>
      <a:accent6>
        <a:srgbClr val="2D2D8A"/>
      </a:accent6>
      <a:hlink>
        <a:srgbClr val="009999"/>
      </a:hlink>
      <a:folHlink>
        <a:srgbClr val="333399"/>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FF"/>
            </a:solidFill>
            <a:effectLst/>
            <a:latin typeface="Arial" charset="0"/>
            <a:cs typeface="Arial" charset="0"/>
          </a:defRPr>
        </a:defPPr>
      </a:lstStyle>
    </a:lnDef>
    <a:txDef>
      <a:spPr>
        <a:noFill/>
      </a:spPr>
      <a:bodyPr wrap="square" rtlCol="0">
        <a:spAutoFit/>
      </a:bodyPr>
      <a:lstStyle>
        <a:defPPr>
          <a:defRPr dirty="0"/>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46470</TotalTime>
  <Words>1436</Words>
  <Application>Microsoft Office PowerPoint</Application>
  <PresentationFormat>On-screen Show (4:3)</PresentationFormat>
  <Paragraphs>243</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Public Debt Management</vt:lpstr>
      <vt:lpstr>Outline of the Presentation</vt:lpstr>
      <vt:lpstr>I. Introduction a. What is Public Debt Management?</vt:lpstr>
      <vt:lpstr>I. Introduction b. Increased Significance of Debt Management</vt:lpstr>
      <vt:lpstr>I. Introduction c. Benefits from Strengthening Debt Management </vt:lpstr>
      <vt:lpstr> II. Principles of Public Debt Management</vt:lpstr>
      <vt:lpstr>II. Principles of Public Debt Management a. Debt Management Objectives and Coordination </vt:lpstr>
      <vt:lpstr>II. Principles of Public Debt Management b. Transparency and Accountability</vt:lpstr>
      <vt:lpstr>II. Principles of Public Debt Management  c. Institutional framework (I) – Legal Framework </vt:lpstr>
      <vt:lpstr>II. Principles of Public Debt Management  c. Institutional Framework (II) - Governance Arrangements  </vt:lpstr>
      <vt:lpstr>II. Principles of Public Debt Management c. Institutional Framework (III) - Evolving Governance Structure</vt:lpstr>
      <vt:lpstr>II. Principles of Public Debt Management c. Institutional Framework (IV) – Governance Structure</vt:lpstr>
      <vt:lpstr>II. Principles of Public Debt Management c. Institutional Arrangements (V) – Institutional Settings</vt:lpstr>
      <vt:lpstr>II. Principles of Public Debt Management c. Institutional Arrangements (VI) – Functions of the DMO</vt:lpstr>
      <vt:lpstr>II. Principles of Public Debt Management d. Medium-term Debt Management Strategy</vt:lpstr>
      <vt:lpstr>II. Principles of Public Debt Management e. Risk Management Framework</vt:lpstr>
      <vt:lpstr>II. Principles of Public Debt Management f. Developing a Government Securities Market</vt:lpstr>
      <vt:lpstr>III. Cash and Debt Management  a. Separate, But Two Sides of the Same Coin</vt:lpstr>
      <vt:lpstr>III. Cash and Debt Management b. Facing specific challenges</vt:lpstr>
      <vt:lpstr>III. Cash and Debt Management c. Rationale for Coordination</vt:lpstr>
      <vt:lpstr>IV. Debt Management and Fiscal Policy a. Impact of Fiscal Policy on Debt Management</vt:lpstr>
      <vt:lpstr>V. Challenges for Cash and Debt Management</vt:lpstr>
      <vt:lpstr>VI. Conclusions a. Lessons Learned from International Experience</vt:lpstr>
      <vt:lpstr>VI. Conclusions b. Some Possible Issues of Relevance for Consideration in Iran</vt:lpstr>
    </vt:vector>
  </TitlesOfParts>
  <Company>International Monetary Fund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Fiscal ROSCs and PEFA Assessments:  Two Complementary Tools</dc:title>
  <dc:creator>Xavier Rame</dc:creator>
  <cp:lastModifiedBy>THansen</cp:lastModifiedBy>
  <cp:revision>2077</cp:revision>
  <dcterms:created xsi:type="dcterms:W3CDTF">2005-10-27T19:06:44Z</dcterms:created>
  <dcterms:modified xsi:type="dcterms:W3CDTF">2015-07-20T18:47:07Z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1445514539</vt:i4>
  </property>
  <property fmtid="{D5CDD505-2E9C-101B-9397-08002B2CF9AE}" pid="4" name="_EmailSubject">
    <vt:lpwstr>Presentations in English</vt:lpwstr>
  </property>
  <property fmtid="{D5CDD505-2E9C-101B-9397-08002B2CF9AE}" pid="5" name="_AuthorEmail">
    <vt:lpwstr>THansen@imf.org</vt:lpwstr>
  </property>
  <property fmtid="{D5CDD505-2E9C-101B-9397-08002B2CF9AE}" pid="6" name="_AuthorEmailDisplayName">
    <vt:lpwstr>Hansen, Torben Steen</vt:lpwstr>
  </property>
  <property fmtid="{D5CDD505-2E9C-101B-9397-08002B2CF9AE}" pid="7" name="_PreviousAdHocReviewCycleID">
    <vt:i4>-1337065770</vt:i4>
  </property>
</Properties>
</file>