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658" r:id="rId2"/>
    <p:sldId id="685" r:id="rId3"/>
    <p:sldId id="955" r:id="rId4"/>
    <p:sldId id="984" r:id="rId5"/>
    <p:sldId id="972" r:id="rId6"/>
    <p:sldId id="957" r:id="rId7"/>
    <p:sldId id="973" r:id="rId8"/>
    <p:sldId id="976" r:id="rId9"/>
    <p:sldId id="965" r:id="rId10"/>
    <p:sldId id="975" r:id="rId11"/>
    <p:sldId id="977" r:id="rId12"/>
    <p:sldId id="978" r:id="rId13"/>
    <p:sldId id="979" r:id="rId14"/>
    <p:sldId id="985" r:id="rId15"/>
    <p:sldId id="988" r:id="rId16"/>
    <p:sldId id="987" r:id="rId17"/>
    <p:sldId id="974" r:id="rId18"/>
    <p:sldId id="986" r:id="rId19"/>
    <p:sldId id="980" r:id="rId20"/>
    <p:sldId id="982" r:id="rId21"/>
    <p:sldId id="983" r:id="rId22"/>
    <p:sldId id="990" r:id="rId23"/>
    <p:sldId id="991" r:id="rId24"/>
    <p:sldId id="992" r:id="rId25"/>
  </p:sldIdLst>
  <p:sldSz cx="9144000" cy="6858000" type="screen4x3"/>
  <p:notesSz cx="7026275" cy="9312275"/>
  <p:defaultTextStyle>
    <a:defPPr>
      <a:defRPr lang="en-US"/>
    </a:defPPr>
    <a:lvl1pPr algn="l" rtl="0" eaLnBrk="0" fontAlgn="base" hangingPunct="0">
      <a:spcBef>
        <a:spcPct val="20000"/>
      </a:spcBef>
      <a:spcAft>
        <a:spcPct val="0"/>
      </a:spcAft>
      <a:defRPr sz="2400" b="1" kern="1200">
        <a:solidFill>
          <a:srgbClr val="FFFFCC"/>
        </a:solidFill>
        <a:latin typeface="Arial" charset="0"/>
        <a:ea typeface="+mn-ea"/>
        <a:cs typeface="Arial" charset="0"/>
      </a:defRPr>
    </a:lvl1pPr>
    <a:lvl2pPr marL="457200" algn="l" rtl="0" eaLnBrk="0" fontAlgn="base" hangingPunct="0">
      <a:spcBef>
        <a:spcPct val="20000"/>
      </a:spcBef>
      <a:spcAft>
        <a:spcPct val="0"/>
      </a:spcAft>
      <a:defRPr sz="2400" b="1" kern="1200">
        <a:solidFill>
          <a:srgbClr val="FFFFCC"/>
        </a:solidFill>
        <a:latin typeface="Arial" charset="0"/>
        <a:ea typeface="+mn-ea"/>
        <a:cs typeface="Arial" charset="0"/>
      </a:defRPr>
    </a:lvl2pPr>
    <a:lvl3pPr marL="914400" algn="l" rtl="0" eaLnBrk="0" fontAlgn="base" hangingPunct="0">
      <a:spcBef>
        <a:spcPct val="20000"/>
      </a:spcBef>
      <a:spcAft>
        <a:spcPct val="0"/>
      </a:spcAft>
      <a:defRPr sz="2400" b="1" kern="1200">
        <a:solidFill>
          <a:srgbClr val="FFFFCC"/>
        </a:solidFill>
        <a:latin typeface="Arial" charset="0"/>
        <a:ea typeface="+mn-ea"/>
        <a:cs typeface="Arial" charset="0"/>
      </a:defRPr>
    </a:lvl3pPr>
    <a:lvl4pPr marL="1371600" algn="l" rtl="0" eaLnBrk="0" fontAlgn="base" hangingPunct="0">
      <a:spcBef>
        <a:spcPct val="20000"/>
      </a:spcBef>
      <a:spcAft>
        <a:spcPct val="0"/>
      </a:spcAft>
      <a:defRPr sz="2400" b="1" kern="1200">
        <a:solidFill>
          <a:srgbClr val="FFFFCC"/>
        </a:solidFill>
        <a:latin typeface="Arial" charset="0"/>
        <a:ea typeface="+mn-ea"/>
        <a:cs typeface="Arial" charset="0"/>
      </a:defRPr>
    </a:lvl4pPr>
    <a:lvl5pPr marL="1828800" algn="l" rtl="0" eaLnBrk="0" fontAlgn="base" hangingPunct="0">
      <a:spcBef>
        <a:spcPct val="20000"/>
      </a:spcBef>
      <a:spcAft>
        <a:spcPct val="0"/>
      </a:spcAft>
      <a:defRPr sz="2400" b="1" kern="1200">
        <a:solidFill>
          <a:srgbClr val="FFFFCC"/>
        </a:solidFill>
        <a:latin typeface="Arial" charset="0"/>
        <a:ea typeface="+mn-ea"/>
        <a:cs typeface="Arial" charset="0"/>
      </a:defRPr>
    </a:lvl5pPr>
    <a:lvl6pPr marL="2286000" algn="l" defTabSz="914400" rtl="0" eaLnBrk="1" latinLnBrk="0" hangingPunct="1">
      <a:defRPr sz="2400" b="1" kern="1200">
        <a:solidFill>
          <a:srgbClr val="FFFFCC"/>
        </a:solidFill>
        <a:latin typeface="Arial" charset="0"/>
        <a:ea typeface="+mn-ea"/>
        <a:cs typeface="Arial" charset="0"/>
      </a:defRPr>
    </a:lvl6pPr>
    <a:lvl7pPr marL="2743200" algn="l" defTabSz="914400" rtl="0" eaLnBrk="1" latinLnBrk="0" hangingPunct="1">
      <a:defRPr sz="2400" b="1" kern="1200">
        <a:solidFill>
          <a:srgbClr val="FFFFCC"/>
        </a:solidFill>
        <a:latin typeface="Arial" charset="0"/>
        <a:ea typeface="+mn-ea"/>
        <a:cs typeface="Arial" charset="0"/>
      </a:defRPr>
    </a:lvl7pPr>
    <a:lvl8pPr marL="3200400" algn="l" defTabSz="914400" rtl="0" eaLnBrk="1" latinLnBrk="0" hangingPunct="1">
      <a:defRPr sz="2400" b="1" kern="1200">
        <a:solidFill>
          <a:srgbClr val="FFFFCC"/>
        </a:solidFill>
        <a:latin typeface="Arial" charset="0"/>
        <a:ea typeface="+mn-ea"/>
        <a:cs typeface="Arial" charset="0"/>
      </a:defRPr>
    </a:lvl8pPr>
    <a:lvl9pPr marL="3657600" algn="l" defTabSz="914400" rtl="0" eaLnBrk="1" latinLnBrk="0" hangingPunct="1">
      <a:defRPr sz="2400" b="1" kern="1200">
        <a:solidFill>
          <a:srgbClr val="FFFFCC"/>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ansen" initials="T" lastIdx="10" clrIdx="0"/>
  <p:cmAuthor id="1" name="JZohrabLOCAL" initials="J"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3333CC"/>
    <a:srgbClr val="99CC00"/>
    <a:srgbClr val="CCCC00"/>
    <a:srgbClr val="009900"/>
    <a:srgbClr val="006600"/>
    <a:srgbClr val="FFCC99"/>
    <a:srgbClr val="00FF00"/>
    <a:srgbClr val="FF6600"/>
    <a:srgbClr val="FF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46" autoAdjust="0"/>
    <p:restoredTop sz="75769" autoAdjust="0"/>
  </p:normalViewPr>
  <p:slideViewPr>
    <p:cSldViewPr snapToObjects="1">
      <p:cViewPr>
        <p:scale>
          <a:sx n="82" d="100"/>
          <a:sy n="82" d="100"/>
        </p:scale>
        <p:origin x="-1878" y="-2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82"/>
    </p:cViewPr>
  </p:sorterViewPr>
  <p:notesViewPr>
    <p:cSldViewPr snapToObjects="1">
      <p:cViewPr>
        <p:scale>
          <a:sx n="100" d="100"/>
          <a:sy n="100" d="100"/>
        </p:scale>
        <p:origin x="-2436" y="-78"/>
      </p:cViewPr>
      <p:guideLst>
        <p:guide orient="horz" pos="2933"/>
        <p:guide pos="221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44929" cy="465614"/>
          </a:xfrm>
          <a:prstGeom prst="rect">
            <a:avLst/>
          </a:prstGeom>
          <a:noFill/>
          <a:ln w="9525">
            <a:noFill/>
            <a:miter lim="800000"/>
            <a:headEnd/>
            <a:tailEnd/>
          </a:ln>
        </p:spPr>
        <p:txBody>
          <a:bodyPr vert="horz" wrap="square" lIns="91572" tIns="45787" rIns="91572" bIns="45787" numCol="1" anchor="t" anchorCtr="0" compatLnSpc="1">
            <a:prstTxWarp prst="textNoShape">
              <a:avLst/>
            </a:prstTxWarp>
          </a:bodyPr>
          <a:lstStyle>
            <a:lvl1pPr algn="l" defTabSz="914963" eaLnBrk="1" hangingPunct="1">
              <a:spcBef>
                <a:spcPct val="0"/>
              </a:spcBef>
              <a:defRPr sz="1200" b="0">
                <a:solidFill>
                  <a:schemeClr val="tx1"/>
                </a:solidFill>
              </a:defRPr>
            </a:lvl1pPr>
          </a:lstStyle>
          <a:p>
            <a:pPr>
              <a:defRPr/>
            </a:pPr>
            <a:endParaRPr lang="fr-FR" dirty="0"/>
          </a:p>
        </p:txBody>
      </p:sp>
      <p:sp>
        <p:nvSpPr>
          <p:cNvPr id="25603" name="Rectangle 3"/>
          <p:cNvSpPr>
            <a:spLocks noGrp="1" noChangeArrowheads="1"/>
          </p:cNvSpPr>
          <p:nvPr>
            <p:ph type="dt" sz="quarter" idx="1"/>
          </p:nvPr>
        </p:nvSpPr>
        <p:spPr bwMode="auto">
          <a:xfrm>
            <a:off x="3979776" y="0"/>
            <a:ext cx="3044929" cy="465614"/>
          </a:xfrm>
          <a:prstGeom prst="rect">
            <a:avLst/>
          </a:prstGeom>
          <a:noFill/>
          <a:ln w="9525">
            <a:noFill/>
            <a:miter lim="800000"/>
            <a:headEnd/>
            <a:tailEnd/>
          </a:ln>
        </p:spPr>
        <p:txBody>
          <a:bodyPr vert="horz" wrap="square" lIns="91572" tIns="45787" rIns="91572" bIns="45787" numCol="1" anchor="t" anchorCtr="0" compatLnSpc="1">
            <a:prstTxWarp prst="textNoShape">
              <a:avLst/>
            </a:prstTxWarp>
          </a:bodyPr>
          <a:lstStyle>
            <a:lvl1pPr algn="r" defTabSz="914963" eaLnBrk="1" hangingPunct="1">
              <a:spcBef>
                <a:spcPct val="0"/>
              </a:spcBef>
              <a:defRPr sz="1200" b="0">
                <a:solidFill>
                  <a:schemeClr val="tx1"/>
                </a:solidFill>
              </a:defRPr>
            </a:lvl1pPr>
          </a:lstStyle>
          <a:p>
            <a:pPr>
              <a:defRPr/>
            </a:pPr>
            <a:endParaRPr lang="fr-FR" dirty="0"/>
          </a:p>
        </p:txBody>
      </p:sp>
      <p:sp>
        <p:nvSpPr>
          <p:cNvPr id="25604" name="Rectangle 4"/>
          <p:cNvSpPr>
            <a:spLocks noGrp="1" noChangeArrowheads="1"/>
          </p:cNvSpPr>
          <p:nvPr>
            <p:ph type="ftr" sz="quarter" idx="2"/>
          </p:nvPr>
        </p:nvSpPr>
        <p:spPr bwMode="auto">
          <a:xfrm>
            <a:off x="0" y="8845089"/>
            <a:ext cx="3044929" cy="465614"/>
          </a:xfrm>
          <a:prstGeom prst="rect">
            <a:avLst/>
          </a:prstGeom>
          <a:noFill/>
          <a:ln w="9525">
            <a:noFill/>
            <a:miter lim="800000"/>
            <a:headEnd/>
            <a:tailEnd/>
          </a:ln>
        </p:spPr>
        <p:txBody>
          <a:bodyPr vert="horz" wrap="square" lIns="91572" tIns="45787" rIns="91572" bIns="45787" numCol="1" anchor="b" anchorCtr="0" compatLnSpc="1">
            <a:prstTxWarp prst="textNoShape">
              <a:avLst/>
            </a:prstTxWarp>
          </a:bodyPr>
          <a:lstStyle>
            <a:lvl1pPr algn="l" defTabSz="914963" eaLnBrk="1" hangingPunct="1">
              <a:spcBef>
                <a:spcPct val="0"/>
              </a:spcBef>
              <a:defRPr sz="1200" b="0">
                <a:solidFill>
                  <a:schemeClr val="tx1"/>
                </a:solidFill>
              </a:defRPr>
            </a:lvl1pPr>
          </a:lstStyle>
          <a:p>
            <a:pPr>
              <a:defRPr/>
            </a:pPr>
            <a:endParaRPr lang="fr-FR" dirty="0"/>
          </a:p>
        </p:txBody>
      </p:sp>
      <p:sp>
        <p:nvSpPr>
          <p:cNvPr id="25605" name="Rectangle 5"/>
          <p:cNvSpPr>
            <a:spLocks noGrp="1" noChangeArrowheads="1"/>
          </p:cNvSpPr>
          <p:nvPr>
            <p:ph type="sldNum" sz="quarter" idx="3"/>
          </p:nvPr>
        </p:nvSpPr>
        <p:spPr bwMode="auto">
          <a:xfrm>
            <a:off x="3979776" y="8845089"/>
            <a:ext cx="3044929" cy="465614"/>
          </a:xfrm>
          <a:prstGeom prst="rect">
            <a:avLst/>
          </a:prstGeom>
          <a:noFill/>
          <a:ln w="9525">
            <a:noFill/>
            <a:miter lim="800000"/>
            <a:headEnd/>
            <a:tailEnd/>
          </a:ln>
        </p:spPr>
        <p:txBody>
          <a:bodyPr vert="horz" wrap="square" lIns="91572" tIns="45787" rIns="91572" bIns="45787" numCol="1" anchor="b" anchorCtr="0" compatLnSpc="1">
            <a:prstTxWarp prst="textNoShape">
              <a:avLst/>
            </a:prstTxWarp>
          </a:bodyPr>
          <a:lstStyle>
            <a:lvl1pPr algn="r" defTabSz="914963" eaLnBrk="1" hangingPunct="1">
              <a:spcBef>
                <a:spcPct val="0"/>
              </a:spcBef>
              <a:defRPr sz="1200" b="0">
                <a:solidFill>
                  <a:schemeClr val="tx1"/>
                </a:solidFill>
              </a:defRPr>
            </a:lvl1pPr>
          </a:lstStyle>
          <a:p>
            <a:pPr>
              <a:defRPr/>
            </a:pPr>
            <a:fld id="{D68024AD-0859-4334-97C1-F4D52B28F11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44929" cy="46561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lvl1pPr algn="l" eaLnBrk="1" hangingPunct="1">
              <a:spcBef>
                <a:spcPct val="0"/>
              </a:spcBef>
              <a:defRPr sz="1200" b="0">
                <a:solidFill>
                  <a:schemeClr val="tx1"/>
                </a:solidFill>
              </a:defRPr>
            </a:lvl1pPr>
          </a:lstStyle>
          <a:p>
            <a:pPr>
              <a:defRPr/>
            </a:pPr>
            <a:endParaRPr lang="fr-FR" dirty="0"/>
          </a:p>
        </p:txBody>
      </p:sp>
      <p:sp>
        <p:nvSpPr>
          <p:cNvPr id="33795" name="Rectangle 3"/>
          <p:cNvSpPr>
            <a:spLocks noGrp="1" noChangeArrowheads="1"/>
          </p:cNvSpPr>
          <p:nvPr>
            <p:ph type="dt" idx="1"/>
          </p:nvPr>
        </p:nvSpPr>
        <p:spPr bwMode="auto">
          <a:xfrm>
            <a:off x="3979776" y="0"/>
            <a:ext cx="3044929" cy="46561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lvl1pPr algn="r" eaLnBrk="1" hangingPunct="1">
              <a:spcBef>
                <a:spcPct val="0"/>
              </a:spcBef>
              <a:defRPr sz="1200" b="0">
                <a:solidFill>
                  <a:schemeClr val="tx1"/>
                </a:solidFill>
              </a:defRPr>
            </a:lvl1pPr>
          </a:lstStyle>
          <a:p>
            <a:pPr>
              <a:defRPr/>
            </a:pPr>
            <a:endParaRPr lang="fr-FR" dirty="0"/>
          </a:p>
        </p:txBody>
      </p:sp>
      <p:sp>
        <p:nvSpPr>
          <p:cNvPr id="28676" name="Rectangle 4"/>
          <p:cNvSpPr>
            <a:spLocks noGrp="1" noRot="1" noChangeAspect="1" noChangeArrowheads="1" noTextEdit="1"/>
          </p:cNvSpPr>
          <p:nvPr>
            <p:ph type="sldImg" idx="2"/>
          </p:nvPr>
        </p:nvSpPr>
        <p:spPr bwMode="auto">
          <a:xfrm>
            <a:off x="1185863" y="698500"/>
            <a:ext cx="4654550" cy="34925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2314" y="4423331"/>
            <a:ext cx="5621648" cy="419052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0" y="8845089"/>
            <a:ext cx="3044929" cy="465614"/>
          </a:xfrm>
          <a:prstGeom prst="rect">
            <a:avLst/>
          </a:prstGeom>
          <a:noFill/>
          <a:ln w="9525">
            <a:noFill/>
            <a:miter lim="800000"/>
            <a:headEnd/>
            <a:tailEnd/>
          </a:ln>
        </p:spPr>
        <p:txBody>
          <a:bodyPr vert="horz" wrap="square" lIns="90534" tIns="45268" rIns="90534" bIns="45268" numCol="1" anchor="b" anchorCtr="0" compatLnSpc="1">
            <a:prstTxWarp prst="textNoShape">
              <a:avLst/>
            </a:prstTxWarp>
          </a:bodyPr>
          <a:lstStyle>
            <a:lvl1pPr algn="l" eaLnBrk="1" hangingPunct="1">
              <a:spcBef>
                <a:spcPct val="0"/>
              </a:spcBef>
              <a:defRPr sz="1200" b="0">
                <a:solidFill>
                  <a:schemeClr val="tx1"/>
                </a:solidFill>
              </a:defRPr>
            </a:lvl1pPr>
          </a:lstStyle>
          <a:p>
            <a:pPr>
              <a:defRPr/>
            </a:pPr>
            <a:endParaRPr lang="fr-FR" dirty="0"/>
          </a:p>
        </p:txBody>
      </p:sp>
      <p:sp>
        <p:nvSpPr>
          <p:cNvPr id="33799" name="Rectangle 7"/>
          <p:cNvSpPr>
            <a:spLocks noGrp="1" noChangeArrowheads="1"/>
          </p:cNvSpPr>
          <p:nvPr>
            <p:ph type="sldNum" sz="quarter" idx="5"/>
          </p:nvPr>
        </p:nvSpPr>
        <p:spPr bwMode="auto">
          <a:xfrm>
            <a:off x="3979776" y="8845089"/>
            <a:ext cx="3044929" cy="465614"/>
          </a:xfrm>
          <a:prstGeom prst="rect">
            <a:avLst/>
          </a:prstGeom>
          <a:noFill/>
          <a:ln w="9525">
            <a:noFill/>
            <a:miter lim="800000"/>
            <a:headEnd/>
            <a:tailEnd/>
          </a:ln>
        </p:spPr>
        <p:txBody>
          <a:bodyPr vert="horz" wrap="square" lIns="90534" tIns="45268" rIns="90534" bIns="45268" numCol="1" anchor="b" anchorCtr="0" compatLnSpc="1">
            <a:prstTxWarp prst="textNoShape">
              <a:avLst/>
            </a:prstTxWarp>
          </a:bodyPr>
          <a:lstStyle>
            <a:lvl1pPr algn="r" eaLnBrk="1" hangingPunct="1">
              <a:spcBef>
                <a:spcPct val="0"/>
              </a:spcBef>
              <a:defRPr sz="1200" b="0">
                <a:solidFill>
                  <a:schemeClr val="tx1"/>
                </a:solidFill>
              </a:defRPr>
            </a:lvl1pPr>
          </a:lstStyle>
          <a:p>
            <a:pPr>
              <a:defRPr/>
            </a:pPr>
            <a:fld id="{8A0D58CA-9F49-4A27-A831-D9FED8A7D32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xfrm>
            <a:off x="722740" y="4429623"/>
            <a:ext cx="5621649" cy="4190524"/>
          </a:xfrm>
          <a:noFill/>
          <a:ln/>
        </p:spPr>
        <p:txBody>
          <a:bodyPr/>
          <a:lstStyle/>
          <a:p>
            <a:pPr marL="226348" indent="-226348"/>
            <a:endParaRPr lang="fr-F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A0D58CA-9F49-4A27-A831-D9FED8A7D327}"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0D58CA-9F49-4A27-A831-D9FED8A7D327}" type="slidenum">
              <a:rPr lang="en-US" smtClean="0"/>
              <a:pPr>
                <a:defRPr/>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0D58CA-9F49-4A27-A831-D9FED8A7D327}" type="slidenum">
              <a:rPr lang="en-US" smtClean="0"/>
              <a:pPr>
                <a:defRPr/>
              </a:pPr>
              <a:t>18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0" y="1612900"/>
            <a:ext cx="9144000" cy="0"/>
          </a:xfrm>
          <a:prstGeom prst="line">
            <a:avLst/>
          </a:prstGeom>
          <a:noFill/>
          <a:ln w="28575">
            <a:solidFill>
              <a:srgbClr val="990000"/>
            </a:solidFill>
            <a:round/>
            <a:headEnd/>
            <a:tailEnd/>
          </a:ln>
          <a:effectLst/>
        </p:spPr>
        <p:txBody>
          <a:bodyPr/>
          <a:lstStyle/>
          <a:p>
            <a:pPr algn="r" eaLnBrk="1" hangingPunct="1">
              <a:spcBef>
                <a:spcPct val="0"/>
              </a:spcBef>
              <a:defRPr/>
            </a:pPr>
            <a:endParaRPr lang="en-US" b="0" dirty="0">
              <a:solidFill>
                <a:srgbClr val="0000FF"/>
              </a:solidFill>
            </a:endParaRPr>
          </a:p>
        </p:txBody>
      </p:sp>
      <p:pic>
        <p:nvPicPr>
          <p:cNvPr id="5" name="Picture 9" descr="webpic"/>
          <p:cNvPicPr>
            <a:picLocks noChangeAspect="1" noChangeArrowheads="1"/>
          </p:cNvPicPr>
          <p:nvPr userDrawn="1"/>
        </p:nvPicPr>
        <p:blipFill>
          <a:blip r:embed="rId2" cstate="print"/>
          <a:srcRect/>
          <a:stretch>
            <a:fillRect/>
          </a:stretch>
        </p:blipFill>
        <p:spPr bwMode="auto">
          <a:xfrm>
            <a:off x="0" y="0"/>
            <a:ext cx="9144000" cy="1600200"/>
          </a:xfrm>
          <a:prstGeom prst="rect">
            <a:avLst/>
          </a:prstGeom>
          <a:noFill/>
          <a:ln w="9525">
            <a:noFill/>
            <a:miter lim="800000"/>
            <a:headEnd/>
            <a:tailEnd/>
          </a:ln>
        </p:spPr>
      </p:pic>
      <p:pic>
        <p:nvPicPr>
          <p:cNvPr id="6" name="Picture 11"/>
          <p:cNvPicPr>
            <a:picLocks noChangeAspect="1" noChangeArrowheads="1"/>
          </p:cNvPicPr>
          <p:nvPr userDrawn="1"/>
        </p:nvPicPr>
        <p:blipFill>
          <a:blip r:embed="rId3" cstate="print"/>
          <a:srcRect/>
          <a:stretch>
            <a:fillRect/>
          </a:stretch>
        </p:blipFill>
        <p:spPr bwMode="auto">
          <a:xfrm>
            <a:off x="3686175" y="5561013"/>
            <a:ext cx="1752600" cy="1176337"/>
          </a:xfrm>
          <a:prstGeom prst="rect">
            <a:avLst/>
          </a:prstGeom>
          <a:noFill/>
          <a:ln w="9525">
            <a:noFill/>
            <a:miter lim="800000"/>
            <a:headEnd/>
            <a:tailEnd/>
          </a:ln>
        </p:spPr>
      </p:pic>
      <p:sp>
        <p:nvSpPr>
          <p:cNvPr id="138242" name="Rectangle 2"/>
          <p:cNvSpPr>
            <a:spLocks noGrp="1" noChangeArrowheads="1"/>
          </p:cNvSpPr>
          <p:nvPr>
            <p:ph type="ctrTitle"/>
          </p:nvPr>
        </p:nvSpPr>
        <p:spPr>
          <a:xfrm>
            <a:off x="685800" y="1600200"/>
            <a:ext cx="7772400" cy="1470025"/>
          </a:xfrm>
        </p:spPr>
        <p:txBody>
          <a:bodyPr/>
          <a:lstStyle>
            <a:lvl1pPr>
              <a:defRPr>
                <a:solidFill>
                  <a:schemeClr val="accent2"/>
                </a:solidFill>
              </a:defRPr>
            </a:lvl1pPr>
          </a:lstStyle>
          <a:p>
            <a:r>
              <a:rPr lang="en-US" smtClean="0"/>
              <a:t>Click to edit Master title style</a:t>
            </a:r>
            <a:endParaRPr lang="en-US"/>
          </a:p>
        </p:txBody>
      </p:sp>
      <p:sp>
        <p:nvSpPr>
          <p:cNvPr id="138243" name="Rectangle 3"/>
          <p:cNvSpPr>
            <a:spLocks noGrp="1" noChangeArrowheads="1"/>
          </p:cNvSpPr>
          <p:nvPr>
            <p:ph type="subTitle" idx="1"/>
          </p:nvPr>
        </p:nvSpPr>
        <p:spPr>
          <a:xfrm>
            <a:off x="1371600" y="3505200"/>
            <a:ext cx="6400800" cy="1752600"/>
          </a:xfrm>
        </p:spPr>
        <p:txBody>
          <a:bodyPr/>
          <a:lstStyle>
            <a:lvl1pPr marL="0" indent="0" algn="ctr">
              <a:buFontTx/>
              <a:buNone/>
              <a:defRPr>
                <a:solidFill>
                  <a:srgbClr val="CC6600"/>
                </a:solidFill>
              </a:defRPr>
            </a:lvl1pPr>
          </a:lstStyle>
          <a:p>
            <a:r>
              <a:rPr lang="en-US" smtClean="0"/>
              <a:t>Click to edit Master subtitle style</a:t>
            </a:r>
            <a:endParaRPr lang="en-US"/>
          </a:p>
        </p:txBody>
      </p:sp>
      <p:sp>
        <p:nvSpPr>
          <p:cNvPr id="7" name="Rectangle 4"/>
          <p:cNvSpPr>
            <a:spLocks noGrp="1" noChangeArrowheads="1"/>
          </p:cNvSpPr>
          <p:nvPr>
            <p:ph type="dt" sz="half" idx="10"/>
          </p:nvPr>
        </p:nvSpPr>
        <p:spPr/>
        <p:txBody>
          <a:bodyPr/>
          <a:lstStyle>
            <a:lvl1pPr>
              <a:defRPr/>
            </a:lvl1pPr>
          </a:lstStyle>
          <a:p>
            <a:pPr>
              <a:defRPr/>
            </a:pPr>
            <a:fld id="{EDFB717C-996E-4190-B55D-12A35DF5A163}" type="datetime1">
              <a:rPr lang="en-US"/>
              <a:pPr>
                <a:defRPr/>
              </a:pPr>
              <a:t>7/21/2015</a:t>
            </a:fld>
            <a:endParaRPr lang="en-US" dirty="0"/>
          </a:p>
        </p:txBody>
      </p:sp>
      <p:sp>
        <p:nvSpPr>
          <p:cNvPr id="8" name="Rectangle 6"/>
          <p:cNvSpPr>
            <a:spLocks noGrp="1" noChangeArrowheads="1"/>
          </p:cNvSpPr>
          <p:nvPr>
            <p:ph type="sldNum" sz="quarter" idx="11"/>
          </p:nvPr>
        </p:nvSpPr>
        <p:spPr>
          <a:xfrm>
            <a:off x="6553200" y="6245225"/>
            <a:ext cx="2133600" cy="476250"/>
          </a:xfrm>
        </p:spPr>
        <p:txBody>
          <a:bodyPr/>
          <a:lstStyle>
            <a:lvl1pPr>
              <a:defRPr sz="1400" b="0">
                <a:solidFill>
                  <a:schemeClr val="tx1"/>
                </a:solidFill>
              </a:defRPr>
            </a:lvl1pPr>
          </a:lstStyle>
          <a:p>
            <a:pPr>
              <a:defRPr/>
            </a:pPr>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5E2D164-5F29-469B-8861-D62A45D36345}" type="datetime1">
              <a:rPr lang="en-US"/>
              <a:pPr>
                <a:defRPr/>
              </a:pPr>
              <a:t>7/21/2015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3D2F35A6-39C6-4B23-BE02-D3F3183FFD7D}"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198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FE55482-C772-471F-888F-D17740B4266D}" type="datetime1">
              <a:rPr lang="en-US"/>
              <a:pPr>
                <a:defRPr/>
              </a:pPr>
              <a:t>7/21/2015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BBDE2409-82F5-4F6B-8709-73BBA561B312}"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71600"/>
            <a:ext cx="8229600" cy="47545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ADDD4DE6-D746-4D10-A3E2-5656338BBD73}" type="datetime1">
              <a:rPr lang="en-US"/>
              <a:pPr>
                <a:defRPr/>
              </a:pPr>
              <a:t>7/21/2015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E631C322-26C0-4973-B24B-58450906D3E3}"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76200"/>
            <a:ext cx="7467600" cy="10668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371600"/>
            <a:ext cx="4038600" cy="2300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71600"/>
            <a:ext cx="4038600" cy="2300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824288"/>
            <a:ext cx="4038600" cy="230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824288"/>
            <a:ext cx="4038600" cy="230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BBA40547-E12F-4C00-A1A5-B3355315D668}" type="datetime1">
              <a:rPr lang="en-US"/>
              <a:pPr>
                <a:defRPr/>
              </a:pPr>
              <a:t>7/21/2015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fld id="{B456E41F-D730-4460-A095-8E441A0F5304}"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0"/>
            <a:ext cx="8229600" cy="604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AADEFD2F-88D2-48AC-BB55-67DB362D0289}" type="datetime1">
              <a:rPr lang="en-US"/>
              <a:pPr>
                <a:defRPr/>
              </a:pPr>
              <a:t>7/21/2015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fld id="{518A27A8-29AF-4DFD-9EE8-0FECFA2F62A0}"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4038600" cy="475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75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smtClean="0"/>
            </a:lvl1pPr>
          </a:lstStyle>
          <a:p>
            <a:pPr>
              <a:defRPr/>
            </a:pPr>
            <a:fld id="{5FD15ED6-5813-4013-A1F9-8A95C644CA1A}" type="datetime1">
              <a:rPr lang="en-US"/>
              <a:pPr>
                <a:defRPr/>
              </a:pPr>
              <a:t>7/21/2015</a:t>
            </a:fld>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6705600" y="6381750"/>
            <a:ext cx="2133600" cy="476250"/>
          </a:xfrm>
        </p:spPr>
        <p:txBody>
          <a:bodyPr/>
          <a:lstStyle>
            <a:lvl1pPr>
              <a:defRPr/>
            </a:lvl1pPr>
          </a:lstStyle>
          <a:p>
            <a:fld id="{A0AE2223-78B1-442A-9FF9-89E91986ABF4}"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lnSpc>
                <a:spcPct val="100000"/>
              </a:lnSpc>
              <a:spcAft>
                <a:spcPts val="600"/>
              </a:spcAft>
              <a:defRPr sz="2600" b="0"/>
            </a:lvl1pPr>
            <a:lvl2pPr>
              <a:lnSpc>
                <a:spcPct val="100000"/>
              </a:lnSpc>
              <a:spcAft>
                <a:spcPts val="600"/>
              </a:spcAft>
              <a:defRPr sz="2400" b="0"/>
            </a:lvl2pPr>
            <a:lvl3pPr>
              <a:lnSpc>
                <a:spcPct val="100000"/>
              </a:lnSpc>
              <a:spcAft>
                <a:spcPts val="600"/>
              </a:spcAft>
              <a:defRPr sz="2200" b="0"/>
            </a:lvl3pPr>
            <a:lvl4pPr>
              <a:lnSpc>
                <a:spcPct val="100000"/>
              </a:lnSpc>
              <a:spcAft>
                <a:spcPts val="600"/>
              </a:spcAft>
              <a:defRPr b="0"/>
            </a:lvl4pPr>
            <a:lvl5pPr>
              <a:lnSpc>
                <a:spcPct val="100000"/>
              </a:lnSpc>
              <a:spcAft>
                <a:spcPts val="600"/>
              </a:spcAft>
              <a:defRPr b="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8092659-4078-4D05-A262-F913AD23E116}" type="datetimeFigureOut">
              <a:rPr lang="en-US" smtClean="0"/>
              <a:pPr/>
              <a:t>7/21/2015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61BEB2-FD22-4626-98DE-32B0998DCC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A7844DB-2407-428D-9B61-4812B7C6EDC9}" type="datetime1">
              <a:rPr lang="en-US"/>
              <a:pPr>
                <a:defRPr/>
              </a:pPr>
              <a:t>7/21/2015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7199FE57-B04B-4B7C-816D-A15AF53620B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F6EC1CD8-054F-444D-98CA-E1827D9039A5}" type="datetime1">
              <a:rPr lang="en-US"/>
              <a:pPr>
                <a:defRPr/>
              </a:pPr>
              <a:t>7/21/2015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EED890B0-7E9D-4D94-9CDC-887F82336ECB}"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14E77F04-2CE7-4E5C-932A-6FDB1B93FDC3}" type="datetime1">
              <a:rPr lang="en-US"/>
              <a:pPr>
                <a:defRPr/>
              </a:pPr>
              <a:t>7/21/2015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748A304A-2A52-4088-8CAF-2E75BA7CCCF9}"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FBA02329-849D-47EC-A156-2F474824BEBA}" type="datetime1">
              <a:rPr lang="en-US"/>
              <a:pPr>
                <a:defRPr/>
              </a:pPr>
              <a:t>7/21/2015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fld id="{7DEE71F4-BD95-4845-9E24-D67667EF0E0F}"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FF2DD503-961D-4233-91FF-3D72F8A5134C}" type="datetime1">
              <a:rPr lang="en-US"/>
              <a:pPr>
                <a:defRPr/>
              </a:pPr>
              <a:t>7/21/2015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fld id="{60B17803-2800-4867-BEDA-65382B35945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93B3DBD-0EFC-42BD-ADD1-FADAC954BEF2}" type="datetime1">
              <a:rPr lang="en-US"/>
              <a:pPr>
                <a:defRPr/>
              </a:pPr>
              <a:t>7/21/2015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fld id="{FA83155D-84CD-48C0-9F06-F0DF4E61ABC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361E31F-9BAC-4F06-958A-AAC24D557A3F}" type="datetime1">
              <a:rPr lang="en-US"/>
              <a:pPr>
                <a:defRPr/>
              </a:pPr>
              <a:t>7/21/2015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4D058960-875C-4DF9-BBA4-AFD8153C16D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AF0F6BF-F85B-4650-83B6-A555BA4C70C8}" type="datetime1">
              <a:rPr lang="en-US"/>
              <a:pPr>
                <a:defRPr/>
              </a:pPr>
              <a:t>7/21/2015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4C191687-06A5-4701-B6D2-8EBA4AB424C2}"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76200"/>
            <a:ext cx="74676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defRPr>
            </a:lvl1pPr>
          </a:lstStyle>
          <a:p>
            <a:pPr>
              <a:defRPr/>
            </a:pPr>
            <a:fld id="{D1A744E7-BC6A-4FCA-AA0B-CD8052C98A82}" type="datetime1">
              <a:rPr lang="en-US"/>
              <a:pPr>
                <a:defRPr/>
              </a:pPr>
              <a:t>7/21/2015</a:t>
            </a:fld>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a:solidFill>
                  <a:schemeClr val="tx1"/>
                </a:solidFill>
              </a:defRPr>
            </a:lvl1pPr>
          </a:lstStyle>
          <a:p>
            <a:pPr>
              <a:defRPr/>
            </a:pPr>
            <a:endParaRPr lang="en-US" dirty="0"/>
          </a:p>
        </p:txBody>
      </p:sp>
      <p:sp>
        <p:nvSpPr>
          <p:cNvPr id="1030" name="Rectangle 6"/>
          <p:cNvSpPr>
            <a:spLocks noGrp="1" noChangeArrowheads="1"/>
          </p:cNvSpPr>
          <p:nvPr>
            <p:ph type="sldNum" sz="quarter" idx="4"/>
          </p:nvPr>
        </p:nvSpPr>
        <p:spPr bwMode="auto">
          <a:xfrm>
            <a:off x="67056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600">
                <a:solidFill>
                  <a:schemeClr val="bg1"/>
                </a:solidFill>
              </a:defRPr>
            </a:lvl1pPr>
          </a:lstStyle>
          <a:p>
            <a:fld id="{93240BDF-807B-469F-AA9A-587A43BB6CE8}" type="slidenum">
              <a:rPr lang="en-US"/>
              <a:pPr/>
              <a:t>‹#›</a:t>
            </a:fld>
            <a:endParaRPr lang="en-US" dirty="0"/>
          </a:p>
        </p:txBody>
      </p:sp>
      <p:pic>
        <p:nvPicPr>
          <p:cNvPr id="1031" name="Picture 8" descr="fadlogo2"/>
          <p:cNvPicPr>
            <a:picLocks noChangeAspect="1" noChangeArrowheads="1"/>
          </p:cNvPicPr>
          <p:nvPr/>
        </p:nvPicPr>
        <p:blipFill>
          <a:blip r:embed="rId18" cstate="print"/>
          <a:srcRect/>
          <a:stretch>
            <a:fillRect/>
          </a:stretch>
        </p:blipFill>
        <p:spPr bwMode="auto">
          <a:xfrm>
            <a:off x="8001000" y="0"/>
            <a:ext cx="1143000" cy="1143000"/>
          </a:xfrm>
          <a:prstGeom prst="rect">
            <a:avLst/>
          </a:prstGeom>
          <a:noFill/>
          <a:ln w="9525">
            <a:noFill/>
            <a:miter lim="800000"/>
            <a:headEnd/>
            <a:tailEnd/>
          </a:ln>
        </p:spPr>
      </p:pic>
      <p:sp>
        <p:nvSpPr>
          <p:cNvPr id="1033" name="Line 9"/>
          <p:cNvSpPr>
            <a:spLocks noChangeShapeType="1"/>
          </p:cNvSpPr>
          <p:nvPr/>
        </p:nvSpPr>
        <p:spPr bwMode="auto">
          <a:xfrm>
            <a:off x="0" y="1143000"/>
            <a:ext cx="9144000" cy="0"/>
          </a:xfrm>
          <a:prstGeom prst="line">
            <a:avLst/>
          </a:prstGeom>
          <a:noFill/>
          <a:ln w="28575">
            <a:solidFill>
              <a:srgbClr val="990000"/>
            </a:solidFill>
            <a:round/>
            <a:headEnd/>
            <a:tailEnd/>
          </a:ln>
          <a:effectLst/>
        </p:spPr>
        <p:txBody>
          <a:bodyPr/>
          <a:lstStyle/>
          <a:p>
            <a:pPr algn="r" eaLnBrk="1" hangingPunct="1">
              <a:spcBef>
                <a:spcPct val="0"/>
              </a:spcBef>
              <a:defRPr/>
            </a:pPr>
            <a:endParaRPr lang="en-US" b="0" dirty="0">
              <a:solidFill>
                <a:srgbClr val="0000FF"/>
              </a:solidFill>
            </a:endParaRPr>
          </a:p>
        </p:txBody>
      </p:sp>
    </p:spTree>
  </p:cSld>
  <p:clrMap bg1="lt1" tx1="dk1" bg2="lt2" tx2="dk2" accent1="accent1" accent2="accent2" accent3="accent3" accent4="accent4" accent5="accent5" accent6="accent6" hlink="hlink" folHlink="folHlink"/>
  <p:sldLayoutIdLst>
    <p:sldLayoutId id="2147483734"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5" r:id="rId16"/>
  </p:sldLayoutIdLst>
  <p:hf hdr="0" ftr="0" dt="0"/>
  <p:txStyles>
    <p:titleStyle>
      <a:lvl1pPr algn="l" rtl="0" eaLnBrk="1" fontAlgn="base" hangingPunct="1">
        <a:spcBef>
          <a:spcPct val="0"/>
        </a:spcBef>
        <a:spcAft>
          <a:spcPct val="0"/>
        </a:spcAft>
        <a:defRPr sz="2800" b="1">
          <a:solidFill>
            <a:srgbClr val="990000"/>
          </a:solidFill>
          <a:latin typeface="+mj-lt"/>
          <a:ea typeface="+mj-ea"/>
          <a:cs typeface="+mj-cs"/>
        </a:defRPr>
      </a:lvl1pPr>
      <a:lvl2pPr algn="l" rtl="0" eaLnBrk="1" fontAlgn="base" hangingPunct="1">
        <a:spcBef>
          <a:spcPct val="0"/>
        </a:spcBef>
        <a:spcAft>
          <a:spcPct val="0"/>
        </a:spcAft>
        <a:defRPr sz="2800" b="1">
          <a:solidFill>
            <a:srgbClr val="990000"/>
          </a:solidFill>
          <a:latin typeface="Arial" charset="0"/>
          <a:cs typeface="Arial" charset="0"/>
        </a:defRPr>
      </a:lvl2pPr>
      <a:lvl3pPr algn="l" rtl="0" eaLnBrk="1" fontAlgn="base" hangingPunct="1">
        <a:spcBef>
          <a:spcPct val="0"/>
        </a:spcBef>
        <a:spcAft>
          <a:spcPct val="0"/>
        </a:spcAft>
        <a:defRPr sz="2800" b="1">
          <a:solidFill>
            <a:srgbClr val="990000"/>
          </a:solidFill>
          <a:latin typeface="Arial" charset="0"/>
          <a:cs typeface="Arial" charset="0"/>
        </a:defRPr>
      </a:lvl3pPr>
      <a:lvl4pPr algn="l" rtl="0" eaLnBrk="1" fontAlgn="base" hangingPunct="1">
        <a:spcBef>
          <a:spcPct val="0"/>
        </a:spcBef>
        <a:spcAft>
          <a:spcPct val="0"/>
        </a:spcAft>
        <a:defRPr sz="2800" b="1">
          <a:solidFill>
            <a:srgbClr val="990000"/>
          </a:solidFill>
          <a:latin typeface="Arial" charset="0"/>
          <a:cs typeface="Arial" charset="0"/>
        </a:defRPr>
      </a:lvl4pPr>
      <a:lvl5pPr algn="l" rtl="0" eaLnBrk="1" fontAlgn="base" hangingPunct="1">
        <a:spcBef>
          <a:spcPct val="0"/>
        </a:spcBef>
        <a:spcAft>
          <a:spcPct val="0"/>
        </a:spcAft>
        <a:defRPr sz="2800" b="1">
          <a:solidFill>
            <a:srgbClr val="990000"/>
          </a:solidFill>
          <a:latin typeface="Arial" charset="0"/>
          <a:cs typeface="Arial" charset="0"/>
        </a:defRPr>
      </a:lvl5pPr>
      <a:lvl6pPr marL="457200" algn="l" rtl="0" eaLnBrk="1" fontAlgn="base" hangingPunct="1">
        <a:spcBef>
          <a:spcPct val="0"/>
        </a:spcBef>
        <a:spcAft>
          <a:spcPct val="0"/>
        </a:spcAft>
        <a:defRPr sz="3600">
          <a:solidFill>
            <a:srgbClr val="990000"/>
          </a:solidFill>
          <a:latin typeface="Arial" charset="0"/>
          <a:cs typeface="Arial" charset="0"/>
        </a:defRPr>
      </a:lvl6pPr>
      <a:lvl7pPr marL="914400" algn="l" rtl="0" eaLnBrk="1" fontAlgn="base" hangingPunct="1">
        <a:spcBef>
          <a:spcPct val="0"/>
        </a:spcBef>
        <a:spcAft>
          <a:spcPct val="0"/>
        </a:spcAft>
        <a:defRPr sz="3600">
          <a:solidFill>
            <a:srgbClr val="990000"/>
          </a:solidFill>
          <a:latin typeface="Arial" charset="0"/>
          <a:cs typeface="Arial" charset="0"/>
        </a:defRPr>
      </a:lvl7pPr>
      <a:lvl8pPr marL="1371600" algn="l" rtl="0" eaLnBrk="1" fontAlgn="base" hangingPunct="1">
        <a:spcBef>
          <a:spcPct val="0"/>
        </a:spcBef>
        <a:spcAft>
          <a:spcPct val="0"/>
        </a:spcAft>
        <a:defRPr sz="3600">
          <a:solidFill>
            <a:srgbClr val="990000"/>
          </a:solidFill>
          <a:latin typeface="Arial" charset="0"/>
          <a:cs typeface="Arial" charset="0"/>
        </a:defRPr>
      </a:lvl8pPr>
      <a:lvl9pPr marL="1828800" algn="l" rtl="0" eaLnBrk="1" fontAlgn="base" hangingPunct="1">
        <a:spcBef>
          <a:spcPct val="0"/>
        </a:spcBef>
        <a:spcAft>
          <a:spcPct val="0"/>
        </a:spcAft>
        <a:defRPr sz="3600">
          <a:solidFill>
            <a:srgbClr val="990000"/>
          </a:solidFill>
          <a:latin typeface="Arial" charset="0"/>
          <a:cs typeface="Arial" charset="0"/>
        </a:defRPr>
      </a:lvl9pPr>
    </p:titleStyle>
    <p:bodyStyle>
      <a:lvl1pPr marL="342900" indent="-342900" algn="l" rtl="0" eaLnBrk="1" fontAlgn="base" hangingPunct="1">
        <a:spcBef>
          <a:spcPct val="20000"/>
        </a:spcBef>
        <a:spcAft>
          <a:spcPct val="0"/>
        </a:spcAft>
        <a:buChar char="•"/>
        <a:defRPr sz="3200" b="1">
          <a:solidFill>
            <a:schemeClr val="accent2"/>
          </a:solidFill>
          <a:latin typeface="+mn-lt"/>
          <a:ea typeface="+mn-ea"/>
          <a:cs typeface="+mn-cs"/>
        </a:defRPr>
      </a:lvl1pPr>
      <a:lvl2pPr marL="742950" indent="-285750" algn="l" rtl="0" eaLnBrk="1" fontAlgn="base" hangingPunct="1">
        <a:spcBef>
          <a:spcPct val="20000"/>
        </a:spcBef>
        <a:spcAft>
          <a:spcPct val="0"/>
        </a:spcAft>
        <a:buChar char="–"/>
        <a:defRPr sz="2800">
          <a:solidFill>
            <a:srgbClr val="990000"/>
          </a:solidFill>
          <a:latin typeface="+mn-lt"/>
          <a:cs typeface="+mn-cs"/>
        </a:defRPr>
      </a:lvl2pPr>
      <a:lvl3pPr marL="1143000" indent="-228600" algn="l" rtl="0" eaLnBrk="1" fontAlgn="base" hangingPunct="1">
        <a:spcBef>
          <a:spcPct val="20000"/>
        </a:spcBef>
        <a:spcAft>
          <a:spcPct val="0"/>
        </a:spcAft>
        <a:buChar char="•"/>
        <a:defRPr sz="2400">
          <a:solidFill>
            <a:schemeClr val="accent2"/>
          </a:solidFill>
          <a:latin typeface="+mn-lt"/>
          <a:cs typeface="+mn-cs"/>
        </a:defRPr>
      </a:lvl3pPr>
      <a:lvl4pPr marL="1600200" indent="-228600" algn="l" rtl="0" eaLnBrk="1" fontAlgn="base" hangingPunct="1">
        <a:spcBef>
          <a:spcPct val="20000"/>
        </a:spcBef>
        <a:spcAft>
          <a:spcPct val="0"/>
        </a:spcAft>
        <a:buChar char="–"/>
        <a:defRPr sz="2000">
          <a:solidFill>
            <a:srgbClr val="CC6600"/>
          </a:solidFill>
          <a:latin typeface="+mn-lt"/>
          <a:cs typeface="+mn-cs"/>
        </a:defRPr>
      </a:lvl4pPr>
      <a:lvl5pPr marL="2057400" indent="-228600" algn="l" rtl="0" eaLnBrk="1" fontAlgn="base" hangingPunct="1">
        <a:spcBef>
          <a:spcPct val="20000"/>
        </a:spcBef>
        <a:spcAft>
          <a:spcPct val="0"/>
        </a:spcAft>
        <a:buChar char="»"/>
        <a:defRPr sz="2000">
          <a:solidFill>
            <a:schemeClr val="accent2"/>
          </a:solidFill>
          <a:latin typeface="+mn-lt"/>
          <a:cs typeface="+mn-cs"/>
        </a:defRPr>
      </a:lvl5pPr>
      <a:lvl6pPr marL="2514600" indent="-228600" algn="l" rtl="0" eaLnBrk="1" fontAlgn="base" hangingPunct="1">
        <a:spcBef>
          <a:spcPct val="20000"/>
        </a:spcBef>
        <a:spcAft>
          <a:spcPct val="0"/>
        </a:spcAft>
        <a:buChar char="»"/>
        <a:defRPr sz="2000">
          <a:solidFill>
            <a:schemeClr val="accent2"/>
          </a:solidFill>
          <a:latin typeface="+mn-lt"/>
          <a:cs typeface="+mn-cs"/>
        </a:defRPr>
      </a:lvl6pPr>
      <a:lvl7pPr marL="2971800" indent="-228600" algn="l" rtl="0" eaLnBrk="1" fontAlgn="base" hangingPunct="1">
        <a:spcBef>
          <a:spcPct val="20000"/>
        </a:spcBef>
        <a:spcAft>
          <a:spcPct val="0"/>
        </a:spcAft>
        <a:buChar char="»"/>
        <a:defRPr sz="2000">
          <a:solidFill>
            <a:schemeClr val="accent2"/>
          </a:solidFill>
          <a:latin typeface="+mn-lt"/>
          <a:cs typeface="+mn-cs"/>
        </a:defRPr>
      </a:lvl7pPr>
      <a:lvl8pPr marL="3429000" indent="-228600" algn="l" rtl="0" eaLnBrk="1" fontAlgn="base" hangingPunct="1">
        <a:spcBef>
          <a:spcPct val="20000"/>
        </a:spcBef>
        <a:spcAft>
          <a:spcPct val="0"/>
        </a:spcAft>
        <a:buChar char="»"/>
        <a:defRPr sz="2000">
          <a:solidFill>
            <a:schemeClr val="accent2"/>
          </a:solidFill>
          <a:latin typeface="+mn-lt"/>
          <a:cs typeface="+mn-cs"/>
        </a:defRPr>
      </a:lvl8pPr>
      <a:lvl9pPr marL="3886200" indent="-228600" algn="l" rtl="0" eaLnBrk="1" fontAlgn="base" hangingPunct="1">
        <a:spcBef>
          <a:spcPct val="20000"/>
        </a:spcBef>
        <a:spcAft>
          <a:spcPct val="0"/>
        </a:spcAft>
        <a:buChar char="»"/>
        <a:defRPr sz="2000">
          <a:solidFill>
            <a:schemeClr val="accent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762000" y="3276601"/>
            <a:ext cx="7772400" cy="1143000"/>
          </a:xfrm>
          <a:effectLst/>
          <a:scene3d>
            <a:camera prst="orthographicFront"/>
            <a:lightRig rig="threePt" dir="t"/>
          </a:scene3d>
          <a:sp3d>
            <a:bevelT/>
          </a:sp3d>
        </p:spPr>
        <p:txBody>
          <a:bodyPr anchor="ctr"/>
          <a:lstStyle/>
          <a:p>
            <a:pPr algn="ctr"/>
            <a:r>
              <a:rPr lang="en-US" sz="2000" dirty="0" smtClean="0">
                <a:solidFill>
                  <a:srgbClr val="800000"/>
                </a:solidFill>
              </a:rPr>
              <a:t/>
            </a:r>
            <a:br>
              <a:rPr lang="en-US" sz="2000" dirty="0" smtClean="0">
                <a:solidFill>
                  <a:srgbClr val="800000"/>
                </a:solidFill>
              </a:rPr>
            </a:br>
            <a:r>
              <a:rPr lang="en-US" sz="2000" dirty="0" smtClean="0">
                <a:solidFill>
                  <a:srgbClr val="800000"/>
                </a:solidFill>
              </a:rPr>
              <a:t/>
            </a:r>
            <a:br>
              <a:rPr lang="en-US" sz="2000" dirty="0" smtClean="0">
                <a:solidFill>
                  <a:srgbClr val="800000"/>
                </a:solidFill>
              </a:rPr>
            </a:br>
            <a:r>
              <a:rPr lang="en-US" sz="2600" dirty="0" smtClean="0">
                <a:solidFill>
                  <a:srgbClr val="000066"/>
                </a:solidFill>
              </a:rPr>
              <a:t>John </a:t>
            </a:r>
            <a:r>
              <a:rPr lang="en-US" sz="2600" dirty="0" err="1" smtClean="0">
                <a:solidFill>
                  <a:srgbClr val="000066"/>
                </a:solidFill>
              </a:rPr>
              <a:t>Zohrab</a:t>
            </a:r>
            <a:r>
              <a:rPr lang="en-US" sz="2600" dirty="0" smtClean="0">
                <a:solidFill>
                  <a:srgbClr val="000066"/>
                </a:solidFill>
              </a:rPr>
              <a:t/>
            </a:r>
            <a:br>
              <a:rPr lang="en-US" sz="2600" dirty="0" smtClean="0">
                <a:solidFill>
                  <a:srgbClr val="000066"/>
                </a:solidFill>
              </a:rPr>
            </a:br>
            <a:r>
              <a:rPr lang="en-US" sz="2600" dirty="0" smtClean="0">
                <a:solidFill>
                  <a:srgbClr val="000066"/>
                </a:solidFill>
              </a:rPr>
              <a:t>Fiscal Affairs Department, IMF</a:t>
            </a:r>
            <a:br>
              <a:rPr lang="en-US" sz="2600" dirty="0" smtClean="0">
                <a:solidFill>
                  <a:srgbClr val="000066"/>
                </a:solidFill>
              </a:rPr>
            </a:br>
            <a:r>
              <a:rPr lang="en-US" sz="2000" dirty="0" smtClean="0">
                <a:solidFill>
                  <a:srgbClr val="000066"/>
                </a:solidFill>
              </a:rPr>
              <a:t/>
            </a:r>
            <a:br>
              <a:rPr lang="en-US" sz="2000" dirty="0" smtClean="0">
                <a:solidFill>
                  <a:srgbClr val="000066"/>
                </a:solidFill>
              </a:rPr>
            </a:br>
            <a:endParaRPr lang="en-US" sz="2000" dirty="0" smtClean="0">
              <a:solidFill>
                <a:srgbClr val="800000"/>
              </a:solidFill>
            </a:endParaRPr>
          </a:p>
        </p:txBody>
      </p:sp>
      <p:sp>
        <p:nvSpPr>
          <p:cNvPr id="6" name="Rectangle 6"/>
          <p:cNvSpPr>
            <a:spLocks noGrp="1" noChangeArrowheads="1"/>
          </p:cNvSpPr>
          <p:nvPr>
            <p:ph type="subTitle" idx="1"/>
          </p:nvPr>
        </p:nvSpPr>
        <p:spPr>
          <a:xfrm>
            <a:off x="1295400" y="4419600"/>
            <a:ext cx="6400800" cy="1066800"/>
          </a:xfrm>
          <a:effectLst/>
        </p:spPr>
        <p:txBody>
          <a:bodyPr>
            <a:scene3d>
              <a:camera prst="orthographicFront"/>
              <a:lightRig rig="threePt" dir="t"/>
            </a:scene3d>
            <a:sp3d extrusionH="57150">
              <a:bevelT w="38100" h="38100"/>
            </a:sp3d>
          </a:bodyPr>
          <a:lstStyle/>
          <a:p>
            <a:r>
              <a:rPr lang="en-US" sz="2400" dirty="0" smtClean="0">
                <a:solidFill>
                  <a:srgbClr val="800000"/>
                </a:solidFill>
              </a:rPr>
              <a:t>FAD Mission to Iran</a:t>
            </a:r>
          </a:p>
          <a:p>
            <a:r>
              <a:rPr lang="en-US" sz="2400" dirty="0" smtClean="0">
                <a:solidFill>
                  <a:srgbClr val="800000"/>
                </a:solidFill>
              </a:rPr>
              <a:t>Tehran, July 2015</a:t>
            </a:r>
          </a:p>
          <a:p>
            <a:pPr eaLnBrk="1" hangingPunct="1">
              <a:lnSpc>
                <a:spcPct val="80000"/>
              </a:lnSpc>
            </a:pPr>
            <a:endParaRPr lang="en-US" sz="2000" dirty="0" smtClean="0">
              <a:solidFill>
                <a:srgbClr val="996600"/>
              </a:solidFill>
            </a:endParaRPr>
          </a:p>
        </p:txBody>
      </p:sp>
      <p:sp>
        <p:nvSpPr>
          <p:cNvPr id="4" name="Rectangle 5"/>
          <p:cNvSpPr txBox="1">
            <a:spLocks noChangeArrowheads="1"/>
          </p:cNvSpPr>
          <p:nvPr/>
        </p:nvSpPr>
        <p:spPr bwMode="auto">
          <a:xfrm>
            <a:off x="685800" y="1905000"/>
            <a:ext cx="7772400" cy="1470025"/>
          </a:xfrm>
          <a:prstGeom prst="rect">
            <a:avLst/>
          </a:prstGeom>
          <a:noFill/>
          <a:ln w="9525">
            <a:noFill/>
            <a:miter lim="800000"/>
            <a:headEnd/>
            <a:tailEnd/>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3200" kern="0" dirty="0" smtClean="0">
                <a:solidFill>
                  <a:srgbClr val="800000"/>
                </a:solidFill>
                <a:latin typeface="+mj-lt"/>
                <a:ea typeface="+mj-ea"/>
                <a:cs typeface="+mj-cs"/>
              </a:rPr>
              <a:t>Cash Management</a:t>
            </a:r>
            <a:endParaRPr kumimoji="0" lang="en-US" sz="3200" b="1" i="0" u="none" strike="noStrike" kern="0" cap="none" spc="0" normalizeH="0" baseline="0" noProof="0" dirty="0" smtClean="0">
              <a:ln>
                <a:noFill/>
              </a:ln>
              <a:solidFill>
                <a:srgbClr val="80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Cash Forecasting</a:t>
            </a:r>
            <a:br>
              <a:rPr lang="en-US" dirty="0" smtClean="0"/>
            </a:br>
            <a:r>
              <a:rPr lang="en-US" dirty="0" smtClean="0"/>
              <a:t>Key elements</a:t>
            </a:r>
            <a:endParaRPr lang="en-US" dirty="0"/>
          </a:p>
        </p:txBody>
      </p:sp>
      <p:sp>
        <p:nvSpPr>
          <p:cNvPr id="3" name="Text Placeholder 2"/>
          <p:cNvSpPr>
            <a:spLocks noGrp="1"/>
          </p:cNvSpPr>
          <p:nvPr>
            <p:ph type="body" idx="1"/>
          </p:nvPr>
        </p:nvSpPr>
        <p:spPr/>
        <p:txBody>
          <a:bodyPr/>
          <a:lstStyle/>
          <a:p>
            <a:pPr lvl="0"/>
            <a:r>
              <a:rPr lang="en-US" sz="2000" dirty="0" smtClean="0">
                <a:cs typeface="Times New Roman" pitchFamily="18" charset="0"/>
              </a:rPr>
              <a:t>Aim for maximum coverage of government sector</a:t>
            </a:r>
          </a:p>
          <a:p>
            <a:pPr lvl="0"/>
            <a:r>
              <a:rPr lang="en-US" sz="2000" dirty="0" smtClean="0">
                <a:cs typeface="Times New Roman" pitchFamily="18" charset="0"/>
              </a:rPr>
              <a:t>Cover foreign currency cash flows</a:t>
            </a:r>
          </a:p>
          <a:p>
            <a:r>
              <a:rPr lang="en-US" sz="2000" dirty="0" smtClean="0">
                <a:cs typeface="Times New Roman" pitchFamily="18" charset="0"/>
              </a:rPr>
              <a:t>Forecast on a rolling 12 month basis </a:t>
            </a:r>
          </a:p>
          <a:p>
            <a:r>
              <a:rPr lang="en-US" sz="2000" dirty="0" smtClean="0">
                <a:cs typeface="Times New Roman" pitchFamily="18" charset="0"/>
              </a:rPr>
              <a:t>Forecast on a monthly, weekly and daily periodicity</a:t>
            </a:r>
          </a:p>
          <a:p>
            <a:r>
              <a:rPr lang="en-US" sz="2000" dirty="0" smtClean="0">
                <a:cs typeface="Times New Roman" pitchFamily="18" charset="0"/>
              </a:rPr>
              <a:t>Update weekly</a:t>
            </a:r>
          </a:p>
          <a:p>
            <a:r>
              <a:rPr lang="en-US" sz="2000" dirty="0" smtClean="0">
                <a:cs typeface="Times New Roman" pitchFamily="18" charset="0"/>
              </a:rPr>
              <a:t>Ensure consistency with realistic annual budget revenue projections and expenditure allocations</a:t>
            </a:r>
          </a:p>
          <a:p>
            <a:r>
              <a:rPr lang="en-US" sz="2000" dirty="0" smtClean="0">
                <a:cs typeface="Times New Roman" pitchFamily="18" charset="0"/>
              </a:rPr>
              <a:t>Ensure consistency with cash limits</a:t>
            </a:r>
          </a:p>
          <a:p>
            <a:r>
              <a:rPr lang="en-US" sz="2000" dirty="0" smtClean="0">
                <a:cs typeface="Times New Roman" pitchFamily="18" charset="0"/>
              </a:rPr>
              <a:t>Regularize payment dates</a:t>
            </a:r>
          </a:p>
          <a:p>
            <a:r>
              <a:rPr lang="en-US" sz="2000" dirty="0" smtClean="0">
                <a:cs typeface="Times New Roman" pitchFamily="18" charset="0"/>
              </a:rPr>
              <a:t>Focus on the major inflows and outflows</a:t>
            </a:r>
          </a:p>
          <a:p>
            <a:r>
              <a:rPr lang="en-US" sz="2000" dirty="0" smtClean="0">
                <a:cs typeface="Times New Roman" pitchFamily="18" charset="0"/>
              </a:rPr>
              <a:t>Ensure spending units supply realistic cash plans   </a:t>
            </a:r>
          </a:p>
          <a:p>
            <a:endParaRPr lang="en-US" sz="2000"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Cash Forecasting</a:t>
            </a:r>
            <a:br>
              <a:rPr lang="en-US" dirty="0" smtClean="0"/>
            </a:br>
            <a:r>
              <a:rPr lang="en-US" dirty="0" smtClean="0"/>
              <a:t>Making forecasting work in practice</a:t>
            </a:r>
            <a:endParaRPr lang="en-US" dirty="0"/>
          </a:p>
        </p:txBody>
      </p:sp>
      <p:sp>
        <p:nvSpPr>
          <p:cNvPr id="3" name="Text Placeholder 2"/>
          <p:cNvSpPr>
            <a:spLocks noGrp="1"/>
          </p:cNvSpPr>
          <p:nvPr>
            <p:ph type="body" idx="1"/>
          </p:nvPr>
        </p:nvSpPr>
        <p:spPr/>
        <p:txBody>
          <a:bodyPr/>
          <a:lstStyle/>
          <a:p>
            <a:pPr>
              <a:lnSpc>
                <a:spcPct val="110000"/>
              </a:lnSpc>
              <a:spcBef>
                <a:spcPts val="600"/>
              </a:spcBef>
              <a:defRPr/>
            </a:pPr>
            <a:r>
              <a:rPr lang="en-GB" sz="2000" dirty="0" smtClean="0"/>
              <a:t>Ensure that that spending units and revenue authorities are cooperative</a:t>
            </a:r>
          </a:p>
          <a:p>
            <a:pPr lvl="1">
              <a:lnSpc>
                <a:spcPct val="110000"/>
              </a:lnSpc>
              <a:spcBef>
                <a:spcPts val="600"/>
              </a:spcBef>
              <a:defRPr/>
            </a:pPr>
            <a:r>
              <a:rPr lang="en-GB" sz="1600" dirty="0" smtClean="0"/>
              <a:t>Insist on profiles and forecasts; if necessary, regulate</a:t>
            </a:r>
          </a:p>
          <a:p>
            <a:pPr>
              <a:lnSpc>
                <a:spcPct val="110000"/>
              </a:lnSpc>
              <a:spcBef>
                <a:spcPts val="600"/>
              </a:spcBef>
              <a:defRPr/>
            </a:pPr>
            <a:r>
              <a:rPr lang="en-GB" sz="2000" dirty="0" smtClean="0"/>
              <a:t>Apply incentives</a:t>
            </a:r>
          </a:p>
          <a:p>
            <a:pPr lvl="1">
              <a:lnSpc>
                <a:spcPct val="110000"/>
              </a:lnSpc>
              <a:spcBef>
                <a:spcPts val="600"/>
              </a:spcBef>
              <a:defRPr/>
            </a:pPr>
            <a:r>
              <a:rPr lang="en-GB" sz="1600" dirty="0" smtClean="0"/>
              <a:t>Reward good forecasting and penalize cash hoarding</a:t>
            </a:r>
          </a:p>
          <a:p>
            <a:pPr>
              <a:lnSpc>
                <a:spcPct val="110000"/>
              </a:lnSpc>
              <a:spcBef>
                <a:spcPts val="600"/>
              </a:spcBef>
              <a:defRPr/>
            </a:pPr>
            <a:r>
              <a:rPr lang="en-GB" sz="2000" dirty="0" smtClean="0"/>
              <a:t>Monitor on a daily basis</a:t>
            </a:r>
          </a:p>
          <a:p>
            <a:pPr lvl="1">
              <a:lnSpc>
                <a:spcPct val="110000"/>
              </a:lnSpc>
              <a:spcBef>
                <a:spcPts val="600"/>
              </a:spcBef>
              <a:defRPr/>
            </a:pPr>
            <a:r>
              <a:rPr lang="en-GB" sz="1600" dirty="0" smtClean="0"/>
              <a:t>Know the outturn for the day no later than the following morning</a:t>
            </a:r>
          </a:p>
          <a:p>
            <a:pPr lvl="1">
              <a:lnSpc>
                <a:spcPct val="110000"/>
              </a:lnSpc>
              <a:spcBef>
                <a:spcPts val="600"/>
              </a:spcBef>
              <a:defRPr/>
            </a:pPr>
            <a:r>
              <a:rPr lang="en-GB" sz="1600" dirty="0" smtClean="0"/>
              <a:t>Analyze experience: do forecast errors imply timing changes within the month or changes in the level of activity?</a:t>
            </a:r>
          </a:p>
          <a:p>
            <a:pPr>
              <a:lnSpc>
                <a:spcPct val="110000"/>
              </a:lnSpc>
              <a:spcBef>
                <a:spcPts val="600"/>
              </a:spcBef>
              <a:defRPr/>
            </a:pPr>
            <a:r>
              <a:rPr lang="en-GB" sz="2000" dirty="0" smtClean="0"/>
              <a:t>Maintain direct contacts</a:t>
            </a:r>
          </a:p>
          <a:p>
            <a:pPr lvl="1">
              <a:lnSpc>
                <a:spcPct val="110000"/>
              </a:lnSpc>
              <a:spcBef>
                <a:spcPts val="600"/>
              </a:spcBef>
              <a:defRPr/>
            </a:pPr>
            <a:r>
              <a:rPr lang="en-GB" sz="1600" dirty="0" smtClean="0"/>
              <a:t>Cash forecasters in the Treasury should communicate frequently with counterparts in major spending units and the revenue authorities</a:t>
            </a:r>
          </a:p>
          <a:p>
            <a:endParaRPr lang="en-US"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Cash Forecasting</a:t>
            </a:r>
            <a:br>
              <a:rPr lang="en-US" dirty="0" smtClean="0"/>
            </a:br>
            <a:r>
              <a:rPr lang="en-US" dirty="0" smtClean="0"/>
              <a:t>Forecasting revenues and expenditures</a:t>
            </a:r>
            <a:endParaRPr lang="en-US" dirty="0"/>
          </a:p>
        </p:txBody>
      </p:sp>
      <p:sp>
        <p:nvSpPr>
          <p:cNvPr id="3" name="Text Placeholder 2"/>
          <p:cNvSpPr>
            <a:spLocks noGrp="1"/>
          </p:cNvSpPr>
          <p:nvPr>
            <p:ph type="body" idx="1"/>
          </p:nvPr>
        </p:nvSpPr>
        <p:spPr/>
        <p:txBody>
          <a:bodyPr/>
          <a:lstStyle/>
          <a:p>
            <a:pPr>
              <a:lnSpc>
                <a:spcPct val="90000"/>
              </a:lnSpc>
            </a:pPr>
            <a:r>
              <a:rPr lang="en-US" sz="2000" dirty="0" smtClean="0"/>
              <a:t>The annual budget should be the source reference</a:t>
            </a:r>
          </a:p>
          <a:p>
            <a:pPr lvl="1">
              <a:lnSpc>
                <a:spcPct val="90000"/>
              </a:lnSpc>
            </a:pPr>
            <a:r>
              <a:rPr lang="en-US" sz="1600" dirty="0" smtClean="0"/>
              <a:t>Receipts and payment forecasts should be prepared as part of budget preparation and updated once the budget is approved and as the fiscal year progresses</a:t>
            </a:r>
          </a:p>
          <a:p>
            <a:pPr>
              <a:lnSpc>
                <a:spcPct val="90000"/>
              </a:lnSpc>
            </a:pPr>
            <a:r>
              <a:rPr lang="en-US" sz="2000" dirty="0" smtClean="0"/>
              <a:t>Revenue authorities should prepare monthly estimates, using the budget as the base</a:t>
            </a:r>
          </a:p>
          <a:p>
            <a:pPr lvl="1">
              <a:lnSpc>
                <a:spcPct val="90000"/>
              </a:lnSpc>
            </a:pPr>
            <a:r>
              <a:rPr lang="en-US" sz="1600" dirty="0" smtClean="0"/>
              <a:t>Weekly or daily estimates of the monthly estimates should be prepared using historical daily data lined up against payment due dates </a:t>
            </a:r>
          </a:p>
          <a:p>
            <a:pPr lvl="1"/>
            <a:r>
              <a:rPr lang="en-US" sz="1600" dirty="0" smtClean="0"/>
              <a:t>Material changes in the macroeconomic environment, the tax base, and tax rates should be reflected immediately in updates to the cash flow forecast </a:t>
            </a:r>
          </a:p>
          <a:p>
            <a:pPr>
              <a:lnSpc>
                <a:spcPct val="110000"/>
              </a:lnSpc>
              <a:spcBef>
                <a:spcPts val="384"/>
              </a:spcBef>
            </a:pPr>
            <a:r>
              <a:rPr lang="en-US" sz="2000" dirty="0" smtClean="0"/>
              <a:t>Treasury forecasting staff should liaise closely with spending units on updates of payment forecasts</a:t>
            </a:r>
          </a:p>
          <a:p>
            <a:pPr lvl="1">
              <a:lnSpc>
                <a:spcPct val="110000"/>
              </a:lnSpc>
              <a:spcBef>
                <a:spcPts val="384"/>
              </a:spcBef>
            </a:pPr>
            <a:r>
              <a:rPr lang="en-US" sz="1600" dirty="0" smtClean="0"/>
              <a:t>Distinction should be made between commitments and cash payments</a:t>
            </a:r>
          </a:p>
          <a:p>
            <a:pPr lvl="1">
              <a:buNone/>
            </a:pPr>
            <a:endParaRPr lang="en-US" sz="1800" dirty="0" smtClean="0"/>
          </a:p>
          <a:p>
            <a:endParaRPr lang="en-US"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Cash Limits and Cash Plans</a:t>
            </a:r>
            <a:br>
              <a:rPr lang="en-US" dirty="0" smtClean="0"/>
            </a:br>
            <a:r>
              <a:rPr lang="en-US" dirty="0" smtClean="0"/>
              <a:t>Cash limits</a:t>
            </a:r>
            <a:endParaRPr lang="en-US" dirty="0"/>
          </a:p>
        </p:txBody>
      </p:sp>
      <p:sp>
        <p:nvSpPr>
          <p:cNvPr id="3" name="Text Placeholder 2"/>
          <p:cNvSpPr>
            <a:spLocks noGrp="1"/>
          </p:cNvSpPr>
          <p:nvPr>
            <p:ph type="body" idx="1"/>
          </p:nvPr>
        </p:nvSpPr>
        <p:spPr/>
        <p:txBody>
          <a:bodyPr/>
          <a:lstStyle/>
          <a:p>
            <a:r>
              <a:rPr lang="en-US" sz="2000" dirty="0" smtClean="0">
                <a:cs typeface="Times New Roman" pitchFamily="18" charset="0"/>
              </a:rPr>
              <a:t>Cash limits are necessary to distribute planned cash outflows during the year</a:t>
            </a:r>
          </a:p>
          <a:p>
            <a:pPr lvl="1"/>
            <a:r>
              <a:rPr lang="en-US" sz="1600" dirty="0" smtClean="0">
                <a:cs typeface="Times New Roman" pitchFamily="18" charset="0"/>
              </a:rPr>
              <a:t>Necessary for commitment control to work properly</a:t>
            </a:r>
          </a:p>
          <a:p>
            <a:pPr lvl="1"/>
            <a:r>
              <a:rPr lang="en-US" sz="1600" dirty="0" smtClean="0">
                <a:cs typeface="Times New Roman" pitchFamily="18" charset="0"/>
              </a:rPr>
              <a:t> Also limit acceptance of payment requests</a:t>
            </a:r>
          </a:p>
          <a:p>
            <a:pPr lvl="1"/>
            <a:r>
              <a:rPr lang="en-US" sz="1600" dirty="0" smtClean="0">
                <a:cs typeface="Times New Roman" pitchFamily="18" charset="0"/>
              </a:rPr>
              <a:t>Usually defined monthly by Treasury </a:t>
            </a:r>
            <a:r>
              <a:rPr lang="en-US" sz="1600" dirty="0" smtClean="0">
                <a:cs typeface="Times New Roman" pitchFamily="18" charset="0"/>
              </a:rPr>
              <a:t>within the framework </a:t>
            </a:r>
            <a:r>
              <a:rPr lang="en-US" sz="1600" dirty="0" smtClean="0">
                <a:cs typeface="Times New Roman" pitchFamily="18" charset="0"/>
              </a:rPr>
              <a:t>of approval by </a:t>
            </a:r>
            <a:r>
              <a:rPr lang="en-US" sz="1600" dirty="0" smtClean="0">
                <a:cs typeface="Times New Roman" pitchFamily="18" charset="0"/>
              </a:rPr>
              <a:t>the budget </a:t>
            </a:r>
            <a:r>
              <a:rPr lang="en-US" sz="1600" dirty="0" smtClean="0">
                <a:cs typeface="Times New Roman" pitchFamily="18" charset="0"/>
              </a:rPr>
              <a:t>department </a:t>
            </a:r>
          </a:p>
          <a:p>
            <a:r>
              <a:rPr lang="en-US" sz="2000" dirty="0" smtClean="0">
                <a:cs typeface="Times New Roman" pitchFamily="18" charset="0"/>
              </a:rPr>
              <a:t>Cash limits anchor the cash forecasting and planning process</a:t>
            </a:r>
          </a:p>
          <a:p>
            <a:pPr lvl="1"/>
            <a:r>
              <a:rPr lang="en-US" sz="1600" dirty="0" smtClean="0">
                <a:cs typeface="Times New Roman" pitchFamily="18" charset="0"/>
              </a:rPr>
              <a:t>Fixed payment dates for expenditure types within each month, which are highly desirable, improve the planning of payments subject to cash limits</a:t>
            </a:r>
          </a:p>
          <a:p>
            <a:pPr lvl="1"/>
            <a:r>
              <a:rPr lang="en-US" sz="1600" dirty="0" smtClean="0">
                <a:cs typeface="Times New Roman" pitchFamily="18" charset="0"/>
              </a:rPr>
              <a:t>Payment dates specified in commitment requests also improve cash planning</a:t>
            </a:r>
          </a:p>
          <a:p>
            <a:r>
              <a:rPr lang="en-US" sz="2000" dirty="0" smtClean="0">
                <a:cs typeface="Times New Roman" pitchFamily="18" charset="0"/>
              </a:rPr>
              <a:t>Cash limits are necessary to ration cash in the event of revenue shortages</a:t>
            </a:r>
          </a:p>
          <a:p>
            <a:pPr lvl="1"/>
            <a:r>
              <a:rPr lang="en-US" sz="1600" dirty="0" smtClean="0">
                <a:cs typeface="Times New Roman" pitchFamily="18" charset="0"/>
              </a:rPr>
              <a:t> Cash rationing is undesirable but could be necessary if a government has limits on borrowing and/or liquid assets</a:t>
            </a:r>
          </a:p>
          <a:p>
            <a:endParaRPr lang="en-US" sz="24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Cash Limits and Cash Plans</a:t>
            </a:r>
            <a:br>
              <a:rPr lang="en-US" dirty="0" smtClean="0"/>
            </a:br>
            <a:r>
              <a:rPr lang="en-US" dirty="0" smtClean="0"/>
              <a:t>Cash plans</a:t>
            </a:r>
            <a:endParaRPr lang="en-US" dirty="0"/>
          </a:p>
        </p:txBody>
      </p:sp>
      <p:sp>
        <p:nvSpPr>
          <p:cNvPr id="3" name="Text Placeholder 2"/>
          <p:cNvSpPr>
            <a:spLocks noGrp="1"/>
          </p:cNvSpPr>
          <p:nvPr>
            <p:ph type="body" idx="1"/>
          </p:nvPr>
        </p:nvSpPr>
        <p:spPr/>
        <p:txBody>
          <a:bodyPr/>
          <a:lstStyle/>
          <a:p>
            <a:r>
              <a:rPr lang="en-US" sz="2000" dirty="0" smtClean="0">
                <a:solidFill>
                  <a:srgbClr val="3333CC"/>
                </a:solidFill>
                <a:cs typeface="Times New Roman" pitchFamily="18" charset="0"/>
              </a:rPr>
              <a:t>Cash plans are comprehensive</a:t>
            </a:r>
          </a:p>
          <a:p>
            <a:pPr lvl="1"/>
            <a:r>
              <a:rPr lang="en-US" sz="1600" dirty="0" smtClean="0">
                <a:solidFill>
                  <a:srgbClr val="800000"/>
                </a:solidFill>
                <a:cs typeface="Times New Roman" pitchFamily="18" charset="0"/>
              </a:rPr>
              <a:t>They subsume cash forecasts and cash limits</a:t>
            </a:r>
          </a:p>
          <a:p>
            <a:r>
              <a:rPr lang="en-US" sz="2000" dirty="0" smtClean="0">
                <a:solidFill>
                  <a:srgbClr val="3333CC"/>
                </a:solidFill>
                <a:cs typeface="Times New Roman" pitchFamily="18" charset="0"/>
              </a:rPr>
              <a:t>They define the authoritative basis for decisions on:</a:t>
            </a:r>
          </a:p>
          <a:p>
            <a:pPr lvl="1"/>
            <a:r>
              <a:rPr lang="en-US" sz="1600" dirty="0" smtClean="0">
                <a:cs typeface="Times New Roman" pitchFamily="18" charset="0"/>
              </a:rPr>
              <a:t>Accepting commitment and payment requests</a:t>
            </a:r>
          </a:p>
          <a:p>
            <a:pPr lvl="1"/>
            <a:r>
              <a:rPr lang="en-US" sz="1600" dirty="0" smtClean="0">
                <a:cs typeface="Times New Roman" pitchFamily="18" charset="0"/>
              </a:rPr>
              <a:t>Investing and borrowing</a:t>
            </a:r>
            <a:endParaRPr lang="en-US" sz="1600" dirty="0" smtClean="0"/>
          </a:p>
          <a:p>
            <a:pPr marL="463550" lvl="2" indent="-463550">
              <a:buFont typeface="Arial" pitchFamily="34" charset="0"/>
              <a:buChar char="•"/>
            </a:pPr>
            <a:r>
              <a:rPr lang="en-US" sz="2000" dirty="0" smtClean="0">
                <a:solidFill>
                  <a:srgbClr val="3333CC"/>
                </a:solidFill>
                <a:cs typeface="Times New Roman" pitchFamily="18" charset="0"/>
              </a:rPr>
              <a:t>Illustrative format of cash plan in next slide</a:t>
            </a:r>
          </a:p>
          <a:p>
            <a:pPr marL="920750" lvl="3" indent="-463550">
              <a:buFont typeface="Arial" pitchFamily="34" charset="0"/>
              <a:buChar char="•"/>
            </a:pPr>
            <a:r>
              <a:rPr lang="en-US" sz="1600" dirty="0" smtClean="0">
                <a:solidFill>
                  <a:srgbClr val="800000"/>
                </a:solidFill>
                <a:cs typeface="Times New Roman" pitchFamily="18" charset="0"/>
              </a:rPr>
              <a:t>Legend described in appendix</a:t>
            </a:r>
          </a:p>
          <a:p>
            <a:pPr marL="404813" lvl="1" indent="-404813">
              <a:buFont typeface="Arial" pitchFamily="34" charset="0"/>
              <a:buChar char="•"/>
            </a:pPr>
            <a:r>
              <a:rPr lang="en-US" sz="2000" dirty="0" smtClean="0">
                <a:solidFill>
                  <a:srgbClr val="3333CC"/>
                </a:solidFill>
                <a:cs typeface="Times New Roman" pitchFamily="18" charset="0"/>
              </a:rPr>
              <a:t>Cash planning is a formal process that should include all the relevant institutions in their appropriate roles</a:t>
            </a:r>
          </a:p>
          <a:p>
            <a:pPr marL="804863" lvl="2" indent="-404813">
              <a:buFont typeface="Arial" pitchFamily="34" charset="0"/>
              <a:buChar char="−"/>
            </a:pPr>
            <a:r>
              <a:rPr lang="en-US" sz="1600" dirty="0" smtClean="0">
                <a:solidFill>
                  <a:srgbClr val="800000"/>
                </a:solidFill>
                <a:cs typeface="Times New Roman" pitchFamily="18" charset="0"/>
              </a:rPr>
              <a:t>Described in subsequent slides and appendix</a:t>
            </a:r>
          </a:p>
        </p:txBody>
      </p:sp>
      <p:sp>
        <p:nvSpPr>
          <p:cNvPr id="4" name="Slide Number Placeholder 3"/>
          <p:cNvSpPr>
            <a:spLocks noGrp="1"/>
          </p:cNvSpPr>
          <p:nvPr>
            <p:ph type="sldNum" sz="quarter" idx="12"/>
          </p:nvPr>
        </p:nvSpPr>
        <p:spPr/>
        <p:txBody>
          <a:bodyPr/>
          <a:lstStyle/>
          <a:p>
            <a:fld id="{B561BEB2-FD22-4626-98DE-32B0998DCC67}"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Cash Limits and Cash Plans</a:t>
            </a:r>
            <a:br>
              <a:rPr lang="en-US" dirty="0" smtClean="0"/>
            </a:br>
            <a:r>
              <a:rPr lang="en-US" dirty="0" smtClean="0"/>
              <a:t>Cash plan illustrative format</a:t>
            </a:r>
            <a:endParaRPr lang="en-US"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15</a:t>
            </a:fld>
            <a:endParaRPr lang="en-US" dirty="0"/>
          </a:p>
        </p:txBody>
      </p:sp>
      <p:graphicFrame>
        <p:nvGraphicFramePr>
          <p:cNvPr id="8" name="Table 7"/>
          <p:cNvGraphicFramePr>
            <a:graphicFrameLocks noGrp="1"/>
          </p:cNvGraphicFramePr>
          <p:nvPr/>
        </p:nvGraphicFramePr>
        <p:xfrm>
          <a:off x="1523997" y="1828791"/>
          <a:ext cx="6096006" cy="4026828"/>
        </p:xfrm>
        <a:graphic>
          <a:graphicData uri="http://schemas.openxmlformats.org/drawingml/2006/table">
            <a:tbl>
              <a:tblPr/>
              <a:tblGrid>
                <a:gridCol w="1572467"/>
                <a:gridCol w="323110"/>
                <a:gridCol w="323110"/>
                <a:gridCol w="323110"/>
                <a:gridCol w="323110"/>
                <a:gridCol w="323110"/>
                <a:gridCol w="646219"/>
                <a:gridCol w="323110"/>
                <a:gridCol w="323110"/>
                <a:gridCol w="323110"/>
                <a:gridCol w="323110"/>
                <a:gridCol w="323110"/>
                <a:gridCol w="323110"/>
                <a:gridCol w="323110"/>
              </a:tblGrid>
              <a:tr h="372029">
                <a:tc gridSpan="14">
                  <a:txBody>
                    <a:bodyPr/>
                    <a:lstStyle/>
                    <a:p>
                      <a:pPr marL="0" marR="0" algn="ctr">
                        <a:spcBef>
                          <a:spcPts val="0"/>
                        </a:spcBef>
                        <a:spcAft>
                          <a:spcPts val="0"/>
                        </a:spcAft>
                      </a:pPr>
                      <a:r>
                        <a:rPr lang="en-US" sz="800" b="1">
                          <a:latin typeface="Times New Roman"/>
                          <a:ea typeface="Times New Roman"/>
                          <a:cs typeface="Times New Roman"/>
                        </a:rPr>
                        <a:t> Cash Plan</a:t>
                      </a:r>
                      <a:endParaRPr lang="en-US" sz="1100">
                        <a:latin typeface="Times New Roman"/>
                        <a:ea typeface="Times New Roman"/>
                        <a:cs typeface="Times New Roman"/>
                      </a:endParaRPr>
                    </a:p>
                    <a:p>
                      <a:pPr marL="0" marR="0" algn="ctr">
                        <a:spcBef>
                          <a:spcPts val="0"/>
                        </a:spcBef>
                        <a:spcAft>
                          <a:spcPts val="0"/>
                        </a:spcAft>
                      </a:pPr>
                      <a:r>
                        <a:rPr lang="en-US" sz="800" b="1">
                          <a:latin typeface="Times New Roman"/>
                          <a:ea typeface="Times New Roman"/>
                          <a:cs typeface="Times New Roman"/>
                        </a:rPr>
                        <a:t>As at [Date]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6280">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marL="0" marR="0" algn="l">
                        <a:spcBef>
                          <a:spcPts val="0"/>
                        </a:spcBef>
                        <a:spcAft>
                          <a:spcPts val="0"/>
                        </a:spcAft>
                      </a:pPr>
                      <a:r>
                        <a:rPr lang="en-US" sz="800">
                          <a:latin typeface="Times New Roman"/>
                          <a:ea typeface="Times New Roman"/>
                          <a:cs typeface="Times New Roman"/>
                        </a:rPr>
                        <a:t>(65) Business Days from Day following [Date]</a:t>
                      </a:r>
                      <a:endParaRPr lang="en-US" sz="1100">
                        <a:latin typeface="Times New Roman"/>
                        <a:ea typeface="Times New Roman"/>
                        <a:cs typeface="Times New Roman"/>
                      </a:endParaRPr>
                    </a:p>
                  </a:txBody>
                  <a:tcPr marL="64641" marR="646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7">
                  <a:txBody>
                    <a:bodyPr/>
                    <a:lstStyle/>
                    <a:p>
                      <a:pPr marL="0" marR="0" algn="l">
                        <a:spcBef>
                          <a:spcPts val="0"/>
                        </a:spcBef>
                        <a:spcAft>
                          <a:spcPts val="0"/>
                        </a:spcAft>
                      </a:pPr>
                      <a:r>
                        <a:rPr lang="en-US" sz="800">
                          <a:latin typeface="Times New Roman"/>
                          <a:ea typeface="Times New Roman"/>
                          <a:cs typeface="Times New Roman"/>
                        </a:rPr>
                        <a:t>Week commencing: (Weeks 13 to 26 after [Date]</a:t>
                      </a:r>
                      <a:endParaRPr lang="en-US" sz="1100">
                        <a:latin typeface="Times New Roman"/>
                        <a:ea typeface="Times New Roman"/>
                        <a:cs typeface="Times New Roman"/>
                      </a:endParaRPr>
                    </a:p>
                  </a:txBody>
                  <a:tcPr marL="64641" marR="646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5056">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800">
                          <a:latin typeface="Times New Roman"/>
                          <a:ea typeface="Times New Roman"/>
                          <a:cs typeface="Times New Roman"/>
                        </a:rPr>
                        <a:t>dd/mm</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b="1">
                          <a:latin typeface="Times New Roman"/>
                          <a:ea typeface="Times New Roman"/>
                          <a:cs typeface="Times New Roman"/>
                        </a:rPr>
                        <a:t>Payments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P1 Compensation of Employees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P2 Social Assistance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tabLst>
                          <a:tab pos="160020" algn="l"/>
                        </a:tabLs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P3 Utilities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P4 Interest</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P5 Other Current Expenditure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P6 Capital Expenditure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P7 Debt Redemption</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342900" marR="0" algn="ctr">
                        <a:spcBef>
                          <a:spcPts val="0"/>
                        </a:spcBef>
                        <a:spcAft>
                          <a:spcPts val="0"/>
                        </a:spcAft>
                        <a:tabLst>
                          <a:tab pos="2743200" algn="ctr"/>
                          <a:tab pos="5486400" algn="r"/>
                        </a:tabLst>
                      </a:pPr>
                      <a:r>
                        <a:rPr lang="en-US" sz="800" b="1">
                          <a:latin typeface="Times New Roman"/>
                          <a:ea typeface="Times New Roman"/>
                          <a:cs typeface="Times New Roman"/>
                        </a:rPr>
                        <a:t>TOTAL PAYMENTS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b="1">
                          <a:latin typeface="Times New Roman"/>
                          <a:ea typeface="Times New Roman"/>
                          <a:cs typeface="Times New Roman"/>
                        </a:rPr>
                        <a:t>Receipts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R1 Excise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800">
                          <a:latin typeface="Times New Roman"/>
                          <a:ea typeface="Times New Roman"/>
                          <a:cs typeface="Times New Roman"/>
                        </a:rPr>
                        <a:t>Days 6-65</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242">
                <a:tc>
                  <a:txBody>
                    <a:bodyPr/>
                    <a:lstStyle/>
                    <a:p>
                      <a:pPr marL="0" marR="0" algn="l">
                        <a:spcBef>
                          <a:spcPts val="0"/>
                        </a:spcBef>
                        <a:spcAft>
                          <a:spcPts val="0"/>
                        </a:spcAft>
                      </a:pPr>
                      <a:r>
                        <a:rPr lang="en-US" sz="800">
                          <a:latin typeface="Times New Roman"/>
                          <a:ea typeface="Times New Roman"/>
                          <a:cs typeface="Times New Roman"/>
                        </a:rPr>
                        <a:t>R2 VAT</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R3 Personal Income Tax</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R4 Corporate Income Tax</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R5 Customs Duties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R6 Other Taxes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R7 Interest &amp; Dividends</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R8 Other Current Revenue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R9 Capital Revenue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841">
                <a:tc>
                  <a:txBody>
                    <a:bodyPr/>
                    <a:lstStyle/>
                    <a:p>
                      <a:pPr marL="0" marR="0" algn="l">
                        <a:spcBef>
                          <a:spcPts val="0"/>
                        </a:spcBef>
                        <a:spcAft>
                          <a:spcPts val="0"/>
                        </a:spcAft>
                      </a:pPr>
                      <a:r>
                        <a:rPr lang="en-US" sz="800">
                          <a:latin typeface="Times New Roman"/>
                          <a:ea typeface="Times New Roman"/>
                          <a:cs typeface="Times New Roman"/>
                        </a:rPr>
                        <a:t>R10 Debt Issuance</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242">
                <a:tc>
                  <a:txBody>
                    <a:bodyPr/>
                    <a:lstStyle/>
                    <a:p>
                      <a:pPr marL="617220" marR="0" algn="r">
                        <a:spcBef>
                          <a:spcPts val="0"/>
                        </a:spcBef>
                        <a:spcAft>
                          <a:spcPts val="0"/>
                        </a:spcAft>
                        <a:tabLst>
                          <a:tab pos="2743200" algn="ctr"/>
                          <a:tab pos="5486400" algn="r"/>
                        </a:tabLst>
                      </a:pPr>
                      <a:r>
                        <a:rPr lang="en-US" sz="800" b="1">
                          <a:latin typeface="Times New Roman"/>
                          <a:ea typeface="Times New Roman"/>
                          <a:cs typeface="Times New Roman"/>
                        </a:rPr>
                        <a:t>TOTAL </a:t>
                      </a:r>
                      <a:endParaRPr lang="en-US" sz="11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endParaRPr lang="en-US" sz="800" dirty="0">
                        <a:latin typeface="Times New Roman"/>
                        <a:ea typeface="Times New Roman"/>
                        <a:cs typeface="Times New Roman"/>
                      </a:endParaRPr>
                    </a:p>
                  </a:txBody>
                  <a:tcPr marL="64641" marR="646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30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743200" algn="ctr"/>
                <a:tab pos="5486400" algn="r"/>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Cash Limits and Cash Plans</a:t>
            </a:r>
            <a:br>
              <a:rPr lang="en-US" dirty="0" smtClean="0"/>
            </a:br>
            <a:r>
              <a:rPr lang="en-US" dirty="0" smtClean="0"/>
              <a:t>Institutional relationships overview</a:t>
            </a:r>
            <a:endParaRPr lang="en-US" dirty="0"/>
          </a:p>
        </p:txBody>
      </p:sp>
      <p:sp>
        <p:nvSpPr>
          <p:cNvPr id="3" name="Text Placeholder 2"/>
          <p:cNvSpPr>
            <a:spLocks noGrp="1"/>
          </p:cNvSpPr>
          <p:nvPr>
            <p:ph type="body" idx="1"/>
          </p:nvPr>
        </p:nvSpPr>
        <p:spPr/>
        <p:txBody>
          <a:bodyPr/>
          <a:lstStyle/>
          <a:p>
            <a:r>
              <a:rPr lang="en-US" sz="2000" dirty="0" smtClean="0">
                <a:cs typeface="Times New Roman" pitchFamily="18" charset="0"/>
              </a:rPr>
              <a:t>Next slide and appendix show </a:t>
            </a:r>
            <a:r>
              <a:rPr lang="en-US" sz="2000" dirty="0" smtClean="0">
                <a:cs typeface="Times New Roman" pitchFamily="18" charset="0"/>
              </a:rPr>
              <a:t>illustrative </a:t>
            </a:r>
            <a:r>
              <a:rPr lang="en-US" sz="2000" dirty="0" smtClean="0">
                <a:cs typeface="Times New Roman" pitchFamily="18" charset="0"/>
              </a:rPr>
              <a:t>cash planning relationships</a:t>
            </a:r>
          </a:p>
          <a:p>
            <a:r>
              <a:rPr lang="en-US" sz="2000" dirty="0" smtClean="0">
                <a:cs typeface="Times New Roman" pitchFamily="18" charset="0"/>
              </a:rPr>
              <a:t>In addition, the cash management unit could</a:t>
            </a:r>
            <a:r>
              <a:rPr lang="en-US" sz="2400" dirty="0" smtClean="0">
                <a:latin typeface="Times New Roman" pitchFamily="18" charset="0"/>
                <a:cs typeface="Times New Roman" pitchFamily="18" charset="0"/>
              </a:rPr>
              <a:t>;</a:t>
            </a:r>
          </a:p>
          <a:p>
            <a:pPr lvl="1"/>
            <a:r>
              <a:rPr lang="en-US" sz="1600" dirty="0" smtClean="0">
                <a:cs typeface="Times New Roman" pitchFamily="18" charset="0"/>
              </a:rPr>
              <a:t>Monitor bank account balances at an aggregate level</a:t>
            </a:r>
          </a:p>
          <a:p>
            <a:pPr lvl="1"/>
            <a:r>
              <a:rPr lang="en-US" sz="1600" dirty="0" smtClean="0">
                <a:cs typeface="Times New Roman" pitchFamily="18" charset="0"/>
              </a:rPr>
              <a:t>Define cash limits</a:t>
            </a:r>
          </a:p>
          <a:p>
            <a:pPr lvl="1"/>
            <a:r>
              <a:rPr lang="en-US" sz="1600" dirty="0" smtClean="0">
                <a:cs typeface="Times New Roman" pitchFamily="18" charset="0"/>
              </a:rPr>
              <a:t>Invest surplus cash or advise the debt department on borrowing needs</a:t>
            </a:r>
          </a:p>
          <a:p>
            <a:r>
              <a:rPr lang="en-US" sz="2000" dirty="0" smtClean="0"/>
              <a:t>The central bank could also:</a:t>
            </a:r>
          </a:p>
          <a:p>
            <a:pPr lvl="1"/>
            <a:r>
              <a:rPr lang="en-US" sz="1600" dirty="0" smtClean="0">
                <a:cs typeface="Times New Roman" pitchFamily="18" charset="0"/>
              </a:rPr>
              <a:t>Receive cash management unit’s cash forecasts for banking system liquidity management</a:t>
            </a:r>
          </a:p>
          <a:p>
            <a:pPr lvl="1"/>
            <a:r>
              <a:rPr lang="en-US" sz="1600" dirty="0" smtClean="0">
                <a:cs typeface="Times New Roman" pitchFamily="18" charset="0"/>
              </a:rPr>
              <a:t>Advise cash management unit on financial market conditions for borrowing and investment and conduct auctions of government short-term debt instruments</a:t>
            </a:r>
          </a:p>
          <a:p>
            <a:pPr lvl="1"/>
            <a:r>
              <a:rPr lang="en-US" sz="1600" dirty="0" smtClean="0">
                <a:cs typeface="Times New Roman" pitchFamily="18" charset="0"/>
              </a:rPr>
              <a:t>Accept deposits from the cash management unit</a:t>
            </a:r>
            <a:endParaRPr lang="en-US" sz="1600" dirty="0"/>
          </a:p>
        </p:txBody>
      </p:sp>
      <p:sp>
        <p:nvSpPr>
          <p:cNvPr id="4" name="Slide Number Placeholder 3"/>
          <p:cNvSpPr>
            <a:spLocks noGrp="1"/>
          </p:cNvSpPr>
          <p:nvPr>
            <p:ph type="sldNum" sz="quarter" idx="12"/>
          </p:nvPr>
        </p:nvSpPr>
        <p:spPr/>
        <p:txBody>
          <a:bodyPr/>
          <a:lstStyle/>
          <a:p>
            <a:fld id="{B561BEB2-FD22-4626-98DE-32B0998DCC67}"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solidFill>
                  <a:srgbClr val="800000"/>
                </a:solidFill>
              </a:rPr>
              <a:t>III.</a:t>
            </a:r>
            <a:r>
              <a:rPr lang="en-US" dirty="0" smtClean="0"/>
              <a:t> Cash Limits and Cash Planning</a:t>
            </a:r>
            <a:br>
              <a:rPr lang="en-US" dirty="0" smtClean="0"/>
            </a:br>
            <a:r>
              <a:rPr lang="en-US" dirty="0" smtClean="0"/>
              <a:t>Illustrative cash planning relationships </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17</a:t>
            </a:fld>
            <a:endParaRPr lang="en-US"/>
          </a:p>
        </p:txBody>
      </p:sp>
      <p:sp>
        <p:nvSpPr>
          <p:cNvPr id="6" name="Content Placeholder 5"/>
          <p:cNvSpPr>
            <a:spLocks noGrp="1"/>
          </p:cNvSpPr>
          <p:nvPr>
            <p:ph idx="1"/>
          </p:nvPr>
        </p:nvSpPr>
        <p:spPr/>
        <p:txBody>
          <a:bodyPr/>
          <a:lstStyle/>
          <a:p>
            <a:pPr lvl="1">
              <a:buNone/>
            </a:pPr>
            <a:r>
              <a:rPr lang="en-US" sz="1600" b="0" dirty="0" smtClean="0"/>
              <a:t> </a:t>
            </a:r>
            <a:r>
              <a:rPr lang="en-US" sz="1600" b="0" i="1" dirty="0" smtClean="0"/>
              <a:t>		</a:t>
            </a:r>
            <a:endParaRPr lang="en-US" sz="1600" b="0" i="1" dirty="0"/>
          </a:p>
        </p:txBody>
      </p:sp>
      <p:pic>
        <p:nvPicPr>
          <p:cNvPr id="42110" name="Picture 126"/>
          <p:cNvPicPr>
            <a:picLocks noChangeAspect="1" noChangeArrowheads="1"/>
          </p:cNvPicPr>
          <p:nvPr/>
        </p:nvPicPr>
        <p:blipFill>
          <a:blip r:embed="rId2" cstate="print"/>
          <a:srcRect/>
          <a:stretch>
            <a:fillRect/>
          </a:stretch>
        </p:blipFill>
        <p:spPr bwMode="auto">
          <a:xfrm>
            <a:off x="971550" y="1143000"/>
            <a:ext cx="7200900" cy="5326063"/>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Active Cash Management</a:t>
            </a:r>
            <a:br>
              <a:rPr lang="en-US" dirty="0" smtClean="0"/>
            </a:br>
            <a:r>
              <a:rPr lang="en-US" dirty="0" smtClean="0"/>
              <a:t>Links with cash flow forecasting</a:t>
            </a:r>
            <a:endParaRPr lang="en-US" dirty="0"/>
          </a:p>
        </p:txBody>
      </p:sp>
      <p:sp>
        <p:nvSpPr>
          <p:cNvPr id="5" name="Slide Number Placeholder 4"/>
          <p:cNvSpPr>
            <a:spLocks noGrp="1"/>
          </p:cNvSpPr>
          <p:nvPr>
            <p:ph type="sldNum" sz="quarter" idx="12"/>
          </p:nvPr>
        </p:nvSpPr>
        <p:spPr/>
        <p:txBody>
          <a:bodyPr/>
          <a:lstStyle/>
          <a:p>
            <a:fld id="{B561BEB2-FD22-4626-98DE-32B0998DCC67}" type="slidenum">
              <a:rPr lang="en-US" smtClean="0"/>
              <a:pPr/>
              <a:t>18</a:t>
            </a:fld>
            <a:endParaRPr lang="en-US" dirty="0"/>
          </a:p>
        </p:txBody>
      </p:sp>
      <p:pic>
        <p:nvPicPr>
          <p:cNvPr id="6" name="Picture 5"/>
          <p:cNvPicPr>
            <a:picLocks noChangeAspect="1"/>
          </p:cNvPicPr>
          <p:nvPr/>
        </p:nvPicPr>
        <p:blipFill>
          <a:blip r:embed="rId3" cstate="print"/>
          <a:srcRect/>
          <a:stretch>
            <a:fillRect/>
          </a:stretch>
        </p:blipFill>
        <p:spPr bwMode="auto">
          <a:xfrm>
            <a:off x="381000" y="2209794"/>
            <a:ext cx="8318500" cy="33655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t>I</a:t>
            </a:r>
            <a:r>
              <a:rPr lang="en-US" dirty="0" smtClean="0">
                <a:solidFill>
                  <a:srgbClr val="800000"/>
                </a:solidFill>
              </a:rPr>
              <a:t>V. Active Cash Management</a:t>
            </a:r>
            <a:br>
              <a:rPr lang="en-US" dirty="0" smtClean="0">
                <a:solidFill>
                  <a:srgbClr val="800000"/>
                </a:solidFill>
              </a:rPr>
            </a:br>
            <a:r>
              <a:rPr lang="en-US" dirty="0" smtClean="0">
                <a:solidFill>
                  <a:srgbClr val="800000"/>
                </a:solidFill>
              </a:rPr>
              <a:t>Targeting cash balances</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19</a:t>
            </a:fld>
            <a:endParaRPr lang="en-US"/>
          </a:p>
        </p:txBody>
      </p:sp>
      <p:sp>
        <p:nvSpPr>
          <p:cNvPr id="6" name="Content Placeholder 5"/>
          <p:cNvSpPr>
            <a:spLocks noGrp="1"/>
          </p:cNvSpPr>
          <p:nvPr>
            <p:ph idx="1"/>
          </p:nvPr>
        </p:nvSpPr>
        <p:spPr/>
        <p:txBody>
          <a:bodyPr/>
          <a:lstStyle/>
          <a:p>
            <a:pPr>
              <a:buFont typeface="Arial" pitchFamily="34" charset="0"/>
              <a:buChar char="•"/>
            </a:pPr>
            <a:r>
              <a:rPr lang="en-US" sz="2000" b="0" dirty="0" smtClean="0">
                <a:cs typeface="Times New Roman" pitchFamily="18" charset="0"/>
              </a:rPr>
              <a:t>Countries with access to deep and liquid short-term debt markets (which can vary according to currency):</a:t>
            </a:r>
          </a:p>
          <a:p>
            <a:pPr lvl="1"/>
            <a:r>
              <a:rPr lang="en-US" sz="1600" dirty="0" smtClean="0">
                <a:cs typeface="Times New Roman" pitchFamily="18" charset="0"/>
              </a:rPr>
              <a:t>Target nil or low cash balances </a:t>
            </a:r>
          </a:p>
          <a:p>
            <a:pPr lvl="1"/>
            <a:r>
              <a:rPr lang="en-US" sz="1600" dirty="0" smtClean="0">
                <a:cs typeface="Times New Roman" pitchFamily="18" charset="0"/>
              </a:rPr>
              <a:t>Have nil or limited amounts of short-term financial assets</a:t>
            </a:r>
          </a:p>
          <a:p>
            <a:pPr lvl="1"/>
            <a:r>
              <a:rPr lang="en-US" sz="1600" dirty="0" smtClean="0">
                <a:cs typeface="Times New Roman" pitchFamily="18" charset="0"/>
              </a:rPr>
              <a:t>New Zealand targets nil NZ dollar cash balances and short-term financial assets  </a:t>
            </a:r>
          </a:p>
          <a:p>
            <a:r>
              <a:rPr lang="en-US" sz="2000" b="0" dirty="0" smtClean="0">
                <a:cs typeface="Times New Roman" pitchFamily="18" charset="0"/>
              </a:rPr>
              <a:t>Countries without access to deep and liquid short-term debt markets</a:t>
            </a:r>
            <a:r>
              <a:rPr lang="en-US" sz="2000" dirty="0" smtClean="0">
                <a:cs typeface="Times New Roman" pitchFamily="18" charset="0"/>
              </a:rPr>
              <a:t>:</a:t>
            </a:r>
          </a:p>
          <a:p>
            <a:pPr lvl="1"/>
            <a:r>
              <a:rPr lang="en-US" sz="1600" dirty="0" smtClean="0">
                <a:cs typeface="Times New Roman" pitchFamily="18" charset="0"/>
              </a:rPr>
              <a:t>Target cash balance levels that make the probability of cash shortage remote – often using statistical analysis  e.g. 95% probability of no cash shortage based on historical volatility</a:t>
            </a:r>
          </a:p>
          <a:p>
            <a:pPr lvl="1"/>
            <a:r>
              <a:rPr lang="en-US" sz="1600" dirty="0" smtClean="0">
                <a:cs typeface="Times New Roman" pitchFamily="18" charset="0"/>
              </a:rPr>
              <a:t>Invest significant amounts in short-term financial assets </a:t>
            </a:r>
          </a:p>
          <a:p>
            <a:pPr lvl="1"/>
            <a:r>
              <a:rPr lang="en-US" sz="1600" dirty="0" smtClean="0">
                <a:cs typeface="Times New Roman" pitchFamily="18" charset="0"/>
              </a:rPr>
              <a:t> Tajikistan is planning to use statistical analysis to define its target cash balances in national currency</a:t>
            </a:r>
          </a:p>
          <a:p>
            <a:pPr lvl="1"/>
            <a:r>
              <a:rPr lang="en-US" sz="1600" dirty="0" smtClean="0">
                <a:cs typeface="Times New Roman" pitchFamily="18" charset="0"/>
              </a:rPr>
              <a:t>Georgia has maintained large balances of national currency in its TSA having regard for the possibility of having to pay VAT refunds </a:t>
            </a:r>
          </a:p>
          <a:p>
            <a:pPr lvl="1">
              <a:buNone/>
            </a:pPr>
            <a:endParaRPr lang="en-US" sz="1600" b="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543800" cy="1066800"/>
          </a:xfrm>
        </p:spPr>
        <p:txBody>
          <a:bodyPr/>
          <a:lstStyle/>
          <a:p>
            <a:r>
              <a:rPr lang="en-US" sz="2400" dirty="0" smtClean="0">
                <a:solidFill>
                  <a:srgbClr val="800000"/>
                </a:solidFill>
              </a:rPr>
              <a:t/>
            </a:r>
            <a:br>
              <a:rPr lang="en-US" sz="2400" dirty="0" smtClean="0">
                <a:solidFill>
                  <a:srgbClr val="800000"/>
                </a:solidFill>
              </a:rPr>
            </a:br>
            <a:r>
              <a:rPr lang="en-US" sz="3200" dirty="0" smtClean="0">
                <a:solidFill>
                  <a:srgbClr val="800000"/>
                </a:solidFill>
              </a:rPr>
              <a:t>Outline of Presentation</a:t>
            </a:r>
            <a:endParaRPr lang="en-US" sz="2400" dirty="0">
              <a:solidFill>
                <a:srgbClr val="000066"/>
              </a:solidFill>
            </a:endParaRPr>
          </a:p>
        </p:txBody>
      </p:sp>
      <p:sp>
        <p:nvSpPr>
          <p:cNvPr id="3" name="Content Placeholder 2"/>
          <p:cNvSpPr>
            <a:spLocks noGrp="1"/>
          </p:cNvSpPr>
          <p:nvPr>
            <p:ph idx="1"/>
          </p:nvPr>
        </p:nvSpPr>
        <p:spPr>
          <a:xfrm>
            <a:off x="381000" y="1066800"/>
            <a:ext cx="8534400" cy="5410200"/>
          </a:xfrm>
        </p:spPr>
        <p:txBody>
          <a:bodyPr anchor="t"/>
          <a:lstStyle/>
          <a:p>
            <a:pPr marL="457200" indent="-457200">
              <a:spcBef>
                <a:spcPts val="1200"/>
              </a:spcBef>
              <a:buNone/>
            </a:pPr>
            <a:r>
              <a:rPr lang="en-US" sz="2400" dirty="0" smtClean="0">
                <a:solidFill>
                  <a:srgbClr val="800000"/>
                </a:solidFill>
              </a:rPr>
              <a:t>	</a:t>
            </a:r>
            <a:endParaRPr lang="en-US" sz="2400" dirty="0" smtClean="0"/>
          </a:p>
          <a:p>
            <a:pPr marL="571500" indent="-571500">
              <a:spcBef>
                <a:spcPts val="1200"/>
              </a:spcBef>
              <a:buFont typeface="+mj-lt"/>
              <a:buAutoNum type="romanUcPeriod"/>
            </a:pPr>
            <a:r>
              <a:rPr lang="en-US" sz="2800" dirty="0" smtClean="0">
                <a:solidFill>
                  <a:schemeClr val="tx1"/>
                </a:solidFill>
              </a:rPr>
              <a:t>Introduction</a:t>
            </a:r>
          </a:p>
          <a:p>
            <a:pPr marL="571500" indent="-571500">
              <a:spcBef>
                <a:spcPts val="1200"/>
              </a:spcBef>
              <a:buFont typeface="+mj-lt"/>
              <a:buAutoNum type="romanUcPeriod"/>
            </a:pPr>
            <a:r>
              <a:rPr lang="en-US" sz="2800" dirty="0" smtClean="0">
                <a:solidFill>
                  <a:schemeClr val="tx1"/>
                </a:solidFill>
              </a:rPr>
              <a:t>Cash Forecasting</a:t>
            </a:r>
          </a:p>
          <a:p>
            <a:pPr marL="571500" indent="-571500">
              <a:spcBef>
                <a:spcPts val="1200"/>
              </a:spcBef>
              <a:buFont typeface="+mj-lt"/>
              <a:buAutoNum type="romanUcPeriod"/>
            </a:pPr>
            <a:r>
              <a:rPr lang="en-US" sz="2800" dirty="0" smtClean="0">
                <a:solidFill>
                  <a:schemeClr val="tx1"/>
                </a:solidFill>
              </a:rPr>
              <a:t>Cash Limits and Cash Plans</a:t>
            </a:r>
          </a:p>
          <a:p>
            <a:pPr marL="571500" indent="-571500">
              <a:spcBef>
                <a:spcPts val="1200"/>
              </a:spcBef>
              <a:buFont typeface="+mj-lt"/>
              <a:buAutoNum type="romanUcPeriod"/>
            </a:pPr>
            <a:r>
              <a:rPr lang="en-US" sz="2800" dirty="0" smtClean="0">
                <a:solidFill>
                  <a:schemeClr val="tx1"/>
                </a:solidFill>
              </a:rPr>
              <a:t>Active Cash Management</a:t>
            </a:r>
          </a:p>
          <a:p>
            <a:pPr marL="571500" indent="-571500">
              <a:spcBef>
                <a:spcPts val="1200"/>
              </a:spcBef>
              <a:buFont typeface="+mj-lt"/>
              <a:buAutoNum type="romanUcPeriod"/>
            </a:pPr>
            <a:r>
              <a:rPr lang="en-US" sz="2800" dirty="0" smtClean="0">
                <a:solidFill>
                  <a:schemeClr val="tx1"/>
                </a:solidFill>
              </a:rPr>
              <a:t>Conclusion</a:t>
            </a:r>
            <a:r>
              <a:rPr lang="en-US" sz="2800" b="0" dirty="0" smtClean="0"/>
              <a:t> </a:t>
            </a:r>
          </a:p>
          <a:p>
            <a:pPr marL="571500" indent="-571500">
              <a:spcBef>
                <a:spcPts val="1200"/>
              </a:spcBef>
              <a:buNone/>
            </a:pPr>
            <a:r>
              <a:rPr lang="en-US" sz="2800" dirty="0" smtClean="0">
                <a:solidFill>
                  <a:schemeClr val="tx1"/>
                </a:solidFill>
              </a:rPr>
              <a:t>Appendix </a:t>
            </a:r>
          </a:p>
          <a:p>
            <a:pPr marL="571500" indent="-571500">
              <a:spcBef>
                <a:spcPts val="1200"/>
              </a:spcBef>
              <a:buNone/>
            </a:pPr>
            <a:endParaRPr lang="en-US" sz="2400" dirty="0" smtClean="0"/>
          </a:p>
          <a:p>
            <a:pPr marL="571500" indent="-571500">
              <a:spcBef>
                <a:spcPts val="1200"/>
              </a:spcBef>
              <a:buNone/>
            </a:pPr>
            <a:endParaRPr lang="en-US" sz="2400" dirty="0" smtClean="0"/>
          </a:p>
          <a:p>
            <a:pPr marL="571500" indent="-571500">
              <a:spcBef>
                <a:spcPts val="1200"/>
              </a:spcBef>
              <a:buNone/>
            </a:pPr>
            <a:r>
              <a:rPr lang="en-US" sz="2400" dirty="0" smtClean="0"/>
              <a:t>	</a:t>
            </a:r>
            <a:endParaRPr lang="en-US" sz="2400" dirty="0" smtClean="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t>I</a:t>
            </a:r>
            <a:r>
              <a:rPr lang="en-US" dirty="0" smtClean="0">
                <a:solidFill>
                  <a:srgbClr val="800000"/>
                </a:solidFill>
              </a:rPr>
              <a:t>V. Active Cash Management</a:t>
            </a:r>
            <a:br>
              <a:rPr lang="en-US" dirty="0" smtClean="0">
                <a:solidFill>
                  <a:srgbClr val="800000"/>
                </a:solidFill>
              </a:rPr>
            </a:br>
            <a:r>
              <a:rPr lang="en-US" dirty="0" smtClean="0">
                <a:solidFill>
                  <a:srgbClr val="800000"/>
                </a:solidFill>
              </a:rPr>
              <a:t>Short-term investing and borrowing</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20</a:t>
            </a:fld>
            <a:endParaRPr lang="en-US"/>
          </a:p>
        </p:txBody>
      </p:sp>
      <p:sp>
        <p:nvSpPr>
          <p:cNvPr id="6" name="Content Placeholder 5"/>
          <p:cNvSpPr>
            <a:spLocks noGrp="1"/>
          </p:cNvSpPr>
          <p:nvPr>
            <p:ph idx="1"/>
          </p:nvPr>
        </p:nvSpPr>
        <p:spPr/>
        <p:txBody>
          <a:bodyPr/>
          <a:lstStyle/>
          <a:p>
            <a:r>
              <a:rPr lang="en-US" sz="2000" b="0" dirty="0" smtClean="0">
                <a:solidFill>
                  <a:srgbClr val="3333CC"/>
                </a:solidFill>
                <a:cs typeface="Times New Roman" pitchFamily="18" charset="0"/>
              </a:rPr>
              <a:t>Reduce net borrowing costs by reducing debt rather than investing</a:t>
            </a:r>
          </a:p>
          <a:p>
            <a:pPr lvl="1"/>
            <a:r>
              <a:rPr lang="en-US" sz="1600" dirty="0" smtClean="0">
                <a:cs typeface="Times New Roman" pitchFamily="18" charset="0"/>
              </a:rPr>
              <a:t>Cost of debt is higher than return on assets for the same maturity and credit risk</a:t>
            </a:r>
          </a:p>
          <a:p>
            <a:r>
              <a:rPr lang="en-US" sz="2000" b="0" dirty="0" smtClean="0">
                <a:solidFill>
                  <a:srgbClr val="3333CC"/>
                </a:solidFill>
                <a:cs typeface="Times New Roman" pitchFamily="18" charset="0"/>
              </a:rPr>
              <a:t>Time the maturity of borrowing and investing to coincide with opposite flows from other sources </a:t>
            </a:r>
          </a:p>
          <a:p>
            <a:pPr lvl="1"/>
            <a:r>
              <a:rPr lang="en-US" sz="1600" dirty="0" smtClean="0">
                <a:cs typeface="Times New Roman" pitchFamily="18" charset="0"/>
              </a:rPr>
              <a:t>e.g. time the maturity of a short-term borrowing with a major tax payment date </a:t>
            </a:r>
          </a:p>
          <a:p>
            <a:pPr marL="342900" lvl="1" indent="-342900">
              <a:buFontTx/>
              <a:buChar char="•"/>
            </a:pPr>
            <a:r>
              <a:rPr lang="en-US" sz="2000" dirty="0" smtClean="0">
                <a:solidFill>
                  <a:srgbClr val="3333CC"/>
                </a:solidFill>
                <a:cs typeface="Times New Roman" pitchFamily="18" charset="0"/>
              </a:rPr>
              <a:t>Minimize credit risk by repurchasing/redeeming debt or placing deposits at the central bank</a:t>
            </a:r>
          </a:p>
          <a:p>
            <a:pPr marL="742950" lvl="2" indent="-342900">
              <a:buFont typeface="Arial" pitchFamily="34" charset="0"/>
              <a:buChar char="−"/>
            </a:pPr>
            <a:r>
              <a:rPr lang="en-US" sz="1600" dirty="0" smtClean="0">
                <a:solidFill>
                  <a:srgbClr val="800000"/>
                </a:solidFill>
                <a:cs typeface="Times New Roman" pitchFamily="18" charset="0"/>
              </a:rPr>
              <a:t>Ensure market-related return on deposits at the central bank</a:t>
            </a:r>
          </a:p>
          <a:p>
            <a:r>
              <a:rPr lang="en-US" sz="2000" b="0" dirty="0" smtClean="0">
                <a:solidFill>
                  <a:srgbClr val="3333CC"/>
                </a:solidFill>
                <a:cs typeface="Times New Roman" pitchFamily="18" charset="0"/>
              </a:rPr>
              <a:t>Improve the depth of the short-term debt market</a:t>
            </a:r>
          </a:p>
          <a:p>
            <a:pPr lvl="1"/>
            <a:r>
              <a:rPr lang="en-US" sz="1600" dirty="0" smtClean="0">
                <a:solidFill>
                  <a:srgbClr val="800000"/>
                </a:solidFill>
                <a:cs typeface="Times New Roman" pitchFamily="18" charset="0"/>
              </a:rPr>
              <a:t>E.g.</a:t>
            </a:r>
            <a:r>
              <a:rPr lang="en-US" sz="1600" b="0" dirty="0" smtClean="0">
                <a:solidFill>
                  <a:srgbClr val="800000"/>
                </a:solidFill>
                <a:cs typeface="Times New Roman" pitchFamily="18" charset="0"/>
              </a:rPr>
              <a:t> by developing liquid benchmark instruments </a:t>
            </a:r>
          </a:p>
          <a:p>
            <a:pPr lvl="1"/>
            <a:r>
              <a:rPr lang="en-US" sz="1600" b="0" dirty="0" smtClean="0">
                <a:solidFill>
                  <a:srgbClr val="800000"/>
                </a:solidFill>
                <a:cs typeface="Times New Roman" pitchFamily="18" charset="0"/>
              </a:rPr>
              <a:t>This will improve the Treasury’s access to the short-term debt market as well as </a:t>
            </a:r>
            <a:r>
              <a:rPr lang="en-US" sz="1600" dirty="0" smtClean="0">
                <a:solidFill>
                  <a:srgbClr val="800000"/>
                </a:solidFill>
                <a:cs typeface="Times New Roman" pitchFamily="18" charset="0"/>
              </a:rPr>
              <a:t>reduce the cost of debt in the medium-term </a:t>
            </a:r>
          </a:p>
          <a:p>
            <a:r>
              <a:rPr lang="en-US" sz="2000" b="0" dirty="0" smtClean="0">
                <a:solidFill>
                  <a:srgbClr val="3333CC"/>
                </a:solidFill>
                <a:cs typeface="Times New Roman" pitchFamily="18" charset="0"/>
              </a:rPr>
              <a:t>Requires support from ICT systems that provide:</a:t>
            </a:r>
          </a:p>
          <a:p>
            <a:pPr lvl="1"/>
            <a:r>
              <a:rPr lang="en-US" sz="1600" dirty="0" smtClean="0">
                <a:cs typeface="Times New Roman" pitchFamily="18" charset="0"/>
              </a:rPr>
              <a:t>Real time access to financial market information</a:t>
            </a:r>
          </a:p>
          <a:p>
            <a:pPr lvl="1"/>
            <a:r>
              <a:rPr lang="en-US" sz="1600" dirty="0" smtClean="0">
                <a:cs typeface="Times New Roman" pitchFamily="18" charset="0"/>
              </a:rPr>
              <a:t>The ability to transact quickly, efficiently and securely</a:t>
            </a:r>
            <a:endParaRPr lang="en-US" sz="1600" b="0" dirty="0" smtClean="0">
              <a:solidFill>
                <a:srgbClr val="800000"/>
              </a:solidFill>
              <a:cs typeface="Times New Roman" pitchFamily="18" charset="0"/>
            </a:endParaRPr>
          </a:p>
          <a:p>
            <a:pPr lvl="1">
              <a:buNone/>
            </a:pPr>
            <a:endParaRPr lang="en-US" sz="1600" b="0" i="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solidFill>
                  <a:srgbClr val="800000"/>
                </a:solidFill>
              </a:rPr>
              <a:t>V. Conclusion</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21</a:t>
            </a:fld>
            <a:endParaRPr lang="en-US"/>
          </a:p>
        </p:txBody>
      </p:sp>
      <p:sp>
        <p:nvSpPr>
          <p:cNvPr id="6" name="Content Placeholder 5"/>
          <p:cNvSpPr>
            <a:spLocks noGrp="1"/>
          </p:cNvSpPr>
          <p:nvPr>
            <p:ph idx="1"/>
          </p:nvPr>
        </p:nvSpPr>
        <p:spPr/>
        <p:txBody>
          <a:bodyPr/>
          <a:lstStyle/>
          <a:p>
            <a:r>
              <a:rPr lang="en-US" sz="2000" b="0" dirty="0" smtClean="0">
                <a:solidFill>
                  <a:srgbClr val="3333CC"/>
                </a:solidFill>
                <a:cs typeface="Times New Roman" pitchFamily="18" charset="0"/>
              </a:rPr>
              <a:t>Cash management is complex because it requires:</a:t>
            </a:r>
          </a:p>
          <a:p>
            <a:pPr lvl="1"/>
            <a:r>
              <a:rPr lang="en-US" sz="1600" dirty="0" smtClean="0">
                <a:solidFill>
                  <a:srgbClr val="800000"/>
                </a:solidFill>
                <a:cs typeface="Times New Roman" pitchFamily="18" charset="0"/>
              </a:rPr>
              <a:t>R</a:t>
            </a:r>
            <a:r>
              <a:rPr lang="en-US" sz="1600" b="0" dirty="0" smtClean="0">
                <a:solidFill>
                  <a:srgbClr val="800000"/>
                </a:solidFill>
                <a:cs typeface="Times New Roman" pitchFamily="18" charset="0"/>
              </a:rPr>
              <a:t>eal-time decision-making and updating</a:t>
            </a:r>
          </a:p>
          <a:p>
            <a:pPr lvl="1"/>
            <a:r>
              <a:rPr lang="en-US" sz="1600" dirty="0" smtClean="0">
                <a:solidFill>
                  <a:srgbClr val="800000"/>
                </a:solidFill>
                <a:cs typeface="Times New Roman" pitchFamily="18" charset="0"/>
              </a:rPr>
              <a:t>Attention to detail</a:t>
            </a:r>
          </a:p>
          <a:p>
            <a:pPr lvl="1"/>
            <a:r>
              <a:rPr lang="en-US" sz="1600" dirty="0" smtClean="0">
                <a:solidFill>
                  <a:srgbClr val="800000"/>
                </a:solidFill>
                <a:cs typeface="Times New Roman" pitchFamily="18" charset="0"/>
              </a:rPr>
              <a:t>Accuracy</a:t>
            </a:r>
          </a:p>
          <a:p>
            <a:pPr lvl="1"/>
            <a:r>
              <a:rPr lang="en-US" sz="1600" dirty="0" smtClean="0">
                <a:solidFill>
                  <a:srgbClr val="800000"/>
                </a:solidFill>
                <a:cs typeface="Times New Roman" pitchFamily="18" charset="0"/>
              </a:rPr>
              <a:t>Understanding of both the budget process and financial markets</a:t>
            </a:r>
          </a:p>
          <a:p>
            <a:pPr lvl="1"/>
            <a:r>
              <a:rPr lang="en-US" sz="1600" dirty="0" smtClean="0">
                <a:solidFill>
                  <a:srgbClr val="800000"/>
                </a:solidFill>
                <a:cs typeface="Times New Roman" pitchFamily="18" charset="0"/>
              </a:rPr>
              <a:t>Co-operative and dynamic relationships with a wide range of institutions</a:t>
            </a:r>
          </a:p>
          <a:p>
            <a:pPr lvl="1"/>
            <a:r>
              <a:rPr lang="en-US" sz="1600" dirty="0" smtClean="0">
                <a:solidFill>
                  <a:srgbClr val="800000"/>
                </a:solidFill>
                <a:cs typeface="Times New Roman" pitchFamily="18" charset="0"/>
              </a:rPr>
              <a:t>Competence in operating the banking system and several ICT systems</a:t>
            </a:r>
          </a:p>
          <a:p>
            <a:r>
              <a:rPr lang="en-US" sz="2000" b="0" dirty="0" smtClean="0">
                <a:solidFill>
                  <a:srgbClr val="3333CC"/>
                </a:solidFill>
                <a:cs typeface="Times New Roman" pitchFamily="18" charset="0"/>
              </a:rPr>
              <a:t>A wide range of countries have already reaped important benefits from modernized cash management, including:</a:t>
            </a:r>
          </a:p>
          <a:p>
            <a:pPr lvl="1"/>
            <a:r>
              <a:rPr lang="en-US" sz="1600" dirty="0" smtClean="0">
                <a:solidFill>
                  <a:srgbClr val="800000"/>
                </a:solidFill>
                <a:cs typeface="Times New Roman" pitchFamily="18" charset="0"/>
              </a:rPr>
              <a:t>OECD countries such as New Zealand and Sweden</a:t>
            </a:r>
          </a:p>
          <a:p>
            <a:pPr lvl="1"/>
            <a:r>
              <a:rPr lang="en-US" sz="1600" b="0" dirty="0" smtClean="0">
                <a:solidFill>
                  <a:srgbClr val="800000"/>
                </a:solidFill>
                <a:cs typeface="Times New Roman" pitchFamily="18" charset="0"/>
              </a:rPr>
              <a:t>Transition countries </a:t>
            </a:r>
            <a:r>
              <a:rPr lang="en-US" sz="1600" dirty="0" smtClean="0">
                <a:solidFill>
                  <a:srgbClr val="800000"/>
                </a:solidFill>
                <a:cs typeface="Times New Roman" pitchFamily="18" charset="0"/>
              </a:rPr>
              <a:t> such as </a:t>
            </a:r>
            <a:r>
              <a:rPr lang="en-US" sz="1600" b="0" dirty="0" smtClean="0">
                <a:solidFill>
                  <a:srgbClr val="800000"/>
                </a:solidFill>
                <a:cs typeface="Times New Roman" pitchFamily="18" charset="0"/>
              </a:rPr>
              <a:t>Armenia</a:t>
            </a:r>
          </a:p>
          <a:p>
            <a:pPr marL="347663" lvl="1" indent="-347663">
              <a:buFont typeface="Arial" pitchFamily="34" charset="0"/>
              <a:buChar char="•"/>
            </a:pPr>
            <a:r>
              <a:rPr lang="en-US" sz="2000" b="0" dirty="0" smtClean="0">
                <a:solidFill>
                  <a:srgbClr val="3333CC"/>
                </a:solidFill>
                <a:cs typeface="Times New Roman" pitchFamily="18" charset="0"/>
              </a:rPr>
              <a:t>Other countries in the region are planning to improve their cash management in the near future, including:</a:t>
            </a:r>
          </a:p>
          <a:p>
            <a:pPr marL="747713" lvl="2" indent="-347663">
              <a:buFont typeface="Arial" pitchFamily="34" charset="0"/>
              <a:buChar char="−"/>
            </a:pPr>
            <a:r>
              <a:rPr lang="en-US" sz="1600" dirty="0" smtClean="0">
                <a:solidFill>
                  <a:srgbClr val="800000"/>
                </a:solidFill>
                <a:cs typeface="Times New Roman" pitchFamily="18" charset="0"/>
              </a:rPr>
              <a:t>Tajikistan, Georgia and the Kyrgyz Republic</a:t>
            </a:r>
            <a:endParaRPr lang="en-US" sz="1600" b="0" dirty="0" smtClean="0">
              <a:solidFill>
                <a:srgbClr val="800000"/>
              </a:solidFill>
              <a:cs typeface="Times New Roman" pitchFamily="18" charset="0"/>
            </a:endParaRPr>
          </a:p>
          <a:p>
            <a:endParaRPr lang="en-US" sz="2000" b="0" dirty="0" smtClean="0">
              <a:solidFill>
                <a:srgbClr val="3333CC"/>
              </a:solidFill>
              <a:cs typeface="Times New Roman" pitchFamily="18" charset="0"/>
            </a:endParaRPr>
          </a:p>
          <a:p>
            <a:endParaRPr lang="en-US" sz="2000" b="0" dirty="0" smtClean="0">
              <a:solidFill>
                <a:srgbClr val="3333CC"/>
              </a:solidFill>
              <a:cs typeface="Times New Roman" pitchFamily="18" charset="0"/>
            </a:endParaRPr>
          </a:p>
          <a:p>
            <a:endParaRPr lang="en-US" sz="1600" b="0" i="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t>Appendix</a:t>
            </a:r>
            <a:br>
              <a:rPr lang="en-US" dirty="0" smtClean="0"/>
            </a:br>
            <a:r>
              <a:rPr lang="en-US" dirty="0" smtClean="0"/>
              <a:t>Legend for </a:t>
            </a:r>
            <a:r>
              <a:rPr lang="en-US" dirty="0" smtClean="0"/>
              <a:t>Cash </a:t>
            </a:r>
            <a:r>
              <a:rPr lang="en-US" dirty="0" smtClean="0"/>
              <a:t>Planning Responsibilities</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22</a:t>
            </a:fld>
            <a:endParaRPr lang="en-US"/>
          </a:p>
        </p:txBody>
      </p:sp>
      <p:sp>
        <p:nvSpPr>
          <p:cNvPr id="6" name="Content Placeholder 5"/>
          <p:cNvSpPr>
            <a:spLocks noGrp="1"/>
          </p:cNvSpPr>
          <p:nvPr>
            <p:ph idx="1"/>
          </p:nvPr>
        </p:nvSpPr>
        <p:spPr/>
        <p:txBody>
          <a:bodyPr/>
          <a:lstStyle/>
          <a:p>
            <a:pPr>
              <a:buNone/>
            </a:pPr>
            <a:r>
              <a:rPr lang="en-US" sz="1200" dirty="0" smtClean="0"/>
              <a:t>Cash Management Unit (CMU)</a:t>
            </a:r>
          </a:p>
          <a:p>
            <a:pPr>
              <a:buNone/>
            </a:pPr>
            <a:r>
              <a:rPr lang="en-US" sz="1200" b="0" dirty="0" smtClean="0"/>
              <a:t> </a:t>
            </a:r>
          </a:p>
          <a:p>
            <a:pPr lvl="0">
              <a:buNone/>
            </a:pPr>
            <a:r>
              <a:rPr lang="en-US" sz="1200" b="0" dirty="0" smtClean="0"/>
              <a:t>1. Overall cash planning.</a:t>
            </a:r>
          </a:p>
          <a:p>
            <a:pPr lvl="0">
              <a:buNone/>
            </a:pPr>
            <a:r>
              <a:rPr lang="en-US" sz="1200" b="0" dirty="0" smtClean="0"/>
              <a:t>2. Maintain and update the Cash Plans. </a:t>
            </a:r>
          </a:p>
          <a:p>
            <a:pPr lvl="0">
              <a:buNone/>
            </a:pPr>
            <a:r>
              <a:rPr lang="en-US" sz="1200" b="0" dirty="0" smtClean="0"/>
              <a:t>3. Review categories of the National Currency Cash Plan and, if necessary, recommend changes. </a:t>
            </a:r>
          </a:p>
          <a:p>
            <a:pPr lvl="0">
              <a:buNone/>
            </a:pPr>
            <a:r>
              <a:rPr lang="en-US" sz="1200" b="0" dirty="0" smtClean="0"/>
              <a:t>4. Determine categories of the Foreign Currency Cash Plans in consultation with relevant other government entities.</a:t>
            </a:r>
          </a:p>
          <a:p>
            <a:pPr>
              <a:buNone/>
            </a:pPr>
            <a:r>
              <a:rPr lang="en-US" sz="1200" b="0" dirty="0" smtClean="0"/>
              <a:t>5. Use the National Currency Cash Disbursement Profile (CDP) as the basis for forecasting P1, P2, P3, P5, and P6.</a:t>
            </a:r>
            <a:r>
              <a:rPr lang="en-US" sz="1200" b="0" i="1" dirty="0" smtClean="0"/>
              <a:t> </a:t>
            </a:r>
            <a:endParaRPr lang="en-US" sz="1200" b="0" dirty="0" smtClean="0"/>
          </a:p>
          <a:p>
            <a:pPr>
              <a:buNone/>
            </a:pPr>
            <a:r>
              <a:rPr lang="en-US" sz="1200" b="0" dirty="0" smtClean="0"/>
              <a:t>6. Consolidate and receive the forecasts in points 19-22, 26, 27, and 29 below. </a:t>
            </a:r>
          </a:p>
          <a:p>
            <a:pPr>
              <a:buNone/>
            </a:pPr>
            <a:r>
              <a:rPr lang="en-US" sz="1200" b="0" dirty="0" smtClean="0"/>
              <a:t>7. Use the Foreign Currency CDPs as the basis for forecasting the relevant payment categories.</a:t>
            </a:r>
          </a:p>
          <a:p>
            <a:pPr marL="173038" indent="-173038">
              <a:buNone/>
            </a:pPr>
            <a:r>
              <a:rPr lang="en-US" sz="1200" b="0" dirty="0" smtClean="0"/>
              <a:t>8. Use the National Currency Non-tax Receipts Profile (NRP) as the basis for forecasting R8 and R9, deriving the National Currency NRP from the revenue forecast for the financial year and confirming its reasonableness with the Budget Department.</a:t>
            </a:r>
          </a:p>
          <a:p>
            <a:pPr marL="173038" indent="-173038">
              <a:buNone/>
            </a:pPr>
            <a:r>
              <a:rPr lang="en-US" sz="1200" b="0" dirty="0" smtClean="0"/>
              <a:t>9. Use the Foreign Currency NRPs as the basis for forecasting the relevant foreign currency receipt categories, deriving these NRPs from the revenue forecast for the financial year and confirming their reasonableness with the Budget Department.</a:t>
            </a:r>
          </a:p>
          <a:p>
            <a:pPr>
              <a:buNone/>
            </a:pPr>
            <a:r>
              <a:rPr lang="en-US" sz="1200" b="0" dirty="0" smtClean="0"/>
              <a:t>10. Chair and keep minutes of the CPC.</a:t>
            </a:r>
          </a:p>
          <a:p>
            <a:pPr marL="231775" indent="-231775">
              <a:buNone/>
            </a:pPr>
            <a:r>
              <a:rPr lang="en-US" sz="1200" b="0" dirty="0" smtClean="0"/>
              <a:t>11. Attend the CPC and present to it an analysis of component outturns for which the CMU is responsible, the updated component forecast, and the analysis and justification.  </a:t>
            </a:r>
          </a:p>
          <a:p>
            <a:pPr>
              <a:spcBef>
                <a:spcPts val="288"/>
              </a:spcBef>
              <a:spcAft>
                <a:spcPts val="0"/>
              </a:spcAft>
              <a:buNone/>
            </a:pPr>
            <a:r>
              <a:rPr lang="en-US" sz="1200" b="0" dirty="0" smtClean="0"/>
              <a:t>12. Report formally to the Chief Treasurer and via the Chief Treasurer to the Minister of Finance and Economy every Friday on the Cash Plans</a:t>
            </a:r>
            <a:r>
              <a:rPr lang="en-US" sz="2000" b="0" dirty="0" smtClean="0"/>
              <a:t>.</a:t>
            </a:r>
          </a:p>
          <a:p>
            <a:pPr>
              <a:buNone/>
            </a:pPr>
            <a:r>
              <a:rPr lang="en-US" sz="1200" b="0" dirty="0" smtClean="0"/>
              <a:t>13. Once a year, in consultation with the CPC, formally review the forecasting performance of the various entities responsible for forecasting and, if appropriate, recommend to the Chief Treasurer, and via the Chief Treasurer to the Minister of Finance and Economy, steps to be taken to improve performance.</a:t>
            </a:r>
          </a:p>
          <a:p>
            <a:endParaRPr lang="en-US" sz="2000" b="0" dirty="0" smtClean="0">
              <a:solidFill>
                <a:srgbClr val="3333CC"/>
              </a:solidFill>
              <a:cs typeface="Times New Roman" pitchFamily="18" charset="0"/>
            </a:endParaRPr>
          </a:p>
          <a:p>
            <a:endParaRPr lang="en-US" sz="1600" b="0"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t>Appendix</a:t>
            </a:r>
            <a:br>
              <a:rPr lang="en-US" dirty="0" smtClean="0"/>
            </a:br>
            <a:r>
              <a:rPr lang="en-US" dirty="0" smtClean="0"/>
              <a:t>Legend for Cash Planning Responsibilities</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23</a:t>
            </a:fld>
            <a:endParaRPr lang="en-US"/>
          </a:p>
        </p:txBody>
      </p:sp>
      <p:sp>
        <p:nvSpPr>
          <p:cNvPr id="6" name="Content Placeholder 5"/>
          <p:cNvSpPr>
            <a:spLocks noGrp="1"/>
          </p:cNvSpPr>
          <p:nvPr>
            <p:ph idx="1"/>
          </p:nvPr>
        </p:nvSpPr>
        <p:spPr/>
        <p:txBody>
          <a:bodyPr/>
          <a:lstStyle/>
          <a:p>
            <a:pPr>
              <a:buNone/>
            </a:pPr>
            <a:r>
              <a:rPr lang="en-US" sz="1200" b="0" dirty="0" smtClean="0"/>
              <a:t>14.	As part of a report on Cash Management submitted to the Government in association with the annual Budget Execution Report submitted by the Treasury, report the performance of cash forecasting.</a:t>
            </a:r>
          </a:p>
          <a:p>
            <a:pPr>
              <a:buNone/>
            </a:pPr>
            <a:r>
              <a:rPr lang="en-US" sz="1200" b="0" dirty="0" smtClean="0"/>
              <a:t>15.	Once a year, after consultation with the CPC, formally review these Instructions and, if appropriate, recommend changes for inclusion in amended Instructions.</a:t>
            </a:r>
          </a:p>
          <a:p>
            <a:pPr>
              <a:buNone/>
            </a:pPr>
            <a:r>
              <a:rPr lang="en-US" sz="1200" b="0" dirty="0" smtClean="0"/>
              <a:t> </a:t>
            </a:r>
          </a:p>
          <a:p>
            <a:pPr>
              <a:buNone/>
            </a:pPr>
            <a:r>
              <a:rPr lang="en-US" sz="1200" dirty="0" smtClean="0"/>
              <a:t>CPC</a:t>
            </a:r>
          </a:p>
          <a:p>
            <a:pPr>
              <a:buNone/>
            </a:pPr>
            <a:r>
              <a:rPr lang="en-US" sz="1200" b="0" dirty="0" smtClean="0"/>
              <a:t> 16.	Hold meetings every Friday.</a:t>
            </a:r>
          </a:p>
          <a:p>
            <a:pPr>
              <a:buNone/>
            </a:pPr>
            <a:r>
              <a:rPr lang="en-US" sz="1200" b="0" dirty="0" smtClean="0"/>
              <a:t>17.	Provide advice to the CMU on updating the Cash Plans and amending the Instructions.</a:t>
            </a:r>
          </a:p>
          <a:p>
            <a:pPr>
              <a:buNone/>
            </a:pPr>
            <a:r>
              <a:rPr lang="en-US" sz="1200" b="0" dirty="0" smtClean="0"/>
              <a:t>18.	Once a year, in consultation with the CPC, review formally the forecasting performance of the various entities responsible for forecasting and, if appropriate, recommend to the Chief Treasurer, and via the Chief Treasurer to the Minister of Finance and Economy, steps to be taken to improve performance.</a:t>
            </a:r>
          </a:p>
          <a:p>
            <a:pPr>
              <a:buNone/>
            </a:pPr>
            <a:r>
              <a:rPr lang="en-US" sz="1200" b="0" dirty="0" smtClean="0"/>
              <a:t> </a:t>
            </a:r>
          </a:p>
          <a:p>
            <a:pPr>
              <a:buNone/>
            </a:pPr>
            <a:r>
              <a:rPr lang="en-US" sz="1200" dirty="0" smtClean="0"/>
              <a:t>Debt Department of the Treasury</a:t>
            </a:r>
          </a:p>
          <a:p>
            <a:pPr>
              <a:buNone/>
            </a:pPr>
            <a:r>
              <a:rPr lang="en-US" sz="1200" b="0" dirty="0" smtClean="0"/>
              <a:t>19.	Forecast national currency debt servicing payments not covered by the National Currency CDP. </a:t>
            </a:r>
          </a:p>
          <a:p>
            <a:pPr>
              <a:buNone/>
            </a:pPr>
            <a:r>
              <a:rPr lang="en-US" sz="1200" b="0" dirty="0" smtClean="0"/>
              <a:t>20.	Forecast foreign currency debt servicing payments not covered by the Foreign Currency CDPs.</a:t>
            </a:r>
          </a:p>
          <a:p>
            <a:pPr>
              <a:buNone/>
            </a:pPr>
            <a:r>
              <a:rPr lang="en-US" sz="1200" b="0" dirty="0" smtClean="0"/>
              <a:t>21.	Forecast national currency receipts arising from interest and dividends and debt issuance not covered by the National Currency NRP.</a:t>
            </a:r>
          </a:p>
          <a:p>
            <a:pPr>
              <a:buAutoNum type="arabicPeriod" startAt="22"/>
            </a:pPr>
            <a:r>
              <a:rPr lang="en-US" sz="1200" b="0" dirty="0" smtClean="0"/>
              <a:t>Forecast Foreign Currency receipts arising from interest and dividends and debt issuance not covered by the Foreign Currency NRPs.</a:t>
            </a:r>
          </a:p>
          <a:p>
            <a:pPr>
              <a:buNone/>
            </a:pPr>
            <a:r>
              <a:rPr lang="en-US" sz="1200" b="0" dirty="0" smtClean="0"/>
              <a:t>23.	Attend the CPC and present to it an analysis of component outturns for which the debt department of the MFE is responsible, the updated component forecast, and the analysis and justification</a:t>
            </a:r>
            <a:r>
              <a:rPr lang="en-US" sz="1200" dirty="0" smtClean="0"/>
              <a:t>	.</a:t>
            </a:r>
          </a:p>
          <a:p>
            <a:pPr>
              <a:buNone/>
            </a:pPr>
            <a:r>
              <a:rPr lang="en-US" sz="1200" dirty="0" smtClean="0"/>
              <a:t> </a:t>
            </a:r>
          </a:p>
          <a:p>
            <a:pPr>
              <a:buAutoNum type="arabicPeriod" startAt="22"/>
            </a:pPr>
            <a:endParaRPr lang="en-US" sz="1200" b="0" dirty="0" smtClean="0"/>
          </a:p>
          <a:p>
            <a:pPr>
              <a:buNone/>
            </a:pPr>
            <a:endParaRPr lang="en-US" sz="1200" b="0" dirty="0" smtClean="0">
              <a:solidFill>
                <a:srgbClr val="3333CC"/>
              </a:solidFill>
              <a:cs typeface="Times New Roman" pitchFamily="18" charset="0"/>
            </a:endParaRPr>
          </a:p>
          <a:p>
            <a:endParaRPr lang="en-US" sz="1200" b="0" dirty="0" smtClean="0">
              <a:solidFill>
                <a:srgbClr val="3333CC"/>
              </a:solidFill>
              <a:cs typeface="Times New Roman" pitchFamily="18" charset="0"/>
            </a:endParaRPr>
          </a:p>
          <a:p>
            <a:endParaRPr lang="en-US" sz="1600" b="0"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t>Appendix</a:t>
            </a:r>
            <a:br>
              <a:rPr lang="en-US" dirty="0" smtClean="0"/>
            </a:br>
            <a:r>
              <a:rPr lang="en-US" dirty="0" smtClean="0"/>
              <a:t>Legend for Cash Planning Responsibilities</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24</a:t>
            </a:fld>
            <a:endParaRPr lang="en-US"/>
          </a:p>
        </p:txBody>
      </p:sp>
      <p:sp>
        <p:nvSpPr>
          <p:cNvPr id="6" name="Content Placeholder 5"/>
          <p:cNvSpPr>
            <a:spLocks noGrp="1"/>
          </p:cNvSpPr>
          <p:nvPr>
            <p:ph idx="1"/>
          </p:nvPr>
        </p:nvSpPr>
        <p:spPr>
          <a:xfrm>
            <a:off x="457200" y="1143000"/>
            <a:ext cx="8229600" cy="4983163"/>
          </a:xfrm>
        </p:spPr>
        <p:txBody>
          <a:bodyPr/>
          <a:lstStyle/>
          <a:p>
            <a:pPr>
              <a:buNone/>
            </a:pPr>
            <a:endParaRPr lang="en-US" sz="1200" b="0" dirty="0" smtClean="0"/>
          </a:p>
          <a:p>
            <a:pPr>
              <a:buNone/>
            </a:pPr>
            <a:r>
              <a:rPr lang="en-US" sz="1200" dirty="0" smtClean="0"/>
              <a:t>Budget Department of the MFE</a:t>
            </a:r>
          </a:p>
          <a:p>
            <a:pPr>
              <a:buNone/>
            </a:pPr>
            <a:r>
              <a:rPr lang="en-US" sz="1200" b="0" dirty="0" smtClean="0"/>
              <a:t>24.	Consult with relevant Other Entities on the national Currency NRP.</a:t>
            </a:r>
          </a:p>
          <a:p>
            <a:pPr>
              <a:buNone/>
            </a:pPr>
            <a:r>
              <a:rPr lang="en-US" sz="1200" b="0" dirty="0" smtClean="0"/>
              <a:t>25.	Consult with relevant Other Entities on the Foreign Currency NRPs.</a:t>
            </a:r>
          </a:p>
          <a:p>
            <a:pPr>
              <a:buNone/>
            </a:pPr>
            <a:r>
              <a:rPr lang="en-US" sz="1200" b="0" dirty="0" smtClean="0"/>
              <a:t>26.	Attend the CPC and present to it an analysis of component outturns for which the Budget Department is responsible, the updated component forecast, and the analysis and justification.</a:t>
            </a:r>
          </a:p>
          <a:p>
            <a:pPr>
              <a:buNone/>
            </a:pPr>
            <a:r>
              <a:rPr lang="en-US" sz="1200" b="0" dirty="0" smtClean="0"/>
              <a:t> </a:t>
            </a:r>
          </a:p>
          <a:p>
            <a:pPr>
              <a:buNone/>
            </a:pPr>
            <a:r>
              <a:rPr lang="en-US" sz="1200" dirty="0" smtClean="0"/>
              <a:t>State Customs Committee (SCC)</a:t>
            </a:r>
          </a:p>
          <a:p>
            <a:pPr>
              <a:buNone/>
            </a:pPr>
            <a:r>
              <a:rPr lang="en-US" sz="1200" b="0" dirty="0" smtClean="0"/>
              <a:t>27.	Derive the forecasts for R1 and R5 from the revenue forecast for the financial year and submit them to CMU. </a:t>
            </a:r>
          </a:p>
          <a:p>
            <a:pPr>
              <a:buNone/>
            </a:pPr>
            <a:r>
              <a:rPr lang="en-US" sz="1200" b="0" dirty="0" smtClean="0"/>
              <a:t>28.	Attend the CPC and present to it an analysis of component outturns for which the SCC is responsible, the updated component forecast, and the analysis and justification. </a:t>
            </a:r>
          </a:p>
          <a:p>
            <a:pPr>
              <a:buNone/>
            </a:pPr>
            <a:r>
              <a:rPr lang="en-US" sz="1200" b="0" dirty="0" smtClean="0"/>
              <a:t> </a:t>
            </a:r>
          </a:p>
          <a:p>
            <a:pPr>
              <a:buNone/>
            </a:pPr>
            <a:r>
              <a:rPr lang="en-US" sz="1200" dirty="0" smtClean="0"/>
              <a:t>State Tax Service (STS)</a:t>
            </a:r>
          </a:p>
          <a:p>
            <a:pPr>
              <a:buNone/>
            </a:pPr>
            <a:r>
              <a:rPr lang="en-US" sz="1200" b="0" dirty="0" smtClean="0"/>
              <a:t>29.	Derive the forecasts for R2, R3, R4, and R6 from the revenue forecast for the financial year and submit them to CMU.</a:t>
            </a:r>
          </a:p>
          <a:p>
            <a:pPr>
              <a:buNone/>
            </a:pPr>
            <a:r>
              <a:rPr lang="en-US" sz="1200" b="0" dirty="0" smtClean="0"/>
              <a:t>30.	Attend the CPC and present to it an analysis of component outturns for which the STS is responsible, the updated component forecast, and the analysis and justification. </a:t>
            </a:r>
          </a:p>
          <a:p>
            <a:pPr>
              <a:buNone/>
            </a:pPr>
            <a:r>
              <a:rPr lang="en-US" sz="1200" b="0" dirty="0" smtClean="0"/>
              <a:t> </a:t>
            </a:r>
          </a:p>
          <a:p>
            <a:pPr>
              <a:buNone/>
            </a:pPr>
            <a:r>
              <a:rPr lang="en-US" sz="1200" dirty="0" smtClean="0"/>
              <a:t>Central Bank</a:t>
            </a:r>
          </a:p>
          <a:p>
            <a:pPr>
              <a:buNone/>
            </a:pPr>
            <a:r>
              <a:rPr lang="en-US" sz="1200" b="0" dirty="0" smtClean="0"/>
              <a:t>31.	Attend the CPC.</a:t>
            </a:r>
          </a:p>
          <a:p>
            <a:pPr>
              <a:buNone/>
            </a:pPr>
            <a:r>
              <a:rPr lang="en-US" sz="1200" b="0" dirty="0" smtClean="0"/>
              <a:t>32.	Be consulted by the debt departments of the Treasury on forecasts of transactions relating to debt servicing.</a:t>
            </a:r>
          </a:p>
          <a:p>
            <a:pPr>
              <a:buNone/>
            </a:pPr>
            <a:r>
              <a:rPr lang="en-US" sz="1200" b="0" dirty="0" smtClean="0"/>
              <a:t> </a:t>
            </a:r>
          </a:p>
          <a:p>
            <a:pPr>
              <a:buNone/>
            </a:pPr>
            <a:r>
              <a:rPr lang="en-US" sz="1200" dirty="0" smtClean="0"/>
              <a:t>Other Entities</a:t>
            </a:r>
          </a:p>
          <a:p>
            <a:pPr>
              <a:buNone/>
            </a:pPr>
            <a:r>
              <a:rPr lang="en-US" sz="1200" b="0" dirty="0" smtClean="0"/>
              <a:t>33.	Be consulted by the CMU on categories of Cash Plans and the NRPs.</a:t>
            </a:r>
          </a:p>
          <a:p>
            <a:pPr>
              <a:buNone/>
            </a:pPr>
            <a:r>
              <a:rPr lang="en-US" sz="1200" b="0" dirty="0" smtClean="0"/>
              <a:t>34.	Be consulted by the Budget Department on the NRPs.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800000"/>
                </a:solidFill>
              </a:rPr>
              <a:t>I. Introduction</a:t>
            </a:r>
            <a:br>
              <a:rPr lang="en-US" dirty="0" smtClean="0">
                <a:solidFill>
                  <a:srgbClr val="800000"/>
                </a:solidFill>
              </a:rPr>
            </a:br>
            <a:r>
              <a:rPr lang="en-US" dirty="0" smtClean="0">
                <a:solidFill>
                  <a:srgbClr val="800000"/>
                </a:solidFill>
              </a:rPr>
              <a:t>Definition of cash management </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3</a:t>
            </a:fld>
            <a:endParaRPr lang="en-US"/>
          </a:p>
        </p:txBody>
      </p:sp>
      <p:sp>
        <p:nvSpPr>
          <p:cNvPr id="6" name="Content Placeholder 5"/>
          <p:cNvSpPr>
            <a:spLocks noGrp="1"/>
          </p:cNvSpPr>
          <p:nvPr>
            <p:ph idx="1"/>
          </p:nvPr>
        </p:nvSpPr>
        <p:spPr/>
        <p:txBody>
          <a:bodyPr/>
          <a:lstStyle/>
          <a:p>
            <a:pPr>
              <a:buNone/>
            </a:pPr>
            <a:endParaRPr lang="en-US" sz="2000" b="0" dirty="0" smtClean="0">
              <a:cs typeface="Times New Roman" pitchFamily="18" charset="0"/>
            </a:endParaRPr>
          </a:p>
          <a:p>
            <a:pPr>
              <a:buNone/>
            </a:pPr>
            <a:endParaRPr lang="en-US" sz="2000" b="0" dirty="0" smtClean="0">
              <a:cs typeface="Times New Roman" pitchFamily="18" charset="0"/>
            </a:endParaRPr>
          </a:p>
          <a:p>
            <a:pPr>
              <a:buNone/>
            </a:pPr>
            <a:r>
              <a:rPr lang="en-US" sz="2000" b="0" dirty="0" smtClean="0">
                <a:cs typeface="Times New Roman" pitchFamily="18" charset="0"/>
              </a:rPr>
              <a:t>	T</a:t>
            </a:r>
            <a:r>
              <a:rPr lang="en-US" sz="2000" dirty="0" smtClean="0"/>
              <a:t>he strategy and associated processes for managing cost-effectively the government’s short-term cash flows and cash balances, both within government, and between government and other sectors</a:t>
            </a:r>
          </a:p>
          <a:p>
            <a:pPr lvl="1">
              <a:buNone/>
            </a:pPr>
            <a:endParaRPr lang="en-US" sz="1600" b="0" dirty="0" smtClean="0"/>
          </a:p>
          <a:p>
            <a:pPr lvl="1">
              <a:buFont typeface="Arial" pitchFamily="34" charset="0"/>
              <a:buChar char="•"/>
            </a:pPr>
            <a:endParaRPr lang="en-US" sz="1600" b="0" dirty="0" smtClean="0"/>
          </a:p>
          <a:p>
            <a:pPr>
              <a:buNone/>
            </a:pPr>
            <a:r>
              <a:rPr lang="en-US" sz="2000" b="0" dirty="0" smtClean="0"/>
              <a:t>Source: </a:t>
            </a:r>
          </a:p>
          <a:p>
            <a:pPr>
              <a:buNone/>
            </a:pPr>
            <a:r>
              <a:rPr lang="en-US" sz="1800" b="0" dirty="0" smtClean="0"/>
              <a:t>Mike Williams, </a:t>
            </a:r>
            <a:r>
              <a:rPr lang="en-US" sz="1800" b="0" i="1" dirty="0" smtClean="0"/>
              <a:t>Government Cash Management: Good and Bad Practice</a:t>
            </a:r>
          </a:p>
          <a:p>
            <a:pPr>
              <a:buNone/>
            </a:pPr>
            <a:endParaRPr lang="en-US" sz="1800" dirty="0" smtClean="0"/>
          </a:p>
          <a:p>
            <a:pPr>
              <a:buNone/>
            </a:pPr>
            <a:endParaRPr lang="en-US" sz="1800" b="0"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800000"/>
                </a:solidFill>
              </a:rPr>
              <a:t>I. Introduction</a:t>
            </a:r>
            <a:br>
              <a:rPr lang="en-US" dirty="0" smtClean="0">
                <a:solidFill>
                  <a:srgbClr val="800000"/>
                </a:solidFill>
              </a:rPr>
            </a:br>
            <a:r>
              <a:rPr lang="en-US" dirty="0" smtClean="0">
                <a:solidFill>
                  <a:srgbClr val="800000"/>
                </a:solidFill>
              </a:rPr>
              <a:t>Objectives of cash management (1)</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4</a:t>
            </a:fld>
            <a:endParaRPr lang="en-US"/>
          </a:p>
        </p:txBody>
      </p:sp>
      <p:sp>
        <p:nvSpPr>
          <p:cNvPr id="6" name="Content Placeholder 5"/>
          <p:cNvSpPr>
            <a:spLocks noGrp="1"/>
          </p:cNvSpPr>
          <p:nvPr>
            <p:ph idx="1"/>
          </p:nvPr>
        </p:nvSpPr>
        <p:spPr/>
        <p:txBody>
          <a:bodyPr/>
          <a:lstStyle/>
          <a:p>
            <a:pPr lvl="0">
              <a:spcBef>
                <a:spcPts val="384"/>
              </a:spcBef>
              <a:spcAft>
                <a:spcPts val="600"/>
              </a:spcAft>
            </a:pPr>
            <a:r>
              <a:rPr lang="en-US" sz="2000" b="0" dirty="0" smtClean="0">
                <a:cs typeface="Times New Roman" pitchFamily="18" charset="0"/>
              </a:rPr>
              <a:t>To ensure the government has sufficient cash to pay for its expenditures when they are due</a:t>
            </a:r>
          </a:p>
          <a:p>
            <a:pPr lvl="0">
              <a:spcBef>
                <a:spcPts val="384"/>
              </a:spcBef>
              <a:spcAft>
                <a:spcPts val="600"/>
              </a:spcAft>
            </a:pPr>
            <a:r>
              <a:rPr lang="en-US" sz="2000" b="0" dirty="0" smtClean="0">
                <a:cs typeface="Times New Roman" pitchFamily="18" charset="0"/>
              </a:rPr>
              <a:t>This affects the:</a:t>
            </a:r>
          </a:p>
          <a:p>
            <a:pPr lvl="1">
              <a:spcBef>
                <a:spcPts val="384"/>
              </a:spcBef>
              <a:spcAft>
                <a:spcPts val="600"/>
              </a:spcAft>
            </a:pPr>
            <a:r>
              <a:rPr lang="en-US" sz="1600" dirty="0" smtClean="0">
                <a:cs typeface="Times New Roman" pitchFamily="18" charset="0"/>
              </a:rPr>
              <a:t>Creditworthiness of government agencies and therefore the willingness of  suppliers to provide credit to them, i.e. deferred payment terms</a:t>
            </a:r>
          </a:p>
          <a:p>
            <a:pPr lvl="1">
              <a:spcBef>
                <a:spcPts val="384"/>
              </a:spcBef>
              <a:spcAft>
                <a:spcPts val="600"/>
              </a:spcAft>
            </a:pPr>
            <a:r>
              <a:rPr lang="en-US" sz="1600" dirty="0" smtClean="0">
                <a:cs typeface="Times New Roman" pitchFamily="18" charset="0"/>
              </a:rPr>
              <a:t>Creditworthiness of the government as a whole, as problems with paying suppliers are perceived negatively by lenders</a:t>
            </a:r>
          </a:p>
          <a:p>
            <a:pPr lvl="1">
              <a:spcBef>
                <a:spcPts val="384"/>
              </a:spcBef>
              <a:spcAft>
                <a:spcPts val="600"/>
              </a:spcAft>
            </a:pPr>
            <a:r>
              <a:rPr lang="en-US" sz="1600" dirty="0" smtClean="0">
                <a:cs typeface="Times New Roman" pitchFamily="18" charset="0"/>
              </a:rPr>
              <a:t>Willingness of suppliers to provide government agencies with well-priced and high-quality goods and services</a:t>
            </a:r>
          </a:p>
          <a:p>
            <a:pPr lvl="1">
              <a:spcBef>
                <a:spcPts val="384"/>
              </a:spcBef>
              <a:spcAft>
                <a:spcPts val="600"/>
              </a:spcAft>
            </a:pPr>
            <a:r>
              <a:rPr lang="en-US" sz="1600" dirty="0" smtClean="0">
                <a:cs typeface="Times New Roman" pitchFamily="18" charset="0"/>
              </a:rPr>
              <a:t>Productivity of government staff, i.e. the impact of timely payment of salaries</a:t>
            </a:r>
          </a:p>
          <a:p>
            <a:pPr lvl="1">
              <a:spcBef>
                <a:spcPts val="384"/>
              </a:spcBef>
              <a:spcAft>
                <a:spcPts val="600"/>
              </a:spcAft>
            </a:pPr>
            <a:r>
              <a:rPr lang="en-US" sz="1600" dirty="0" smtClean="0">
                <a:cs typeface="Times New Roman" pitchFamily="18" charset="0"/>
              </a:rPr>
              <a:t>Effectiveness of social policies, e.g. the impact of the timely payment of pensions </a:t>
            </a:r>
          </a:p>
          <a:p>
            <a:pPr lvl="0">
              <a:spcBef>
                <a:spcPts val="384"/>
              </a:spcBef>
              <a:spcAft>
                <a:spcPts val="600"/>
              </a:spcAft>
            </a:pPr>
            <a:r>
              <a:rPr lang="en-US" sz="2000" b="0" dirty="0" smtClean="0">
                <a:cs typeface="Times New Roman" pitchFamily="18" charset="0"/>
              </a:rPr>
              <a:t>However, cash management is not budgetary control </a:t>
            </a:r>
          </a:p>
          <a:p>
            <a:pPr lvl="1">
              <a:spcBef>
                <a:spcPts val="384"/>
              </a:spcBef>
              <a:spcAft>
                <a:spcPts val="600"/>
              </a:spcAft>
            </a:pPr>
            <a:r>
              <a:rPr lang="en-US" sz="1600" dirty="0" smtClean="0">
                <a:cs typeface="Times New Roman" pitchFamily="18" charset="0"/>
              </a:rPr>
              <a:t>See next slide</a:t>
            </a:r>
            <a:endParaRPr lang="en-US" sz="1600" b="0" dirty="0" smtClean="0">
              <a:cs typeface="Times New Roman" pitchFamily="18" charset="0"/>
            </a:endParaRPr>
          </a:p>
          <a:p>
            <a:pPr lvl="1">
              <a:buNone/>
            </a:pPr>
            <a:endParaRPr lang="en-US" sz="1600" b="0" dirty="0" smtClean="0"/>
          </a:p>
          <a:p>
            <a:pPr lvl="1">
              <a:buFont typeface="Arial" pitchFamily="34" charset="0"/>
              <a:buChar char="•"/>
            </a:pPr>
            <a:endParaRPr lang="en-US" sz="1600" b="0" dirty="0" smtClean="0"/>
          </a:p>
          <a:p>
            <a:pPr>
              <a:buNone/>
            </a:pPr>
            <a:endParaRPr lang="en-US" sz="2000" b="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Introduction</a:t>
            </a:r>
            <a:br>
              <a:rPr lang="en-US" dirty="0" smtClean="0"/>
            </a:br>
            <a:r>
              <a:rPr lang="en-US" dirty="0" smtClean="0"/>
              <a:t>Budgetary control </a:t>
            </a:r>
            <a:r>
              <a:rPr lang="en-US" dirty="0" err="1" smtClean="0"/>
              <a:t>vs</a:t>
            </a:r>
            <a:r>
              <a:rPr lang="en-US" dirty="0" smtClean="0"/>
              <a:t> cash management</a:t>
            </a:r>
            <a:endParaRPr lang="en-US"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5</a:t>
            </a:fld>
            <a:endParaRPr lang="en-US" dirty="0"/>
          </a:p>
        </p:txBody>
      </p:sp>
      <p:graphicFrame>
        <p:nvGraphicFramePr>
          <p:cNvPr id="5" name="Table 4"/>
          <p:cNvGraphicFramePr>
            <a:graphicFrameLocks noGrp="1"/>
          </p:cNvGraphicFramePr>
          <p:nvPr/>
        </p:nvGraphicFramePr>
        <p:xfrm>
          <a:off x="228600" y="1397000"/>
          <a:ext cx="8763000" cy="4833257"/>
        </p:xfrm>
        <a:graphic>
          <a:graphicData uri="http://schemas.openxmlformats.org/drawingml/2006/table">
            <a:tbl>
              <a:tblPr firstRow="1" bandRow="1">
                <a:tableStyleId>{D27102A9-8310-4765-A935-A1911B00CA55}</a:tableStyleId>
              </a:tblPr>
              <a:tblGrid>
                <a:gridCol w="1905000"/>
                <a:gridCol w="3048000"/>
                <a:gridCol w="3810000"/>
              </a:tblGrid>
              <a:tr h="500744">
                <a:tc>
                  <a:txBody>
                    <a:bodyPr/>
                    <a:lstStyle/>
                    <a:p>
                      <a:endParaRPr lang="en-US" sz="1600" dirty="0">
                        <a:latin typeface="+mn-lt"/>
                      </a:endParaRPr>
                    </a:p>
                  </a:txBody>
                  <a:tcPr/>
                </a:tc>
                <a:tc>
                  <a:txBody>
                    <a:bodyPr/>
                    <a:lstStyle/>
                    <a:p>
                      <a:r>
                        <a:rPr lang="en-US" sz="1600" dirty="0" smtClean="0">
                          <a:latin typeface="+mn-lt"/>
                          <a:cs typeface="Times New Roman" pitchFamily="18" charset="0"/>
                        </a:rPr>
                        <a:t>Budgetary Control</a:t>
                      </a:r>
                      <a:endParaRPr lang="en-US" sz="1600" dirty="0">
                        <a:latin typeface="+mn-lt"/>
                        <a:cs typeface="Times New Roman" pitchFamily="18" charset="0"/>
                      </a:endParaRPr>
                    </a:p>
                  </a:txBody>
                  <a:tcPr/>
                </a:tc>
                <a:tc>
                  <a:txBody>
                    <a:bodyPr/>
                    <a:lstStyle/>
                    <a:p>
                      <a:r>
                        <a:rPr lang="en-US" sz="1600" dirty="0" smtClean="0">
                          <a:latin typeface="+mn-lt"/>
                          <a:cs typeface="Times New Roman" pitchFamily="18" charset="0"/>
                        </a:rPr>
                        <a:t>              Cash Management </a:t>
                      </a:r>
                      <a:endParaRPr lang="en-US" sz="1600" dirty="0">
                        <a:latin typeface="+mn-lt"/>
                        <a:cs typeface="Times New Roman" pitchFamily="18" charset="0"/>
                      </a:endParaRPr>
                    </a:p>
                  </a:txBody>
                  <a:tcPr/>
                </a:tc>
              </a:tr>
              <a:tr h="653143">
                <a:tc>
                  <a:txBody>
                    <a:bodyPr/>
                    <a:lstStyle/>
                    <a:p>
                      <a:r>
                        <a:rPr lang="en-US" sz="1600" b="1" dirty="0" smtClean="0">
                          <a:latin typeface="+mn-lt"/>
                          <a:cs typeface="Times New Roman" pitchFamily="18" charset="0"/>
                        </a:rPr>
                        <a:t>Objectives</a:t>
                      </a:r>
                      <a:endParaRPr lang="en-US" sz="1600" b="1" dirty="0">
                        <a:latin typeface="+mn-lt"/>
                        <a:cs typeface="Times New Roman" pitchFamily="18" charset="0"/>
                      </a:endParaRPr>
                    </a:p>
                  </a:txBody>
                  <a:tcPr/>
                </a:tc>
                <a:tc>
                  <a:txBody>
                    <a:bodyPr/>
                    <a:lstStyle/>
                    <a:p>
                      <a:pPr marL="0" indent="0">
                        <a:buNone/>
                      </a:pPr>
                      <a:r>
                        <a:rPr lang="en-US" sz="1600" baseline="0" dirty="0" smtClean="0">
                          <a:latin typeface="+mn-lt"/>
                          <a:cs typeface="Times New Roman" pitchFamily="18" charset="0"/>
                        </a:rPr>
                        <a:t>Appropriations are realistic and are complied with</a:t>
                      </a:r>
                      <a:endParaRPr lang="en-US" sz="1600" dirty="0">
                        <a:latin typeface="+mn-lt"/>
                        <a:cs typeface="Times New Roman" pitchFamily="18" charset="0"/>
                      </a:endParaRPr>
                    </a:p>
                  </a:txBody>
                  <a:tcPr/>
                </a:tc>
                <a:tc>
                  <a:txBody>
                    <a:bodyPr/>
                    <a:lstStyle/>
                    <a:p>
                      <a:r>
                        <a:rPr lang="en-US" sz="1600" dirty="0" smtClean="0">
                          <a:latin typeface="+mn-lt"/>
                          <a:cs typeface="Times New Roman" pitchFamily="18" charset="0"/>
                        </a:rPr>
                        <a:t>Cash is available to meet expenditures and its management is optimized</a:t>
                      </a:r>
                      <a:endParaRPr lang="en-US" sz="1600" dirty="0">
                        <a:latin typeface="+mn-lt"/>
                        <a:cs typeface="Times New Roman" pitchFamily="18" charset="0"/>
                      </a:endParaRPr>
                    </a:p>
                  </a:txBody>
                  <a:tcPr/>
                </a:tc>
              </a:tr>
              <a:tr h="653143">
                <a:tc>
                  <a:txBody>
                    <a:bodyPr/>
                    <a:lstStyle/>
                    <a:p>
                      <a:r>
                        <a:rPr lang="en-US" sz="1600" b="1" dirty="0" smtClean="0">
                          <a:latin typeface="+mn-lt"/>
                          <a:cs typeface="Times New Roman" pitchFamily="18" charset="0"/>
                        </a:rPr>
                        <a:t>Span of planning horizon</a:t>
                      </a:r>
                      <a:endParaRPr lang="en-US" sz="1600" b="1"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This month to the end of the current financial year</a:t>
                      </a:r>
                      <a:endParaRPr lang="en-US" sz="1600"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Today to the end of the following twelve</a:t>
                      </a:r>
                    </a:p>
                    <a:p>
                      <a:r>
                        <a:rPr lang="en-US" sz="1600" kern="1200" baseline="0" dirty="0" smtClean="0">
                          <a:solidFill>
                            <a:schemeClr val="tx1"/>
                          </a:solidFill>
                          <a:latin typeface="+mn-lt"/>
                          <a:ea typeface="+mn-ea"/>
                          <a:cs typeface="Times New Roman" pitchFamily="18" charset="0"/>
                        </a:rPr>
                        <a:t>months</a:t>
                      </a:r>
                      <a:endParaRPr lang="en-US" sz="1600" dirty="0">
                        <a:latin typeface="+mn-lt"/>
                        <a:cs typeface="Times New Roman" pitchFamily="18" charset="0"/>
                      </a:endParaRPr>
                    </a:p>
                  </a:txBody>
                  <a:tcPr/>
                </a:tc>
              </a:tr>
              <a:tr h="653143">
                <a:tc>
                  <a:txBody>
                    <a:bodyPr/>
                    <a:lstStyle/>
                    <a:p>
                      <a:r>
                        <a:rPr lang="en-US" sz="1600" b="1" dirty="0" smtClean="0">
                          <a:latin typeface="+mn-lt"/>
                          <a:cs typeface="Times New Roman" pitchFamily="18" charset="0"/>
                        </a:rPr>
                        <a:t>Information</a:t>
                      </a:r>
                      <a:endParaRPr lang="en-US" sz="1600" b="1"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Budget allocations and payments </a:t>
                      </a:r>
                    </a:p>
                    <a:p>
                      <a:r>
                        <a:rPr lang="en-US" sz="1600" kern="1200" baseline="0" dirty="0" smtClean="0">
                          <a:solidFill>
                            <a:schemeClr val="tx1"/>
                          </a:solidFill>
                          <a:latin typeface="+mn-lt"/>
                          <a:ea typeface="+mn-ea"/>
                          <a:cs typeface="Times New Roman" pitchFamily="18" charset="0"/>
                        </a:rPr>
                        <a:t>by budget classification</a:t>
                      </a:r>
                      <a:endParaRPr lang="en-US" sz="1600"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Cash flows disaggregated by major</a:t>
                      </a:r>
                    </a:p>
                    <a:p>
                      <a:r>
                        <a:rPr lang="en-US" sz="1600" kern="1200" baseline="0" dirty="0" smtClean="0">
                          <a:solidFill>
                            <a:schemeClr val="tx1"/>
                          </a:solidFill>
                          <a:latin typeface="+mn-lt"/>
                          <a:ea typeface="+mn-ea"/>
                          <a:cs typeface="Times New Roman" pitchFamily="18" charset="0"/>
                        </a:rPr>
                        <a:t>categories of inflows and outflows</a:t>
                      </a:r>
                      <a:endParaRPr lang="en-US" sz="1600" dirty="0">
                        <a:latin typeface="+mn-lt"/>
                        <a:cs typeface="Times New Roman" pitchFamily="18" charset="0"/>
                      </a:endParaRPr>
                    </a:p>
                  </a:txBody>
                  <a:tcPr/>
                </a:tc>
              </a:tr>
              <a:tr h="435427">
                <a:tc>
                  <a:txBody>
                    <a:bodyPr/>
                    <a:lstStyle/>
                    <a:p>
                      <a:r>
                        <a:rPr lang="en-US" sz="1600" b="1" dirty="0" smtClean="0">
                          <a:latin typeface="+mn-lt"/>
                          <a:cs typeface="Times New Roman" pitchFamily="18" charset="0"/>
                        </a:rPr>
                        <a:t>Forecast basis</a:t>
                      </a:r>
                      <a:endParaRPr lang="en-US" sz="1600" b="1"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Budget allocations</a:t>
                      </a:r>
                      <a:endParaRPr lang="en-US" sz="1600"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Zero-based i.e. not incremental</a:t>
                      </a:r>
                      <a:endParaRPr lang="en-US" sz="1600" dirty="0">
                        <a:latin typeface="+mn-lt"/>
                        <a:cs typeface="Times New Roman" pitchFamily="18" charset="0"/>
                      </a:endParaRPr>
                    </a:p>
                  </a:txBody>
                  <a:tcPr/>
                </a:tc>
              </a:tr>
              <a:tr h="653143">
                <a:tc>
                  <a:txBody>
                    <a:bodyPr/>
                    <a:lstStyle/>
                    <a:p>
                      <a:r>
                        <a:rPr lang="en-US" sz="1600" b="1" dirty="0" smtClean="0">
                          <a:latin typeface="+mn-lt"/>
                          <a:cs typeface="Times New Roman" pitchFamily="18" charset="0"/>
                        </a:rPr>
                        <a:t>Forecast period</a:t>
                      </a:r>
                      <a:endParaRPr lang="en-US" sz="1600" b="1" dirty="0">
                        <a:latin typeface="+mn-lt"/>
                        <a:cs typeface="Times New Roman" pitchFamily="18" charset="0"/>
                      </a:endParaRPr>
                    </a:p>
                  </a:txBody>
                  <a:tcPr/>
                </a:tc>
                <a:tc>
                  <a:txBody>
                    <a:bodyPr/>
                    <a:lstStyle/>
                    <a:p>
                      <a:pPr>
                        <a:buFontTx/>
                        <a:buChar char="-"/>
                      </a:pPr>
                      <a:r>
                        <a:rPr lang="en-US" sz="1600" kern="1200" baseline="0" dirty="0" smtClean="0">
                          <a:solidFill>
                            <a:schemeClr val="tx1"/>
                          </a:solidFill>
                          <a:latin typeface="+mn-lt"/>
                          <a:ea typeface="+mn-ea"/>
                          <a:cs typeface="Times New Roman" pitchFamily="18" charset="0"/>
                        </a:rPr>
                        <a:t> Annual budget and revisions</a:t>
                      </a:r>
                    </a:p>
                    <a:p>
                      <a:pPr>
                        <a:buFontTx/>
                        <a:buChar char="-"/>
                      </a:pPr>
                      <a:r>
                        <a:rPr lang="en-US" sz="1600" kern="1200" baseline="0" dirty="0" smtClean="0">
                          <a:solidFill>
                            <a:schemeClr val="tx1"/>
                          </a:solidFill>
                          <a:latin typeface="+mn-lt"/>
                          <a:ea typeface="+mn-ea"/>
                          <a:cs typeface="Times New Roman" pitchFamily="18" charset="0"/>
                        </a:rPr>
                        <a:t> Budget breakdowns</a:t>
                      </a:r>
                    </a:p>
                    <a:p>
                      <a:r>
                        <a:rPr lang="en-US" sz="1600" kern="1200" baseline="0" dirty="0" smtClean="0">
                          <a:solidFill>
                            <a:schemeClr val="tx1"/>
                          </a:solidFill>
                          <a:latin typeface="+mn-lt"/>
                          <a:ea typeface="+mn-ea"/>
                          <a:cs typeface="Times New Roman" pitchFamily="18" charset="0"/>
                        </a:rPr>
                        <a:t>- </a:t>
                      </a:r>
                      <a:r>
                        <a:rPr lang="en-US" sz="1600" kern="1200" baseline="0" dirty="0" err="1" smtClean="0">
                          <a:solidFill>
                            <a:schemeClr val="tx1"/>
                          </a:solidFill>
                          <a:latin typeface="+mn-lt"/>
                          <a:ea typeface="+mn-ea"/>
                          <a:cs typeface="Times New Roman" pitchFamily="18" charset="0"/>
                        </a:rPr>
                        <a:t>Virement</a:t>
                      </a:r>
                      <a:endParaRPr lang="en-US" sz="1600"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Weekly bottom-up updating process,</a:t>
                      </a:r>
                    </a:p>
                    <a:p>
                      <a:r>
                        <a:rPr lang="en-US" sz="1600" kern="1200" baseline="0" dirty="0" smtClean="0">
                          <a:solidFill>
                            <a:schemeClr val="tx1"/>
                          </a:solidFill>
                          <a:latin typeface="+mn-lt"/>
                          <a:ea typeface="+mn-ea"/>
                          <a:cs typeface="Times New Roman" pitchFamily="18" charset="0"/>
                        </a:rPr>
                        <a:t>depending on magnitude and variability</a:t>
                      </a:r>
                    </a:p>
                    <a:p>
                      <a:r>
                        <a:rPr lang="en-US" sz="1600" kern="1200" baseline="0" dirty="0" smtClean="0">
                          <a:solidFill>
                            <a:schemeClr val="tx1"/>
                          </a:solidFill>
                          <a:latin typeface="+mn-lt"/>
                          <a:ea typeface="+mn-ea"/>
                          <a:cs typeface="Times New Roman" pitchFamily="18" charset="0"/>
                        </a:rPr>
                        <a:t>of flows</a:t>
                      </a:r>
                      <a:endParaRPr lang="en-US" sz="1600" dirty="0">
                        <a:latin typeface="+mn-lt"/>
                        <a:cs typeface="Times New Roman" pitchFamily="18" charset="0"/>
                      </a:endParaRPr>
                    </a:p>
                  </a:txBody>
                  <a:tcPr/>
                </a:tc>
              </a:tr>
              <a:tr h="472440">
                <a:tc>
                  <a:txBody>
                    <a:bodyPr/>
                    <a:lstStyle/>
                    <a:p>
                      <a:r>
                        <a:rPr lang="en-US" sz="1600" b="1" dirty="0" smtClean="0">
                          <a:latin typeface="+mn-lt"/>
                          <a:cs typeface="Times New Roman" pitchFamily="18" charset="0"/>
                        </a:rPr>
                        <a:t>Reporting period</a:t>
                      </a:r>
                      <a:endParaRPr lang="en-US" sz="1600" b="1" dirty="0">
                        <a:latin typeface="+mn-lt"/>
                        <a:cs typeface="Times New Roman" pitchFamily="18" charset="0"/>
                      </a:endParaRPr>
                    </a:p>
                  </a:txBody>
                  <a:tcPr/>
                </a:tc>
                <a:tc>
                  <a:txBody>
                    <a:bodyPr/>
                    <a:lstStyle/>
                    <a:p>
                      <a:r>
                        <a:rPr lang="en-US" sz="1600" kern="1200" baseline="0" dirty="0" smtClean="0">
                          <a:solidFill>
                            <a:schemeClr val="tx1"/>
                          </a:solidFill>
                          <a:latin typeface="+mn-lt"/>
                          <a:ea typeface="+mn-ea"/>
                          <a:cs typeface="Times New Roman" pitchFamily="18" charset="0"/>
                        </a:rPr>
                        <a:t>Monthly</a:t>
                      </a:r>
                      <a:endParaRPr lang="en-US" sz="1600" dirty="0">
                        <a:latin typeface="+mn-lt"/>
                        <a:cs typeface="Times New Roman" pitchFamily="18" charset="0"/>
                      </a:endParaRPr>
                    </a:p>
                  </a:txBody>
                  <a:tcPr/>
                </a:tc>
                <a:tc>
                  <a:txBody>
                    <a:bodyPr/>
                    <a:lstStyle/>
                    <a:p>
                      <a:r>
                        <a:rPr lang="en-US" sz="1600" dirty="0" smtClean="0">
                          <a:latin typeface="+mn-lt"/>
                          <a:cs typeface="Times New Roman" pitchFamily="18" charset="0"/>
                        </a:rPr>
                        <a:t>Daily</a:t>
                      </a:r>
                      <a:endParaRPr lang="en-US" sz="1600" dirty="0">
                        <a:latin typeface="+mn-lt"/>
                        <a:cs typeface="Times New Roman" pitchFamily="18" charset="0"/>
                      </a:endParaRPr>
                    </a:p>
                  </a:txBody>
                  <a:tcPr/>
                </a:tc>
              </a:tr>
              <a:tr h="472440">
                <a:tc>
                  <a:txBody>
                    <a:bodyPr/>
                    <a:lstStyle/>
                    <a:p>
                      <a:r>
                        <a:rPr lang="en-US" sz="1600" b="1" dirty="0" smtClean="0">
                          <a:latin typeface="+mn-lt"/>
                          <a:cs typeface="Times New Roman" pitchFamily="18" charset="0"/>
                        </a:rPr>
                        <a:t>Responsibility</a:t>
                      </a:r>
                      <a:endParaRPr lang="en-US" sz="1600" b="1" dirty="0">
                        <a:latin typeface="+mn-lt"/>
                        <a:cs typeface="Times New Roman" pitchFamily="18" charset="0"/>
                      </a:endParaRPr>
                    </a:p>
                  </a:txBody>
                  <a:tcPr/>
                </a:tc>
                <a:tc>
                  <a:txBody>
                    <a:bodyPr/>
                    <a:lstStyle/>
                    <a:p>
                      <a:r>
                        <a:rPr lang="en-US" sz="1600" dirty="0" smtClean="0">
                          <a:latin typeface="+mn-lt"/>
                          <a:cs typeface="Times New Roman" pitchFamily="18" charset="0"/>
                        </a:rPr>
                        <a:t>Budget department</a:t>
                      </a:r>
                      <a:endParaRPr lang="en-US" sz="1600" dirty="0">
                        <a:latin typeface="+mn-lt"/>
                        <a:cs typeface="Times New Roman" pitchFamily="18" charset="0"/>
                      </a:endParaRPr>
                    </a:p>
                  </a:txBody>
                  <a:tcPr/>
                </a:tc>
                <a:tc>
                  <a:txBody>
                    <a:bodyPr/>
                    <a:lstStyle/>
                    <a:p>
                      <a:r>
                        <a:rPr lang="en-US" sz="1600" dirty="0" smtClean="0">
                          <a:latin typeface="+mn-lt"/>
                          <a:cs typeface="Times New Roman" pitchFamily="18" charset="0"/>
                        </a:rPr>
                        <a:t>Cash management division</a:t>
                      </a:r>
                      <a:r>
                        <a:rPr lang="en-US" sz="1600" baseline="0" dirty="0" smtClean="0">
                          <a:latin typeface="+mn-lt"/>
                          <a:cs typeface="Times New Roman" pitchFamily="18" charset="0"/>
                        </a:rPr>
                        <a:t> of Treasury</a:t>
                      </a:r>
                      <a:endParaRPr lang="en-US" sz="1600" dirty="0">
                        <a:latin typeface="+mn-lt"/>
                        <a:cs typeface="Times New Roman" pitchFamily="18" charset="0"/>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solidFill>
                  <a:srgbClr val="800000"/>
                </a:solidFill>
              </a:rPr>
              <a:t>I. Introduction</a:t>
            </a:r>
            <a:br>
              <a:rPr lang="en-US" dirty="0" smtClean="0">
                <a:solidFill>
                  <a:srgbClr val="800000"/>
                </a:solidFill>
              </a:rPr>
            </a:br>
            <a:r>
              <a:rPr lang="en-US" dirty="0" smtClean="0">
                <a:solidFill>
                  <a:srgbClr val="800000"/>
                </a:solidFill>
              </a:rPr>
              <a:t> Objectives of cash management (2)</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6</a:t>
            </a:fld>
            <a:endParaRPr lang="en-US"/>
          </a:p>
        </p:txBody>
      </p:sp>
      <p:sp>
        <p:nvSpPr>
          <p:cNvPr id="6" name="Content Placeholder 5"/>
          <p:cNvSpPr>
            <a:spLocks noGrp="1"/>
          </p:cNvSpPr>
          <p:nvPr>
            <p:ph idx="1"/>
          </p:nvPr>
        </p:nvSpPr>
        <p:spPr>
          <a:xfrm>
            <a:off x="457200" y="1143000"/>
            <a:ext cx="8229600" cy="4983163"/>
          </a:xfrm>
        </p:spPr>
        <p:txBody>
          <a:bodyPr/>
          <a:lstStyle/>
          <a:p>
            <a:pPr lvl="0">
              <a:spcBef>
                <a:spcPts val="384"/>
              </a:spcBef>
              <a:spcAft>
                <a:spcPts val="600"/>
              </a:spcAft>
            </a:pPr>
            <a:r>
              <a:rPr lang="en-US" sz="2000" b="0" dirty="0" smtClean="0">
                <a:cs typeface="Times New Roman" pitchFamily="18" charset="0"/>
              </a:rPr>
              <a:t>To reduce the government’s net borrowing costs</a:t>
            </a:r>
          </a:p>
          <a:p>
            <a:pPr lvl="1">
              <a:spcBef>
                <a:spcPts val="384"/>
              </a:spcBef>
              <a:spcAft>
                <a:spcPts val="600"/>
              </a:spcAft>
            </a:pPr>
            <a:r>
              <a:rPr lang="en-US" sz="1600" b="0" dirty="0" smtClean="0">
                <a:cs typeface="Times New Roman" pitchFamily="18" charset="0"/>
              </a:rPr>
              <a:t>By using idle cash and avoiding over-borrowing</a:t>
            </a:r>
          </a:p>
          <a:p>
            <a:pPr lvl="0">
              <a:spcBef>
                <a:spcPts val="384"/>
              </a:spcBef>
              <a:spcAft>
                <a:spcPts val="600"/>
              </a:spcAft>
            </a:pPr>
            <a:r>
              <a:rPr lang="en-US" sz="2000" b="0" dirty="0" smtClean="0">
                <a:cs typeface="Times New Roman" pitchFamily="18" charset="0"/>
              </a:rPr>
              <a:t>To allocate the government’s available cash efficiently</a:t>
            </a:r>
          </a:p>
          <a:p>
            <a:pPr lvl="1">
              <a:spcBef>
                <a:spcPts val="384"/>
              </a:spcBef>
              <a:spcAft>
                <a:spcPts val="600"/>
              </a:spcAft>
            </a:pPr>
            <a:r>
              <a:rPr lang="en-US" sz="1600" dirty="0" smtClean="0">
                <a:cs typeface="Times New Roman" pitchFamily="18" charset="0"/>
              </a:rPr>
              <a:t>By ensuring that priority expenditures are funded first</a:t>
            </a:r>
            <a:endParaRPr lang="en-US" sz="2000" b="0" dirty="0" smtClean="0">
              <a:cs typeface="Times New Roman" pitchFamily="18" charset="0"/>
            </a:endParaRPr>
          </a:p>
          <a:p>
            <a:pPr lvl="0">
              <a:spcBef>
                <a:spcPts val="384"/>
              </a:spcBef>
              <a:spcAft>
                <a:spcPts val="600"/>
              </a:spcAft>
            </a:pPr>
            <a:r>
              <a:rPr lang="en-US" sz="2000" b="0" dirty="0" smtClean="0">
                <a:cs typeface="Times New Roman" pitchFamily="18" charset="0"/>
              </a:rPr>
              <a:t>To reduce the risks of managing cash</a:t>
            </a:r>
          </a:p>
          <a:p>
            <a:pPr lvl="1">
              <a:spcBef>
                <a:spcPts val="384"/>
              </a:spcBef>
              <a:spcAft>
                <a:spcPts val="600"/>
              </a:spcAft>
            </a:pPr>
            <a:r>
              <a:rPr lang="en-US" sz="1600" dirty="0" smtClean="0">
                <a:cs typeface="Times New Roman" pitchFamily="18" charset="0"/>
              </a:rPr>
              <a:t>By reducing credit risk in borrowing and lending transactions</a:t>
            </a:r>
          </a:p>
          <a:p>
            <a:pPr lvl="1">
              <a:spcBef>
                <a:spcPts val="384"/>
              </a:spcBef>
              <a:spcAft>
                <a:spcPts val="600"/>
              </a:spcAft>
            </a:pPr>
            <a:r>
              <a:rPr lang="en-US" sz="1600" b="0" dirty="0" smtClean="0">
                <a:cs typeface="Times New Roman" pitchFamily="18" charset="0"/>
              </a:rPr>
              <a:t>By reducing operating risk by using secure means of payments and receipt</a:t>
            </a:r>
            <a:endParaRPr lang="en-US" sz="2000" b="0" dirty="0" smtClean="0">
              <a:cs typeface="Times New Roman" pitchFamily="18" charset="0"/>
            </a:endParaRPr>
          </a:p>
          <a:p>
            <a:pPr lvl="0">
              <a:spcBef>
                <a:spcPts val="384"/>
              </a:spcBef>
              <a:spcAft>
                <a:spcPts val="600"/>
              </a:spcAft>
            </a:pPr>
            <a:r>
              <a:rPr lang="en-US" sz="2000" b="0" dirty="0" smtClean="0">
                <a:cs typeface="Times New Roman" pitchFamily="18" charset="0"/>
              </a:rPr>
              <a:t>To implement the public debt management strategy</a:t>
            </a:r>
          </a:p>
          <a:p>
            <a:pPr lvl="1">
              <a:spcBef>
                <a:spcPts val="384"/>
              </a:spcBef>
              <a:spcAft>
                <a:spcPts val="600"/>
              </a:spcAft>
            </a:pPr>
            <a:r>
              <a:rPr lang="en-US" sz="1600" dirty="0" smtClean="0">
                <a:cs typeface="Times New Roman" pitchFamily="18" charset="0"/>
              </a:rPr>
              <a:t>By e.g. minimizing gross debt or improving the liquidity of outstanding debt </a:t>
            </a:r>
            <a:endParaRPr lang="en-US" sz="2000" b="0" dirty="0" smtClean="0">
              <a:cs typeface="Times New Roman" pitchFamily="18" charset="0"/>
            </a:endParaRPr>
          </a:p>
          <a:p>
            <a:pPr lvl="0">
              <a:spcBef>
                <a:spcPts val="384"/>
              </a:spcBef>
              <a:spcAft>
                <a:spcPts val="600"/>
              </a:spcAft>
            </a:pPr>
            <a:r>
              <a:rPr lang="en-US" sz="2000" b="0" dirty="0" smtClean="0">
                <a:cs typeface="Times New Roman" pitchFamily="18" charset="0"/>
              </a:rPr>
              <a:t>To implement fiscal policy</a:t>
            </a:r>
          </a:p>
          <a:p>
            <a:pPr lvl="1">
              <a:spcBef>
                <a:spcPts val="384"/>
              </a:spcBef>
              <a:spcAft>
                <a:spcPts val="600"/>
              </a:spcAft>
            </a:pPr>
            <a:r>
              <a:rPr lang="en-US" sz="1600" dirty="0" smtClean="0">
                <a:solidFill>
                  <a:srgbClr val="800000"/>
                </a:solidFill>
                <a:cs typeface="Times New Roman" pitchFamily="18" charset="0"/>
              </a:rPr>
              <a:t>By ensuring the timing and composition of payments  is consistent with the poli</a:t>
            </a:r>
            <a:r>
              <a:rPr lang="en-US" sz="1600" dirty="0" smtClean="0">
                <a:cs typeface="Times New Roman" pitchFamily="18" charset="0"/>
              </a:rPr>
              <a:t>cy</a:t>
            </a:r>
            <a:endParaRPr lang="en-US" sz="1600" b="0" dirty="0" smtClean="0">
              <a:cs typeface="Times New Roman" pitchFamily="18" charset="0"/>
            </a:endParaRPr>
          </a:p>
          <a:p>
            <a:pPr marL="347663" lvl="1" indent="-347663">
              <a:spcBef>
                <a:spcPts val="480"/>
              </a:spcBef>
              <a:buFont typeface="Arial" pitchFamily="34" charset="0"/>
              <a:buChar char="•"/>
            </a:pPr>
            <a:r>
              <a:rPr lang="en-US" sz="2000" dirty="0" smtClean="0">
                <a:solidFill>
                  <a:srgbClr val="3333CC"/>
                </a:solidFill>
                <a:cs typeface="Times New Roman" pitchFamily="18" charset="0"/>
              </a:rPr>
              <a:t>To support the implementation of monetary policy</a:t>
            </a:r>
          </a:p>
          <a:p>
            <a:pPr marL="747713" lvl="2" indent="-347663">
              <a:spcBef>
                <a:spcPts val="480"/>
              </a:spcBef>
              <a:buFont typeface="Arial" pitchFamily="34" charset="0"/>
              <a:buChar char="−"/>
            </a:pPr>
            <a:r>
              <a:rPr lang="en-US" sz="1600" dirty="0" smtClean="0">
                <a:solidFill>
                  <a:srgbClr val="800000"/>
                </a:solidFill>
                <a:cs typeface="Times New Roman" pitchFamily="18" charset="0"/>
              </a:rPr>
              <a:t>By e.g. providing the central bank with reliable detailed cash forecasts</a:t>
            </a:r>
          </a:p>
          <a:p>
            <a:pPr marL="347663" lvl="1" indent="-347663">
              <a:spcBef>
                <a:spcPts val="480"/>
              </a:spcBef>
              <a:buFont typeface="Arial" pitchFamily="34" charset="0"/>
              <a:buChar char="•"/>
            </a:pPr>
            <a:endParaRPr lang="en-US" sz="1600" dirty="0" smtClean="0">
              <a:cs typeface="Times New Roman" pitchFamily="18" charset="0"/>
            </a:endParaRPr>
          </a:p>
          <a:p>
            <a:pPr marL="342900" lvl="1" indent="-342900">
              <a:buNone/>
            </a:pPr>
            <a:endParaRPr lang="en-US" sz="1600" dirty="0" smtClean="0">
              <a:cs typeface="Times New Roman" pitchFamily="18" charset="0"/>
            </a:endParaRPr>
          </a:p>
          <a:p>
            <a:endParaRPr lang="en-US" sz="2000" b="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solidFill>
                  <a:srgbClr val="800000"/>
                </a:solidFill>
              </a:rPr>
              <a:t>I. Introduction</a:t>
            </a:r>
            <a:br>
              <a:rPr lang="en-US" dirty="0" smtClean="0">
                <a:solidFill>
                  <a:srgbClr val="800000"/>
                </a:solidFill>
              </a:rPr>
            </a:br>
            <a:r>
              <a:rPr lang="en-US" dirty="0" smtClean="0">
                <a:solidFill>
                  <a:srgbClr val="800000"/>
                </a:solidFill>
              </a:rPr>
              <a:t>Cash management good practice overview</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7</a:t>
            </a:fld>
            <a:endParaRPr lang="en-US"/>
          </a:p>
        </p:txBody>
      </p:sp>
      <p:sp>
        <p:nvSpPr>
          <p:cNvPr id="6" name="Content Placeholder 5"/>
          <p:cNvSpPr>
            <a:spLocks noGrp="1"/>
          </p:cNvSpPr>
          <p:nvPr>
            <p:ph idx="1"/>
          </p:nvPr>
        </p:nvSpPr>
        <p:spPr/>
        <p:txBody>
          <a:bodyPr/>
          <a:lstStyle/>
          <a:p>
            <a:pPr marL="347663" lvl="1" indent="-347663">
              <a:lnSpc>
                <a:spcPct val="80000"/>
              </a:lnSpc>
              <a:buFont typeface="Arial" pitchFamily="34" charset="0"/>
              <a:buChar char="•"/>
            </a:pPr>
            <a:r>
              <a:rPr lang="en-US" sz="2000" dirty="0" smtClean="0">
                <a:solidFill>
                  <a:srgbClr val="3333CC"/>
                </a:solidFill>
                <a:cs typeface="Times New Roman" pitchFamily="18" charset="0"/>
              </a:rPr>
              <a:t>Fundamental Features</a:t>
            </a:r>
          </a:p>
          <a:p>
            <a:pPr lvl="1"/>
            <a:r>
              <a:rPr lang="en-US" sz="1600" b="0" dirty="0" smtClean="0">
                <a:solidFill>
                  <a:srgbClr val="800000"/>
                </a:solidFill>
                <a:cs typeface="Times New Roman" pitchFamily="18" charset="0"/>
              </a:rPr>
              <a:t>Centralization of government cash balances in a TSA system </a:t>
            </a:r>
          </a:p>
          <a:p>
            <a:pPr lvl="1"/>
            <a:r>
              <a:rPr lang="en-US" sz="1600" b="0" dirty="0" smtClean="0">
                <a:solidFill>
                  <a:srgbClr val="800000"/>
                </a:solidFill>
                <a:cs typeface="Times New Roman" pitchFamily="18" charset="0"/>
              </a:rPr>
              <a:t>Clear understandings on the coverage of the cash planning framework </a:t>
            </a:r>
          </a:p>
          <a:p>
            <a:pPr lvl="1"/>
            <a:r>
              <a:rPr lang="en-US" sz="1600" b="0" dirty="0" smtClean="0">
                <a:solidFill>
                  <a:srgbClr val="800000"/>
                </a:solidFill>
                <a:cs typeface="Times New Roman" pitchFamily="18" charset="0"/>
              </a:rPr>
              <a:t>Accurate projections of short-term cash inflows and outflows </a:t>
            </a:r>
          </a:p>
          <a:p>
            <a:pPr lvl="1"/>
            <a:r>
              <a:rPr lang="en-US" sz="1600" b="0" dirty="0" smtClean="0">
                <a:solidFill>
                  <a:srgbClr val="800000"/>
                </a:solidFill>
                <a:cs typeface="Times New Roman" pitchFamily="18" charset="0"/>
              </a:rPr>
              <a:t>An adequate transaction processing and accounting framework </a:t>
            </a:r>
          </a:p>
          <a:p>
            <a:pPr lvl="1"/>
            <a:r>
              <a:rPr lang="en-US" sz="1600" b="0" dirty="0" smtClean="0">
                <a:solidFill>
                  <a:srgbClr val="800000"/>
                </a:solidFill>
                <a:cs typeface="Times New Roman" pitchFamily="18" charset="0"/>
              </a:rPr>
              <a:t>Timely information sharing between the central treasury, revenue-collecting agencies, spending ministries, and/or treasury branch offices </a:t>
            </a:r>
          </a:p>
          <a:p>
            <a:pPr lvl="1"/>
            <a:r>
              <a:rPr lang="en-US" sz="1600" b="0" dirty="0" smtClean="0">
                <a:solidFill>
                  <a:srgbClr val="800000"/>
                </a:solidFill>
                <a:cs typeface="Times New Roman" pitchFamily="18" charset="0"/>
              </a:rPr>
              <a:t>Appropriate institutional arrangements and responsibilities </a:t>
            </a:r>
            <a:endParaRPr lang="en-US" sz="1600" dirty="0" smtClean="0">
              <a:solidFill>
                <a:srgbClr val="800000"/>
              </a:solidFill>
              <a:cs typeface="Times New Roman" pitchFamily="18" charset="0"/>
            </a:endParaRPr>
          </a:p>
          <a:p>
            <a:pPr marL="347663" lvl="1" indent="-347663">
              <a:buFont typeface="Arial" pitchFamily="34" charset="0"/>
              <a:buChar char="•"/>
            </a:pPr>
            <a:r>
              <a:rPr lang="en-US" sz="2000" b="0" dirty="0" smtClean="0">
                <a:solidFill>
                  <a:srgbClr val="3333CC"/>
                </a:solidFill>
                <a:cs typeface="Times New Roman" pitchFamily="18" charset="0"/>
              </a:rPr>
              <a:t>Desirable Features</a:t>
            </a:r>
          </a:p>
          <a:p>
            <a:pPr lvl="1"/>
            <a:r>
              <a:rPr lang="en-US" sz="1600" b="0" dirty="0" smtClean="0">
                <a:cs typeface="Times New Roman" pitchFamily="18" charset="0"/>
              </a:rPr>
              <a:t>Use of modern banking systems</a:t>
            </a:r>
          </a:p>
          <a:p>
            <a:pPr lvl="1"/>
            <a:r>
              <a:rPr lang="en-US" sz="1600" b="0" dirty="0" smtClean="0">
                <a:cs typeface="Times New Roman" pitchFamily="18" charset="0"/>
              </a:rPr>
              <a:t>Use of short-term financial market instruments </a:t>
            </a:r>
          </a:p>
          <a:p>
            <a:pPr lvl="1"/>
            <a:r>
              <a:rPr lang="en-US" sz="1600" b="0" dirty="0" smtClean="0">
                <a:cs typeface="Times New Roman" pitchFamily="18" charset="0"/>
              </a:rPr>
              <a:t>Integration of cash and debt management</a:t>
            </a:r>
            <a:endParaRPr lang="en-US" sz="1200" b="0" dirty="0" smtClean="0">
              <a:cs typeface="Times New Roman" pitchFamily="18" charset="0"/>
            </a:endParaRPr>
          </a:p>
          <a:p>
            <a:pPr>
              <a:buNone/>
            </a:pPr>
            <a:endParaRPr lang="en-US" sz="2000" b="0" dirty="0" smtClean="0"/>
          </a:p>
          <a:p>
            <a:pPr>
              <a:buNone/>
            </a:pPr>
            <a:r>
              <a:rPr lang="en-US" sz="2000" b="0" dirty="0" smtClean="0"/>
              <a:t>Source: FAD Technical Guidance Note </a:t>
            </a:r>
            <a:r>
              <a:rPr lang="en-US" sz="2000" b="0" i="1" dirty="0" smtClean="0"/>
              <a:t>Modernizing Cash Management</a:t>
            </a:r>
          </a:p>
          <a:p>
            <a:pPr lvl="1" indent="-742950">
              <a:buNone/>
            </a:pPr>
            <a:endParaRPr lang="en-US" sz="1600" b="0" i="1" dirty="0" smtClean="0"/>
          </a:p>
          <a:p>
            <a:pPr lvl="1" indent="-742950">
              <a:buNone/>
            </a:pPr>
            <a:r>
              <a:rPr lang="en-US" sz="1600" b="0" i="1" dirty="0" smtClean="0"/>
              <a:t>Some of these features </a:t>
            </a:r>
            <a:r>
              <a:rPr lang="en-US" sz="1600" i="1" dirty="0" smtClean="0"/>
              <a:t>could </a:t>
            </a:r>
            <a:r>
              <a:rPr lang="en-US" sz="1600" b="0" i="1" dirty="0" smtClean="0"/>
              <a:t>be considered conditions of effective cash management 		</a:t>
            </a:r>
            <a:endParaRPr lang="en-US" sz="1600" b="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a:t>
            </a:r>
            <a:r>
              <a:rPr lang="en-US" dirty="0" smtClean="0"/>
              <a:t> </a:t>
            </a:r>
            <a:br>
              <a:rPr lang="en-US" dirty="0" smtClean="0"/>
            </a:br>
            <a:r>
              <a:rPr lang="en-US" dirty="0" smtClean="0">
                <a:solidFill>
                  <a:srgbClr val="800000"/>
                </a:solidFill>
              </a:rPr>
              <a:t>I. Introduction</a:t>
            </a:r>
            <a:br>
              <a:rPr lang="en-US" dirty="0" smtClean="0">
                <a:solidFill>
                  <a:srgbClr val="800000"/>
                </a:solidFill>
              </a:rPr>
            </a:br>
            <a:r>
              <a:rPr lang="en-US" dirty="0" smtClean="0">
                <a:solidFill>
                  <a:srgbClr val="800000"/>
                </a:solidFill>
              </a:rPr>
              <a:t>Absence of effective cash management </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8</a:t>
            </a:fld>
            <a:endParaRPr lang="en-US"/>
          </a:p>
        </p:txBody>
      </p:sp>
      <p:sp>
        <p:nvSpPr>
          <p:cNvPr id="6" name="Content Placeholder 5"/>
          <p:cNvSpPr>
            <a:spLocks noGrp="1"/>
          </p:cNvSpPr>
          <p:nvPr>
            <p:ph idx="1"/>
          </p:nvPr>
        </p:nvSpPr>
        <p:spPr/>
        <p:txBody>
          <a:bodyPr/>
          <a:lstStyle/>
          <a:p>
            <a:pPr marL="347663" lvl="1" indent="-347663">
              <a:spcBef>
                <a:spcPts val="384"/>
              </a:spcBef>
              <a:spcAft>
                <a:spcPts val="600"/>
              </a:spcAft>
              <a:buFont typeface="Arial" pitchFamily="34" charset="0"/>
              <a:buChar char="•"/>
            </a:pPr>
            <a:r>
              <a:rPr lang="en-US" sz="2000" b="0" dirty="0" smtClean="0">
                <a:solidFill>
                  <a:srgbClr val="3333CC"/>
                </a:solidFill>
              </a:rPr>
              <a:t>Arrears are accumulated or there is outright default on obligations</a:t>
            </a:r>
          </a:p>
          <a:p>
            <a:pPr marL="747713" lvl="2" indent="-347663">
              <a:spcBef>
                <a:spcPts val="384"/>
              </a:spcBef>
              <a:spcAft>
                <a:spcPts val="600"/>
              </a:spcAft>
              <a:buFont typeface="Arial" pitchFamily="34" charset="0"/>
              <a:buChar char="−"/>
            </a:pPr>
            <a:r>
              <a:rPr lang="en-US" sz="1600" dirty="0" smtClean="0">
                <a:solidFill>
                  <a:srgbClr val="800000"/>
                </a:solidFill>
              </a:rPr>
              <a:t>Negatively affecting the government’s creditworthiness</a:t>
            </a:r>
          </a:p>
          <a:p>
            <a:pPr marL="347663" lvl="2" indent="-347663">
              <a:spcBef>
                <a:spcPts val="384"/>
              </a:spcBef>
              <a:spcAft>
                <a:spcPts val="600"/>
              </a:spcAft>
              <a:buFont typeface="Arial" pitchFamily="34" charset="0"/>
              <a:buChar char="•"/>
            </a:pPr>
            <a:r>
              <a:rPr lang="en-US" sz="2000" dirty="0" smtClean="0">
                <a:solidFill>
                  <a:srgbClr val="3333CC"/>
                </a:solidFill>
              </a:rPr>
              <a:t>The budget is not executed in full</a:t>
            </a:r>
          </a:p>
          <a:p>
            <a:pPr marL="804863" lvl="3" indent="-347663">
              <a:spcBef>
                <a:spcPts val="384"/>
              </a:spcBef>
              <a:spcAft>
                <a:spcPts val="600"/>
              </a:spcAft>
              <a:buFont typeface="Arial" pitchFamily="34" charset="0"/>
              <a:buChar char="−"/>
            </a:pPr>
            <a:r>
              <a:rPr lang="en-US" sz="1600" dirty="0" smtClean="0">
                <a:solidFill>
                  <a:srgbClr val="800000"/>
                </a:solidFill>
              </a:rPr>
              <a:t>Cash is rationed and the credibility of the budget is undermined</a:t>
            </a:r>
          </a:p>
          <a:p>
            <a:pPr marL="347663" lvl="2" indent="-347663">
              <a:spcBef>
                <a:spcPts val="384"/>
              </a:spcBef>
              <a:spcAft>
                <a:spcPts val="600"/>
              </a:spcAft>
              <a:buFont typeface="Arial" pitchFamily="34" charset="0"/>
              <a:buChar char="•"/>
            </a:pPr>
            <a:r>
              <a:rPr lang="en-US" sz="2000" b="0" dirty="0" smtClean="0">
                <a:solidFill>
                  <a:srgbClr val="3333CC"/>
                </a:solidFill>
              </a:rPr>
              <a:t>Short-term funds are idle</a:t>
            </a:r>
          </a:p>
          <a:p>
            <a:pPr marL="804863" lvl="3" indent="-347663">
              <a:spcBef>
                <a:spcPts val="384"/>
              </a:spcBef>
              <a:spcAft>
                <a:spcPts val="600"/>
              </a:spcAft>
              <a:buFont typeface="Arial" pitchFamily="34" charset="0"/>
              <a:buChar char="−"/>
            </a:pPr>
            <a:r>
              <a:rPr lang="en-US" sz="1600" dirty="0" smtClean="0">
                <a:solidFill>
                  <a:srgbClr val="800000"/>
                </a:solidFill>
              </a:rPr>
              <a:t>Costly for the government</a:t>
            </a:r>
          </a:p>
          <a:p>
            <a:pPr marL="347663" lvl="2" indent="-347663">
              <a:spcBef>
                <a:spcPts val="384"/>
              </a:spcBef>
              <a:spcAft>
                <a:spcPts val="600"/>
              </a:spcAft>
              <a:buFont typeface="Arial" pitchFamily="34" charset="0"/>
              <a:buChar char="•"/>
            </a:pPr>
            <a:r>
              <a:rPr lang="en-US" sz="2000" b="0" dirty="0" smtClean="0">
                <a:solidFill>
                  <a:srgbClr val="3333CC"/>
                </a:solidFill>
              </a:rPr>
              <a:t>The government’s debt structure and overall debt structure are compromised</a:t>
            </a:r>
          </a:p>
          <a:p>
            <a:pPr marL="804863" lvl="3" indent="-347663">
              <a:spcBef>
                <a:spcPts val="384"/>
              </a:spcBef>
              <a:spcAft>
                <a:spcPts val="600"/>
              </a:spcAft>
              <a:buFont typeface="Arial" pitchFamily="34" charset="0"/>
              <a:buChar char="−"/>
            </a:pPr>
            <a:r>
              <a:rPr lang="en-US" sz="1600" dirty="0" smtClean="0">
                <a:solidFill>
                  <a:srgbClr val="800000"/>
                </a:solidFill>
              </a:rPr>
              <a:t>Adding to the cost and risk of debt</a:t>
            </a:r>
          </a:p>
          <a:p>
            <a:pPr>
              <a:spcBef>
                <a:spcPts val="384"/>
              </a:spcBef>
              <a:spcAft>
                <a:spcPts val="600"/>
              </a:spcAft>
            </a:pPr>
            <a:r>
              <a:rPr lang="en-US" sz="2000" b="0" dirty="0" smtClean="0"/>
              <a:t>The central bank’s liquidity management becomes more difficult</a:t>
            </a:r>
          </a:p>
          <a:p>
            <a:pPr lvl="1">
              <a:spcBef>
                <a:spcPts val="384"/>
              </a:spcBef>
              <a:spcAft>
                <a:spcPts val="600"/>
              </a:spcAft>
            </a:pPr>
            <a:r>
              <a:rPr lang="en-US" sz="1600" dirty="0" smtClean="0"/>
              <a:t>Complicating monetary policy implementation</a:t>
            </a:r>
          </a:p>
          <a:p>
            <a:pPr marL="804863" lvl="3" indent="-347663">
              <a:lnSpc>
                <a:spcPct val="80000"/>
              </a:lnSpc>
              <a:buNone/>
            </a:pPr>
            <a:r>
              <a:rPr lang="en-US" sz="1600" b="0" i="1" dirty="0" smtClean="0"/>
              <a:t>	</a:t>
            </a:r>
            <a:endParaRPr lang="en-US" sz="1600" b="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Introduction</a:t>
            </a:r>
            <a:br>
              <a:rPr lang="en-US" dirty="0" smtClean="0"/>
            </a:br>
            <a:r>
              <a:rPr lang="en-US" dirty="0" smtClean="0"/>
              <a:t>Cash management processes</a:t>
            </a:r>
            <a:endParaRPr lang="en-US" dirty="0"/>
          </a:p>
        </p:txBody>
      </p:sp>
      <p:sp>
        <p:nvSpPr>
          <p:cNvPr id="3" name="Text Placeholder 2"/>
          <p:cNvSpPr>
            <a:spLocks noGrp="1"/>
          </p:cNvSpPr>
          <p:nvPr>
            <p:ph type="body" idx="1"/>
          </p:nvPr>
        </p:nvSpPr>
        <p:spPr/>
        <p:txBody>
          <a:bodyPr/>
          <a:lstStyle/>
          <a:p>
            <a:pPr>
              <a:spcBef>
                <a:spcPts val="384"/>
              </a:spcBef>
            </a:pPr>
            <a:r>
              <a:rPr lang="en-US" sz="2000" dirty="0" smtClean="0"/>
              <a:t>Cash forecasting </a:t>
            </a:r>
          </a:p>
          <a:p>
            <a:pPr lvl="1">
              <a:spcBef>
                <a:spcPts val="384"/>
              </a:spcBef>
            </a:pPr>
            <a:r>
              <a:rPr lang="en-US" sz="1600" dirty="0" smtClean="0"/>
              <a:t>Focuses on receipts and payments that are not known for certain</a:t>
            </a:r>
          </a:p>
          <a:p>
            <a:pPr>
              <a:spcBef>
                <a:spcPts val="384"/>
              </a:spcBef>
            </a:pPr>
            <a:r>
              <a:rPr lang="en-US" sz="2000" dirty="0" smtClean="0"/>
              <a:t>Setting cash limits</a:t>
            </a:r>
          </a:p>
          <a:p>
            <a:pPr lvl="1">
              <a:spcBef>
                <a:spcPts val="384"/>
              </a:spcBef>
            </a:pPr>
            <a:r>
              <a:rPr lang="en-US" sz="1600" dirty="0" smtClean="0"/>
              <a:t>Defines the funding of budget execution through the year</a:t>
            </a:r>
          </a:p>
          <a:p>
            <a:pPr>
              <a:spcBef>
                <a:spcPts val="384"/>
              </a:spcBef>
            </a:pPr>
            <a:r>
              <a:rPr lang="en-US" sz="2000" dirty="0" smtClean="0"/>
              <a:t>Cash planning </a:t>
            </a:r>
          </a:p>
          <a:p>
            <a:pPr lvl="1">
              <a:spcBef>
                <a:spcPts val="384"/>
              </a:spcBef>
            </a:pPr>
            <a:r>
              <a:rPr lang="en-US" sz="1600" dirty="0" smtClean="0"/>
              <a:t>Incorporates the cash forecasts and limits as well as borrowing and investment decisions to deal with projected cash surpluses or deficits</a:t>
            </a:r>
          </a:p>
          <a:p>
            <a:pPr>
              <a:spcBef>
                <a:spcPts val="384"/>
              </a:spcBef>
            </a:pPr>
            <a:r>
              <a:rPr lang="en-NZ" sz="2000" dirty="0" smtClean="0"/>
              <a:t>Active cash management</a:t>
            </a:r>
          </a:p>
          <a:p>
            <a:pPr lvl="1">
              <a:spcBef>
                <a:spcPts val="384"/>
              </a:spcBef>
            </a:pPr>
            <a:r>
              <a:rPr lang="en-NZ" sz="1800" dirty="0" smtClean="0"/>
              <a:t>Targeting cash balances, borrowing and investing</a:t>
            </a:r>
            <a:endParaRPr lang="en-US" sz="1600" dirty="0" smtClean="0"/>
          </a:p>
          <a:p>
            <a:pPr>
              <a:buNone/>
            </a:pPr>
            <a:endParaRPr lang="en-NZ" sz="2000" dirty="0" smtClean="0"/>
          </a:p>
          <a:p>
            <a:endParaRPr lang="en-US" sz="2200" dirty="0" smtClean="0"/>
          </a:p>
        </p:txBody>
      </p:sp>
      <p:sp>
        <p:nvSpPr>
          <p:cNvPr id="5" name="Slide Number Placeholder 4"/>
          <p:cNvSpPr>
            <a:spLocks noGrp="1"/>
          </p:cNvSpPr>
          <p:nvPr>
            <p:ph type="sldNum" sz="quarter" idx="12"/>
          </p:nvPr>
        </p:nvSpPr>
        <p:spPr/>
        <p:txBody>
          <a:bodyPr/>
          <a:lstStyle/>
          <a:p>
            <a:fld id="{B561BEB2-FD22-4626-98DE-32B0998DCC67}" type="slidenum">
              <a:rPr lang="en-US" smtClean="0"/>
              <a:pPr/>
              <a:t>9</a:t>
            </a:fld>
            <a:endParaRPr lang="en-US" dirty="0"/>
          </a:p>
        </p:txBody>
      </p:sp>
    </p:spTree>
  </p:cSld>
  <p:clrMapOvr>
    <a:masterClrMapping/>
  </p:clrMapOvr>
</p:sld>
</file>

<file path=ppt/theme/theme1.xml><?xml version="1.0" encoding="utf-8"?>
<a:theme xmlns:a="http://schemas.openxmlformats.org/drawingml/2006/main" name="Italy-G20 Budget Institutions Consultation-Consolidated Slide Pack-May 17 2013">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Italy-G20 Budget Institutions Consultation-Consolidated Slide Pack-May 17 2013</Template>
  <TotalTime>10386</TotalTime>
  <Words>1641</Words>
  <Application>Microsoft Office PowerPoint</Application>
  <PresentationFormat>On-screen Show (4:3)</PresentationFormat>
  <Paragraphs>337</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Italy-G20 Budget Institutions Consultation-Consolidated Slide Pack-May 17 2013</vt:lpstr>
      <vt:lpstr>  John Zohrab Fiscal Affairs Department, IMF  </vt:lpstr>
      <vt:lpstr> Outline of Presentation</vt:lpstr>
      <vt:lpstr>I. Introduction Definition of cash management </vt:lpstr>
      <vt:lpstr>I. Introduction Objectives of cash management (1)</vt:lpstr>
      <vt:lpstr>II. Introduction Budgetary control vs cash management</vt:lpstr>
      <vt:lpstr>   I. Introduction  Objectives of cash management (2)</vt:lpstr>
      <vt:lpstr>   I. Introduction Cash management good practice overview</vt:lpstr>
      <vt:lpstr>   I. Introduction Absence of effective cash management </vt:lpstr>
      <vt:lpstr>I. Introduction Cash management processes</vt:lpstr>
      <vt:lpstr>II. Cash Forecasting Key elements</vt:lpstr>
      <vt:lpstr>II. Cash Forecasting Making forecasting work in practice</vt:lpstr>
      <vt:lpstr>II. Cash Forecasting Forecasting revenues and expenditures</vt:lpstr>
      <vt:lpstr>III. Cash Limits and Cash Plans Cash limits</vt:lpstr>
      <vt:lpstr>III. Cash Limits and Cash Plans Cash plans</vt:lpstr>
      <vt:lpstr>III. Cash Limits and Cash Plans Cash plan illustrative format</vt:lpstr>
      <vt:lpstr>III. Cash Limits and Cash Plans Institutional relationships overview</vt:lpstr>
      <vt:lpstr>   III. Cash Limits and Cash Planning Illustrative cash planning relationships </vt:lpstr>
      <vt:lpstr>IV. Active Cash Management Links with cash flow forecasting</vt:lpstr>
      <vt:lpstr>   IV. Active Cash Management Targeting cash balances</vt:lpstr>
      <vt:lpstr>   IV. Active Cash Management Short-term investing and borrowing</vt:lpstr>
      <vt:lpstr>   V. Conclusion</vt:lpstr>
      <vt:lpstr>   Appendix Legend for Cash Planning Responsibilities</vt:lpstr>
      <vt:lpstr>   Appendix Legend for Cash Planning Responsibilities</vt:lpstr>
      <vt:lpstr>   Appendix Legend for Cash Planning Responsibilities</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UK’s fiscal watchdog: a view from the kennel</dc:title>
  <dc:creator>TJosephs</dc:creator>
  <cp:keywords>2007-04-19</cp:keywords>
  <cp:lastModifiedBy>JZohrabLOCAL</cp:lastModifiedBy>
  <cp:revision>1283</cp:revision>
  <dcterms:created xsi:type="dcterms:W3CDTF">2013-05-21T21:21:00Z</dcterms:created>
  <dcterms:modified xsi:type="dcterms:W3CDTF">2015-07-21T16:52:02Z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880398407</vt:i4>
  </property>
  <property fmtid="{D5CDD505-2E9C-101B-9397-08002B2CF9AE}" pid="4" name="_EmailSubject">
    <vt:lpwstr>Presentations in English</vt:lpwstr>
  </property>
  <property fmtid="{D5CDD505-2E9C-101B-9397-08002B2CF9AE}" pid="5" name="_AuthorEmail">
    <vt:lpwstr>THansen@imf.org</vt:lpwstr>
  </property>
  <property fmtid="{D5CDD505-2E9C-101B-9397-08002B2CF9AE}" pid="6" name="_AuthorEmailDisplayName">
    <vt:lpwstr>Hansen, Torben Steen</vt:lpwstr>
  </property>
  <property fmtid="{D5CDD505-2E9C-101B-9397-08002B2CF9AE}" pid="7" name="_PreviousAdHocReviewCycleID">
    <vt:i4>921748737</vt:i4>
  </property>
</Properties>
</file>