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530" r:id="rId3"/>
    <p:sldId id="574" r:id="rId4"/>
    <p:sldId id="586" r:id="rId5"/>
    <p:sldId id="576" r:id="rId6"/>
    <p:sldId id="578" r:id="rId7"/>
    <p:sldId id="579" r:id="rId8"/>
    <p:sldId id="580" r:id="rId9"/>
    <p:sldId id="582" r:id="rId10"/>
    <p:sldId id="583" r:id="rId11"/>
    <p:sldId id="584" r:id="rId12"/>
    <p:sldId id="575" r:id="rId13"/>
    <p:sldId id="568" r:id="rId14"/>
    <p:sldId id="569" r:id="rId15"/>
    <p:sldId id="589" r:id="rId16"/>
    <p:sldId id="587" r:id="rId17"/>
    <p:sldId id="588" r:id="rId18"/>
    <p:sldId id="590" r:id="rId19"/>
    <p:sldId id="591" r:id="rId20"/>
    <p:sldId id="581" r:id="rId21"/>
  </p:sldIdLst>
  <p:sldSz cx="9144000" cy="6858000" type="screen4x3"/>
  <p:notesSz cx="70993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800000"/>
    <a:srgbClr val="FFFFCC"/>
    <a:srgbClr val="DDDDDD"/>
    <a:srgbClr val="FFCC99"/>
    <a:srgbClr val="FFFF99"/>
    <a:srgbClr val="CC66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934" autoAdjust="0"/>
    <p:restoredTop sz="90429" autoAdjust="0"/>
  </p:normalViewPr>
  <p:slideViewPr>
    <p:cSldViewPr>
      <p:cViewPr>
        <p:scale>
          <a:sx n="99" d="100"/>
          <a:sy n="99" d="100"/>
        </p:scale>
        <p:origin x="-83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4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l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l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2E58053-4130-47D8-ABFC-15495C0E26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735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64050"/>
            <a:ext cx="56800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B0DCEF8-5B8B-4AE6-BD31-3D04BE3A22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667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4470400"/>
            <a:ext cx="5680075" cy="4229100"/>
          </a:xfrm>
          <a:noFill/>
          <a:ln/>
        </p:spPr>
        <p:txBody>
          <a:bodyPr/>
          <a:lstStyle/>
          <a:p>
            <a:pPr marL="228600" indent="-228600">
              <a:buFontTx/>
              <a:buAutoNum type="arabicPeriod"/>
            </a:pPr>
            <a:endParaRPr lang="fr-FR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111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070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923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816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418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78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/>
        </p:nvSpPr>
        <p:spPr bwMode="auto">
          <a:xfrm>
            <a:off x="0" y="16129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  <p:pic>
        <p:nvPicPr>
          <p:cNvPr id="5" name="Picture 9" descr="webp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6175" y="5561013"/>
            <a:ext cx="17526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CC66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15FBB-413A-4D24-86BA-EDEDB3DC63D2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4BC74-72B8-4326-A142-846B42651442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8262F-BF56-4524-81F5-2CFA37D74E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1117B-53C8-4114-BF46-D217A31BBBA0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1EACF-9D4E-45DD-8B04-22C38B1139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796FA-9426-4B11-9F59-0350303711BA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B84BC-018A-41A4-9927-1322FA418F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FA4E6-42BA-47CD-8FE3-1E8441DA4D45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BFEFA-AF7C-4CF5-945C-5485DDE677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6200"/>
            <a:ext cx="8229600" cy="604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C105D-A26D-4895-83C1-41EE0BDD4A16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15CEF-CF8D-4740-9619-B30F9C9204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B2D85-65C4-4B82-BDC9-844D30AC19C1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9D738-BA06-4E0E-A049-97284DD5EB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265F8-425C-441E-B2AB-1220C08BD1DE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AC72B-9644-4D4B-A9F0-8144633400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BB429-38FB-4665-B07C-EC617D474701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D91EF-C154-494F-A0EA-9D403098AD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A385D-9C79-4270-8244-6F0270419790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996A2-3F18-4F0C-93C3-EED3BD82C6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7199-567B-4A52-9D8E-86ED4271BCD1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1ACB3-904F-44A0-80EA-B7365CD703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23A4F-B13C-4D30-B090-307E7386C94C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61252-57FE-47D7-A9CB-7F66D2F69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06B40-1928-4642-9DE4-76200B685D22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94920-CA70-4D74-88B3-C1DB1D7F0B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39E7B-AE03-494A-B681-165A69E546F1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00DFF-E0D5-4F75-A535-E7BFD34C2B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343F8EB-B430-42FA-A214-D71D14AA5A2E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57FD66-4D1A-4D88-A29D-E9EB5F46BC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fadlogo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99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internationalbudget.org/budget-analysis/budget-execution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416175"/>
            <a:ext cx="7772400" cy="1241425"/>
          </a:xfrm>
        </p:spPr>
        <p:txBody>
          <a:bodyPr anchor="ctr"/>
          <a:lstStyle/>
          <a:p>
            <a:pPr algn="ctr">
              <a:defRPr/>
            </a:pPr>
            <a:r>
              <a:rPr lang="en-US" sz="40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40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Budget Execution</a:t>
            </a:r>
            <a:br>
              <a:rPr lang="en-US" sz="40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i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 aid to fiscal discipline</a:t>
            </a:r>
            <a:r>
              <a:rPr lang="en-US" sz="40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40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4000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447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b="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Abdul Mudabbir Khan</a:t>
            </a:r>
          </a:p>
          <a:p>
            <a:pPr>
              <a:lnSpc>
                <a:spcPct val="90000"/>
              </a:lnSpc>
              <a:defRPr/>
            </a:pPr>
            <a:r>
              <a:rPr lang="en-US" sz="2400" b="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Fiscal Affairs Department, IMF</a:t>
            </a:r>
            <a:endParaRPr lang="en-US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r>
              <a:rPr lang="en-US" sz="2000" b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FAD mission to Iran</a:t>
            </a:r>
          </a:p>
          <a:p>
            <a:pPr>
              <a:lnSpc>
                <a:spcPct val="90000"/>
              </a:lnSpc>
              <a:defRPr/>
            </a:pPr>
            <a:r>
              <a:rPr lang="en-US" sz="2000" b="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Tehran July/August 2015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 control is essential to prevent the creation of arrears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sz="3000" dirty="0" smtClean="0"/>
              <a:t>Expenditure process comprises three main stages: commitment, liability, and payment</a:t>
            </a:r>
          </a:p>
          <a:p>
            <a:pPr lvl="1"/>
            <a:r>
              <a:rPr lang="en-US" dirty="0" smtClean="0"/>
              <a:t>Commitment arises when government enters into an agreement with a  third party</a:t>
            </a:r>
          </a:p>
          <a:p>
            <a:pPr lvl="2"/>
            <a:r>
              <a:rPr lang="en-US" sz="2200" dirty="0" smtClean="0"/>
              <a:t>Commitment relates to all types of expenditure, including employee costs, interest, utilities, other goods and services and capital expenditure</a:t>
            </a:r>
          </a:p>
          <a:p>
            <a:pPr lvl="1"/>
            <a:r>
              <a:rPr lang="en-US" dirty="0" smtClean="0"/>
              <a:t>Liability arises when third party delivers according to contract</a:t>
            </a:r>
          </a:p>
          <a:p>
            <a:pPr lvl="1"/>
            <a:r>
              <a:rPr lang="en-US" dirty="0" smtClean="0"/>
              <a:t>The payment extinguishes the liability.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191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 control is essential to prevent the creation of arrears 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Expenditure must be controlled at commitment stage</a:t>
            </a:r>
          </a:p>
          <a:p>
            <a:r>
              <a:rPr lang="en-US" dirty="0" smtClean="0"/>
              <a:t>Once the commitment is incurred, government cannot avoid payment; therefore it is too late to exercise expenditure control</a:t>
            </a:r>
          </a:p>
          <a:p>
            <a:r>
              <a:rPr lang="en-US" dirty="0" smtClean="0"/>
              <a:t>Not recording or paying the invoice merely creates arrears, which the government has to settle eventually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843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possible approach to strengthening commitment control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commitments must have a serial number, preferably generated automatically</a:t>
            </a:r>
          </a:p>
          <a:p>
            <a:r>
              <a:rPr lang="en-US" dirty="0" smtClean="0"/>
              <a:t>Invoices should only be paid when supported by commitment numbers</a:t>
            </a:r>
          </a:p>
          <a:p>
            <a:r>
              <a:rPr lang="en-US" dirty="0" smtClean="0"/>
              <a:t>Incorporate these arrangements in purchase orders and contracts</a:t>
            </a:r>
          </a:p>
          <a:p>
            <a:r>
              <a:rPr lang="en-US" dirty="0" smtClean="0"/>
              <a:t>Publicize these arrangements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017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52DDC7-6B92-0245-A20F-7409161EF14C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0000"/>
                </a:solidFill>
              </a:rPr>
              <a:t>Managing multi-year </a:t>
            </a:r>
            <a:r>
              <a:rPr lang="en-US" dirty="0" smtClean="0">
                <a:solidFill>
                  <a:srgbClr val="800000"/>
                </a:solidFill>
              </a:rPr>
              <a:t>contracts imposes </a:t>
            </a:r>
            <a:r>
              <a:rPr lang="en-US" dirty="0">
                <a:solidFill>
                  <a:srgbClr val="800000"/>
                </a:solidFill>
              </a:rPr>
              <a:t>additional responsibilities</a:t>
            </a:r>
            <a:endParaRPr lang="en-US" dirty="0" smtClean="0">
              <a:solidFill>
                <a:srgbClr val="800000"/>
              </a:solidFill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7451725" y="62372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Arial" charset="0"/>
              </a:rPr>
              <a:t>Continued...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1524000"/>
            <a:ext cx="84582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/>
              <a:buChar char="•"/>
              <a:defRPr/>
            </a:pPr>
            <a:r>
              <a:rPr lang="en-US" sz="3200" dirty="0">
                <a:solidFill>
                  <a:srgbClr val="000090"/>
                </a:solidFill>
              </a:rPr>
              <a:t>Ministry of Finance/budget </a:t>
            </a:r>
            <a:r>
              <a:rPr lang="en-US" sz="3200" dirty="0" smtClean="0">
                <a:solidFill>
                  <a:srgbClr val="000090"/>
                </a:solidFill>
              </a:rPr>
              <a:t>managers</a:t>
            </a:r>
          </a:p>
          <a:p>
            <a:pPr marL="914400" lvl="1" indent="-457200">
              <a:buFont typeface="Arial"/>
              <a:buChar char="•"/>
              <a:defRPr/>
            </a:pPr>
            <a:r>
              <a:rPr lang="en-US" sz="2800" dirty="0" smtClean="0">
                <a:solidFill>
                  <a:srgbClr val="800000"/>
                </a:solidFill>
              </a:rPr>
              <a:t>must </a:t>
            </a:r>
            <a:r>
              <a:rPr lang="en-US" sz="2800" dirty="0">
                <a:solidFill>
                  <a:srgbClr val="800000"/>
                </a:solidFill>
              </a:rPr>
              <a:t>make full provision for the annual commitments in the annual budget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en-US" sz="3200" dirty="0">
                <a:solidFill>
                  <a:srgbClr val="000090"/>
                </a:solidFill>
              </a:rPr>
              <a:t>B</a:t>
            </a:r>
            <a:r>
              <a:rPr lang="en-US" sz="3200" dirty="0" smtClean="0">
                <a:solidFill>
                  <a:srgbClr val="000090"/>
                </a:solidFill>
              </a:rPr>
              <a:t>udget user</a:t>
            </a:r>
          </a:p>
          <a:p>
            <a:pPr marL="914400" lvl="1" indent="-457200">
              <a:buFont typeface="Arial"/>
              <a:buChar char="•"/>
              <a:defRPr/>
            </a:pPr>
            <a:r>
              <a:rPr lang="en-US" sz="2800" dirty="0" smtClean="0">
                <a:solidFill>
                  <a:srgbClr val="800000"/>
                </a:solidFill>
              </a:rPr>
              <a:t>must provide </a:t>
            </a:r>
            <a:r>
              <a:rPr lang="en-US" sz="2800" dirty="0">
                <a:solidFill>
                  <a:srgbClr val="800000"/>
                </a:solidFill>
              </a:rPr>
              <a:t>for payments anticipated during the budget </a:t>
            </a:r>
            <a:r>
              <a:rPr lang="en-US" sz="2800" dirty="0" smtClean="0">
                <a:solidFill>
                  <a:srgbClr val="800000"/>
                </a:solidFill>
              </a:rPr>
              <a:t>year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en-US" sz="3200" dirty="0" smtClean="0">
                <a:solidFill>
                  <a:srgbClr val="000090"/>
                </a:solidFill>
              </a:rPr>
              <a:t>Ministry of Finance</a:t>
            </a:r>
          </a:p>
          <a:p>
            <a:pPr marL="914400" lvl="1" indent="-457200">
              <a:buFont typeface="Arial"/>
              <a:buChar char="•"/>
              <a:defRPr/>
            </a:pPr>
            <a:r>
              <a:rPr lang="en-US" sz="3200" dirty="0" smtClean="0">
                <a:solidFill>
                  <a:srgbClr val="800000"/>
                </a:solidFill>
              </a:rPr>
              <a:t>must monitor and control multi-year commitments to avoid undue pressure on future budgets</a:t>
            </a:r>
            <a:endParaRPr lang="en-US" sz="32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97895"/>
      </p:ext>
    </p:extLst>
  </p:cSld>
  <p:clrMapOvr>
    <a:masterClrMapping/>
  </p:clrMapOvr>
  <p:transition xmlns:p14="http://schemas.microsoft.com/office/powerpoint/2010/main">
    <p:blinds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62A51-847E-5A42-AC2A-FFF03FAD0752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1"/>
            <a:ext cx="8229600" cy="4724399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The Treasury must update its </a:t>
            </a:r>
            <a:r>
              <a:rPr lang="en-US" sz="2400" dirty="0" smtClean="0">
                <a:solidFill>
                  <a:srgbClr val="0000FF"/>
                </a:solidFill>
              </a:rPr>
              <a:t>medium-term cash plans</a:t>
            </a:r>
            <a:r>
              <a:rPr lang="en-US" sz="2400" dirty="0" smtClean="0">
                <a:solidFill>
                  <a:schemeClr val="folHlink"/>
                </a:solidFill>
              </a:rPr>
              <a:t> </a:t>
            </a:r>
            <a:r>
              <a:rPr lang="en-US" sz="2400" dirty="0" smtClean="0"/>
              <a:t>for the budget year to provide for the anticipated cash flow.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During the implementation phase, contract manager must keep the contract under constant review and report to the budget managers/the Treasury any changes in the appropriations/cash plans foreseen.</a:t>
            </a:r>
            <a:endParaRPr lang="ar-KW" sz="2400" dirty="0" smtClean="0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258901"/>
            <a:ext cx="7924800" cy="70788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dirty="0" smtClean="0"/>
              <a:t>Multi-year Commitments </a:t>
            </a:r>
          </a:p>
        </p:txBody>
      </p:sp>
    </p:spTree>
    <p:extLst>
      <p:ext uri="{BB962C8B-B14F-4D97-AF65-F5344CB8AC3E}">
        <p14:creationId xmlns:p14="http://schemas.microsoft.com/office/powerpoint/2010/main" val="4130727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execution should be integrated with accounting and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Integration is necessary to assure accuracy and integrity of data</a:t>
            </a:r>
          </a:p>
          <a:p>
            <a:r>
              <a:rPr lang="en-US" dirty="0" smtClean="0"/>
              <a:t>Budget execution data must be reconciled with aggregate financial statements</a:t>
            </a:r>
          </a:p>
          <a:p>
            <a:r>
              <a:rPr lang="en-US" dirty="0" smtClean="0"/>
              <a:t>Revenue and expenditure per budget execution reports, must be reconciled with movements in stock of bank and cash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094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61252-57FE-47D7-A9CB-7F66D2F691E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371600"/>
            <a:ext cx="8763001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000090"/>
                </a:solidFill>
              </a:rPr>
              <a:t>Coverage of budget may be limited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olidFill>
                  <a:srgbClr val="800000"/>
                </a:solidFill>
              </a:rPr>
              <a:t>Entities and activities outside the budget may account for significant revenues and expenditures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olidFill>
                  <a:srgbClr val="800000"/>
                </a:solidFill>
              </a:rPr>
              <a:t>Budget execution processes will not rectify this deficiency – budget coverage must be extended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000090"/>
                </a:solidFill>
              </a:rPr>
              <a:t>Budget may be unrealistic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olidFill>
                  <a:srgbClr val="800000"/>
                </a:solidFill>
              </a:rPr>
              <a:t>Unrealistic revenue estimates may be used as basis for fund allocation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olidFill>
                  <a:srgbClr val="800000"/>
                </a:solidFill>
              </a:rPr>
              <a:t>Budget execution based on these funding, will lead to arrears</a:t>
            </a:r>
          </a:p>
          <a:p>
            <a:pPr marL="342900" indent="-342900">
              <a:buFont typeface="Arial"/>
              <a:buChar char="•"/>
            </a:pPr>
            <a:endParaRPr lang="en-US" dirty="0" smtClean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524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Budget execution is affected by weaknesses in the overall PFM framework (1/2)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766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61252-57FE-47D7-A9CB-7F66D2F691E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1219200"/>
            <a:ext cx="8610600" cy="5632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>
                <a:solidFill>
                  <a:srgbClr val="000090"/>
                </a:solidFill>
              </a:rPr>
              <a:t>Cash based budget does not focus on liabilities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>
                <a:solidFill>
                  <a:srgbClr val="800000"/>
                </a:solidFill>
              </a:rPr>
              <a:t>Budget execution may be effective in controlling cash expenditure, but not </a:t>
            </a:r>
            <a:r>
              <a:rPr lang="en-US" dirty="0" smtClean="0">
                <a:solidFill>
                  <a:srgbClr val="800000"/>
                </a:solidFill>
              </a:rPr>
              <a:t>in </a:t>
            </a:r>
            <a:r>
              <a:rPr lang="en-US" dirty="0">
                <a:solidFill>
                  <a:srgbClr val="800000"/>
                </a:solidFill>
              </a:rPr>
              <a:t>preventing growth of liabilities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>
                <a:solidFill>
                  <a:srgbClr val="800000"/>
                </a:solidFill>
              </a:rPr>
              <a:t>Ideally budget approval </a:t>
            </a:r>
            <a:r>
              <a:rPr lang="en-US" dirty="0" smtClean="0">
                <a:solidFill>
                  <a:srgbClr val="800000"/>
                </a:solidFill>
              </a:rPr>
              <a:t>should </a:t>
            </a:r>
            <a:r>
              <a:rPr lang="en-US" dirty="0">
                <a:solidFill>
                  <a:srgbClr val="800000"/>
                </a:solidFill>
              </a:rPr>
              <a:t>incorporate both cash expenditures and </a:t>
            </a:r>
            <a:r>
              <a:rPr lang="en-US" dirty="0" smtClean="0">
                <a:solidFill>
                  <a:srgbClr val="800000"/>
                </a:solidFill>
              </a:rPr>
              <a:t>liabilities </a:t>
            </a:r>
            <a:r>
              <a:rPr lang="en-US" dirty="0">
                <a:solidFill>
                  <a:srgbClr val="800000"/>
                </a:solidFill>
              </a:rPr>
              <a:t>to be </a:t>
            </a:r>
            <a:r>
              <a:rPr lang="en-US" dirty="0" smtClean="0">
                <a:solidFill>
                  <a:srgbClr val="800000"/>
                </a:solidFill>
              </a:rPr>
              <a:t>incurred</a:t>
            </a:r>
            <a:endParaRPr lang="en-US" dirty="0">
              <a:solidFill>
                <a:srgbClr val="00009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000090"/>
                </a:solidFill>
              </a:rPr>
              <a:t>Reconciliation </a:t>
            </a:r>
            <a:r>
              <a:rPr lang="en-US" dirty="0">
                <a:solidFill>
                  <a:srgbClr val="000090"/>
                </a:solidFill>
              </a:rPr>
              <a:t>procedures may not be effective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>
                <a:solidFill>
                  <a:srgbClr val="800000"/>
                </a:solidFill>
              </a:rPr>
              <a:t>Bank accounts may not be reconciled </a:t>
            </a:r>
            <a:r>
              <a:rPr lang="en-US" dirty="0" smtClean="0">
                <a:solidFill>
                  <a:srgbClr val="800000"/>
                </a:solidFill>
              </a:rPr>
              <a:t>properly with </a:t>
            </a:r>
            <a:r>
              <a:rPr lang="en-US" dirty="0">
                <a:solidFill>
                  <a:srgbClr val="800000"/>
                </a:solidFill>
              </a:rPr>
              <a:t>bank statements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>
                <a:solidFill>
                  <a:srgbClr val="800000"/>
                </a:solidFill>
              </a:rPr>
              <a:t>Movements in cash resources may not be reconciled with budget execution </a:t>
            </a:r>
            <a:r>
              <a:rPr lang="en-US" dirty="0" smtClean="0">
                <a:solidFill>
                  <a:srgbClr val="800000"/>
                </a:solidFill>
              </a:rPr>
              <a:t>report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olidFill>
                  <a:srgbClr val="800000"/>
                </a:solidFill>
              </a:rPr>
              <a:t>Budget execution reports should provide evidence or confirmation that these basic reconciliations have been completed</a:t>
            </a:r>
          </a:p>
          <a:p>
            <a:pPr marL="800100" lvl="1" indent="-342900">
              <a:buFont typeface="Arial"/>
              <a:buChar char="•"/>
            </a:pP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524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Budget execution is affected by weaknesses in the overall PFM framework (2/2)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175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61252-57FE-47D7-A9CB-7F66D2F691E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1219200"/>
            <a:ext cx="86106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800" dirty="0" smtClean="0">
                <a:solidFill>
                  <a:srgbClr val="000090"/>
                </a:solidFill>
              </a:rPr>
              <a:t>An effective budget execution system is essential for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olidFill>
                  <a:srgbClr val="800000"/>
                </a:solidFill>
              </a:rPr>
              <a:t>Macrofiscal discipline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olidFill>
                  <a:srgbClr val="800000"/>
                </a:solidFill>
              </a:rPr>
              <a:t>Compliance with budget policies and decisions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olidFill>
                  <a:srgbClr val="800000"/>
                </a:solidFill>
              </a:rPr>
              <a:t>Efficient delivery of government services</a:t>
            </a:r>
          </a:p>
          <a:p>
            <a:pPr marL="342900" lvl="1" indent="-342900">
              <a:buFont typeface="Arial"/>
              <a:buChar char="•"/>
            </a:pPr>
            <a:r>
              <a:rPr lang="en-US" sz="2800" dirty="0" smtClean="0">
                <a:solidFill>
                  <a:srgbClr val="000090"/>
                </a:solidFill>
              </a:rPr>
              <a:t>Budget execution should lead to effective commitment control and prevention of arrears. System </a:t>
            </a:r>
            <a:r>
              <a:rPr lang="en-US" sz="2800" dirty="0">
                <a:solidFill>
                  <a:srgbClr val="000090"/>
                </a:solidFill>
              </a:rPr>
              <a:t>should </a:t>
            </a:r>
            <a:r>
              <a:rPr lang="en-US" sz="2800" dirty="0" smtClean="0">
                <a:solidFill>
                  <a:srgbClr val="000090"/>
                </a:solidFill>
              </a:rPr>
              <a:t>prevent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olidFill>
                  <a:srgbClr val="800000"/>
                </a:solidFill>
              </a:rPr>
              <a:t>Commitments not supported by adequate funds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olidFill>
                  <a:srgbClr val="800000"/>
                </a:solidFill>
              </a:rPr>
              <a:t>Payments not supported by valid commitments</a:t>
            </a:r>
          </a:p>
          <a:p>
            <a:pPr marL="342900" indent="-342900">
              <a:buFont typeface="Arial"/>
              <a:buChar char="•"/>
            </a:pPr>
            <a:r>
              <a:rPr lang="en-US" sz="2800" dirty="0" smtClean="0">
                <a:solidFill>
                  <a:srgbClr val="000090"/>
                </a:solidFill>
              </a:rPr>
              <a:t>Weaknesses in other areas of PFM system need to be addressed to improve effectiveness of budget execution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3048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800000"/>
                </a:solidFill>
              </a:rPr>
              <a:t>In conclusion….</a:t>
            </a:r>
            <a:endParaRPr lang="en-US" sz="4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164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61252-57FE-47D7-A9CB-7F66D2F691E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1295400"/>
            <a:ext cx="8382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b="0" dirty="0" smtClean="0">
                <a:solidFill>
                  <a:srgbClr val="000090"/>
                </a:solidFill>
              </a:rPr>
              <a:t>IMF, </a:t>
            </a:r>
            <a:r>
              <a:rPr lang="en-US" sz="2000" b="0" i="1" dirty="0" smtClean="0">
                <a:solidFill>
                  <a:srgbClr val="000090"/>
                </a:solidFill>
              </a:rPr>
              <a:t>Guidelines </a:t>
            </a:r>
            <a:r>
              <a:rPr lang="en-US" sz="2000" b="0" i="1" dirty="0">
                <a:solidFill>
                  <a:srgbClr val="000090"/>
                </a:solidFill>
              </a:rPr>
              <a:t>for Public Expenditure </a:t>
            </a:r>
            <a:r>
              <a:rPr lang="en-US" sz="2000" b="0" i="1" dirty="0" smtClean="0">
                <a:solidFill>
                  <a:srgbClr val="000090"/>
                </a:solidFill>
              </a:rPr>
              <a:t>Management</a:t>
            </a:r>
            <a:r>
              <a:rPr lang="en-US" sz="2000" b="0" dirty="0">
                <a:solidFill>
                  <a:srgbClr val="000090"/>
                </a:solidFill>
              </a:rPr>
              <a:t>, </a:t>
            </a:r>
            <a:endParaRPr lang="en-US" sz="2000" b="0" dirty="0" smtClean="0">
              <a:solidFill>
                <a:srgbClr val="000090"/>
              </a:solidFill>
            </a:endParaRPr>
          </a:p>
          <a:p>
            <a:r>
              <a:rPr lang="en-US" sz="2000" b="0" dirty="0">
                <a:solidFill>
                  <a:srgbClr val="000090"/>
                </a:solidFill>
              </a:rPr>
              <a:t> </a:t>
            </a:r>
            <a:r>
              <a:rPr lang="en-US" sz="2000" b="0" dirty="0" smtClean="0">
                <a:solidFill>
                  <a:srgbClr val="000090"/>
                </a:solidFill>
              </a:rPr>
              <a:t>    http</a:t>
            </a:r>
            <a:r>
              <a:rPr lang="en-US" sz="2000" b="0" dirty="0">
                <a:solidFill>
                  <a:srgbClr val="000090"/>
                </a:solidFill>
              </a:rPr>
              <a:t>://www.imf.org/external/pubs/ft/expend/guide4.</a:t>
            </a:r>
            <a:r>
              <a:rPr lang="en-US" sz="2000" b="0" dirty="0" smtClean="0">
                <a:solidFill>
                  <a:srgbClr val="000090"/>
                </a:solidFill>
              </a:rPr>
              <a:t>htm</a:t>
            </a:r>
          </a:p>
          <a:p>
            <a:pPr marL="342900" indent="-342900">
              <a:buFont typeface="Arial"/>
              <a:buChar char="•"/>
            </a:pPr>
            <a:r>
              <a:rPr lang="en-US" sz="2000" b="0" dirty="0" smtClean="0">
                <a:solidFill>
                  <a:srgbClr val="000090"/>
                </a:solidFill>
              </a:rPr>
              <a:t>International Budget Partnership, </a:t>
            </a:r>
            <a:r>
              <a:rPr lang="en-US" sz="2000" b="0" i="1" dirty="0">
                <a:solidFill>
                  <a:srgbClr val="000090"/>
                </a:solidFill>
              </a:rPr>
              <a:t>Budget Execution</a:t>
            </a:r>
            <a:r>
              <a:rPr lang="en-US" sz="2000" b="0" dirty="0">
                <a:solidFill>
                  <a:srgbClr val="000090"/>
                </a:solidFill>
              </a:rPr>
              <a:t>, </a:t>
            </a:r>
            <a:r>
              <a:rPr lang="en-US" sz="2000" b="0" dirty="0">
                <a:solidFill>
                  <a:srgbClr val="000090"/>
                </a:solidFill>
                <a:hlinkClick r:id="rId2"/>
              </a:rPr>
              <a:t>http://internationalbudget.org/budget-analysis/budget-execution</a:t>
            </a:r>
            <a:r>
              <a:rPr lang="en-US" sz="2000" b="0" dirty="0" smtClean="0">
                <a:solidFill>
                  <a:srgbClr val="000090"/>
                </a:solidFill>
                <a:hlinkClick r:id="rId2"/>
              </a:rPr>
              <a:t>/</a:t>
            </a:r>
            <a:endParaRPr lang="en-US" sz="2000" b="0" dirty="0" smtClean="0">
              <a:solidFill>
                <a:srgbClr val="00009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sz="2000" b="0" dirty="0" smtClean="0">
                <a:solidFill>
                  <a:srgbClr val="000090"/>
                </a:solidFill>
              </a:rPr>
              <a:t>Sanjay </a:t>
            </a:r>
            <a:r>
              <a:rPr lang="en-US" sz="2000" b="0" dirty="0" smtClean="0">
                <a:solidFill>
                  <a:srgbClr val="000090"/>
                </a:solidFill>
              </a:rPr>
              <a:t>Vani</a:t>
            </a:r>
            <a:r>
              <a:rPr lang="en-US" sz="2000" b="0" dirty="0" smtClean="0">
                <a:solidFill>
                  <a:srgbClr val="000090"/>
                </a:solidFill>
              </a:rPr>
              <a:t>, World Bank (2007),  </a:t>
            </a:r>
            <a:r>
              <a:rPr lang="en-US" sz="2000" b="0" i="1" dirty="0" smtClean="0">
                <a:solidFill>
                  <a:srgbClr val="000090"/>
                </a:solidFill>
              </a:rPr>
              <a:t>Budget Execution</a:t>
            </a:r>
          </a:p>
          <a:p>
            <a:pPr marL="342900" indent="-342900">
              <a:buFont typeface="Arial"/>
              <a:buChar char="•"/>
            </a:pPr>
            <a:r>
              <a:rPr lang="en-US" sz="2000" b="0" i="1" dirty="0" smtClean="0">
                <a:solidFill>
                  <a:srgbClr val="000090"/>
                </a:solidFill>
              </a:rPr>
              <a:t>Sailendra</a:t>
            </a:r>
            <a:r>
              <a:rPr lang="en-US" sz="2000" b="0" i="1" dirty="0" smtClean="0">
                <a:solidFill>
                  <a:srgbClr val="000090"/>
                </a:solidFill>
              </a:rPr>
              <a:t> </a:t>
            </a:r>
            <a:r>
              <a:rPr lang="en-US" sz="2000" b="0" i="1" dirty="0" smtClean="0">
                <a:solidFill>
                  <a:srgbClr val="000090"/>
                </a:solidFill>
              </a:rPr>
              <a:t>Pattanayak</a:t>
            </a:r>
            <a:r>
              <a:rPr lang="en-US" sz="2000" b="0" i="1" dirty="0" smtClean="0">
                <a:solidFill>
                  <a:srgbClr val="000090"/>
                </a:solidFill>
              </a:rPr>
              <a:t>, IMF (to be published)</a:t>
            </a:r>
            <a:r>
              <a:rPr lang="en-US" sz="2000" i="1" dirty="0" smtClean="0">
                <a:solidFill>
                  <a:srgbClr val="000090"/>
                </a:solidFill>
              </a:rPr>
              <a:t>, </a:t>
            </a:r>
            <a:r>
              <a:rPr lang="en-US" sz="2000" b="0" i="1" dirty="0" smtClean="0">
                <a:solidFill>
                  <a:srgbClr val="000090"/>
                </a:solidFill>
              </a:rPr>
              <a:t>Expenditure </a:t>
            </a:r>
            <a:r>
              <a:rPr lang="en-US" sz="2000" b="0" i="1" dirty="0">
                <a:solidFill>
                  <a:srgbClr val="000090"/>
                </a:solidFill>
              </a:rPr>
              <a:t>Control: </a:t>
            </a:r>
            <a:r>
              <a:rPr lang="en-US" sz="2000" b="0" i="1" dirty="0" smtClean="0">
                <a:solidFill>
                  <a:srgbClr val="000090"/>
                </a:solidFill>
              </a:rPr>
              <a:t>Key </a:t>
            </a:r>
            <a:r>
              <a:rPr lang="en-US" sz="2000" b="0" i="1" dirty="0">
                <a:solidFill>
                  <a:srgbClr val="000090"/>
                </a:solidFill>
              </a:rPr>
              <a:t>Features, Stages, and Actors</a:t>
            </a:r>
          </a:p>
          <a:p>
            <a:r>
              <a:rPr lang="en-US" sz="2000" dirty="0">
                <a:solidFill>
                  <a:srgbClr val="000090"/>
                </a:solidFill>
              </a:rPr>
              <a:t> </a:t>
            </a:r>
          </a:p>
          <a:p>
            <a:pPr marL="342900" indent="-342900">
              <a:buFont typeface="Arial"/>
              <a:buChar char="•"/>
            </a:pPr>
            <a:endParaRPr lang="en-US" sz="2000" b="0" i="1" dirty="0" smtClean="0">
              <a:solidFill>
                <a:srgbClr val="000090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000" b="0" dirty="0" smtClean="0">
              <a:solidFill>
                <a:srgbClr val="000090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000" b="0" dirty="0">
              <a:solidFill>
                <a:srgbClr val="00009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28600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0090"/>
                </a:solidFill>
              </a:rPr>
              <a:t>References</a:t>
            </a:r>
            <a:endParaRPr lang="en-US" sz="40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744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7772400" cy="1066800"/>
          </a:xfrm>
        </p:spPr>
        <p:txBody>
          <a:bodyPr/>
          <a:lstStyle/>
          <a:p>
            <a:r>
              <a:rPr lang="en-US" sz="4000" dirty="0" smtClean="0">
                <a:solidFill>
                  <a:srgbClr val="800000"/>
                </a:solidFill>
              </a:rPr>
              <a:t>Outline of Presentation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0090"/>
                </a:solidFill>
              </a:rPr>
              <a:t>Definition and objectives of budget execution</a:t>
            </a:r>
          </a:p>
          <a:p>
            <a:r>
              <a:rPr lang="en-US" sz="3600" dirty="0" smtClean="0">
                <a:solidFill>
                  <a:srgbClr val="000090"/>
                </a:solidFill>
              </a:rPr>
              <a:t>Stages of budget execution</a:t>
            </a:r>
          </a:p>
          <a:p>
            <a:r>
              <a:rPr lang="en-US" sz="3600" dirty="0" smtClean="0">
                <a:solidFill>
                  <a:srgbClr val="000090"/>
                </a:solidFill>
              </a:rPr>
              <a:t>Issues in budget execution</a:t>
            </a:r>
          </a:p>
          <a:p>
            <a:r>
              <a:rPr lang="en-US" sz="3600" dirty="0" smtClean="0">
                <a:solidFill>
                  <a:srgbClr val="000090"/>
                </a:solidFill>
              </a:rPr>
              <a:t>Arrears and commitment control</a:t>
            </a:r>
          </a:p>
          <a:p>
            <a:r>
              <a:rPr lang="en-US" sz="3600" dirty="0" smtClean="0">
                <a:solidFill>
                  <a:srgbClr val="000090"/>
                </a:solidFill>
              </a:rPr>
              <a:t>Impact of weaknesses in overall PFM framework</a:t>
            </a:r>
          </a:p>
          <a:p>
            <a:pPr marL="0" indent="0">
              <a:buNone/>
            </a:pPr>
            <a:endParaRPr lang="en-US" sz="3600" dirty="0" smtClean="0">
              <a:solidFill>
                <a:srgbClr val="000090"/>
              </a:solidFill>
            </a:endParaRPr>
          </a:p>
          <a:p>
            <a:pPr marL="571500" indent="-571500">
              <a:buNone/>
            </a:pPr>
            <a:endParaRPr lang="en-US" sz="3600" dirty="0" smtClean="0">
              <a:solidFill>
                <a:srgbClr val="00009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7FF3ED-9577-4A6E-99CD-CF0CFF36BA4D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3FEE73-FF86-D74D-8FA5-17C92742E1BB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37890" name="WordArt 7"/>
          <p:cNvSpPr>
            <a:spLocks noChangeArrowheads="1" noChangeShapeType="1"/>
          </p:cNvSpPr>
          <p:nvPr/>
        </p:nvSpPr>
        <p:spPr bwMode="auto">
          <a:xfrm>
            <a:off x="1187450" y="2781300"/>
            <a:ext cx="7056438" cy="329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44450">
                  <a:solidFill>
                    <a:srgbClr val="FF9900"/>
                  </a:solidFill>
                  <a:miter lim="800000"/>
                  <a:headEnd/>
                  <a:tailEnd/>
                </a:ln>
                <a:solidFill>
                  <a:srgbClr val="800000">
                    <a:alpha val="50195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915459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What is budget execution?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rgbClr val="000090"/>
                </a:solidFill>
              </a:rPr>
              <a:t>Institutions, systems and processes to ensure that policies and programs are implemented as intended in </a:t>
            </a:r>
            <a:r>
              <a:rPr lang="en-US" dirty="0">
                <a:solidFill>
                  <a:srgbClr val="000090"/>
                </a:solidFill>
              </a:rPr>
              <a:t>the </a:t>
            </a:r>
            <a:r>
              <a:rPr lang="en-US" dirty="0" smtClean="0">
                <a:solidFill>
                  <a:srgbClr val="000090"/>
                </a:solidFill>
              </a:rPr>
              <a:t>budget, including</a:t>
            </a:r>
            <a:endParaRPr lang="en-US" dirty="0">
              <a:solidFill>
                <a:srgbClr val="000090"/>
              </a:solidFill>
            </a:endParaRPr>
          </a:p>
          <a:p>
            <a:pPr lvl="1">
              <a:lnSpc>
                <a:spcPct val="80000"/>
              </a:lnSpc>
              <a:defRPr/>
            </a:pPr>
            <a:r>
              <a:rPr lang="en-US" b="1" dirty="0"/>
              <a:t>Laws, rules, </a:t>
            </a:r>
            <a:r>
              <a:rPr lang="en-US" b="1" dirty="0" smtClean="0"/>
              <a:t>and regulations </a:t>
            </a:r>
          </a:p>
          <a:p>
            <a:pPr lvl="1">
              <a:lnSpc>
                <a:spcPct val="80000"/>
              </a:lnSpc>
              <a:defRPr/>
            </a:pPr>
            <a:r>
              <a:rPr lang="en-US" b="1" dirty="0" smtClean="0"/>
              <a:t>Systems and procedures to authorize, control, and incur expenditure</a:t>
            </a:r>
            <a:endParaRPr lang="en-US" b="1" dirty="0"/>
          </a:p>
          <a:p>
            <a:pPr lvl="1">
              <a:lnSpc>
                <a:spcPct val="80000"/>
              </a:lnSpc>
              <a:defRPr/>
            </a:pPr>
            <a:r>
              <a:rPr lang="en-US" b="1" dirty="0" smtClean="0"/>
              <a:t>Accounting and reporting </a:t>
            </a:r>
          </a:p>
          <a:p>
            <a:r>
              <a:rPr lang="en-US" dirty="0" smtClean="0"/>
              <a:t>Effective budget execution is essential for sound PFM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710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61252-57FE-47D7-A9CB-7F66D2F691E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9600" y="1219200"/>
            <a:ext cx="8153400" cy="4893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3600" dirty="0" smtClean="0">
                <a:solidFill>
                  <a:srgbClr val="000090"/>
                </a:solidFill>
              </a:rPr>
              <a:t>Are deficit </a:t>
            </a:r>
            <a:r>
              <a:rPr lang="en-US" sz="3600" dirty="0">
                <a:solidFill>
                  <a:srgbClr val="000090"/>
                </a:solidFill>
              </a:rPr>
              <a:t>targets </a:t>
            </a:r>
            <a:r>
              <a:rPr lang="en-US" sz="3600" dirty="0" smtClean="0">
                <a:solidFill>
                  <a:srgbClr val="000090"/>
                </a:solidFill>
              </a:rPr>
              <a:t>likely </a:t>
            </a:r>
            <a:r>
              <a:rPr lang="en-US" sz="3600" dirty="0">
                <a:solidFill>
                  <a:srgbClr val="000090"/>
                </a:solidFill>
              </a:rPr>
              <a:t>to be </a:t>
            </a:r>
            <a:r>
              <a:rPr lang="en-US" sz="3600" dirty="0" smtClean="0">
                <a:solidFill>
                  <a:srgbClr val="000090"/>
                </a:solidFill>
              </a:rPr>
              <a:t>met?</a:t>
            </a:r>
          </a:p>
          <a:p>
            <a:pPr marL="800100" lvl="1" indent="-342900">
              <a:buFont typeface="Arial"/>
              <a:buChar char="•"/>
            </a:pPr>
            <a:r>
              <a:rPr lang="en-US" sz="3200" dirty="0" smtClean="0">
                <a:solidFill>
                  <a:srgbClr val="800000"/>
                </a:solidFill>
              </a:rPr>
              <a:t>Are revenue estimates being realized</a:t>
            </a:r>
          </a:p>
          <a:p>
            <a:pPr marL="800100" lvl="1" indent="-342900">
              <a:buFont typeface="Arial"/>
              <a:buChar char="•"/>
            </a:pPr>
            <a:r>
              <a:rPr lang="en-US" sz="3200" dirty="0" smtClean="0">
                <a:solidFill>
                  <a:srgbClr val="800000"/>
                </a:solidFill>
              </a:rPr>
              <a:t>Are expenditure outturns likely to be as budgeted</a:t>
            </a:r>
          </a:p>
          <a:p>
            <a:pPr marL="342900" indent="-342900">
              <a:buFont typeface="Arial"/>
              <a:buChar char="•"/>
            </a:pPr>
            <a:r>
              <a:rPr lang="en-US" sz="3600" dirty="0" smtClean="0">
                <a:solidFill>
                  <a:srgbClr val="000090"/>
                </a:solidFill>
              </a:rPr>
              <a:t>Are any new/changed policies being </a:t>
            </a:r>
            <a:r>
              <a:rPr lang="en-US" sz="3600" dirty="0">
                <a:solidFill>
                  <a:srgbClr val="000090"/>
                </a:solidFill>
              </a:rPr>
              <a:t>implemented as </a:t>
            </a:r>
            <a:r>
              <a:rPr lang="en-US" sz="3600" dirty="0" smtClean="0">
                <a:solidFill>
                  <a:srgbClr val="000090"/>
                </a:solidFill>
              </a:rPr>
              <a:t>planned? </a:t>
            </a:r>
          </a:p>
          <a:p>
            <a:pPr marL="342900" indent="-342900">
              <a:buFont typeface="Arial"/>
              <a:buChar char="•"/>
            </a:pPr>
            <a:r>
              <a:rPr lang="en-US" sz="3600" dirty="0" smtClean="0">
                <a:solidFill>
                  <a:srgbClr val="000090"/>
                </a:solidFill>
              </a:rPr>
              <a:t>Are any </a:t>
            </a:r>
            <a:r>
              <a:rPr lang="en-US" sz="3600" dirty="0">
                <a:solidFill>
                  <a:srgbClr val="000090"/>
                </a:solidFill>
              </a:rPr>
              <a:t>problems </a:t>
            </a:r>
            <a:r>
              <a:rPr lang="en-US" sz="3600" dirty="0" smtClean="0">
                <a:solidFill>
                  <a:srgbClr val="000090"/>
                </a:solidFill>
              </a:rPr>
              <a:t>being </a:t>
            </a:r>
            <a:r>
              <a:rPr lang="en-US" sz="3600" dirty="0">
                <a:solidFill>
                  <a:srgbClr val="000090"/>
                </a:solidFill>
              </a:rPr>
              <a:t>encountered in budget execution, </a:t>
            </a:r>
            <a:r>
              <a:rPr lang="en-US" sz="3600" dirty="0" smtClean="0">
                <a:solidFill>
                  <a:srgbClr val="000090"/>
                </a:solidFill>
              </a:rPr>
              <a:t>(e.g., buildup </a:t>
            </a:r>
            <a:r>
              <a:rPr lang="en-US" sz="3600" dirty="0">
                <a:solidFill>
                  <a:srgbClr val="000090"/>
                </a:solidFill>
              </a:rPr>
              <a:t>of payment </a:t>
            </a:r>
            <a:r>
              <a:rPr lang="en-US" sz="3600" dirty="0" smtClean="0">
                <a:solidFill>
                  <a:srgbClr val="000090"/>
                </a:solidFill>
              </a:rPr>
              <a:t>arrears)?</a:t>
            </a:r>
            <a:endParaRPr lang="en-US" sz="3600" dirty="0">
              <a:solidFill>
                <a:srgbClr val="00009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52401"/>
            <a:ext cx="7620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Budget execution and macro issues</a:t>
            </a:r>
            <a:endParaRPr lang="en-US" sz="32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179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7772400" cy="1066800"/>
          </a:xfrm>
        </p:spPr>
        <p:txBody>
          <a:bodyPr/>
          <a:lstStyle/>
          <a:p>
            <a:r>
              <a:rPr lang="en-US" sz="4000" dirty="0"/>
              <a:t>O</a:t>
            </a:r>
            <a:r>
              <a:rPr lang="en-US" sz="4000" dirty="0" smtClean="0"/>
              <a:t>bjectives of budget execution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Manage </a:t>
            </a:r>
            <a:r>
              <a:rPr lang="en-US" sz="2800" dirty="0" smtClean="0"/>
              <a:t>Spending and Revenues </a:t>
            </a:r>
            <a:r>
              <a:rPr lang="en-US" sz="2800" dirty="0"/>
              <a:t>to budget </a:t>
            </a:r>
            <a:endParaRPr lang="en-US" sz="2800" dirty="0" smtClean="0"/>
          </a:p>
          <a:p>
            <a:pPr lvl="1"/>
            <a:r>
              <a:rPr lang="en-US" sz="2400" dirty="0" smtClean="0"/>
              <a:t>allow </a:t>
            </a:r>
            <a:r>
              <a:rPr lang="en-US" sz="2400" dirty="0"/>
              <a:t>budget to be </a:t>
            </a:r>
            <a:r>
              <a:rPr lang="en-US" sz="2400" dirty="0" smtClean="0"/>
              <a:t>effective planning </a:t>
            </a:r>
            <a:r>
              <a:rPr lang="en-US" sz="2400" dirty="0"/>
              <a:t>and steering tool </a:t>
            </a:r>
            <a:endParaRPr lang="en-US" sz="2400" dirty="0" smtClean="0"/>
          </a:p>
          <a:p>
            <a:pPr lvl="1"/>
            <a:r>
              <a:rPr lang="en-US" sz="2400" dirty="0" smtClean="0"/>
              <a:t>promote </a:t>
            </a:r>
            <a:r>
              <a:rPr lang="en-US" sz="2400" dirty="0"/>
              <a:t>macrofiscal discipline </a:t>
            </a:r>
          </a:p>
          <a:p>
            <a:pPr lvl="1"/>
            <a:r>
              <a:rPr lang="en-US" sz="2400" dirty="0"/>
              <a:t>r</a:t>
            </a:r>
            <a:r>
              <a:rPr lang="en-US" sz="2400" dirty="0" smtClean="0"/>
              <a:t>educe </a:t>
            </a:r>
            <a:r>
              <a:rPr lang="en-US" sz="2400" dirty="0"/>
              <a:t>opportunities for corruption </a:t>
            </a:r>
          </a:p>
          <a:p>
            <a:r>
              <a:rPr lang="en-US" sz="2800" dirty="0"/>
              <a:t>Enable program implementation </a:t>
            </a:r>
            <a:endParaRPr lang="en-US" sz="2800" dirty="0" smtClean="0"/>
          </a:p>
          <a:p>
            <a:pPr lvl="1"/>
            <a:r>
              <a:rPr lang="en-US" sz="2400" dirty="0"/>
              <a:t>a</a:t>
            </a:r>
            <a:r>
              <a:rPr lang="en-US" sz="2400" dirty="0" smtClean="0"/>
              <a:t>ssure </a:t>
            </a:r>
            <a:r>
              <a:rPr lang="en-US" sz="2400" dirty="0"/>
              <a:t>resources flow to programs </a:t>
            </a:r>
          </a:p>
          <a:p>
            <a:pPr lvl="1"/>
            <a:r>
              <a:rPr lang="en-US" sz="2400" dirty="0"/>
              <a:t>a</a:t>
            </a:r>
            <a:r>
              <a:rPr lang="en-US" sz="2400" dirty="0" smtClean="0"/>
              <a:t>ssist program </a:t>
            </a:r>
            <a:r>
              <a:rPr lang="en-US" sz="2400" dirty="0"/>
              <a:t>managers to achieve objective </a:t>
            </a:r>
            <a:endParaRPr lang="en-US" sz="2400" dirty="0" smtClean="0"/>
          </a:p>
          <a:p>
            <a:pPr>
              <a:lnSpc>
                <a:spcPct val="80000"/>
              </a:lnSpc>
              <a:defRPr/>
            </a:pPr>
            <a:r>
              <a:rPr lang="en-US" sz="2800" dirty="0" smtClean="0"/>
              <a:t>Assist discharge of accountability</a:t>
            </a:r>
            <a:endParaRPr lang="en-US" sz="2800" dirty="0"/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/>
              <a:t>ensure adequate coverage, content, timeliness and frequency of reporting </a:t>
            </a:r>
            <a:endParaRPr lang="en-US" sz="2400" dirty="0"/>
          </a:p>
          <a:p>
            <a:pPr lvl="1"/>
            <a:r>
              <a:rPr lang="en-US" sz="2400" dirty="0"/>
              <a:t>m</a:t>
            </a:r>
            <a:r>
              <a:rPr lang="en-US" sz="2400" dirty="0" smtClean="0"/>
              <a:t>eet internal and external audit requirements</a:t>
            </a:r>
            <a:endParaRPr lang="en-US" sz="24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982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Stages in Budget Execution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Allocation or Funding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Ministry commitment and spending </a:t>
            </a:r>
            <a:r>
              <a:rPr lang="en-US" sz="2800" dirty="0"/>
              <a:t>p</a:t>
            </a:r>
            <a:r>
              <a:rPr lang="en-US" sz="2800" dirty="0" smtClean="0"/>
              <a:t>lans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Commitments – contracts, orders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smtClean="0"/>
              <a:t>Liability - receipt and verification of goods/services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smtClean="0"/>
              <a:t>Payment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Accounting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Reporting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Independent Audit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Accountability- Parliamentary Scrutiny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000" dirty="0" smtClean="0"/>
              <a:t>(Note : These stages are not necessarily sequential)</a:t>
            </a:r>
          </a:p>
        </p:txBody>
      </p:sp>
    </p:spTree>
    <p:extLst>
      <p:ext uri="{BB962C8B-B14F-4D97-AF65-F5344CB8AC3E}">
        <p14:creationId xmlns:p14="http://schemas.microsoft.com/office/powerpoint/2010/main" val="2144874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Issues in Budget Execution (1/2)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Predictability in the availability of funds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/>
              <a:t>linkage with cash and debt management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/>
              <a:t>importance of a realistic budget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In year transfers – credibility of the budget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Weak procurement processes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/>
              <a:t>bunching of expenditures towards the year end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Weak internal control system 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/>
              <a:t>Lack of effective commitment control – arrears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/>
              <a:t>Other internal controls weak – waste or abuse of resources</a:t>
            </a:r>
            <a:endParaRPr lang="en-US" sz="2800" dirty="0" smtClean="0"/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/>
              <a:t>Ineffective reconciliation and clearance of suspense accounts and advances – weakening of budget discipline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091136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Issues in Budget Execution (2/2)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Weak accounting and reporting </a:t>
            </a:r>
          </a:p>
          <a:p>
            <a:pPr lvl="1" indent="-342900">
              <a:lnSpc>
                <a:spcPct val="90000"/>
              </a:lnSpc>
              <a:defRPr/>
            </a:pPr>
            <a:r>
              <a:rPr lang="en-US" dirty="0" smtClean="0"/>
              <a:t>Relevant information not available in time or at all for management, decision making and accountability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Ineffective internal </a:t>
            </a:r>
            <a:r>
              <a:rPr lang="en-US" sz="2800" dirty="0"/>
              <a:t>audit – weakens internal control framework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Weak external audit</a:t>
            </a:r>
            <a:endParaRPr lang="en-US" sz="2400" dirty="0" smtClean="0"/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delay in audits - little evidence of response or follow up on audit reports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Weak accountability - Legislature</a:t>
            </a:r>
            <a:r>
              <a:rPr lang="ja-JP" altLang="en-US" sz="2800" dirty="0" smtClean="0">
                <a:latin typeface="Arial"/>
              </a:rPr>
              <a:t>’</a:t>
            </a:r>
            <a:r>
              <a:rPr lang="en-US" sz="2800" dirty="0" smtClean="0"/>
              <a:t>s review is non-existent or limited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334582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Arrears are a threat to fiscal discipline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Arrears are overdue </a:t>
            </a:r>
            <a:r>
              <a:rPr lang="en-US" sz="3000" u="sng" dirty="0" smtClean="0"/>
              <a:t>liabilities </a:t>
            </a:r>
            <a:r>
              <a:rPr lang="en-US" sz="3000" dirty="0" smtClean="0"/>
              <a:t>– defined as those that remain unpaid more than X days after the due date.</a:t>
            </a:r>
          </a:p>
          <a:p>
            <a:r>
              <a:rPr lang="en-US" sz="3000" dirty="0" smtClean="0"/>
              <a:t>Arrears relate to </a:t>
            </a:r>
            <a:r>
              <a:rPr lang="en-US" sz="3000" u="sng" dirty="0" smtClean="0"/>
              <a:t>all expenditures</a:t>
            </a:r>
            <a:r>
              <a:rPr lang="en-US" sz="3000" dirty="0" smtClean="0"/>
              <a:t>, including employee costs, interest, utilities, other goods and services, and capital expenditure.</a:t>
            </a:r>
          </a:p>
          <a:p>
            <a:r>
              <a:rPr lang="en-US" sz="3000" dirty="0" smtClean="0"/>
              <a:t>Arrears represent additional expenditure and a form of borrowing and must be prevented as part of expenditure control.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805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K--Greece Presentation - Budget  Management (2)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PK--Greece Presentation - Budget  Management (2)</Template>
  <TotalTime>3764</TotalTime>
  <Words>1166</Words>
  <Application>Microsoft Macintosh PowerPoint</Application>
  <PresentationFormat>On-screen Show (4:3)</PresentationFormat>
  <Paragraphs>160</Paragraphs>
  <Slides>20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PK--Greece Presentation - Budget  Management (2)</vt:lpstr>
      <vt:lpstr> Budget Execution An aid to fiscal discipline </vt:lpstr>
      <vt:lpstr>Outline of Presentation</vt:lpstr>
      <vt:lpstr>What is budget execution?</vt:lpstr>
      <vt:lpstr>PowerPoint Presentation</vt:lpstr>
      <vt:lpstr>Objectives of budget execution</vt:lpstr>
      <vt:lpstr>Stages in Budget Execution</vt:lpstr>
      <vt:lpstr>Issues in Budget Execution (1/2)</vt:lpstr>
      <vt:lpstr>Issues in Budget Execution (2/2)</vt:lpstr>
      <vt:lpstr>Arrears are a threat to fiscal discipline</vt:lpstr>
      <vt:lpstr>Commitment control is essential to prevent the creation of arrears (1/2)</vt:lpstr>
      <vt:lpstr>Commitment control is essential to prevent the creation of arrears (2/2)</vt:lpstr>
      <vt:lpstr>A possible approach to strengthening commitment control </vt:lpstr>
      <vt:lpstr>Managing multi-year contracts imposes additional responsibilities</vt:lpstr>
      <vt:lpstr>Multi-year Commitments </vt:lpstr>
      <vt:lpstr>Budget execution should be integrated with accounting and reporting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International Monetary Fund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Reforming Budget Management</dc:title>
  <dc:creator>pkhemani</dc:creator>
  <cp:keywords>2007-04-19</cp:keywords>
  <cp:lastModifiedBy>Abdul Mudabbir Khan</cp:lastModifiedBy>
  <cp:revision>117</cp:revision>
  <dcterms:created xsi:type="dcterms:W3CDTF">2010-04-15T04:55:54Z</dcterms:created>
  <dcterms:modified xsi:type="dcterms:W3CDTF">2015-07-21T20:38:40Z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927676424</vt:i4>
  </property>
  <property fmtid="{D5CDD505-2E9C-101B-9397-08002B2CF9AE}" pid="3" name="_NewReviewCycle">
    <vt:lpwstr/>
  </property>
  <property fmtid="{D5CDD505-2E9C-101B-9397-08002B2CF9AE}" pid="4" name="_EmailSubject">
    <vt:lpwstr>Presentations in English</vt:lpwstr>
  </property>
  <property fmtid="{D5CDD505-2E9C-101B-9397-08002B2CF9AE}" pid="5" name="_AuthorEmail">
    <vt:lpwstr>THansen@imf.org</vt:lpwstr>
  </property>
  <property fmtid="{D5CDD505-2E9C-101B-9397-08002B2CF9AE}" pid="6" name="_AuthorEmailDisplayName">
    <vt:lpwstr>Hansen, Torben Steen</vt:lpwstr>
  </property>
  <property fmtid="{D5CDD505-2E9C-101B-9397-08002B2CF9AE}" pid="7" name="_PreviousAdHocReviewCycleID">
    <vt:i4>-1922514086</vt:i4>
  </property>
</Properties>
</file>