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658" r:id="rId2"/>
    <p:sldId id="685" r:id="rId3"/>
    <p:sldId id="963" r:id="rId4"/>
    <p:sldId id="965" r:id="rId5"/>
    <p:sldId id="972" r:id="rId6"/>
    <p:sldId id="974" r:id="rId7"/>
    <p:sldId id="955" r:id="rId8"/>
    <p:sldId id="957" r:id="rId9"/>
    <p:sldId id="959" r:id="rId10"/>
    <p:sldId id="982" r:id="rId11"/>
    <p:sldId id="983" r:id="rId12"/>
    <p:sldId id="984" r:id="rId13"/>
    <p:sldId id="985" r:id="rId14"/>
    <p:sldId id="986" r:id="rId15"/>
    <p:sldId id="987" r:id="rId16"/>
    <p:sldId id="988" r:id="rId17"/>
    <p:sldId id="989" r:id="rId18"/>
    <p:sldId id="973" r:id="rId19"/>
  </p:sldIdLst>
  <p:sldSz cx="9144000" cy="6858000" type="screen4x3"/>
  <p:notesSz cx="7026275" cy="93122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ansen" initials="T" lastIdx="10" clrIdx="0"/>
  <p:cmAuthor id="1" name="JZohrabLOCAL" initials="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800000"/>
    <a:srgbClr val="99CC00"/>
    <a:srgbClr val="CCCC00"/>
    <a:srgbClr val="009900"/>
    <a:srgbClr val="006600"/>
    <a:srgbClr val="FFCC99"/>
    <a:srgbClr val="00FF00"/>
    <a:srgbClr val="FF66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46" autoAdjust="0"/>
    <p:restoredTop sz="75769" autoAdjust="0"/>
  </p:normalViewPr>
  <p:slideViewPr>
    <p:cSldViewPr snapToObjects="1">
      <p:cViewPr>
        <p:scale>
          <a:sx n="82" d="100"/>
          <a:sy n="82" d="100"/>
        </p:scale>
        <p:origin x="-187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notesViewPr>
    <p:cSldViewPr snapToObjects="1">
      <p:cViewPr>
        <p:scale>
          <a:sx n="100" d="100"/>
          <a:sy n="100" d="100"/>
        </p:scale>
        <p:origin x="-2436" y="-78"/>
      </p:cViewPr>
      <p:guideLst>
        <p:guide orient="horz" pos="2933"/>
        <p:guide pos="221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13" Type="http://schemas.microsoft.com/office/2006/relationships/legacyDiagramText" Target="legacyDiagramText13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12" Type="http://schemas.microsoft.com/office/2006/relationships/legacyDiagramText" Target="legacyDiagramText12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Relationship Id="rId14" Type="http://schemas.microsoft.com/office/2006/relationships/legacyDiagramText" Target="legacyDiagramText1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22.bin"/><Relationship Id="rId3" Type="http://schemas.microsoft.com/office/2006/relationships/legacyDiagramText" Target="legacyDiagramText17.bin"/><Relationship Id="rId7" Type="http://schemas.microsoft.com/office/2006/relationships/legacyDiagramText" Target="legacyDiagramText21.bin"/><Relationship Id="rId12" Type="http://schemas.microsoft.com/office/2006/relationships/legacyDiagramText" Target="legacyDiagramText26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6" Type="http://schemas.microsoft.com/office/2006/relationships/legacyDiagramText" Target="legacyDiagramText20.bin"/><Relationship Id="rId11" Type="http://schemas.microsoft.com/office/2006/relationships/legacyDiagramText" Target="legacyDiagramText25.bin"/><Relationship Id="rId5" Type="http://schemas.microsoft.com/office/2006/relationships/legacyDiagramText" Target="legacyDiagramText19.bin"/><Relationship Id="rId10" Type="http://schemas.microsoft.com/office/2006/relationships/legacyDiagramText" Target="legacyDiagramText24.bin"/><Relationship Id="rId4" Type="http://schemas.microsoft.com/office/2006/relationships/legacyDiagramText" Target="legacyDiagramText18.bin"/><Relationship Id="rId9" Type="http://schemas.microsoft.com/office/2006/relationships/legacyDiagramText" Target="legacyDiagramText23.bin"/></Relationships>
</file>

<file path=ppt/drawings/_rels/vmlDrawing3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34.bin"/><Relationship Id="rId13" Type="http://schemas.microsoft.com/office/2006/relationships/legacyDiagramText" Target="legacyDiagramText39.bin"/><Relationship Id="rId3" Type="http://schemas.microsoft.com/office/2006/relationships/legacyDiagramText" Target="legacyDiagramText29.bin"/><Relationship Id="rId7" Type="http://schemas.microsoft.com/office/2006/relationships/legacyDiagramText" Target="legacyDiagramText33.bin"/><Relationship Id="rId12" Type="http://schemas.microsoft.com/office/2006/relationships/legacyDiagramText" Target="legacyDiagramText38.bin"/><Relationship Id="rId2" Type="http://schemas.microsoft.com/office/2006/relationships/legacyDiagramText" Target="legacyDiagramText28.bin"/><Relationship Id="rId1" Type="http://schemas.microsoft.com/office/2006/relationships/legacyDiagramText" Target="legacyDiagramText27.bin"/><Relationship Id="rId6" Type="http://schemas.microsoft.com/office/2006/relationships/legacyDiagramText" Target="legacyDiagramText32.bin"/><Relationship Id="rId11" Type="http://schemas.microsoft.com/office/2006/relationships/legacyDiagramText" Target="legacyDiagramText37.bin"/><Relationship Id="rId5" Type="http://schemas.microsoft.com/office/2006/relationships/legacyDiagramText" Target="legacyDiagramText31.bin"/><Relationship Id="rId10" Type="http://schemas.microsoft.com/office/2006/relationships/legacyDiagramText" Target="legacyDiagramText36.bin"/><Relationship Id="rId4" Type="http://schemas.microsoft.com/office/2006/relationships/legacyDiagramText" Target="legacyDiagramText30.bin"/><Relationship Id="rId9" Type="http://schemas.microsoft.com/office/2006/relationships/legacyDiagramText" Target="legacyDiagramText35.bin"/><Relationship Id="rId14" Type="http://schemas.microsoft.com/office/2006/relationships/legacyDiagramText" Target="legacyDiagramText40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68024AD-0859-4334-97C1-F4D52B28F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4" y="4423331"/>
            <a:ext cx="5621648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A0D58CA-9F49-4A27-A831-D9FED8A7D3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740" y="4429623"/>
            <a:ext cx="5621649" cy="4190524"/>
          </a:xfrm>
          <a:noFill/>
          <a:ln/>
        </p:spPr>
        <p:txBody>
          <a:bodyPr/>
          <a:lstStyle/>
          <a:p>
            <a:pPr marL="226348" indent="-226348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0D58CA-9F49-4A27-A831-D9FED8A7D32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0D58CA-9F49-4A27-A831-D9FED8A7D32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0D58CA-9F49-4A27-A831-D9FED8A7D32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0D58CA-9F49-4A27-A831-D9FED8A7D32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717C-996E-4190-B55D-12A35DF5A163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2D164-5F29-469B-8861-D62A45D36345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35A6-39C6-4B23-BE02-D3F3183FFD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55482-C772-471F-888F-D17740B4266D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E2409-82F5-4F6B-8709-73BBA561B3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4DE6-D746-4D10-A3E2-5656338BBD73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1C322-26C0-4973-B24B-58450906D3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40547-E12F-4C00-A1A5-B3355315D668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E41F-D730-4460-A095-8E441A0F53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D2F-88D2-48AC-BB55-67DB362D0289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27A8-29AF-4DFD-9EE8-0FECFA2F62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15ED6-5813-4013-A1F9-8A95C644CA1A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E2223-78B1-442A-9FF9-89E91986AB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sz="2600" b="0"/>
            </a:lvl1pPr>
            <a:lvl2pPr>
              <a:lnSpc>
                <a:spcPct val="100000"/>
              </a:lnSpc>
              <a:spcAft>
                <a:spcPts val="600"/>
              </a:spcAft>
              <a:defRPr sz="2400" b="0"/>
            </a:lvl2pPr>
            <a:lvl3pPr>
              <a:lnSpc>
                <a:spcPct val="100000"/>
              </a:lnSpc>
              <a:spcAft>
                <a:spcPts val="600"/>
              </a:spcAft>
              <a:defRPr sz="2200" b="0"/>
            </a:lvl3pPr>
            <a:lvl4pPr>
              <a:lnSpc>
                <a:spcPct val="100000"/>
              </a:lnSpc>
              <a:spcAft>
                <a:spcPts val="600"/>
              </a:spcAft>
              <a:defRPr b="0"/>
            </a:lvl4pPr>
            <a:lvl5pPr>
              <a:lnSpc>
                <a:spcPct val="100000"/>
              </a:lnSpc>
              <a:spcAft>
                <a:spcPts val="600"/>
              </a:spcAft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92659-4078-4D05-A262-F913AD23E116}" type="datetimeFigureOut">
              <a:rPr lang="en-US" smtClean="0"/>
              <a:pPr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BEB2-FD22-4626-98DE-32B0998DC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844DB-2407-428D-9B61-4812B7C6EDC9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9FE57-B04B-4B7C-816D-A15AF53620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C1CD8-054F-444D-98CA-E1827D9039A5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890B0-7E9D-4D94-9CDC-887F82336E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7F04-2CE7-4E5C-932A-6FDB1B93FDC3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A304A-2A52-4088-8CAF-2E75BA7CCC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2329-849D-47EC-A156-2F474824BEBA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71F4-BD95-4845-9E24-D67667EF0E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DD503-961D-4233-91FF-3D72F8A5134C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17803-2800-4867-BEDA-65382B3594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B3DBD-0EFC-42BD-ADD1-FADAC954BEF2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3155D-84CD-48C0-9F06-F0DF4E61AB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E31F-9BAC-4F06-958A-AAC24D557A3F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58960-875C-4DF9-BBA4-AFD8153C1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0F6BF-F85B-4650-83B6-A555BA4C70C8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91687-06A5-4701-B6D2-8EBA4AB424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A744E7-BC6A-4FCA-AA0B-CD8052C98A82}" type="datetime1">
              <a:rPr lang="en-US"/>
              <a:pPr>
                <a:defRPr/>
              </a:pPr>
              <a:t>7/21/2015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fld id="{93240BDF-807B-469F-AA9A-587A43BB6CE8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5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3276601"/>
            <a:ext cx="7772400" cy="1143000"/>
          </a:xfrm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/>
            </a:r>
            <a:br>
              <a:rPr lang="en-US" sz="2000" dirty="0" smtClean="0">
                <a:solidFill>
                  <a:srgbClr val="800000"/>
                </a:solidFill>
              </a:rPr>
            </a:br>
            <a:r>
              <a:rPr lang="en-US" sz="2000" dirty="0" smtClean="0">
                <a:solidFill>
                  <a:srgbClr val="800000"/>
                </a:solidFill>
              </a:rPr>
              <a:t/>
            </a:r>
            <a:br>
              <a:rPr lang="en-US" sz="2000" dirty="0" smtClean="0">
                <a:solidFill>
                  <a:srgbClr val="800000"/>
                </a:solidFill>
              </a:rPr>
            </a:br>
            <a:r>
              <a:rPr lang="en-US" sz="2600" dirty="0" smtClean="0">
                <a:solidFill>
                  <a:srgbClr val="000066"/>
                </a:solidFill>
              </a:rPr>
              <a:t>John </a:t>
            </a:r>
            <a:r>
              <a:rPr lang="en-US" sz="2600" dirty="0" err="1" smtClean="0">
                <a:solidFill>
                  <a:srgbClr val="000066"/>
                </a:solidFill>
              </a:rPr>
              <a:t>Zohrab</a:t>
            </a:r>
            <a:r>
              <a:rPr lang="en-US" sz="2600" dirty="0" smtClean="0">
                <a:solidFill>
                  <a:srgbClr val="000066"/>
                </a:solidFill>
              </a:rPr>
              <a:t/>
            </a:r>
            <a:br>
              <a:rPr lang="en-US" sz="2600" dirty="0" smtClean="0">
                <a:solidFill>
                  <a:srgbClr val="000066"/>
                </a:solidFill>
              </a:rPr>
            </a:br>
            <a:r>
              <a:rPr lang="en-US" sz="2600" dirty="0" smtClean="0">
                <a:solidFill>
                  <a:srgbClr val="000066"/>
                </a:solidFill>
              </a:rPr>
              <a:t>Fiscal Affairs Department, IMF</a:t>
            </a:r>
            <a:br>
              <a:rPr lang="en-US" sz="2600" dirty="0" smtClean="0">
                <a:solidFill>
                  <a:srgbClr val="000066"/>
                </a:solidFill>
              </a:rPr>
            </a:br>
            <a:r>
              <a:rPr lang="en-US" sz="2000" dirty="0" smtClean="0">
                <a:solidFill>
                  <a:srgbClr val="000066"/>
                </a:solidFill>
              </a:rPr>
              <a:t/>
            </a:r>
            <a:br>
              <a:rPr lang="en-US" sz="2000" dirty="0" smtClean="0">
                <a:solidFill>
                  <a:srgbClr val="000066"/>
                </a:solidFill>
              </a:rPr>
            </a:br>
            <a:endParaRPr lang="en-US" sz="2000" dirty="0" smtClean="0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066800"/>
          </a:xfrm>
          <a:effectLst/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FAD Mission to Iran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Tehran, July 2015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rgbClr val="996600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85800" y="19050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kern="0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Consolidating Government Banking Arrangements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Challenges </a:t>
            </a:r>
            <a:r>
              <a:rPr lang="en-US" dirty="0" smtClean="0"/>
              <a:t>of Introducing </a:t>
            </a:r>
            <a:r>
              <a:rPr lang="en-US" dirty="0" smtClean="0"/>
              <a:t>TSA System</a:t>
            </a:r>
            <a:br>
              <a:rPr lang="en-US" dirty="0" smtClean="0"/>
            </a:br>
            <a:r>
              <a:rPr lang="en-US" dirty="0" smtClean="0"/>
              <a:t>Technical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Accounting system</a:t>
            </a:r>
          </a:p>
          <a:p>
            <a:pPr marL="747713" lvl="2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R</a:t>
            </a:r>
            <a:r>
              <a:rPr lang="en-US" sz="1600" dirty="0" smtClean="0">
                <a:solidFill>
                  <a:srgbClr val="800000"/>
                </a:solidFill>
              </a:rPr>
              <a:t>equired </a:t>
            </a:r>
            <a:r>
              <a:rPr lang="en-US" sz="1600" dirty="0" smtClean="0">
                <a:solidFill>
                  <a:srgbClr val="800000"/>
                </a:solidFill>
              </a:rPr>
              <a:t>for reconciliation with bank accounts</a:t>
            </a:r>
            <a:endParaRPr lang="en-US" dirty="0" smtClean="0">
              <a:solidFill>
                <a:schemeClr val="accent2"/>
              </a:solidFill>
            </a:endParaRP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N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eeds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an adequate chart of accounts with ledger accounts reflecting bank accounts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econciliation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requires independence between accounting and banking procedures</a:t>
            </a:r>
          </a:p>
          <a:p>
            <a:pPr marL="347663" lvl="2" indent="-3476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Coding structure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N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eed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to compensate for loss of information associated with separate bank accounts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For example: type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of tax,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regional and local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tax office, source of funding (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budget,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earmarked fund,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loan, transfer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), administrative unit responsible for expenditure  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equires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expanded coding structure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endParaRPr lang="en-US" sz="1800" dirty="0" smtClean="0">
              <a:solidFill>
                <a:schemeClr val="accent2"/>
              </a:solidFill>
            </a:endParaRP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000" b="0" dirty="0" smtClean="0"/>
              <a:t>Centralized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The </a:t>
            </a:r>
            <a:r>
              <a:rPr lang="en-US" sz="1600" dirty="0" smtClean="0">
                <a:cs typeface="Times New Roman" pitchFamily="18" charset="0"/>
              </a:rPr>
              <a:t>Treasury’s regional and </a:t>
            </a:r>
            <a:r>
              <a:rPr lang="en-US" sz="1600" dirty="0" smtClean="0">
                <a:cs typeface="Times New Roman" pitchFamily="18" charset="0"/>
              </a:rPr>
              <a:t>local offices are able to send payment orders securely to its head office, and via it settle  transactions with the central bank’s head office</a:t>
            </a:r>
            <a:endParaRPr lang="en-US" sz="1600" b="0" dirty="0" smtClean="0"/>
          </a:p>
          <a:p>
            <a:pPr>
              <a:spcAft>
                <a:spcPts val="600"/>
              </a:spcAft>
            </a:pPr>
            <a:r>
              <a:rPr lang="en-US" sz="2000" b="0" dirty="0" smtClean="0"/>
              <a:t>Decentralized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The commercial bank sector systems are reliable and advanced, and so </a:t>
            </a:r>
            <a:r>
              <a:rPr lang="en-US" sz="1600" dirty="0" smtClean="0">
                <a:cs typeface="Times New Roman" pitchFamily="18" charset="0"/>
              </a:rPr>
              <a:t>spending units </a:t>
            </a:r>
            <a:r>
              <a:rPr lang="en-US" sz="1600" dirty="0" smtClean="0">
                <a:cs typeface="Times New Roman" pitchFamily="18" charset="0"/>
              </a:rPr>
              <a:t>may settle via the commercial </a:t>
            </a:r>
            <a:r>
              <a:rPr lang="en-US" sz="1600" dirty="0" smtClean="0">
                <a:cs typeface="Times New Roman" pitchFamily="18" charset="0"/>
              </a:rPr>
              <a:t>banks without regional and local Treasury offices</a:t>
            </a:r>
            <a:endParaRPr lang="en-US" sz="1600" b="0" dirty="0" smtClean="0"/>
          </a:p>
          <a:p>
            <a:pPr>
              <a:spcAft>
                <a:spcPts val="600"/>
              </a:spcAft>
            </a:pPr>
            <a:r>
              <a:rPr lang="en-US" sz="2000" b="0" dirty="0" smtClean="0"/>
              <a:t>Hybrid</a:t>
            </a:r>
          </a:p>
          <a:p>
            <a:pPr marL="742950" lvl="2" indent="-342900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The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Treasury’s regional and local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offices cannot send payment orders securely to its head office, and so they have to settle  transactions via the central bank’s regional branches</a:t>
            </a:r>
          </a:p>
          <a:p>
            <a:pPr>
              <a:spcAft>
                <a:spcPts val="600"/>
              </a:spcAft>
            </a:pPr>
            <a:r>
              <a:rPr lang="en-US" sz="2000" b="0" dirty="0" smtClean="0">
                <a:cs typeface="Times New Roman" pitchFamily="18" charset="0"/>
              </a:rPr>
              <a:t>Main factor determining choice of TSA system structure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Quality of available ICT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systems </a:t>
            </a:r>
          </a:p>
          <a:p>
            <a:pPr>
              <a:spcAft>
                <a:spcPts val="600"/>
              </a:spcAft>
            </a:pPr>
            <a:endParaRPr lang="en-US" sz="2000" b="0" dirty="0" smtClean="0"/>
          </a:p>
          <a:p>
            <a:pPr lvl="1">
              <a:spcAft>
                <a:spcPts val="600"/>
              </a:spcAft>
            </a:pPr>
            <a:endParaRPr lang="en-US" sz="1600" dirty="0" smtClean="0"/>
          </a:p>
          <a:p>
            <a:pPr lvl="1">
              <a:spcAft>
                <a:spcPts val="600"/>
              </a:spcAft>
            </a:pPr>
            <a:endParaRPr lang="en-US" sz="1600" dirty="0" smtClean="0"/>
          </a:p>
          <a:p>
            <a:pPr lvl="1">
              <a:spcAft>
                <a:spcPts val="600"/>
              </a:spcAft>
            </a:pPr>
            <a:endParaRPr lang="en-US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Centralized TSA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1228725" y="2767013"/>
            <a:ext cx="1743075" cy="3481387"/>
            <a:chOff x="774" y="1743"/>
            <a:chExt cx="1089" cy="2211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774" y="3381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774" y="2562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774" y="1743"/>
              <a:ext cx="1089" cy="573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774" y="1866"/>
              <a:ext cx="1047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3333CC"/>
                  </a:solidFill>
                </a:rPr>
                <a:t>Treasury </a:t>
              </a:r>
              <a:r>
                <a:rPr lang="en-US" sz="1600" dirty="0">
                  <a:solidFill>
                    <a:srgbClr val="3333CC"/>
                  </a:solidFill>
                </a:rPr>
                <a:t>Head Office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816" y="2562"/>
              <a:ext cx="963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3333CC"/>
                  </a:solidFill>
                </a:rPr>
                <a:t>Treasury </a:t>
              </a:r>
              <a:r>
                <a:rPr lang="en-US" sz="1600" dirty="0">
                  <a:solidFill>
                    <a:srgbClr val="3333CC"/>
                  </a:solidFill>
                </a:rPr>
                <a:t>Regional </a:t>
              </a:r>
              <a:r>
                <a:rPr lang="en-US" sz="1600" dirty="0" smtClean="0">
                  <a:solidFill>
                    <a:srgbClr val="3333CC"/>
                  </a:solidFill>
                </a:rPr>
                <a:t>Office</a:t>
              </a:r>
              <a:endParaRPr lang="en-US" sz="1600" dirty="0">
                <a:solidFill>
                  <a:srgbClr val="3333CC"/>
                </a:solidFill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864" y="3408"/>
              <a:ext cx="922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3333CC"/>
                  </a:solidFill>
                </a:rPr>
                <a:t>Treasury </a:t>
              </a:r>
              <a:r>
                <a:rPr lang="en-US" sz="1600" dirty="0">
                  <a:solidFill>
                    <a:srgbClr val="3333CC"/>
                  </a:solidFill>
                </a:rPr>
                <a:t>Local </a:t>
              </a:r>
              <a:r>
                <a:rPr lang="en-US" sz="1600" dirty="0" smtClean="0">
                  <a:solidFill>
                    <a:srgbClr val="3333CC"/>
                  </a:solidFill>
                </a:rPr>
                <a:t>Office</a:t>
              </a:r>
              <a:endParaRPr lang="en-US" sz="1600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2938463" y="2709863"/>
            <a:ext cx="2527300" cy="3640137"/>
            <a:chOff x="1632" y="1296"/>
            <a:chExt cx="1824" cy="2688"/>
          </a:xfrm>
        </p:grpSpPr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>
              <a:off x="2208" y="1296"/>
              <a:ext cx="1248" cy="672"/>
            </a:xfrm>
            <a:prstGeom prst="flowChartProcess">
              <a:avLst/>
            </a:prstGeom>
            <a:solidFill>
              <a:srgbClr val="FF7C4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2305" y="1440"/>
              <a:ext cx="1055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>
                  <a:solidFill>
                    <a:srgbClr val="3333CC"/>
                  </a:solidFill>
                </a:rPr>
                <a:t>Central Bank</a:t>
              </a:r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>
              <a:off x="2544" y="3648"/>
              <a:ext cx="672" cy="288"/>
            </a:xfrm>
            <a:prstGeom prst="flowChartInputOutpu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2640" y="3647"/>
              <a:ext cx="672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/>
                <a:t>Payment order</a:t>
              </a:r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1632" y="1338"/>
              <a:ext cx="576" cy="288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7"/>
            <p:cNvSpPr txBox="1">
              <a:spLocks noChangeArrowheads="1"/>
            </p:cNvSpPr>
            <p:nvPr/>
          </p:nvSpPr>
          <p:spPr bwMode="auto">
            <a:xfrm>
              <a:off x="1632" y="1393"/>
              <a:ext cx="527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err="1" smtClean="0">
                  <a:solidFill>
                    <a:srgbClr val="3333CC"/>
                  </a:solidFill>
                </a:rPr>
                <a:t>Recon</a:t>
              </a:r>
              <a:r>
                <a:rPr lang="en-US" sz="1200" dirty="0" err="1" smtClean="0"/>
                <a:t>c</a:t>
              </a:r>
              <a:r>
                <a:rPr lang="en-US" sz="1200" dirty="0"/>
                <a:t>.</a:t>
              </a:r>
            </a:p>
          </p:txBody>
        </p:sp>
        <p:sp>
          <p:nvSpPr>
            <p:cNvPr id="22" name="AutoShape 18"/>
            <p:cNvSpPr>
              <a:spLocks noChangeArrowheads="1"/>
            </p:cNvSpPr>
            <p:nvPr/>
          </p:nvSpPr>
          <p:spPr bwMode="auto">
            <a:xfrm>
              <a:off x="1968" y="1728"/>
              <a:ext cx="768" cy="288"/>
            </a:xfrm>
            <a:prstGeom prst="flowChartPreparation">
              <a:avLst/>
            </a:prstGeom>
            <a:solidFill>
              <a:srgbClr val="00DFE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2016" y="1777"/>
              <a:ext cx="720" cy="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solidFill>
                    <a:srgbClr val="3333CC"/>
                  </a:solidFill>
                </a:rPr>
                <a:t>Settlement</a:t>
              </a:r>
            </a:p>
          </p:txBody>
        </p:sp>
      </p:grpSp>
      <p:grpSp>
        <p:nvGrpSpPr>
          <p:cNvPr id="24" name="Group 20"/>
          <p:cNvGrpSpPr>
            <a:grpSpLocks/>
          </p:cNvGrpSpPr>
          <p:nvPr/>
        </p:nvGrpSpPr>
        <p:grpSpPr bwMode="auto">
          <a:xfrm>
            <a:off x="5997575" y="2514600"/>
            <a:ext cx="2460625" cy="3705225"/>
            <a:chOff x="3840" y="1152"/>
            <a:chExt cx="1776" cy="2736"/>
          </a:xfrm>
        </p:grpSpPr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224" y="3216"/>
              <a:ext cx="1248" cy="672"/>
            </a:xfrm>
            <a:prstGeom prst="flowChartProcess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4367" y="3359"/>
              <a:ext cx="101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3333CC"/>
                  </a:solidFill>
                </a:rPr>
                <a:t>Spending Unit</a:t>
              </a:r>
              <a:endParaRPr lang="en-US" sz="1600" dirty="0">
                <a:solidFill>
                  <a:srgbClr val="3333CC"/>
                </a:solidFill>
              </a:endParaRPr>
            </a:p>
          </p:txBody>
        </p: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3840" y="1152"/>
              <a:ext cx="1776" cy="88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>
                  <a:solidFill>
                    <a:srgbClr val="3333CC"/>
                  </a:solidFill>
                </a:rPr>
                <a:t>Advanced Treasury </a:t>
              </a:r>
              <a:r>
                <a:rPr lang="en-US" sz="1800" dirty="0" smtClean="0">
                  <a:solidFill>
                    <a:srgbClr val="3333CC"/>
                  </a:solidFill>
                </a:rPr>
                <a:t>Information and Communication Systems</a:t>
              </a:r>
              <a:endParaRPr lang="en-US" sz="1800" dirty="0">
                <a:solidFill>
                  <a:srgbClr val="3333CC"/>
                </a:solidFill>
              </a:endParaRPr>
            </a:p>
          </p:txBody>
        </p:sp>
      </p:grpSp>
      <p:grpSp>
        <p:nvGrpSpPr>
          <p:cNvPr id="28" name="Group 24"/>
          <p:cNvGrpSpPr>
            <a:grpSpLocks/>
          </p:cNvGrpSpPr>
          <p:nvPr/>
        </p:nvGrpSpPr>
        <p:grpSpPr bwMode="auto">
          <a:xfrm>
            <a:off x="2057400" y="3200400"/>
            <a:ext cx="4521200" cy="2600325"/>
            <a:chOff x="960" y="1632"/>
            <a:chExt cx="3264" cy="1920"/>
          </a:xfrm>
        </p:grpSpPr>
        <p:sp>
          <p:nvSpPr>
            <p:cNvPr id="29" name="Line 25"/>
            <p:cNvSpPr>
              <a:spLocks noChangeShapeType="1"/>
            </p:cNvSpPr>
            <p:nvPr/>
          </p:nvSpPr>
          <p:spPr bwMode="auto">
            <a:xfrm flipH="1">
              <a:off x="1584" y="3552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 flipV="1">
              <a:off x="960" y="292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" name="Line 27"/>
            <p:cNvSpPr>
              <a:spLocks noChangeShapeType="1"/>
            </p:cNvSpPr>
            <p:nvPr/>
          </p:nvSpPr>
          <p:spPr bwMode="auto">
            <a:xfrm flipV="1">
              <a:off x="960" y="19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>
              <a:off x="1584" y="163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1584" y="187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 flipV="1">
              <a:off x="2352" y="2112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 flipH="1">
              <a:off x="960" y="211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2352" y="2448"/>
              <a:ext cx="576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(2a)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Centralized transactional banking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1026" name="Organization Chart 2"/>
          <p:cNvGraphicFramePr>
            <a:graphicFrameLocks/>
          </p:cNvGraphicFramePr>
          <p:nvPr>
            <p:ph idx="1"/>
          </p:nvPr>
        </p:nvGraphicFramePr>
        <p:xfrm>
          <a:off x="609600" y="1371600"/>
          <a:ext cx="8229600" cy="475456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Decentralized TSA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>
            <a:off x="1905000" y="3429000"/>
            <a:ext cx="0" cy="2514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Line 16"/>
          <p:cNvSpPr>
            <a:spLocks noChangeShapeType="1"/>
          </p:cNvSpPr>
          <p:nvPr/>
        </p:nvSpPr>
        <p:spPr bwMode="auto">
          <a:xfrm flipV="1">
            <a:off x="7620000" y="5029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 flipV="1">
            <a:off x="7620000" y="3505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1905000" y="5943600"/>
            <a:ext cx="4876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 flipH="1">
            <a:off x="6324600" y="34290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2743200" y="32004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11" name="Group 21"/>
          <p:cNvGrpSpPr>
            <a:grpSpLocks/>
          </p:cNvGrpSpPr>
          <p:nvPr/>
        </p:nvGrpSpPr>
        <p:grpSpPr bwMode="auto">
          <a:xfrm>
            <a:off x="1066800" y="2438400"/>
            <a:ext cx="7391400" cy="4114800"/>
            <a:chOff x="672" y="1536"/>
            <a:chExt cx="4656" cy="2592"/>
          </a:xfrm>
        </p:grpSpPr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4272" y="345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rgbClr val="3333CC"/>
                  </a:solidFill>
                  <a:cs typeface="Arial" charset="0"/>
                </a:rPr>
                <a:t>Spending </a:t>
              </a:r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Unit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4272" y="249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Commercial Bank</a:t>
              </a:r>
            </a:p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Regional Branch</a:t>
              </a:r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4272" y="1536"/>
              <a:ext cx="1056" cy="672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Commercial Bank</a:t>
              </a:r>
            </a:p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Head Office</a:t>
              </a:r>
            </a:p>
          </p:txBody>
        </p:sp>
        <p:sp>
          <p:nvSpPr>
            <p:cNvPr id="15" name="AutoShape 25"/>
            <p:cNvSpPr>
              <a:spLocks noChangeArrowheads="1"/>
            </p:cNvSpPr>
            <p:nvPr/>
          </p:nvSpPr>
          <p:spPr bwMode="auto">
            <a:xfrm>
              <a:off x="3744" y="3168"/>
              <a:ext cx="768" cy="288"/>
            </a:xfrm>
            <a:prstGeom prst="parallelogram">
              <a:avLst>
                <a:gd name="adj" fmla="val 66667"/>
              </a:avLst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cs typeface="Arial" charset="0"/>
                </a:rPr>
                <a:t>Payment</a:t>
              </a:r>
            </a:p>
            <a:p>
              <a:pPr algn="ctr"/>
              <a:r>
                <a:rPr lang="en-US" sz="1200">
                  <a:cs typeface="Arial" charset="0"/>
                </a:rPr>
                <a:t>Order</a:t>
              </a:r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440" y="2400"/>
              <a:ext cx="1152" cy="96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Very Reliable and</a:t>
              </a:r>
            </a:p>
            <a:p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 Advanced</a:t>
              </a:r>
            </a:p>
            <a:p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 Commercial Bank</a:t>
              </a:r>
            </a:p>
            <a:p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 </a:t>
              </a:r>
              <a:r>
                <a:rPr lang="en-US" sz="1600" dirty="0" smtClean="0">
                  <a:solidFill>
                    <a:srgbClr val="3333CC"/>
                  </a:solidFill>
                  <a:cs typeface="Arial" charset="0"/>
                </a:rPr>
                <a:t>Systems</a:t>
              </a:r>
              <a:endParaRPr lang="en-US" sz="1600" dirty="0">
                <a:solidFill>
                  <a:srgbClr val="3333CC"/>
                </a:solidFill>
                <a:cs typeface="Arial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92" y="1536"/>
              <a:ext cx="1056" cy="672"/>
            </a:xfrm>
            <a:prstGeom prst="rect">
              <a:avLst/>
            </a:prstGeom>
            <a:solidFill>
              <a:srgbClr val="FF7C4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Central Bank</a:t>
              </a:r>
            </a:p>
          </p:txBody>
        </p:sp>
        <p:sp>
          <p:nvSpPr>
            <p:cNvPr id="18" name="Rectangle 28"/>
            <p:cNvSpPr>
              <a:spLocks noChangeArrowheads="1"/>
            </p:cNvSpPr>
            <p:nvPr/>
          </p:nvSpPr>
          <p:spPr bwMode="auto">
            <a:xfrm>
              <a:off x="1872" y="1584"/>
              <a:ext cx="528" cy="24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solidFill>
                    <a:srgbClr val="3333CC"/>
                  </a:solidFill>
                  <a:cs typeface="Arial" charset="0"/>
                </a:rPr>
                <a:t>Recon</a:t>
              </a:r>
              <a:r>
                <a:rPr lang="en-US" sz="1800" dirty="0" smtClean="0">
                  <a:latin typeface="Arial" charset="0"/>
                  <a:cs typeface="Arial" charset="0"/>
                </a:rPr>
                <a:t>.</a:t>
              </a:r>
              <a:endParaRPr lang="en-US" sz="1800" dirty="0">
                <a:latin typeface="Arial" charset="0"/>
                <a:cs typeface="Arial" charset="0"/>
              </a:endParaRPr>
            </a:p>
          </p:txBody>
        </p:sp>
        <p:sp>
          <p:nvSpPr>
            <p:cNvPr id="19" name="AutoShape 29"/>
            <p:cNvSpPr>
              <a:spLocks noChangeArrowheads="1"/>
            </p:cNvSpPr>
            <p:nvPr/>
          </p:nvSpPr>
          <p:spPr bwMode="auto">
            <a:xfrm>
              <a:off x="3168" y="2016"/>
              <a:ext cx="816" cy="288"/>
            </a:xfrm>
            <a:prstGeom prst="flowChartPreparation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Settlement</a:t>
              </a:r>
            </a:p>
          </p:txBody>
        </p:sp>
        <p:sp>
          <p:nvSpPr>
            <p:cNvPr id="20" name="Rectangle 30"/>
            <p:cNvSpPr>
              <a:spLocks noChangeArrowheads="1"/>
            </p:cNvSpPr>
            <p:nvPr/>
          </p:nvSpPr>
          <p:spPr bwMode="auto">
            <a:xfrm>
              <a:off x="672" y="1536"/>
              <a:ext cx="1056" cy="6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sz="1600" dirty="0" smtClean="0">
                  <a:solidFill>
                    <a:srgbClr val="3333CC"/>
                  </a:solidFill>
                  <a:cs typeface="Arial" charset="0"/>
                </a:rPr>
                <a:t>Treasury </a:t>
              </a:r>
              <a:endParaRPr lang="en-US" sz="1600" dirty="0">
                <a:solidFill>
                  <a:srgbClr val="3333CC"/>
                </a:solidFill>
                <a:cs typeface="Arial" charset="0"/>
              </a:endParaRPr>
            </a:p>
            <a:p>
              <a:r>
                <a:rPr lang="en-US" sz="1600" dirty="0">
                  <a:solidFill>
                    <a:srgbClr val="3333CC"/>
                  </a:solidFill>
                  <a:cs typeface="Arial" charset="0"/>
                </a:rPr>
                <a:t>Head Offic</a:t>
              </a:r>
              <a:r>
                <a:rPr lang="en-US" sz="1600" dirty="0">
                  <a:solidFill>
                    <a:srgbClr val="3333CC"/>
                  </a:solidFill>
                  <a:latin typeface="Arial" charset="0"/>
                  <a:cs typeface="Arial" charset="0"/>
                </a:rPr>
                <a:t>e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Decentralized transactional banking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2050" name="Organization Chart 2"/>
          <p:cNvGraphicFramePr>
            <a:graphicFrameLocks/>
          </p:cNvGraphicFramePr>
          <p:nvPr/>
        </p:nvGraphicFramePr>
        <p:xfrm>
          <a:off x="1143000" y="1828800"/>
          <a:ext cx="7772400" cy="411480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Hybrid TSA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990600" y="2438400"/>
            <a:ext cx="7848600" cy="4100513"/>
            <a:chOff x="624" y="1536"/>
            <a:chExt cx="4944" cy="2583"/>
          </a:xfrm>
        </p:grpSpPr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624" y="1680"/>
              <a:ext cx="1169" cy="618"/>
              <a:chOff x="336" y="1296"/>
              <a:chExt cx="1248" cy="672"/>
            </a:xfrm>
          </p:grpSpPr>
          <p:sp>
            <p:nvSpPr>
              <p:cNvPr id="46" name="AutoShape 6"/>
              <p:cNvSpPr>
                <a:spLocks noChangeArrowheads="1"/>
              </p:cNvSpPr>
              <p:nvPr/>
            </p:nvSpPr>
            <p:spPr bwMode="auto">
              <a:xfrm>
                <a:off x="336" y="129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Text Box 7"/>
              <p:cNvSpPr txBox="1">
                <a:spLocks noChangeArrowheads="1"/>
              </p:cNvSpPr>
              <p:nvPr/>
            </p:nvSpPr>
            <p:spPr bwMode="auto">
              <a:xfrm>
                <a:off x="336" y="1440"/>
                <a:ext cx="120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3333CC"/>
                    </a:solidFill>
                  </a:rPr>
                  <a:t>Treasury </a:t>
                </a:r>
                <a:r>
                  <a:rPr lang="en-US" sz="1600" dirty="0">
                    <a:solidFill>
                      <a:srgbClr val="3333CC"/>
                    </a:solidFill>
                  </a:rPr>
                  <a:t>Head Office</a:t>
                </a:r>
              </a:p>
            </p:txBody>
          </p:sp>
        </p:grpSp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624" y="2550"/>
              <a:ext cx="1169" cy="617"/>
              <a:chOff x="336" y="2256"/>
              <a:chExt cx="1248" cy="672"/>
            </a:xfrm>
          </p:grpSpPr>
          <p:sp>
            <p:nvSpPr>
              <p:cNvPr id="44" name="AutoShape 9"/>
              <p:cNvSpPr>
                <a:spLocks noChangeArrowheads="1"/>
              </p:cNvSpPr>
              <p:nvPr/>
            </p:nvSpPr>
            <p:spPr bwMode="auto">
              <a:xfrm>
                <a:off x="336" y="225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10"/>
              <p:cNvSpPr txBox="1">
                <a:spLocks noChangeArrowheads="1"/>
              </p:cNvSpPr>
              <p:nvPr/>
            </p:nvSpPr>
            <p:spPr bwMode="auto">
              <a:xfrm>
                <a:off x="384" y="2400"/>
                <a:ext cx="1104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3333CC"/>
                    </a:solidFill>
                  </a:rPr>
                  <a:t>Treasury </a:t>
                </a:r>
                <a:r>
                  <a:rPr lang="en-US" sz="1600" dirty="0">
                    <a:solidFill>
                      <a:srgbClr val="3333CC"/>
                    </a:solidFill>
                  </a:rPr>
                  <a:t>Regional office</a:t>
                </a:r>
              </a:p>
            </p:txBody>
          </p:sp>
        </p:grpSp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624" y="3432"/>
              <a:ext cx="1169" cy="617"/>
              <a:chOff x="336" y="3216"/>
              <a:chExt cx="1248" cy="672"/>
            </a:xfrm>
          </p:grpSpPr>
          <p:sp>
            <p:nvSpPr>
              <p:cNvPr id="42" name="AutoShape 12"/>
              <p:cNvSpPr>
                <a:spLocks noChangeArrowheads="1"/>
              </p:cNvSpPr>
              <p:nvPr/>
            </p:nvSpPr>
            <p:spPr bwMode="auto">
              <a:xfrm>
                <a:off x="336" y="3216"/>
                <a:ext cx="1248" cy="672"/>
              </a:xfrm>
              <a:prstGeom prst="flowChartProcess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13"/>
              <p:cNvSpPr txBox="1">
                <a:spLocks noChangeArrowheads="1"/>
              </p:cNvSpPr>
              <p:nvPr/>
            </p:nvSpPr>
            <p:spPr bwMode="auto">
              <a:xfrm>
                <a:off x="384" y="3358"/>
                <a:ext cx="1056" cy="4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3333CC"/>
                    </a:solidFill>
                  </a:rPr>
                  <a:t>Treasury </a:t>
                </a:r>
                <a:r>
                  <a:rPr lang="en-US" sz="1600" dirty="0">
                    <a:solidFill>
                      <a:srgbClr val="3333CC"/>
                    </a:solidFill>
                  </a:rPr>
                  <a:t>Local office</a:t>
                </a:r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2377" y="1668"/>
              <a:ext cx="1168" cy="618"/>
              <a:chOff x="2208" y="1296"/>
              <a:chExt cx="1248" cy="672"/>
            </a:xfrm>
          </p:grpSpPr>
          <p:sp>
            <p:nvSpPr>
              <p:cNvPr id="40" name="AutoShape 15"/>
              <p:cNvSpPr>
                <a:spLocks noChangeArrowheads="1"/>
              </p:cNvSpPr>
              <p:nvPr/>
            </p:nvSpPr>
            <p:spPr bwMode="auto">
              <a:xfrm>
                <a:off x="2208" y="1296"/>
                <a:ext cx="1248" cy="672"/>
              </a:xfrm>
              <a:prstGeom prst="flowChartProcess">
                <a:avLst/>
              </a:prstGeom>
              <a:solidFill>
                <a:srgbClr val="FF7C4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16"/>
              <p:cNvSpPr txBox="1">
                <a:spLocks noChangeArrowheads="1"/>
              </p:cNvSpPr>
              <p:nvPr/>
            </p:nvSpPr>
            <p:spPr bwMode="auto">
              <a:xfrm>
                <a:off x="2304" y="1440"/>
                <a:ext cx="105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>
                    <a:solidFill>
                      <a:srgbClr val="3333CC"/>
                    </a:solidFill>
                  </a:rPr>
                  <a:t>Central Bank</a:t>
                </a:r>
              </a:p>
            </p:txBody>
          </p:sp>
        </p:grpSp>
        <p:grpSp>
          <p:nvGrpSpPr>
            <p:cNvPr id="13" name="Group 17"/>
            <p:cNvGrpSpPr>
              <a:grpSpLocks/>
            </p:cNvGrpSpPr>
            <p:nvPr/>
          </p:nvGrpSpPr>
          <p:grpSpPr bwMode="auto">
            <a:xfrm>
              <a:off x="2377" y="2551"/>
              <a:ext cx="1168" cy="656"/>
              <a:chOff x="2208" y="2256"/>
              <a:chExt cx="1248" cy="714"/>
            </a:xfrm>
          </p:grpSpPr>
          <p:sp>
            <p:nvSpPr>
              <p:cNvPr id="38" name="AutoShape 18"/>
              <p:cNvSpPr>
                <a:spLocks noChangeArrowheads="1"/>
              </p:cNvSpPr>
              <p:nvPr/>
            </p:nvSpPr>
            <p:spPr bwMode="auto">
              <a:xfrm>
                <a:off x="2208" y="2256"/>
                <a:ext cx="1248" cy="672"/>
              </a:xfrm>
              <a:prstGeom prst="flowChartProcess">
                <a:avLst/>
              </a:prstGeom>
              <a:solidFill>
                <a:srgbClr val="FF7C47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Text Box 19"/>
              <p:cNvSpPr txBox="1">
                <a:spLocks noChangeArrowheads="1"/>
              </p:cNvSpPr>
              <p:nvPr/>
            </p:nvSpPr>
            <p:spPr bwMode="auto">
              <a:xfrm>
                <a:off x="2304" y="2400"/>
                <a:ext cx="1152" cy="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>
                    <a:solidFill>
                      <a:srgbClr val="3333CC"/>
                    </a:solidFill>
                  </a:rPr>
                  <a:t>Central Bank Regional branch</a:t>
                </a:r>
              </a:p>
            </p:txBody>
          </p:sp>
        </p:grpSp>
        <p:grpSp>
          <p:nvGrpSpPr>
            <p:cNvPr id="14" name="Group 20"/>
            <p:cNvGrpSpPr>
              <a:grpSpLocks/>
            </p:cNvGrpSpPr>
            <p:nvPr/>
          </p:nvGrpSpPr>
          <p:grpSpPr bwMode="auto">
            <a:xfrm>
              <a:off x="4265" y="3432"/>
              <a:ext cx="1168" cy="617"/>
              <a:chOff x="4224" y="3216"/>
              <a:chExt cx="1248" cy="672"/>
            </a:xfrm>
          </p:grpSpPr>
          <p:sp>
            <p:nvSpPr>
              <p:cNvPr id="36" name="AutoShape 21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1248" cy="672"/>
              </a:xfrm>
              <a:prstGeom prst="flowChartProcess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Text Box 22"/>
              <p:cNvSpPr txBox="1">
                <a:spLocks noChangeArrowheads="1"/>
              </p:cNvSpPr>
              <p:nvPr/>
            </p:nvSpPr>
            <p:spPr bwMode="auto">
              <a:xfrm>
                <a:off x="4368" y="3360"/>
                <a:ext cx="1008" cy="4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3333CC"/>
                    </a:solidFill>
                  </a:rPr>
                  <a:t>Spending U</a:t>
                </a:r>
                <a:r>
                  <a:rPr lang="en-US" sz="1600" dirty="0" smtClean="0">
                    <a:solidFill>
                      <a:srgbClr val="3333CC"/>
                    </a:solidFill>
                  </a:rPr>
                  <a:t>nit</a:t>
                </a:r>
                <a:endParaRPr lang="en-US" sz="1600" dirty="0">
                  <a:solidFill>
                    <a:srgbClr val="3333CC"/>
                  </a:solidFill>
                </a:endParaRPr>
              </a:p>
            </p:txBody>
          </p:sp>
        </p:grpSp>
        <p:sp>
          <p:nvSpPr>
            <p:cNvPr id="15" name="Line 23"/>
            <p:cNvSpPr>
              <a:spLocks noChangeShapeType="1"/>
            </p:cNvSpPr>
            <p:nvPr/>
          </p:nvSpPr>
          <p:spPr bwMode="auto">
            <a:xfrm flipH="1">
              <a:off x="1776" y="3744"/>
              <a:ext cx="24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" name="Line 24"/>
            <p:cNvSpPr>
              <a:spLocks noChangeShapeType="1"/>
            </p:cNvSpPr>
            <p:nvPr/>
          </p:nvSpPr>
          <p:spPr bwMode="auto">
            <a:xfrm flipV="1">
              <a:off x="1200" y="3168"/>
              <a:ext cx="0" cy="2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25"/>
            <p:cNvSpPr>
              <a:spLocks noChangeShapeType="1"/>
            </p:cNvSpPr>
            <p:nvPr/>
          </p:nvSpPr>
          <p:spPr bwMode="auto">
            <a:xfrm>
              <a:off x="1824" y="2832"/>
              <a:ext cx="5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 flipV="1">
              <a:off x="1200" y="2304"/>
              <a:ext cx="0" cy="2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9" name="Group 27"/>
            <p:cNvGrpSpPr>
              <a:grpSpLocks/>
            </p:cNvGrpSpPr>
            <p:nvPr/>
          </p:nvGrpSpPr>
          <p:grpSpPr bwMode="auto">
            <a:xfrm>
              <a:off x="2691" y="3828"/>
              <a:ext cx="720" cy="291"/>
              <a:chOff x="2544" y="3648"/>
              <a:chExt cx="768" cy="317"/>
            </a:xfrm>
          </p:grpSpPr>
          <p:sp>
            <p:nvSpPr>
              <p:cNvPr id="34" name="AutoShape 28"/>
              <p:cNvSpPr>
                <a:spLocks noChangeArrowheads="1"/>
              </p:cNvSpPr>
              <p:nvPr/>
            </p:nvSpPr>
            <p:spPr bwMode="auto">
              <a:xfrm>
                <a:off x="2544" y="3648"/>
                <a:ext cx="672" cy="288"/>
              </a:xfrm>
              <a:prstGeom prst="flowChartInputOutpu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Text Box 29"/>
              <p:cNvSpPr txBox="1">
                <a:spLocks noChangeArrowheads="1"/>
              </p:cNvSpPr>
              <p:nvPr/>
            </p:nvSpPr>
            <p:spPr bwMode="auto">
              <a:xfrm>
                <a:off x="2640" y="3648"/>
                <a:ext cx="672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dirty="0"/>
                  <a:t>Payment order</a:t>
                </a:r>
              </a:p>
            </p:txBody>
          </p:sp>
        </p:grpSp>
        <p:grpSp>
          <p:nvGrpSpPr>
            <p:cNvPr id="20" name="Group 30"/>
            <p:cNvGrpSpPr>
              <a:grpSpLocks/>
            </p:cNvGrpSpPr>
            <p:nvPr/>
          </p:nvGrpSpPr>
          <p:grpSpPr bwMode="auto">
            <a:xfrm>
              <a:off x="1680" y="2880"/>
              <a:ext cx="629" cy="461"/>
              <a:chOff x="1488" y="2640"/>
              <a:chExt cx="672" cy="502"/>
            </a:xfrm>
          </p:grpSpPr>
          <p:sp>
            <p:nvSpPr>
              <p:cNvPr id="32" name="AutoShape 31"/>
              <p:cNvSpPr>
                <a:spLocks noChangeArrowheads="1"/>
              </p:cNvSpPr>
              <p:nvPr/>
            </p:nvSpPr>
            <p:spPr bwMode="auto">
              <a:xfrm>
                <a:off x="1488" y="2640"/>
                <a:ext cx="672" cy="288"/>
              </a:xfrm>
              <a:prstGeom prst="flowChartInputOutpu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584" y="2640"/>
                <a:ext cx="576" cy="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/>
                  <a:t>Payment order</a:t>
                </a:r>
              </a:p>
              <a:p>
                <a:pPr>
                  <a:spcBef>
                    <a:spcPct val="50000"/>
                  </a:spcBef>
                </a:pPr>
                <a:endParaRPr lang="en-US" sz="1200"/>
              </a:p>
            </p:txBody>
          </p:sp>
        </p:grpSp>
        <p:sp>
          <p:nvSpPr>
            <p:cNvPr id="21" name="Line 33"/>
            <p:cNvSpPr>
              <a:spLocks noChangeShapeType="1"/>
            </p:cNvSpPr>
            <p:nvPr/>
          </p:nvSpPr>
          <p:spPr bwMode="auto">
            <a:xfrm>
              <a:off x="1776" y="2016"/>
              <a:ext cx="5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2" name="Group 34"/>
            <p:cNvGrpSpPr>
              <a:grpSpLocks/>
            </p:cNvGrpSpPr>
            <p:nvPr/>
          </p:nvGrpSpPr>
          <p:grpSpPr bwMode="auto">
            <a:xfrm>
              <a:off x="1824" y="1729"/>
              <a:ext cx="494" cy="374"/>
              <a:chOff x="1632" y="1344"/>
              <a:chExt cx="528" cy="406"/>
            </a:xfrm>
          </p:grpSpPr>
          <p:sp>
            <p:nvSpPr>
              <p:cNvPr id="30" name="AutoShape 35"/>
              <p:cNvSpPr>
                <a:spLocks noChangeArrowheads="1"/>
              </p:cNvSpPr>
              <p:nvPr/>
            </p:nvSpPr>
            <p:spPr bwMode="auto">
              <a:xfrm>
                <a:off x="1632" y="1344"/>
                <a:ext cx="480" cy="240"/>
              </a:xfrm>
              <a:prstGeom prst="flowChartAlternateProcess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Text Box 36"/>
              <p:cNvSpPr txBox="1">
                <a:spLocks noChangeArrowheads="1"/>
              </p:cNvSpPr>
              <p:nvPr/>
            </p:nvSpPr>
            <p:spPr bwMode="auto">
              <a:xfrm>
                <a:off x="1632" y="1392"/>
                <a:ext cx="528" cy="3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 dirty="0" err="1">
                    <a:solidFill>
                      <a:srgbClr val="3333CC"/>
                    </a:solidFill>
                  </a:rPr>
                  <a:t>Recon</a:t>
                </a:r>
                <a:r>
                  <a:rPr lang="en-US" sz="1400" dirty="0" err="1"/>
                  <a:t>c</a:t>
                </a:r>
                <a:r>
                  <a:rPr lang="en-US" sz="1400" dirty="0"/>
                  <a:t>.</a:t>
                </a:r>
              </a:p>
            </p:txBody>
          </p:sp>
        </p:grpSp>
        <p:grpSp>
          <p:nvGrpSpPr>
            <p:cNvPr id="23" name="Group 37"/>
            <p:cNvGrpSpPr>
              <a:grpSpLocks/>
            </p:cNvGrpSpPr>
            <p:nvPr/>
          </p:nvGrpSpPr>
          <p:grpSpPr bwMode="auto">
            <a:xfrm>
              <a:off x="3096" y="3035"/>
              <a:ext cx="719" cy="265"/>
              <a:chOff x="2976" y="2784"/>
              <a:chExt cx="768" cy="288"/>
            </a:xfrm>
          </p:grpSpPr>
          <p:sp>
            <p:nvSpPr>
              <p:cNvPr id="28" name="AutoShape 38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768" cy="288"/>
              </a:xfrm>
              <a:prstGeom prst="flowChartPreparation">
                <a:avLst/>
              </a:prstGeom>
              <a:solidFill>
                <a:srgbClr val="00DF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39"/>
              <p:cNvSpPr txBox="1">
                <a:spLocks noChangeArrowheads="1"/>
              </p:cNvSpPr>
              <p:nvPr/>
            </p:nvSpPr>
            <p:spPr bwMode="auto">
              <a:xfrm>
                <a:off x="3024" y="2831"/>
                <a:ext cx="72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200" dirty="0" smtClean="0">
                    <a:solidFill>
                      <a:srgbClr val="3333CC"/>
                    </a:solidFill>
                  </a:rPr>
                  <a:t>Settlement</a:t>
                </a:r>
                <a:endParaRPr lang="en-US" sz="1200" dirty="0" smtClean="0"/>
              </a:p>
            </p:txBody>
          </p:sp>
        </p:grpSp>
        <p:grpSp>
          <p:nvGrpSpPr>
            <p:cNvPr id="24" name="Group 40"/>
            <p:cNvGrpSpPr>
              <a:grpSpLocks/>
            </p:cNvGrpSpPr>
            <p:nvPr/>
          </p:nvGrpSpPr>
          <p:grpSpPr bwMode="auto">
            <a:xfrm>
              <a:off x="3096" y="2108"/>
              <a:ext cx="719" cy="265"/>
              <a:chOff x="2976" y="1776"/>
              <a:chExt cx="768" cy="288"/>
            </a:xfrm>
          </p:grpSpPr>
          <p:sp>
            <p:nvSpPr>
              <p:cNvPr id="26" name="AutoShape 41"/>
              <p:cNvSpPr>
                <a:spLocks noChangeArrowheads="1"/>
              </p:cNvSpPr>
              <p:nvPr/>
            </p:nvSpPr>
            <p:spPr bwMode="auto">
              <a:xfrm>
                <a:off x="2976" y="1776"/>
                <a:ext cx="768" cy="288"/>
              </a:xfrm>
              <a:prstGeom prst="flowChartPreparation">
                <a:avLst/>
              </a:prstGeom>
              <a:solidFill>
                <a:srgbClr val="00DFE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42"/>
              <p:cNvSpPr txBox="1">
                <a:spLocks noChangeArrowheads="1"/>
              </p:cNvSpPr>
              <p:nvPr/>
            </p:nvSpPr>
            <p:spPr bwMode="auto">
              <a:xfrm>
                <a:off x="3024" y="1823"/>
                <a:ext cx="720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 dirty="0" smtClean="0">
                    <a:solidFill>
                      <a:srgbClr val="3333CC"/>
                    </a:solidFill>
                  </a:rPr>
                  <a:t>Settlement</a:t>
                </a:r>
                <a:endParaRPr lang="en-US" sz="1200" dirty="0"/>
              </a:p>
            </p:txBody>
          </p:sp>
        </p:grpSp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3995" y="1536"/>
              <a:ext cx="1573" cy="1221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3333CC"/>
                  </a:solidFill>
                </a:rPr>
                <a:t>Limited Treasury </a:t>
              </a:r>
              <a:r>
                <a:rPr lang="en-US" dirty="0" smtClean="0">
                  <a:solidFill>
                    <a:srgbClr val="3333CC"/>
                  </a:solidFill>
                </a:rPr>
                <a:t>Information and Communication Systems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TSA Structure Illustrative Options</a:t>
            </a:r>
            <a:br>
              <a:rPr lang="en-US" dirty="0" smtClean="0"/>
            </a:br>
            <a:r>
              <a:rPr lang="en-US" dirty="0" smtClean="0"/>
              <a:t>Hybrid transactional banking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4122" name="Organization Chart 26"/>
          <p:cNvGraphicFramePr>
            <a:graphicFrameLocks/>
          </p:cNvGraphicFramePr>
          <p:nvPr/>
        </p:nvGraphicFramePr>
        <p:xfrm>
          <a:off x="1143000" y="1828800"/>
          <a:ext cx="7772400" cy="4114800"/>
        </p:xfrm>
        <a:graphic>
          <a:graphicData uri="http://schemas.openxmlformats.org/drawingml/2006/compatibility">
            <com:legacyDrawing xmlns:com="http://schemas.openxmlformats.org/drawingml/2006/compatibility" spid="_x0000_s412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dirty="0" smtClean="0"/>
              <a:t>. Conclusion</a:t>
            </a:r>
            <a:br>
              <a:rPr lang="en-US" dirty="0" smtClean="0"/>
            </a:br>
            <a:r>
              <a:rPr lang="en-US" dirty="0" smtClean="0"/>
              <a:t>Implementation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Timetable</a:t>
            </a:r>
          </a:p>
          <a:p>
            <a:pPr marL="747713" lvl="2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Minimum time seems to </a:t>
            </a:r>
            <a:r>
              <a:rPr lang="en-US" sz="1600" dirty="0" smtClean="0">
                <a:solidFill>
                  <a:srgbClr val="800000"/>
                </a:solidFill>
              </a:rPr>
              <a:t>have been </a:t>
            </a:r>
            <a:r>
              <a:rPr lang="en-US" sz="1600" dirty="0" smtClean="0">
                <a:solidFill>
                  <a:srgbClr val="800000"/>
                </a:solidFill>
              </a:rPr>
              <a:t>three </a:t>
            </a:r>
            <a:r>
              <a:rPr lang="en-US" sz="1600" dirty="0" smtClean="0">
                <a:solidFill>
                  <a:srgbClr val="800000"/>
                </a:solidFill>
              </a:rPr>
              <a:t>years</a:t>
            </a:r>
          </a:p>
          <a:p>
            <a:pPr marL="747713" lvl="2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Delays caused by being linked with other reforms, FMIS, political economy</a:t>
            </a:r>
            <a:r>
              <a:rPr lang="en-US" sz="1200" dirty="0" smtClean="0">
                <a:solidFill>
                  <a:srgbClr val="800000"/>
                </a:solidFill>
              </a:rPr>
              <a:t> </a:t>
            </a:r>
            <a:endParaRPr lang="en-US" sz="1200" dirty="0" smtClean="0">
              <a:solidFill>
                <a:srgbClr val="800000"/>
              </a:solidFill>
            </a:endParaRPr>
          </a:p>
          <a:p>
            <a:pPr marL="347663" lvl="2" indent="-3476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Connectivity</a:t>
            </a:r>
            <a:endParaRPr lang="en-US" sz="2000" dirty="0" smtClean="0"/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Making payments from the center requires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reliable and secure electronic communications</a:t>
            </a:r>
            <a:endParaRPr lang="en-US" sz="1600" dirty="0" smtClean="0">
              <a:solidFill>
                <a:srgbClr val="800000"/>
              </a:solidFill>
              <a:cs typeface="Times New Roman" pitchFamily="18" charset="0"/>
            </a:endParaRPr>
          </a:p>
          <a:p>
            <a:pPr marL="404813" lvl="3" indent="-404813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Zero-balance arrangements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C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lear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agreements with commercial banks</a:t>
            </a:r>
          </a:p>
          <a:p>
            <a:pPr marL="514350" lvl="3" indent="-514350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Procedures</a:t>
            </a:r>
          </a:p>
          <a:p>
            <a:pPr marL="971550" lvl="4" indent="-514350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Numerous changes  that should be reflected in regulatory framework</a:t>
            </a:r>
            <a:endParaRPr lang="en-US" dirty="0" smtClean="0">
              <a:solidFill>
                <a:schemeClr val="accent2"/>
              </a:solidFill>
            </a:endParaRPr>
          </a:p>
          <a:p>
            <a:pPr marL="514350" lvl="3" indent="-514350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Accounting</a:t>
            </a:r>
          </a:p>
          <a:p>
            <a:pPr marL="971550" lvl="4" indent="-514350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Changes to chart of accounts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543800" cy="1066800"/>
          </a:xfrm>
        </p:spPr>
        <p:txBody>
          <a:bodyPr/>
          <a:lstStyle/>
          <a:p>
            <a:r>
              <a:rPr lang="en-US" sz="2400" dirty="0" smtClean="0">
                <a:solidFill>
                  <a:srgbClr val="800000"/>
                </a:solidFill>
              </a:rPr>
              <a:t/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Outline of Presentation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410200"/>
          </a:xfrm>
        </p:spPr>
        <p:txBody>
          <a:bodyPr anchor="t"/>
          <a:lstStyle/>
          <a:p>
            <a:pPr marL="457200" indent="-457200"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	</a:t>
            </a:r>
            <a:endParaRPr lang="en-US" sz="2400" dirty="0" smtClean="0"/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</a:rPr>
              <a:t>Legacy Banking Arrangements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</a:rPr>
              <a:t>TSA system Introduction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</a:rPr>
              <a:t>Challenges </a:t>
            </a:r>
            <a:r>
              <a:rPr lang="en-US" sz="2800" dirty="0" smtClean="0">
                <a:solidFill>
                  <a:schemeClr val="tx1"/>
                </a:solidFill>
              </a:rPr>
              <a:t>of Introducing </a:t>
            </a:r>
            <a:r>
              <a:rPr lang="en-US" sz="2800" dirty="0" smtClean="0">
                <a:solidFill>
                  <a:schemeClr val="tx1"/>
                </a:solidFill>
              </a:rPr>
              <a:t>TSA system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</a:rPr>
              <a:t>TSA Structure Illustrative Options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dirty="0" smtClean="0">
                <a:solidFill>
                  <a:schemeClr val="tx1"/>
                </a:solidFill>
              </a:rPr>
              <a:t>Conclusion</a:t>
            </a:r>
            <a:r>
              <a:rPr lang="en-US" sz="2800" b="0" dirty="0" smtClean="0"/>
              <a:t> </a:t>
            </a:r>
            <a:endParaRPr lang="en-US" sz="2800" b="0" dirty="0" smtClean="0"/>
          </a:p>
          <a:p>
            <a:pPr marL="571500" indent="-571500">
              <a:spcBef>
                <a:spcPts val="1200"/>
              </a:spcBef>
              <a:buNone/>
            </a:pPr>
            <a:endParaRPr lang="en-US" sz="2400" dirty="0" smtClean="0"/>
          </a:p>
          <a:p>
            <a:pPr marL="571500" indent="-571500">
              <a:spcBef>
                <a:spcPts val="1200"/>
              </a:spcBef>
              <a:buNone/>
            </a:pPr>
            <a:endParaRPr lang="en-US" sz="2400" dirty="0" smtClean="0"/>
          </a:p>
          <a:p>
            <a:pPr marL="571500" indent="-571500">
              <a:spcBef>
                <a:spcPts val="1200"/>
              </a:spcBef>
              <a:buNone/>
            </a:pPr>
            <a:r>
              <a:rPr lang="en-US" sz="2400" dirty="0" smtClean="0"/>
              <a:t>	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Legacy Banking Arrangements</a:t>
            </a:r>
            <a:br>
              <a:rPr lang="en-US" dirty="0" smtClean="0"/>
            </a:br>
            <a:r>
              <a:rPr lang="en-US" dirty="0" smtClean="0"/>
              <a:t>Typical </a:t>
            </a: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7803-2800-4867-BEDA-65382B35945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9" name="Rectangle 4"/>
          <p:cNvSpPr>
            <a:spLocks noChangeArrowheads="1"/>
          </p:cNvSpPr>
          <p:nvPr/>
        </p:nvSpPr>
        <p:spPr bwMode="auto">
          <a:xfrm>
            <a:off x="3048000" y="37338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Spending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Ministry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40" name="AutoShape 5"/>
          <p:cNvSpPr>
            <a:spLocks noChangeArrowheads="1"/>
          </p:cNvSpPr>
          <p:nvPr/>
        </p:nvSpPr>
        <p:spPr bwMode="auto">
          <a:xfrm flipH="1">
            <a:off x="7391400" y="2819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1" name="AutoShape 6"/>
          <p:cNvSpPr>
            <a:spLocks noChangeArrowheads="1"/>
          </p:cNvSpPr>
          <p:nvPr/>
        </p:nvSpPr>
        <p:spPr bwMode="auto">
          <a:xfrm flipH="1">
            <a:off x="7391400" y="2438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2" name="AutoShape 7"/>
          <p:cNvSpPr>
            <a:spLocks noChangeArrowheads="1"/>
          </p:cNvSpPr>
          <p:nvPr/>
        </p:nvSpPr>
        <p:spPr bwMode="auto">
          <a:xfrm flipH="1">
            <a:off x="7391400" y="32004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3" name="AutoShape 8"/>
          <p:cNvSpPr>
            <a:spLocks noChangeArrowheads="1"/>
          </p:cNvSpPr>
          <p:nvPr/>
        </p:nvSpPr>
        <p:spPr bwMode="auto">
          <a:xfrm flipH="1">
            <a:off x="8153400" y="3733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4" name="AutoShape 9"/>
          <p:cNvSpPr>
            <a:spLocks noChangeArrowheads="1"/>
          </p:cNvSpPr>
          <p:nvPr/>
        </p:nvSpPr>
        <p:spPr bwMode="auto">
          <a:xfrm flipH="1">
            <a:off x="8153400" y="4114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5" name="AutoShape 10"/>
          <p:cNvSpPr>
            <a:spLocks noChangeArrowheads="1"/>
          </p:cNvSpPr>
          <p:nvPr/>
        </p:nvSpPr>
        <p:spPr bwMode="auto">
          <a:xfrm flipH="1">
            <a:off x="8153400" y="44958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6" name="AutoShape 11"/>
          <p:cNvSpPr>
            <a:spLocks noChangeArrowheads="1"/>
          </p:cNvSpPr>
          <p:nvPr/>
        </p:nvSpPr>
        <p:spPr bwMode="auto">
          <a:xfrm flipH="1">
            <a:off x="7391400" y="49530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7" name="AutoShape 12"/>
          <p:cNvSpPr>
            <a:spLocks noChangeArrowheads="1"/>
          </p:cNvSpPr>
          <p:nvPr/>
        </p:nvSpPr>
        <p:spPr bwMode="auto">
          <a:xfrm flipH="1">
            <a:off x="7391400" y="54102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8" name="AutoShape 13"/>
          <p:cNvSpPr>
            <a:spLocks noChangeArrowheads="1"/>
          </p:cNvSpPr>
          <p:nvPr/>
        </p:nvSpPr>
        <p:spPr bwMode="auto">
          <a:xfrm flipH="1">
            <a:off x="7391400" y="5943600"/>
            <a:ext cx="520700" cy="215900"/>
          </a:xfrm>
          <a:prstGeom prst="homePlate">
            <a:avLst>
              <a:gd name="adj" fmla="val 80392"/>
            </a:avLst>
          </a:prstGeom>
          <a:solidFill>
            <a:srgbClr val="FFCF0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9" name="Line 14"/>
          <p:cNvSpPr>
            <a:spLocks noChangeShapeType="1"/>
          </p:cNvSpPr>
          <p:nvPr/>
        </p:nvSpPr>
        <p:spPr bwMode="auto">
          <a:xfrm>
            <a:off x="6400800" y="2514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0" name="Line 15"/>
          <p:cNvSpPr>
            <a:spLocks noChangeShapeType="1"/>
          </p:cNvSpPr>
          <p:nvPr/>
        </p:nvSpPr>
        <p:spPr bwMode="auto">
          <a:xfrm>
            <a:off x="6400800" y="2895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1" name="Line 16"/>
          <p:cNvSpPr>
            <a:spLocks noChangeShapeType="1"/>
          </p:cNvSpPr>
          <p:nvPr/>
        </p:nvSpPr>
        <p:spPr bwMode="auto">
          <a:xfrm>
            <a:off x="6400800" y="32766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2" name="Line 17"/>
          <p:cNvSpPr>
            <a:spLocks noChangeShapeType="1"/>
          </p:cNvSpPr>
          <p:nvPr/>
        </p:nvSpPr>
        <p:spPr bwMode="auto">
          <a:xfrm>
            <a:off x="7086600" y="3810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3" name="Line 18"/>
          <p:cNvSpPr>
            <a:spLocks noChangeShapeType="1"/>
          </p:cNvSpPr>
          <p:nvPr/>
        </p:nvSpPr>
        <p:spPr bwMode="auto">
          <a:xfrm>
            <a:off x="7086600" y="4191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4" name="Line 19"/>
          <p:cNvSpPr>
            <a:spLocks noChangeShapeType="1"/>
          </p:cNvSpPr>
          <p:nvPr/>
        </p:nvSpPr>
        <p:spPr bwMode="auto">
          <a:xfrm>
            <a:off x="7086600" y="4572000"/>
            <a:ext cx="1066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5" name="Line 20"/>
          <p:cNvSpPr>
            <a:spLocks noChangeShapeType="1"/>
          </p:cNvSpPr>
          <p:nvPr/>
        </p:nvSpPr>
        <p:spPr bwMode="auto">
          <a:xfrm>
            <a:off x="6553200" y="5029200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auto">
          <a:xfrm>
            <a:off x="6553200" y="5486400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7" name="Line 22"/>
          <p:cNvSpPr>
            <a:spLocks noChangeShapeType="1"/>
          </p:cNvSpPr>
          <p:nvPr/>
        </p:nvSpPr>
        <p:spPr bwMode="auto">
          <a:xfrm>
            <a:off x="6629400" y="6019800"/>
            <a:ext cx="76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8" name="Line 23"/>
          <p:cNvSpPr>
            <a:spLocks noChangeShapeType="1"/>
          </p:cNvSpPr>
          <p:nvPr/>
        </p:nvSpPr>
        <p:spPr bwMode="auto">
          <a:xfrm flipV="1">
            <a:off x="4267200" y="2514600"/>
            <a:ext cx="16002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9" name="Line 24"/>
          <p:cNvSpPr>
            <a:spLocks noChangeShapeType="1"/>
          </p:cNvSpPr>
          <p:nvPr/>
        </p:nvSpPr>
        <p:spPr bwMode="auto">
          <a:xfrm flipV="1">
            <a:off x="4267200" y="2895600"/>
            <a:ext cx="16002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0" name="Line 25"/>
          <p:cNvSpPr>
            <a:spLocks noChangeShapeType="1"/>
          </p:cNvSpPr>
          <p:nvPr/>
        </p:nvSpPr>
        <p:spPr bwMode="auto">
          <a:xfrm>
            <a:off x="4267200" y="2971800"/>
            <a:ext cx="160020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1" name="Line 26"/>
          <p:cNvSpPr>
            <a:spLocks noChangeShapeType="1"/>
          </p:cNvSpPr>
          <p:nvPr/>
        </p:nvSpPr>
        <p:spPr bwMode="auto">
          <a:xfrm flipV="1">
            <a:off x="4267200" y="5029200"/>
            <a:ext cx="17526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2" name="Line 27"/>
          <p:cNvSpPr>
            <a:spLocks noChangeShapeType="1"/>
          </p:cNvSpPr>
          <p:nvPr/>
        </p:nvSpPr>
        <p:spPr bwMode="auto">
          <a:xfrm>
            <a:off x="4267200" y="5486400"/>
            <a:ext cx="1752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3" name="Line 28"/>
          <p:cNvSpPr>
            <a:spLocks noChangeShapeType="1"/>
          </p:cNvSpPr>
          <p:nvPr/>
        </p:nvSpPr>
        <p:spPr bwMode="auto">
          <a:xfrm>
            <a:off x="4267200" y="5486400"/>
            <a:ext cx="17526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4" name="Rectangle 29"/>
          <p:cNvSpPr>
            <a:spLocks noChangeArrowheads="1"/>
          </p:cNvSpPr>
          <p:nvPr/>
        </p:nvSpPr>
        <p:spPr bwMode="auto">
          <a:xfrm rot="5400000">
            <a:off x="7720013" y="2643187"/>
            <a:ext cx="1295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Bank </a:t>
            </a:r>
          </a:p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Accounts</a:t>
            </a:r>
          </a:p>
        </p:txBody>
      </p:sp>
      <p:sp>
        <p:nvSpPr>
          <p:cNvPr id="165" name="Rectangle 30"/>
          <p:cNvSpPr>
            <a:spLocks noChangeArrowheads="1"/>
          </p:cNvSpPr>
          <p:nvPr/>
        </p:nvSpPr>
        <p:spPr bwMode="auto">
          <a:xfrm>
            <a:off x="5943600" y="2362200"/>
            <a:ext cx="407988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6" name="Rectangle 31"/>
          <p:cNvSpPr>
            <a:spLocks noChangeArrowheads="1"/>
          </p:cNvSpPr>
          <p:nvPr/>
        </p:nvSpPr>
        <p:spPr bwMode="auto">
          <a:xfrm>
            <a:off x="5935663" y="27432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7" name="Rectangle 32"/>
          <p:cNvSpPr>
            <a:spLocks noChangeArrowheads="1"/>
          </p:cNvSpPr>
          <p:nvPr/>
        </p:nvSpPr>
        <p:spPr bwMode="auto">
          <a:xfrm>
            <a:off x="5935663" y="31242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8" name="Rectangle 33"/>
          <p:cNvSpPr>
            <a:spLocks noChangeArrowheads="1"/>
          </p:cNvSpPr>
          <p:nvPr/>
        </p:nvSpPr>
        <p:spPr bwMode="auto">
          <a:xfrm>
            <a:off x="6621463" y="36576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69" name="Rectangle 34"/>
          <p:cNvSpPr>
            <a:spLocks noChangeArrowheads="1"/>
          </p:cNvSpPr>
          <p:nvPr/>
        </p:nvSpPr>
        <p:spPr bwMode="auto">
          <a:xfrm>
            <a:off x="6621463" y="44196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0" name="Rectangle 35"/>
          <p:cNvSpPr>
            <a:spLocks noChangeArrowheads="1"/>
          </p:cNvSpPr>
          <p:nvPr/>
        </p:nvSpPr>
        <p:spPr bwMode="auto">
          <a:xfrm>
            <a:off x="6088063" y="48768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1" name="Rectangle 36"/>
          <p:cNvSpPr>
            <a:spLocks noChangeArrowheads="1"/>
          </p:cNvSpPr>
          <p:nvPr/>
        </p:nvSpPr>
        <p:spPr bwMode="auto">
          <a:xfrm>
            <a:off x="6088063" y="53340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2" name="Rectangle 37"/>
          <p:cNvSpPr>
            <a:spLocks noChangeArrowheads="1"/>
          </p:cNvSpPr>
          <p:nvPr/>
        </p:nvSpPr>
        <p:spPr bwMode="auto">
          <a:xfrm>
            <a:off x="6088063" y="5867400"/>
            <a:ext cx="407987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73" name="Oval 38"/>
          <p:cNvSpPr>
            <a:spLocks noChangeArrowheads="1"/>
          </p:cNvSpPr>
          <p:nvPr/>
        </p:nvSpPr>
        <p:spPr bwMode="auto">
          <a:xfrm>
            <a:off x="762000" y="3505200"/>
            <a:ext cx="1447800" cy="1447800"/>
          </a:xfrm>
          <a:prstGeom prst="ellipse">
            <a:avLst/>
          </a:prstGeom>
          <a:solidFill>
            <a:srgbClr val="FFCC00"/>
          </a:solidFill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Ministry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of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Finance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cxnSp>
        <p:nvCxnSpPr>
          <p:cNvPr id="174" name="AutoShape 39"/>
          <p:cNvCxnSpPr>
            <a:cxnSpLocks noChangeShapeType="1"/>
            <a:stCxn id="173" idx="6"/>
          </p:cNvCxnSpPr>
          <p:nvPr/>
        </p:nvCxnSpPr>
        <p:spPr bwMode="auto">
          <a:xfrm flipV="1">
            <a:off x="2224088" y="3124200"/>
            <a:ext cx="747712" cy="11049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cxnSp>
        <p:nvCxnSpPr>
          <p:cNvPr id="175" name="AutoShape 40"/>
          <p:cNvCxnSpPr>
            <a:cxnSpLocks noChangeShapeType="1"/>
            <a:stCxn id="173" idx="6"/>
            <a:endCxn id="139" idx="1"/>
          </p:cNvCxnSpPr>
          <p:nvPr/>
        </p:nvCxnSpPr>
        <p:spPr bwMode="auto">
          <a:xfrm flipV="1">
            <a:off x="2209800" y="4146550"/>
            <a:ext cx="838200" cy="825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cxnSp>
        <p:nvCxnSpPr>
          <p:cNvPr id="176" name="AutoShape 41"/>
          <p:cNvCxnSpPr>
            <a:cxnSpLocks noChangeShapeType="1"/>
            <a:stCxn id="173" idx="6"/>
          </p:cNvCxnSpPr>
          <p:nvPr/>
        </p:nvCxnSpPr>
        <p:spPr bwMode="auto">
          <a:xfrm>
            <a:off x="2224088" y="4229100"/>
            <a:ext cx="747712" cy="12573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arrow" w="med" len="med"/>
          </a:ln>
          <a:effectLst/>
        </p:spPr>
      </p:cxnSp>
      <p:sp>
        <p:nvSpPr>
          <p:cNvPr id="177" name="Rectangle 42"/>
          <p:cNvSpPr>
            <a:spLocks noChangeArrowheads="1"/>
          </p:cNvSpPr>
          <p:nvPr/>
        </p:nvSpPr>
        <p:spPr bwMode="auto">
          <a:xfrm>
            <a:off x="3048000" y="25146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Spending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Ministry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78" name="Rectangle 43"/>
          <p:cNvSpPr>
            <a:spLocks noChangeArrowheads="1"/>
          </p:cNvSpPr>
          <p:nvPr/>
        </p:nvSpPr>
        <p:spPr bwMode="auto">
          <a:xfrm>
            <a:off x="3048000" y="5105400"/>
            <a:ext cx="1206500" cy="8255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Spending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  <a:cs typeface="Arial" charset="0"/>
              </a:rPr>
              <a:t>Ministry</a:t>
            </a: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cxnSp>
        <p:nvCxnSpPr>
          <p:cNvPr id="179" name="AutoShape 44"/>
          <p:cNvCxnSpPr>
            <a:cxnSpLocks noChangeShapeType="1"/>
          </p:cNvCxnSpPr>
          <p:nvPr/>
        </p:nvCxnSpPr>
        <p:spPr bwMode="auto">
          <a:xfrm>
            <a:off x="4267200" y="4191000"/>
            <a:ext cx="22860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80" name="AutoShape 45"/>
          <p:cNvCxnSpPr>
            <a:cxnSpLocks noChangeShapeType="1"/>
          </p:cNvCxnSpPr>
          <p:nvPr/>
        </p:nvCxnSpPr>
        <p:spPr bwMode="auto">
          <a:xfrm>
            <a:off x="4267200" y="4191000"/>
            <a:ext cx="2286000" cy="381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181" name="AutoShape 46"/>
          <p:cNvCxnSpPr>
            <a:cxnSpLocks noChangeShapeType="1"/>
          </p:cNvCxnSpPr>
          <p:nvPr/>
        </p:nvCxnSpPr>
        <p:spPr bwMode="auto">
          <a:xfrm flipV="1">
            <a:off x="4267200" y="3886200"/>
            <a:ext cx="2286000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182" name="Rectangle 48"/>
          <p:cNvSpPr>
            <a:spLocks noChangeArrowheads="1"/>
          </p:cNvSpPr>
          <p:nvPr/>
        </p:nvSpPr>
        <p:spPr bwMode="auto">
          <a:xfrm>
            <a:off x="6629400" y="4038600"/>
            <a:ext cx="407988" cy="287338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marL="342900" marR="0" lvl="0" indent="-342900" algn="ctr" defTabSz="914400" eaLnBrk="0" fontAlgn="auto" latinLnBrk="0" hangingPunct="0">
              <a:lnSpc>
                <a:spcPct val="100000"/>
              </a:lnSpc>
              <a:spcBef>
                <a:spcPct val="10000"/>
              </a:spcBef>
              <a:spcAft>
                <a:spcPct val="10000"/>
              </a:spcAft>
              <a:buClr>
                <a:srgbClr val="333399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charset="0"/>
              </a:rPr>
              <a:t>SU</a:t>
            </a:r>
          </a:p>
        </p:txBody>
      </p:sp>
      <p:sp>
        <p:nvSpPr>
          <p:cNvPr id="183" name="Text Box 47"/>
          <p:cNvSpPr txBox="1">
            <a:spLocks noChangeArrowheads="1"/>
          </p:cNvSpPr>
          <p:nvPr/>
        </p:nvSpPr>
        <p:spPr bwMode="auto">
          <a:xfrm>
            <a:off x="5105400" y="6324600"/>
            <a:ext cx="3886200" cy="369332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latin typeface="Arial" charset="0"/>
                <a:cs typeface="Arial" charset="0"/>
              </a:rPr>
              <a:t>SU = Spending Units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Legacy Banking Arrangements</a:t>
            </a:r>
            <a:br>
              <a:rPr lang="en-US" dirty="0" smtClean="0"/>
            </a:br>
            <a:r>
              <a:rPr lang="en-US" dirty="0" smtClean="0"/>
              <a:t>Typical disadvantages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Fragmented banking structure </a:t>
            </a:r>
          </a:p>
          <a:p>
            <a:pPr lvl="1"/>
            <a:r>
              <a:rPr lang="en-US" sz="1600" dirty="0" smtClean="0"/>
              <a:t>M</a:t>
            </a:r>
            <a:r>
              <a:rPr lang="en-US" sz="1600" dirty="0" smtClean="0"/>
              <a:t>ultiple  </a:t>
            </a:r>
            <a:r>
              <a:rPr lang="en-US" sz="1600" dirty="0" smtClean="0"/>
              <a:t>government bank accounts exist making treasury oversight difficult</a:t>
            </a:r>
          </a:p>
          <a:p>
            <a:r>
              <a:rPr lang="en-US" sz="2000" dirty="0" smtClean="0"/>
              <a:t>Daily balances in bank accounts essentially unknown to Treasury</a:t>
            </a:r>
          </a:p>
          <a:p>
            <a:pPr lvl="1"/>
            <a:r>
              <a:rPr lang="en-US" sz="1600" dirty="0" smtClean="0"/>
              <a:t>N</a:t>
            </a:r>
            <a:r>
              <a:rPr lang="en-US" sz="1600" dirty="0" smtClean="0"/>
              <a:t>o </a:t>
            </a:r>
            <a:r>
              <a:rPr lang="en-US" sz="1600" dirty="0" smtClean="0"/>
              <a:t>timely aggregation of information on balances </a:t>
            </a:r>
          </a:p>
          <a:p>
            <a:r>
              <a:rPr lang="en-US" sz="2000" dirty="0" smtClean="0"/>
              <a:t>No rigorous bank reconciliation </a:t>
            </a:r>
          </a:p>
          <a:p>
            <a:pPr lvl="1"/>
            <a:r>
              <a:rPr lang="en-US" sz="1600" dirty="0" smtClean="0"/>
              <a:t>A</a:t>
            </a:r>
            <a:r>
              <a:rPr lang="en-US" sz="1600" dirty="0" smtClean="0"/>
              <a:t>t </a:t>
            </a:r>
            <a:r>
              <a:rPr lang="en-US" sz="1600" dirty="0" smtClean="0"/>
              <a:t>spending unit level</a:t>
            </a:r>
          </a:p>
          <a:p>
            <a:r>
              <a:rPr lang="en-NZ" sz="2000" dirty="0" smtClean="0"/>
              <a:t>Unnecessary disbursement of cash to these accounts even when there is unspent balance</a:t>
            </a:r>
          </a:p>
          <a:p>
            <a:pPr lvl="1"/>
            <a:r>
              <a:rPr lang="en-NZ" sz="1600" dirty="0" smtClean="0"/>
              <a:t>Cash not allocated to highest priorities or unnecessary debt </a:t>
            </a:r>
          </a:p>
          <a:p>
            <a:r>
              <a:rPr lang="en-US" sz="2000" dirty="0" smtClean="0"/>
              <a:t>Cannot make aggregate cash flow forecasts</a:t>
            </a:r>
          </a:p>
          <a:p>
            <a:pPr lvl="1"/>
            <a:r>
              <a:rPr lang="en-US" sz="1600" dirty="0" smtClean="0"/>
              <a:t>Forecasts can only be of disbursements from Treasury to spending units</a:t>
            </a:r>
          </a:p>
          <a:p>
            <a:pPr>
              <a:buNone/>
            </a:pPr>
            <a:endParaRPr lang="en-NZ" sz="2000" dirty="0" smtClean="0"/>
          </a:p>
          <a:p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BEB2-FD22-4626-98DE-32B0998DCC6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TSA System Introduction</a:t>
            </a:r>
            <a:br>
              <a:rPr lang="en-US" dirty="0" smtClean="0"/>
            </a:br>
            <a:r>
              <a:rPr lang="en-US" dirty="0" smtClean="0"/>
              <a:t>Key features of TSA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000" b="0" dirty="0" smtClean="0"/>
              <a:t>TSA system is a unified structure of bank accounts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C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an 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be single bank account or set of linked bank accounts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O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nly 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one account - the main or top account - has a positive or negative balance at the end of each day’s operations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O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ther 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linked accounts are zero-balance accounts - their balances are eliminated by replenishment, sweeping or set-off at the end of each day’s operations</a:t>
            </a:r>
          </a:p>
          <a:p>
            <a:pPr>
              <a:spcAft>
                <a:spcPts val="600"/>
              </a:spcAft>
            </a:pPr>
            <a:r>
              <a:rPr lang="en-US" sz="2000" b="0" dirty="0" smtClean="0"/>
              <a:t>All accounts are in national currency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Foreign currency accounts usually not considered part of the TSA system  </a:t>
            </a:r>
            <a:endParaRPr lang="en-US" sz="1600" b="0" dirty="0" smtClean="0"/>
          </a:p>
          <a:p>
            <a:pPr>
              <a:spcAft>
                <a:spcPts val="600"/>
              </a:spcAft>
            </a:pPr>
            <a:r>
              <a:rPr lang="en-US" sz="2000" b="0" dirty="0" smtClean="0"/>
              <a:t>The </a:t>
            </a:r>
            <a:r>
              <a:rPr lang="en-US" sz="2000" b="0" dirty="0" err="1" smtClean="0"/>
              <a:t>MoF</a:t>
            </a:r>
            <a:r>
              <a:rPr lang="en-US" sz="2000" b="0" dirty="0" smtClean="0"/>
              <a:t>/Treasury has full control over all accounts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O</a:t>
            </a:r>
            <a:r>
              <a:rPr lang="en-US" sz="1600" b="0" dirty="0" smtClean="0"/>
              <a:t>pening</a:t>
            </a:r>
            <a:r>
              <a:rPr lang="en-US" sz="1600" b="0" dirty="0" smtClean="0"/>
              <a:t>, closing, access to transaction data, ability to intervene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/>
              <a:t>B</a:t>
            </a:r>
            <a:r>
              <a:rPr lang="en-US" sz="1600" b="0" dirty="0" smtClean="0"/>
              <a:t>ut </a:t>
            </a:r>
            <a:r>
              <a:rPr lang="en-US" sz="1600" b="0" dirty="0" smtClean="0"/>
              <a:t>regular day-to-day operations by </a:t>
            </a:r>
            <a:r>
              <a:rPr lang="en-US" sz="1600" dirty="0" smtClean="0"/>
              <a:t>spending unit</a:t>
            </a:r>
            <a:r>
              <a:rPr lang="en-US" sz="1600" b="0" dirty="0" smtClean="0"/>
              <a:t>s and revenue agencies</a:t>
            </a:r>
          </a:p>
          <a:p>
            <a:endParaRPr lang="en-US" sz="2000" b="0" dirty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TSA System Introduction</a:t>
            </a:r>
            <a:br>
              <a:rPr lang="en-US" dirty="0" smtClean="0"/>
            </a:br>
            <a:r>
              <a:rPr lang="en-US" dirty="0" smtClean="0"/>
              <a:t>Typical </a:t>
            </a: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600" b="0" dirty="0" smtClean="0"/>
              <a:t> </a:t>
            </a:r>
            <a:endParaRPr lang="en-US" sz="2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16" name="Rectangle 3"/>
          <p:cNvSpPr txBox="1">
            <a:spLocks noChangeArrowheads="1"/>
          </p:cNvSpPr>
          <p:nvPr/>
        </p:nvSpPr>
        <p:spPr bwMode="auto">
          <a:xfrm>
            <a:off x="609600" y="1905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1" i="0" u="none" strike="noStrike" kern="0" cap="none" spc="0" normalizeH="0" baseline="0" noProof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7" name="Text Box 4"/>
          <p:cNvSpPr txBox="1">
            <a:spLocks noChangeArrowheads="1"/>
          </p:cNvSpPr>
          <p:nvPr/>
        </p:nvSpPr>
        <p:spPr bwMode="auto">
          <a:xfrm>
            <a:off x="7010400" y="3124200"/>
            <a:ext cx="785813" cy="287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tIns="0" bIns="0"/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s-ES" sz="10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18" name="Rectangle 5"/>
          <p:cNvSpPr>
            <a:spLocks noChangeArrowheads="1"/>
          </p:cNvSpPr>
          <p:nvPr/>
        </p:nvSpPr>
        <p:spPr bwMode="auto">
          <a:xfrm>
            <a:off x="7086600" y="30480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9" name="Rectangle 6"/>
          <p:cNvSpPr>
            <a:spLocks noChangeArrowheads="1"/>
          </p:cNvSpPr>
          <p:nvPr/>
        </p:nvSpPr>
        <p:spPr bwMode="auto">
          <a:xfrm>
            <a:off x="7086600" y="37338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0" name="Rectangle 7"/>
          <p:cNvSpPr>
            <a:spLocks noChangeArrowheads="1"/>
          </p:cNvSpPr>
          <p:nvPr/>
        </p:nvSpPr>
        <p:spPr bwMode="auto">
          <a:xfrm>
            <a:off x="7086600" y="43434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1" name="Rectangle 8"/>
          <p:cNvSpPr>
            <a:spLocks noChangeArrowheads="1"/>
          </p:cNvSpPr>
          <p:nvPr/>
        </p:nvSpPr>
        <p:spPr bwMode="auto">
          <a:xfrm>
            <a:off x="7086600" y="50292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2" name="Rectangle 9"/>
          <p:cNvSpPr>
            <a:spLocks noChangeArrowheads="1"/>
          </p:cNvSpPr>
          <p:nvPr/>
        </p:nvSpPr>
        <p:spPr bwMode="auto">
          <a:xfrm>
            <a:off x="7086600" y="5638800"/>
            <a:ext cx="522288" cy="334963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3" name="Text Box 10"/>
          <p:cNvSpPr txBox="1">
            <a:spLocks noChangeArrowheads="1"/>
          </p:cNvSpPr>
          <p:nvPr/>
        </p:nvSpPr>
        <p:spPr bwMode="auto">
          <a:xfrm>
            <a:off x="7086600" y="3276600"/>
            <a:ext cx="880049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000" b="1" dirty="0">
                <a:solidFill>
                  <a:srgbClr val="3333CC"/>
                </a:solidFill>
                <a:latin typeface="+mn-lt"/>
                <a:cs typeface="Times New Roman" pitchFamily="18" charset="0"/>
              </a:rPr>
              <a:t>Debt </a:t>
            </a:r>
            <a:r>
              <a:rPr lang="en-US" sz="1000" b="1" dirty="0" smtClean="0">
                <a:solidFill>
                  <a:srgbClr val="3333CC"/>
                </a:solidFill>
                <a:latin typeface="+mn-lt"/>
                <a:cs typeface="Times New Roman" pitchFamily="18" charset="0"/>
              </a:rPr>
              <a:t>servicing</a:t>
            </a:r>
            <a:endParaRPr lang="en-US" sz="1000" b="1" dirty="0">
              <a:solidFill>
                <a:srgbClr val="3333CC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224" name="Text Box 11"/>
          <p:cNvSpPr txBox="1">
            <a:spLocks noChangeArrowheads="1"/>
          </p:cNvSpPr>
          <p:nvPr/>
        </p:nvSpPr>
        <p:spPr bwMode="auto">
          <a:xfrm>
            <a:off x="7030166" y="3927476"/>
            <a:ext cx="638325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000" b="1" dirty="0">
                <a:solidFill>
                  <a:srgbClr val="3333CC"/>
                </a:solidFill>
                <a:latin typeface="+mn-lt"/>
              </a:rPr>
              <a:t>Subsidies</a:t>
            </a:r>
          </a:p>
        </p:txBody>
      </p:sp>
      <p:sp>
        <p:nvSpPr>
          <p:cNvPr id="225" name="Text Box 12"/>
          <p:cNvSpPr txBox="1">
            <a:spLocks noChangeArrowheads="1"/>
          </p:cNvSpPr>
          <p:nvPr/>
        </p:nvSpPr>
        <p:spPr bwMode="auto">
          <a:xfrm>
            <a:off x="6999972" y="4524374"/>
            <a:ext cx="1171796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ctr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000" b="1" dirty="0">
                <a:solidFill>
                  <a:srgbClr val="3333CC"/>
                </a:solidFill>
                <a:latin typeface="+mn-lt"/>
              </a:rPr>
              <a:t>Local governments</a:t>
            </a:r>
          </a:p>
        </p:txBody>
      </p:sp>
      <p:sp>
        <p:nvSpPr>
          <p:cNvPr id="226" name="Text Box 13"/>
          <p:cNvSpPr txBox="1">
            <a:spLocks noChangeArrowheads="1"/>
          </p:cNvSpPr>
          <p:nvPr/>
        </p:nvSpPr>
        <p:spPr bwMode="auto">
          <a:xfrm>
            <a:off x="7086600" y="5214938"/>
            <a:ext cx="581891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000" b="1" dirty="0">
                <a:solidFill>
                  <a:srgbClr val="3333CC"/>
                </a:solidFill>
                <a:latin typeface="+mn-lt"/>
              </a:rPr>
              <a:t>Suppliers</a:t>
            </a:r>
          </a:p>
        </p:txBody>
      </p:sp>
      <p:sp>
        <p:nvSpPr>
          <p:cNvPr id="227" name="Text Box 14"/>
          <p:cNvSpPr txBox="1">
            <a:spLocks noChangeArrowheads="1"/>
          </p:cNvSpPr>
          <p:nvPr/>
        </p:nvSpPr>
        <p:spPr bwMode="auto">
          <a:xfrm>
            <a:off x="7030166" y="5859462"/>
            <a:ext cx="836769" cy="3847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marL="342900" indent="-342900" algn="ctr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000" b="1" dirty="0">
                <a:solidFill>
                  <a:srgbClr val="3333CC"/>
                </a:solidFill>
                <a:latin typeface="+mn-lt"/>
              </a:rPr>
              <a:t>Wage earners</a:t>
            </a:r>
          </a:p>
        </p:txBody>
      </p:sp>
      <p:grpSp>
        <p:nvGrpSpPr>
          <p:cNvPr id="228" name="Group 15"/>
          <p:cNvGrpSpPr>
            <a:grpSpLocks/>
          </p:cNvGrpSpPr>
          <p:nvPr/>
        </p:nvGrpSpPr>
        <p:grpSpPr bwMode="auto">
          <a:xfrm>
            <a:off x="4876800" y="3657600"/>
            <a:ext cx="2133600" cy="2152650"/>
            <a:chOff x="3072" y="2304"/>
            <a:chExt cx="1344" cy="1356"/>
          </a:xfrm>
        </p:grpSpPr>
        <p:sp>
          <p:nvSpPr>
            <p:cNvPr id="229" name="Line 16"/>
            <p:cNvSpPr>
              <a:spLocks noChangeShapeType="1"/>
            </p:cNvSpPr>
            <p:nvPr/>
          </p:nvSpPr>
          <p:spPr bwMode="auto">
            <a:xfrm>
              <a:off x="3072" y="2304"/>
              <a:ext cx="0" cy="13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0" name="Line 17"/>
            <p:cNvSpPr>
              <a:spLocks noChangeShapeType="1"/>
            </p:cNvSpPr>
            <p:nvPr/>
          </p:nvSpPr>
          <p:spPr bwMode="auto">
            <a:xfrm flipV="1">
              <a:off x="3072" y="3648"/>
              <a:ext cx="1344" cy="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1" name="Line 18"/>
            <p:cNvSpPr>
              <a:spLocks noChangeShapeType="1"/>
            </p:cNvSpPr>
            <p:nvPr/>
          </p:nvSpPr>
          <p:spPr bwMode="auto">
            <a:xfrm flipH="1">
              <a:off x="3072" y="3264"/>
              <a:ext cx="1344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2" name="Line 19"/>
          <p:cNvSpPr>
            <a:spLocks noChangeShapeType="1"/>
          </p:cNvSpPr>
          <p:nvPr/>
        </p:nvSpPr>
        <p:spPr bwMode="auto">
          <a:xfrm flipV="1">
            <a:off x="1600200" y="2497138"/>
            <a:ext cx="0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3" name="Line 20"/>
          <p:cNvSpPr>
            <a:spLocks noChangeShapeType="1"/>
          </p:cNvSpPr>
          <p:nvPr/>
        </p:nvSpPr>
        <p:spPr bwMode="auto">
          <a:xfrm>
            <a:off x="1600200" y="2514600"/>
            <a:ext cx="449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4" name="Line 21"/>
          <p:cNvSpPr>
            <a:spLocks noChangeShapeType="1"/>
          </p:cNvSpPr>
          <p:nvPr/>
        </p:nvSpPr>
        <p:spPr bwMode="auto">
          <a:xfrm>
            <a:off x="6096000" y="2514600"/>
            <a:ext cx="0" cy="2009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5" name="Line 22"/>
          <p:cNvSpPr>
            <a:spLocks noChangeShapeType="1"/>
          </p:cNvSpPr>
          <p:nvPr/>
        </p:nvSpPr>
        <p:spPr bwMode="auto">
          <a:xfrm>
            <a:off x="6096000" y="44958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" name="Line 23"/>
          <p:cNvSpPr>
            <a:spLocks noChangeShapeType="1"/>
          </p:cNvSpPr>
          <p:nvPr/>
        </p:nvSpPr>
        <p:spPr bwMode="auto">
          <a:xfrm>
            <a:off x="6096000" y="38862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7" name="Line 24"/>
          <p:cNvSpPr>
            <a:spLocks noChangeShapeType="1"/>
          </p:cNvSpPr>
          <p:nvPr/>
        </p:nvSpPr>
        <p:spPr bwMode="auto">
          <a:xfrm>
            <a:off x="6096000" y="3276600"/>
            <a:ext cx="895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8" name="Text Box 25"/>
          <p:cNvSpPr txBox="1">
            <a:spLocks noChangeArrowheads="1"/>
          </p:cNvSpPr>
          <p:nvPr/>
        </p:nvSpPr>
        <p:spPr bwMode="auto">
          <a:xfrm>
            <a:off x="4343400" y="20574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39" name="Text Box 26"/>
          <p:cNvSpPr txBox="1">
            <a:spLocks noChangeArrowheads="1"/>
          </p:cNvSpPr>
          <p:nvPr/>
        </p:nvSpPr>
        <p:spPr bwMode="auto">
          <a:xfrm>
            <a:off x="2362200" y="20574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0" name="Text Box 27"/>
          <p:cNvSpPr txBox="1">
            <a:spLocks noChangeArrowheads="1"/>
          </p:cNvSpPr>
          <p:nvPr/>
        </p:nvSpPr>
        <p:spPr bwMode="auto">
          <a:xfrm rot="-5400000" flipH="1" flipV="1">
            <a:off x="6045994" y="26408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1" name="Text Box 28"/>
          <p:cNvSpPr txBox="1">
            <a:spLocks noChangeArrowheads="1"/>
          </p:cNvSpPr>
          <p:nvPr/>
        </p:nvSpPr>
        <p:spPr bwMode="auto">
          <a:xfrm rot="-5400000" flipH="1" flipV="1">
            <a:off x="6045994" y="32504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2" name="Text Box 29"/>
          <p:cNvSpPr txBox="1">
            <a:spLocks noChangeArrowheads="1"/>
          </p:cNvSpPr>
          <p:nvPr/>
        </p:nvSpPr>
        <p:spPr bwMode="auto">
          <a:xfrm rot="-5400000" flipH="1" flipV="1">
            <a:off x="6045994" y="3936206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3" name="Text Box 30"/>
          <p:cNvSpPr txBox="1">
            <a:spLocks noChangeArrowheads="1"/>
          </p:cNvSpPr>
          <p:nvPr/>
        </p:nvSpPr>
        <p:spPr bwMode="auto">
          <a:xfrm>
            <a:off x="4664075" y="3733800"/>
            <a:ext cx="36512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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4" name="Text Box 31"/>
          <p:cNvSpPr txBox="1">
            <a:spLocks noChangeArrowheads="1"/>
          </p:cNvSpPr>
          <p:nvPr/>
        </p:nvSpPr>
        <p:spPr bwMode="auto">
          <a:xfrm>
            <a:off x="4648200" y="4953000"/>
            <a:ext cx="36512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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5" name="Text Box 32"/>
          <p:cNvSpPr txBox="1">
            <a:spLocks noChangeArrowheads="1"/>
          </p:cNvSpPr>
          <p:nvPr/>
        </p:nvSpPr>
        <p:spPr bwMode="auto">
          <a:xfrm>
            <a:off x="5943600" y="4724400"/>
            <a:ext cx="4476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6" name="Text Box 33"/>
          <p:cNvSpPr txBox="1">
            <a:spLocks noChangeArrowheads="1"/>
          </p:cNvSpPr>
          <p:nvPr/>
        </p:nvSpPr>
        <p:spPr bwMode="auto">
          <a:xfrm>
            <a:off x="5943600" y="5334000"/>
            <a:ext cx="346075" cy="703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25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</a:t>
            </a:r>
            <a:endParaRPr lang="en-US" sz="1600" b="1">
              <a:solidFill>
                <a:schemeClr val="tx2"/>
              </a:solidFill>
              <a:latin typeface="Times New Roman" pitchFamily="18" charset="0"/>
            </a:endParaRPr>
          </a:p>
        </p:txBody>
      </p:sp>
      <p:grpSp>
        <p:nvGrpSpPr>
          <p:cNvPr id="247" name="Group 34"/>
          <p:cNvGrpSpPr>
            <a:grpSpLocks/>
          </p:cNvGrpSpPr>
          <p:nvPr/>
        </p:nvGrpSpPr>
        <p:grpSpPr bwMode="auto">
          <a:xfrm>
            <a:off x="838200" y="3144838"/>
            <a:ext cx="4114800" cy="3248025"/>
            <a:chOff x="528" y="1920"/>
            <a:chExt cx="2592" cy="2046"/>
          </a:xfrm>
        </p:grpSpPr>
        <p:sp>
          <p:nvSpPr>
            <p:cNvPr id="248" name="Text Box 35"/>
            <p:cNvSpPr txBox="1">
              <a:spLocks noChangeArrowheads="1"/>
            </p:cNvSpPr>
            <p:nvPr/>
          </p:nvSpPr>
          <p:spPr bwMode="auto">
            <a:xfrm>
              <a:off x="1344" y="2496"/>
              <a:ext cx="816" cy="407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1200" b="1" dirty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Daily 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Settlement </a:t>
              </a:r>
              <a:r>
                <a:rPr lang="en-US" sz="1200" dirty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w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ith </a:t>
              </a:r>
              <a:r>
                <a:rPr lang="en-US" sz="1200" b="1" dirty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TSA</a:t>
              </a:r>
            </a:p>
          </p:txBody>
        </p:sp>
        <p:sp>
          <p:nvSpPr>
            <p:cNvPr id="249" name="Line 36"/>
            <p:cNvSpPr>
              <a:spLocks noChangeShapeType="1"/>
            </p:cNvSpPr>
            <p:nvPr/>
          </p:nvSpPr>
          <p:spPr bwMode="auto">
            <a:xfrm flipV="1">
              <a:off x="1795" y="2244"/>
              <a:ext cx="0" cy="1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0" name="AutoShape 37"/>
            <p:cNvSpPr>
              <a:spLocks noChangeArrowheads="1"/>
            </p:cNvSpPr>
            <p:nvPr/>
          </p:nvSpPr>
          <p:spPr bwMode="auto">
            <a:xfrm>
              <a:off x="1565" y="2041"/>
              <a:ext cx="461" cy="169"/>
            </a:xfrm>
            <a:prstGeom prst="leftRightArrow">
              <a:avLst>
                <a:gd name="adj1" fmla="val 50000"/>
                <a:gd name="adj2" fmla="val 54556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" name="AutoShape 38"/>
            <p:cNvSpPr>
              <a:spLocks noChangeArrowheads="1"/>
            </p:cNvSpPr>
            <p:nvPr/>
          </p:nvSpPr>
          <p:spPr bwMode="auto">
            <a:xfrm>
              <a:off x="2602" y="3325"/>
              <a:ext cx="307" cy="271"/>
            </a:xfrm>
            <a:prstGeom prst="diamond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" name="AutoShape 39"/>
            <p:cNvSpPr>
              <a:spLocks noChangeArrowheads="1"/>
            </p:cNvSpPr>
            <p:nvPr/>
          </p:nvSpPr>
          <p:spPr bwMode="auto">
            <a:xfrm>
              <a:off x="528" y="1920"/>
              <a:ext cx="1008" cy="459"/>
            </a:xfrm>
            <a:prstGeom prst="octagon">
              <a:avLst>
                <a:gd name="adj" fmla="val 29282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lnSpc>
                  <a:spcPct val="110000"/>
                </a:lnSpc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1600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TSA</a:t>
              </a:r>
              <a:endParaRPr lang="en-US" sz="1600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3" name="AutoShape 40"/>
            <p:cNvSpPr>
              <a:spLocks noChangeArrowheads="1"/>
            </p:cNvSpPr>
            <p:nvPr/>
          </p:nvSpPr>
          <p:spPr bwMode="auto">
            <a:xfrm>
              <a:off x="2029" y="1920"/>
              <a:ext cx="1091" cy="467"/>
            </a:xfrm>
            <a:prstGeom prst="octagon">
              <a:avLst>
                <a:gd name="adj" fmla="val 29282"/>
              </a:avLst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lnSpc>
                  <a:spcPct val="110000"/>
                </a:lnSpc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1200" b="1" dirty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Transit 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zero-balance 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bank accounts </a:t>
              </a:r>
              <a:endParaRPr lang="en-US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4" name="AutoShape 41"/>
            <p:cNvSpPr>
              <a:spLocks noChangeArrowheads="1"/>
            </p:cNvSpPr>
            <p:nvPr/>
          </p:nvSpPr>
          <p:spPr bwMode="auto">
            <a:xfrm>
              <a:off x="2102" y="3325"/>
              <a:ext cx="308" cy="271"/>
            </a:xfrm>
            <a:prstGeom prst="diamond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Text Box 42"/>
            <p:cNvSpPr txBox="1">
              <a:spLocks noChangeArrowheads="1"/>
            </p:cNvSpPr>
            <p:nvPr/>
          </p:nvSpPr>
          <p:spPr bwMode="auto">
            <a:xfrm>
              <a:off x="1956" y="3668"/>
              <a:ext cx="972" cy="29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lnSpc>
                  <a:spcPct val="25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Taxpayers</a:t>
              </a:r>
              <a:endParaRPr lang="en-US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56" name="Line 43"/>
            <p:cNvSpPr>
              <a:spLocks noChangeShapeType="1"/>
            </p:cNvSpPr>
            <p:nvPr/>
          </p:nvSpPr>
          <p:spPr bwMode="auto">
            <a:xfrm flipV="1">
              <a:off x="2256" y="2413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7" name="Line 44"/>
            <p:cNvSpPr>
              <a:spLocks noChangeShapeType="1"/>
            </p:cNvSpPr>
            <p:nvPr/>
          </p:nvSpPr>
          <p:spPr bwMode="auto">
            <a:xfrm flipV="1">
              <a:off x="2755" y="2413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8" name="AutoShape 45"/>
            <p:cNvSpPr>
              <a:spLocks noChangeArrowheads="1"/>
            </p:cNvSpPr>
            <p:nvPr/>
          </p:nvSpPr>
          <p:spPr bwMode="auto">
            <a:xfrm>
              <a:off x="806" y="3224"/>
              <a:ext cx="461" cy="40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" name="Text Box 46"/>
            <p:cNvSpPr txBox="1">
              <a:spLocks noChangeArrowheads="1"/>
            </p:cNvSpPr>
            <p:nvPr/>
          </p:nvSpPr>
          <p:spPr bwMode="auto">
            <a:xfrm>
              <a:off x="528" y="3668"/>
              <a:ext cx="1124" cy="29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lnSpc>
                  <a:spcPct val="25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1200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 </a:t>
              </a:r>
              <a:r>
                <a:rPr lang="en-US" sz="1200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    </a:t>
              </a:r>
              <a:r>
                <a:rPr lang="en-US" sz="1200" b="1" dirty="0" smtClean="0">
                  <a:solidFill>
                    <a:srgbClr val="3333CC"/>
                  </a:solidFill>
                  <a:latin typeface="+mn-lt"/>
                  <a:cs typeface="Times New Roman" pitchFamily="18" charset="0"/>
                </a:rPr>
                <a:t>   Borrowings </a:t>
              </a:r>
              <a:endParaRPr lang="en-US" sz="1200" b="1" dirty="0">
                <a:solidFill>
                  <a:srgbClr val="3333CC"/>
                </a:solidFill>
                <a:latin typeface="+mn-lt"/>
                <a:cs typeface="Times New Roman" pitchFamily="18" charset="0"/>
              </a:endParaRPr>
            </a:p>
          </p:txBody>
        </p:sp>
        <p:sp>
          <p:nvSpPr>
            <p:cNvPr id="260" name="Line 47"/>
            <p:cNvSpPr>
              <a:spLocks noChangeShapeType="1"/>
            </p:cNvSpPr>
            <p:nvPr/>
          </p:nvSpPr>
          <p:spPr bwMode="auto">
            <a:xfrm flipV="1">
              <a:off x="1027" y="2413"/>
              <a:ext cx="0" cy="8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II. TSA System Introduction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International trend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/>
              <a:t>Strong international trend to consolidate banking arrangements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OECD, middle income, transition and developing countries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Nearby countries with TSAs include Russia, Ukraine, Turkey, Kazakhstan, Uzbekistan, Armenia, </a:t>
            </a:r>
            <a:r>
              <a:rPr lang="en-US" sz="1600" dirty="0" err="1" smtClean="0">
                <a:solidFill>
                  <a:srgbClr val="800000"/>
                </a:solidFill>
              </a:rPr>
              <a:t>Azerbaijian</a:t>
            </a:r>
            <a:r>
              <a:rPr lang="en-US" sz="1600" dirty="0" smtClean="0">
                <a:solidFill>
                  <a:srgbClr val="800000"/>
                </a:solidFill>
              </a:rPr>
              <a:t>, Georgia and Tajikistan</a:t>
            </a:r>
          </a:p>
          <a:p>
            <a:pPr>
              <a:buFont typeface="Arial" pitchFamily="34" charset="0"/>
              <a:buChar char="•"/>
            </a:pPr>
            <a:r>
              <a:rPr lang="en-US" sz="2000" b="0" dirty="0" smtClean="0"/>
              <a:t>Process of establishing and expanding TSAs still continuing, e.g.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Azerbaijan and Uzbekistan have nearly finished TSA establishment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Tajikistan is committed to expand TSA to cover pension fund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G</a:t>
            </a:r>
            <a:r>
              <a:rPr lang="en-US" sz="1600" b="0" dirty="0" smtClean="0">
                <a:solidFill>
                  <a:srgbClr val="800000"/>
                </a:solidFill>
              </a:rPr>
              <a:t>eorgia is committed to expand TSA to cover all extra-budgetary central government entities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solidFill>
                  <a:srgbClr val="800000"/>
                </a:solidFill>
              </a:rPr>
              <a:t>Kyrgyz Republic is committed to establish TSA in near term</a:t>
            </a:r>
            <a:endParaRPr lang="en-US" sz="1600" b="0" dirty="0" smtClean="0">
              <a:solidFill>
                <a:srgbClr val="8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b="0" dirty="0" smtClean="0"/>
              <a:t>TSA proved its value again in 2008-09 global financial crisis</a:t>
            </a:r>
          </a:p>
          <a:p>
            <a:pPr lvl="1">
              <a:spcBef>
                <a:spcPts val="480"/>
              </a:spcBef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Some countries believe that they would not have coped without the TSA</a:t>
            </a:r>
          </a:p>
          <a:p>
            <a:pPr lvl="1">
              <a:spcBef>
                <a:spcPts val="480"/>
              </a:spcBef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It enabled them to maintain control of cash even under great stress </a:t>
            </a:r>
          </a:p>
          <a:p>
            <a:pPr lvl="1">
              <a:buNone/>
            </a:pPr>
            <a:endParaRPr lang="en-US" sz="1600" b="0" dirty="0" smtClean="0"/>
          </a:p>
          <a:p>
            <a:pPr lvl="1">
              <a:buFont typeface="Arial" pitchFamily="34" charset="0"/>
              <a:buChar char="•"/>
            </a:pPr>
            <a:endParaRPr lang="en-US" sz="1600" b="0" dirty="0" smtClean="0"/>
          </a:p>
          <a:p>
            <a:pPr>
              <a:buNone/>
            </a:pPr>
            <a:endParaRPr lang="en-US" sz="2000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800000"/>
                </a:solidFill>
              </a:rPr>
              <a:t>II. TSA System Introduction</a:t>
            </a:r>
            <a:br>
              <a:rPr lang="en-US" dirty="0" smtClean="0">
                <a:solidFill>
                  <a:srgbClr val="800000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Advantages 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>
              <a:spcBef>
                <a:spcPts val="48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ea typeface="+mn-ea"/>
              </a:rPr>
              <a:t>No idle cash</a:t>
            </a:r>
          </a:p>
          <a:p>
            <a:pPr marL="747713" lvl="2" indent="-284163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A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vailable 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cash can be allocated to highest priority use</a:t>
            </a:r>
          </a:p>
          <a:p>
            <a:pPr marL="747713" lvl="2" indent="-284163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B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orrowing </a:t>
            </a:r>
            <a:r>
              <a:rPr lang="en-US" sz="1600" dirty="0" smtClean="0">
                <a:solidFill>
                  <a:srgbClr val="800000"/>
                </a:solidFill>
                <a:ea typeface="+mn-ea"/>
              </a:rPr>
              <a:t>minimized and surplus cash invested to best effect</a:t>
            </a:r>
          </a:p>
          <a:p>
            <a:pPr marL="347663" lvl="1" indent="-347663">
              <a:spcBef>
                <a:spcPts val="48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  <a:ea typeface="+mn-ea"/>
              </a:rPr>
              <a:t>Up-to-date information and reporting on all cash flows and balances</a:t>
            </a:r>
          </a:p>
          <a:p>
            <a:pPr marL="747713" lvl="2" indent="-284163">
              <a:spcBef>
                <a:spcPts val="384"/>
              </a:spcBef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ea typeface="+mn-ea"/>
              </a:rPr>
              <a:t>Ability for Treasury to execute cash management decisions quickly</a:t>
            </a:r>
          </a:p>
          <a:p>
            <a:pPr marL="347663" lvl="2" indent="-347663">
              <a:spcBef>
                <a:spcPts val="480"/>
              </a:spcBef>
              <a:buFont typeface="Arial" pitchFamily="34" charset="0"/>
              <a:buChar char="•"/>
            </a:pPr>
            <a:r>
              <a:rPr lang="en-US" sz="2000" dirty="0" smtClean="0"/>
              <a:t>Reduced operational risk</a:t>
            </a:r>
          </a:p>
          <a:p>
            <a:pPr lvl="1">
              <a:spcBef>
                <a:spcPts val="384"/>
              </a:spcBef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Facilitating daily reconciliation between bank accounts and ledger accounts</a:t>
            </a:r>
          </a:p>
          <a:p>
            <a:pPr lvl="1">
              <a:spcBef>
                <a:spcPts val="384"/>
              </a:spcBef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Allowing Treasury intervention to prevent suspicious transactions</a:t>
            </a:r>
          </a:p>
          <a:p>
            <a:pPr lvl="1">
              <a:spcBef>
                <a:spcPts val="384"/>
              </a:spcBef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Strengthening control over transactions by providing the Treasury with more direct, timely and comprehensive information</a:t>
            </a:r>
            <a:endParaRPr lang="en-US" sz="1600" dirty="0" smtClean="0">
              <a:solidFill>
                <a:srgbClr val="800000"/>
              </a:solidFill>
            </a:endParaRPr>
          </a:p>
          <a:p>
            <a:r>
              <a:rPr lang="en-US" sz="2000" b="0" dirty="0" smtClean="0"/>
              <a:t>Control of credit risk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Controlling counterparty risk in investment of surplus cash</a:t>
            </a:r>
          </a:p>
          <a:p>
            <a:pPr lvl="1">
              <a:spcAft>
                <a:spcPts val="600"/>
              </a:spcAft>
            </a:pPr>
            <a:r>
              <a:rPr lang="en-US" sz="1600" dirty="0" smtClean="0">
                <a:cs typeface="Times New Roman" pitchFamily="18" charset="0"/>
              </a:rPr>
              <a:t>Maintaining the government’s creditworthiness by timely payment</a:t>
            </a:r>
          </a:p>
          <a:p>
            <a:pPr marL="342900" lvl="1" indent="-342900">
              <a:buNone/>
            </a:pPr>
            <a:endParaRPr lang="en-US" sz="1600" dirty="0" smtClean="0">
              <a:cs typeface="Times New Roman" pitchFamily="18" charset="0"/>
            </a:endParaRPr>
          </a:p>
          <a:p>
            <a:endParaRPr lang="en-US" sz="2000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Challenges </a:t>
            </a:r>
            <a:r>
              <a:rPr lang="en-US" dirty="0" smtClean="0"/>
              <a:t>of Introducing </a:t>
            </a:r>
            <a:r>
              <a:rPr lang="en-US" dirty="0" smtClean="0"/>
              <a:t>TSA System</a:t>
            </a:r>
            <a:br>
              <a:rPr lang="en-US" dirty="0" smtClean="0"/>
            </a:br>
            <a:r>
              <a:rPr lang="en-US" dirty="0" smtClean="0"/>
              <a:t>Institutional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lvl="1" indent="-3476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Coverage</a:t>
            </a:r>
          </a:p>
          <a:p>
            <a:pPr marL="747713" lvl="2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</a:rPr>
              <a:t>E</a:t>
            </a:r>
            <a:r>
              <a:rPr lang="en-US" sz="1600" dirty="0" smtClean="0">
                <a:solidFill>
                  <a:srgbClr val="800000"/>
                </a:solidFill>
              </a:rPr>
              <a:t>xtra-budgetary </a:t>
            </a:r>
            <a:r>
              <a:rPr lang="en-US" sz="1600" dirty="0" smtClean="0">
                <a:solidFill>
                  <a:srgbClr val="800000"/>
                </a:solidFill>
              </a:rPr>
              <a:t>entities, special funds, local government, public corporations</a:t>
            </a:r>
          </a:p>
          <a:p>
            <a:pPr marL="404813" lvl="3" indent="-404813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Political economy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B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enefits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of not ceding control of cash to the center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E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fficiency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and improved accountability claims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 marL="347663" lvl="2" indent="-347663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Monetary policy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T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ransparency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and predictability in the government’s cash flows 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D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aily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interbank settlement wash-up</a:t>
            </a:r>
          </a:p>
          <a:p>
            <a:pPr marL="404813" lvl="3" indent="-404813"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Implications of membership of interbank payments system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C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orrespondent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account at the central bank</a:t>
            </a: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−"/>
            </a:pP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ncreased </a:t>
            </a:r>
            <a:r>
              <a:rPr lang="en-US" sz="1600" dirty="0" smtClean="0">
                <a:solidFill>
                  <a:srgbClr val="800000"/>
                </a:solidFill>
                <a:cs typeface="Times New Roman" pitchFamily="18" charset="0"/>
              </a:rPr>
              <a:t>internal control responsibilities for the Treasury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 marL="804863" lvl="3" indent="-347663">
              <a:spcAft>
                <a:spcPts val="600"/>
              </a:spcAft>
              <a:buFont typeface="Arial" pitchFamily="34" charset="0"/>
              <a:buChar char="•"/>
            </a:pPr>
            <a:endParaRPr lang="en-US" sz="1800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aly-G20 Budget Institutions Consultation-Consolidated Slide Pack-May 17 201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Italy-G20 Budget Institutions Consultation-Consolidated Slide Pack-May 17 2013</Template>
  <TotalTime>9768</TotalTime>
  <Words>1052</Words>
  <Application>Microsoft Office PowerPoint</Application>
  <PresentationFormat>On-screen Show (4:3)</PresentationFormat>
  <Paragraphs>254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Italy-G20 Budget Institutions Consultation-Consolidated Slide Pack-May 17 2013</vt:lpstr>
      <vt:lpstr>  John Zohrab Fiscal Affairs Department, IMF  </vt:lpstr>
      <vt:lpstr> Outline of Presentation</vt:lpstr>
      <vt:lpstr>I. Legacy Banking Arrangements Typical Structure</vt:lpstr>
      <vt:lpstr>I. Legacy Banking Arrangements Typical disadvantages</vt:lpstr>
      <vt:lpstr>II. TSA System Introduction Key features of TSA system</vt:lpstr>
      <vt:lpstr>II. TSA System Introduction Typical structure</vt:lpstr>
      <vt:lpstr>II. TSA System Introduction International trend </vt:lpstr>
      <vt:lpstr>   II. TSA System Introduction Advantages </vt:lpstr>
      <vt:lpstr>III. Challenges of Introducing TSA System Institutional</vt:lpstr>
      <vt:lpstr>III. Challenges of Introducing TSA System Technical</vt:lpstr>
      <vt:lpstr>IV. TSA Structure Illustrative Options Summary</vt:lpstr>
      <vt:lpstr>IV. TSA Structure Illustrative Options Centralized TSA structure</vt:lpstr>
      <vt:lpstr>IV. TSA Structure Illustrative Options Centralized transactional banking</vt:lpstr>
      <vt:lpstr>IV. TSA Structure Illustrative Options Decentralized TSA structure</vt:lpstr>
      <vt:lpstr>IV. TSA Structure Illustrative Options Decentralized transactional banking</vt:lpstr>
      <vt:lpstr>IV. TSA Structure Illustrative Options Hybrid TSA structure</vt:lpstr>
      <vt:lpstr>IV. TSA Structure Illustrative Options Hybrid transactional banking</vt:lpstr>
      <vt:lpstr>V. Conclusion Implementation challenges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UK’s fiscal watchdog: a view from the kennel</dc:title>
  <dc:creator>TJosephs</dc:creator>
  <cp:keywords>2007-04-19</cp:keywords>
  <cp:lastModifiedBy>JZohrabLOCAL</cp:lastModifiedBy>
  <cp:revision>1160</cp:revision>
  <dcterms:created xsi:type="dcterms:W3CDTF">2013-05-21T21:21:00Z</dcterms:created>
  <dcterms:modified xsi:type="dcterms:W3CDTF">2015-07-21T05:58:55Z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1243674342</vt:i4>
  </property>
  <property fmtid="{D5CDD505-2E9C-101B-9397-08002B2CF9AE}" pid="4" name="_EmailSubject">
    <vt:lpwstr>Presentations in English</vt:lpwstr>
  </property>
  <property fmtid="{D5CDD505-2E9C-101B-9397-08002B2CF9AE}" pid="5" name="_AuthorEmail">
    <vt:lpwstr>THansen@imf.org</vt:lpwstr>
  </property>
  <property fmtid="{D5CDD505-2E9C-101B-9397-08002B2CF9AE}" pid="6" name="_AuthorEmailDisplayName">
    <vt:lpwstr>Hansen, Torben Steen</vt:lpwstr>
  </property>
  <property fmtid="{D5CDD505-2E9C-101B-9397-08002B2CF9AE}" pid="7" name="_PreviousAdHocReviewCycleID">
    <vt:i4>921748737</vt:i4>
  </property>
</Properties>
</file>