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3" r:id="rId7"/>
    <p:sldId id="318" r:id="rId8"/>
    <p:sldId id="274" r:id="rId9"/>
    <p:sldId id="275" r:id="rId10"/>
    <p:sldId id="276" r:id="rId11"/>
    <p:sldId id="259" r:id="rId12"/>
    <p:sldId id="260" r:id="rId13"/>
    <p:sldId id="266" r:id="rId14"/>
    <p:sldId id="267" r:id="rId15"/>
    <p:sldId id="272" r:id="rId16"/>
    <p:sldId id="317" r:id="rId17"/>
    <p:sldId id="269" r:id="rId18"/>
    <p:sldId id="270" r:id="rId19"/>
    <p:sldId id="271" r:id="rId20"/>
    <p:sldId id="277" r:id="rId21"/>
    <p:sldId id="283" r:id="rId22"/>
    <p:sldId id="278" r:id="rId23"/>
    <p:sldId id="284" r:id="rId24"/>
    <p:sldId id="286" r:id="rId25"/>
    <p:sldId id="290" r:id="rId26"/>
    <p:sldId id="291" r:id="rId27"/>
    <p:sldId id="292" r:id="rId28"/>
    <p:sldId id="293" r:id="rId29"/>
    <p:sldId id="294" r:id="rId30"/>
    <p:sldId id="299" r:id="rId31"/>
    <p:sldId id="300" r:id="rId32"/>
    <p:sldId id="301" r:id="rId33"/>
    <p:sldId id="302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08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CFF"/>
    <a:srgbClr val="65D7FF"/>
    <a:srgbClr val="F5CBF2"/>
    <a:srgbClr val="FFFFFF"/>
    <a:srgbClr val="DD73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416" autoAdjust="0"/>
  </p:normalViewPr>
  <p:slideViewPr>
    <p:cSldViewPr>
      <p:cViewPr>
        <p:scale>
          <a:sx n="60" d="100"/>
          <a:sy n="60" d="100"/>
        </p:scale>
        <p:origin x="-143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9ADA82-BA63-4DCD-BA50-A7B68E5116AD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1DDABBE-B309-4676-982F-4ED850759593}">
      <dgm:prSet phldrT="[Text]" custT="1"/>
      <dgm:spPr/>
      <dgm:t>
        <a:bodyPr/>
        <a:lstStyle/>
        <a:p>
          <a:r>
            <a:rPr lang="fa-IR" sz="1800" dirty="0" smtClean="0">
              <a:cs typeface="B Titr" pitchFamily="2" charset="-78"/>
            </a:rPr>
            <a:t>حسابداری بر مبنای تعهدی</a:t>
          </a:r>
          <a:endParaRPr lang="en-US" sz="1800" dirty="0">
            <a:cs typeface="B Titr" pitchFamily="2" charset="-78"/>
          </a:endParaRPr>
        </a:p>
      </dgm:t>
    </dgm:pt>
    <dgm:pt modelId="{F6845758-D583-447C-B620-97A394277FD3}" type="parTrans" cxnId="{BE8D9804-24E3-4ADF-BE9D-9E7F25F04EFB}">
      <dgm:prSet/>
      <dgm:spPr/>
      <dgm:t>
        <a:bodyPr/>
        <a:lstStyle/>
        <a:p>
          <a:endParaRPr lang="en-US"/>
        </a:p>
      </dgm:t>
    </dgm:pt>
    <dgm:pt modelId="{089AE229-F920-496C-A1A7-15326D7AB5F7}" type="sibTrans" cxnId="{BE8D9804-24E3-4ADF-BE9D-9E7F25F04EFB}">
      <dgm:prSet/>
      <dgm:spPr/>
      <dgm:t>
        <a:bodyPr/>
        <a:lstStyle/>
        <a:p>
          <a:endParaRPr lang="en-US"/>
        </a:p>
      </dgm:t>
    </dgm:pt>
    <dgm:pt modelId="{9E5181A9-EAA1-4A09-B809-4C9074D5ADD6}">
      <dgm:prSet phldrT="[Text]" custT="1"/>
      <dgm:spPr/>
      <dgm:t>
        <a:bodyPr/>
        <a:lstStyle/>
        <a:p>
          <a:r>
            <a:rPr lang="fa-IR" sz="1800" dirty="0" smtClean="0">
              <a:cs typeface="B Titr" pitchFamily="2" charset="-78"/>
            </a:rPr>
            <a:t>بودجه ریزی مبتنی بر عملکرد</a:t>
          </a:r>
          <a:endParaRPr lang="en-US" sz="1800" dirty="0">
            <a:cs typeface="B Titr" pitchFamily="2" charset="-78"/>
          </a:endParaRPr>
        </a:p>
      </dgm:t>
    </dgm:pt>
    <dgm:pt modelId="{BA904CC0-5973-47EB-9B26-411082ADBB1B}" type="parTrans" cxnId="{C2D7CB47-4942-4675-87E4-7E3B81A7ECE6}">
      <dgm:prSet/>
      <dgm:spPr/>
      <dgm:t>
        <a:bodyPr/>
        <a:lstStyle/>
        <a:p>
          <a:endParaRPr lang="en-US"/>
        </a:p>
      </dgm:t>
    </dgm:pt>
    <dgm:pt modelId="{B14319BB-F7FA-4791-837D-A5D7D0327640}" type="sibTrans" cxnId="{C2D7CB47-4942-4675-87E4-7E3B81A7ECE6}">
      <dgm:prSet/>
      <dgm:spPr/>
      <dgm:t>
        <a:bodyPr/>
        <a:lstStyle/>
        <a:p>
          <a:endParaRPr lang="en-US"/>
        </a:p>
      </dgm:t>
    </dgm:pt>
    <dgm:pt modelId="{2F8238D3-3F41-4783-821F-6EAB79A6E340}">
      <dgm:prSet phldrT="[Text]" custT="1"/>
      <dgm:spPr/>
      <dgm:t>
        <a:bodyPr/>
        <a:lstStyle/>
        <a:p>
          <a:r>
            <a:rPr lang="fa-IR" sz="1800" dirty="0" smtClean="0">
              <a:cs typeface="B Titr" pitchFamily="2" charset="-78"/>
            </a:rPr>
            <a:t>حسابداری بهای تمام شده</a:t>
          </a:r>
          <a:endParaRPr lang="en-US" sz="1800" dirty="0">
            <a:cs typeface="B Titr" pitchFamily="2" charset="-78"/>
          </a:endParaRPr>
        </a:p>
      </dgm:t>
    </dgm:pt>
    <dgm:pt modelId="{C3FEB174-9374-4DB7-98C2-6E7B183771FE}" type="sibTrans" cxnId="{E387C8AB-8494-4B06-8E2C-CFBEA249654C}">
      <dgm:prSet/>
      <dgm:spPr/>
      <dgm:t>
        <a:bodyPr/>
        <a:lstStyle/>
        <a:p>
          <a:endParaRPr lang="en-US"/>
        </a:p>
      </dgm:t>
    </dgm:pt>
    <dgm:pt modelId="{2894E2DC-5112-4BF0-8BBB-6CAE6F26525E}" type="parTrans" cxnId="{E387C8AB-8494-4B06-8E2C-CFBEA249654C}">
      <dgm:prSet/>
      <dgm:spPr/>
      <dgm:t>
        <a:bodyPr/>
        <a:lstStyle/>
        <a:p>
          <a:endParaRPr lang="en-US"/>
        </a:p>
      </dgm:t>
    </dgm:pt>
    <dgm:pt modelId="{0AB66874-0D07-4E8E-AAA6-508672FA0D21}" type="pres">
      <dgm:prSet presAssocID="{EB9ADA82-BA63-4DCD-BA50-A7B68E5116A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CA809BB-ED1E-488A-A403-1CB843B2E7EF}" type="pres">
      <dgm:prSet presAssocID="{71DDABBE-B309-4676-982F-4ED850759593}" presName="Accent1" presStyleCnt="0"/>
      <dgm:spPr/>
    </dgm:pt>
    <dgm:pt modelId="{1688CBEB-6177-4169-93F4-DD3EF1A7C954}" type="pres">
      <dgm:prSet presAssocID="{71DDABBE-B309-4676-982F-4ED850759593}" presName="Accent" presStyleLbl="node1" presStyleIdx="0" presStyleCnt="3" custLinFactNeighborX="2462"/>
      <dgm:spPr/>
    </dgm:pt>
    <dgm:pt modelId="{E6A54A3D-546F-4343-8F22-12A3E589D5DC}" type="pres">
      <dgm:prSet presAssocID="{71DDABBE-B309-4676-982F-4ED850759593}" presName="Parent1" presStyleLbl="revTx" presStyleIdx="0" presStyleCnt="3" custLinFactNeighborX="5064" custLinFactNeighborY="-423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407CC9-4BED-4AF0-A1EF-D1251982C390}" type="pres">
      <dgm:prSet presAssocID="{2F8238D3-3F41-4783-821F-6EAB79A6E340}" presName="Accent2" presStyleCnt="0"/>
      <dgm:spPr/>
    </dgm:pt>
    <dgm:pt modelId="{D1EE2BA2-87A9-4473-93BE-7E5013FA1145}" type="pres">
      <dgm:prSet presAssocID="{2F8238D3-3F41-4783-821F-6EAB79A6E340}" presName="Accent" presStyleLbl="node1" presStyleIdx="1" presStyleCnt="3"/>
      <dgm:spPr/>
    </dgm:pt>
    <dgm:pt modelId="{6E6FDEE6-5A7D-44E8-A8A3-4B39C2FF87F2}" type="pres">
      <dgm:prSet presAssocID="{2F8238D3-3F41-4783-821F-6EAB79A6E340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EAD1F9-6551-4351-8DBE-B18902627415}" type="pres">
      <dgm:prSet presAssocID="{9E5181A9-EAA1-4A09-B809-4C9074D5ADD6}" presName="Accent3" presStyleCnt="0"/>
      <dgm:spPr/>
    </dgm:pt>
    <dgm:pt modelId="{63B5F74F-B20E-4B36-AA75-0C8CC2621A6C}" type="pres">
      <dgm:prSet presAssocID="{9E5181A9-EAA1-4A09-B809-4C9074D5ADD6}" presName="Accent" presStyleLbl="node1" presStyleIdx="2" presStyleCnt="3"/>
      <dgm:spPr/>
    </dgm:pt>
    <dgm:pt modelId="{F94AC39C-04A1-46E5-95D1-C79759F5294E}" type="pres">
      <dgm:prSet presAssocID="{9E5181A9-EAA1-4A09-B809-4C9074D5ADD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8D9804-24E3-4ADF-BE9D-9E7F25F04EFB}" srcId="{EB9ADA82-BA63-4DCD-BA50-A7B68E5116AD}" destId="{71DDABBE-B309-4676-982F-4ED850759593}" srcOrd="0" destOrd="0" parTransId="{F6845758-D583-447C-B620-97A394277FD3}" sibTransId="{089AE229-F920-496C-A1A7-15326D7AB5F7}"/>
    <dgm:cxn modelId="{C2D7CB47-4942-4675-87E4-7E3B81A7ECE6}" srcId="{EB9ADA82-BA63-4DCD-BA50-A7B68E5116AD}" destId="{9E5181A9-EAA1-4A09-B809-4C9074D5ADD6}" srcOrd="2" destOrd="0" parTransId="{BA904CC0-5973-47EB-9B26-411082ADBB1B}" sibTransId="{B14319BB-F7FA-4791-837D-A5D7D0327640}"/>
    <dgm:cxn modelId="{FCD07573-F177-4611-81A5-CD0369A4AF49}" type="presOf" srcId="{9E5181A9-EAA1-4A09-B809-4C9074D5ADD6}" destId="{F94AC39C-04A1-46E5-95D1-C79759F5294E}" srcOrd="0" destOrd="0" presId="urn:microsoft.com/office/officeart/2009/layout/CircleArrowProcess"/>
    <dgm:cxn modelId="{65FCE0BD-100B-4FA9-8971-073103A024AD}" type="presOf" srcId="{71DDABBE-B309-4676-982F-4ED850759593}" destId="{E6A54A3D-546F-4343-8F22-12A3E589D5DC}" srcOrd="0" destOrd="0" presId="urn:microsoft.com/office/officeart/2009/layout/CircleArrowProcess"/>
    <dgm:cxn modelId="{E387C8AB-8494-4B06-8E2C-CFBEA249654C}" srcId="{EB9ADA82-BA63-4DCD-BA50-A7B68E5116AD}" destId="{2F8238D3-3F41-4783-821F-6EAB79A6E340}" srcOrd="1" destOrd="0" parTransId="{2894E2DC-5112-4BF0-8BBB-6CAE6F26525E}" sibTransId="{C3FEB174-9374-4DB7-98C2-6E7B183771FE}"/>
    <dgm:cxn modelId="{774C1D27-C94E-40A8-948B-E63C26847263}" type="presOf" srcId="{EB9ADA82-BA63-4DCD-BA50-A7B68E5116AD}" destId="{0AB66874-0D07-4E8E-AAA6-508672FA0D21}" srcOrd="0" destOrd="0" presId="urn:microsoft.com/office/officeart/2009/layout/CircleArrowProcess"/>
    <dgm:cxn modelId="{387B7E99-0C74-4C1C-B705-07C65C34250C}" type="presOf" srcId="{2F8238D3-3F41-4783-821F-6EAB79A6E340}" destId="{6E6FDEE6-5A7D-44E8-A8A3-4B39C2FF87F2}" srcOrd="0" destOrd="0" presId="urn:microsoft.com/office/officeart/2009/layout/CircleArrowProcess"/>
    <dgm:cxn modelId="{CF6D3034-5451-4431-81A1-D9A0660B357F}" type="presParOf" srcId="{0AB66874-0D07-4E8E-AAA6-508672FA0D21}" destId="{1CA809BB-ED1E-488A-A403-1CB843B2E7EF}" srcOrd="0" destOrd="0" presId="urn:microsoft.com/office/officeart/2009/layout/CircleArrowProcess"/>
    <dgm:cxn modelId="{38C6C5CE-BB3B-4051-8E01-4D7231134C60}" type="presParOf" srcId="{1CA809BB-ED1E-488A-A403-1CB843B2E7EF}" destId="{1688CBEB-6177-4169-93F4-DD3EF1A7C954}" srcOrd="0" destOrd="0" presId="urn:microsoft.com/office/officeart/2009/layout/CircleArrowProcess"/>
    <dgm:cxn modelId="{DDE3D6A1-CE38-4A82-A6E2-D2FE4F9A0B98}" type="presParOf" srcId="{0AB66874-0D07-4E8E-AAA6-508672FA0D21}" destId="{E6A54A3D-546F-4343-8F22-12A3E589D5DC}" srcOrd="1" destOrd="0" presId="urn:microsoft.com/office/officeart/2009/layout/CircleArrowProcess"/>
    <dgm:cxn modelId="{5F03F027-B719-482C-AC6F-74951F5ACB13}" type="presParOf" srcId="{0AB66874-0D07-4E8E-AAA6-508672FA0D21}" destId="{E6407CC9-4BED-4AF0-A1EF-D1251982C390}" srcOrd="2" destOrd="0" presId="urn:microsoft.com/office/officeart/2009/layout/CircleArrowProcess"/>
    <dgm:cxn modelId="{9E065BF5-1C2D-4931-AE71-36C11BDE05D2}" type="presParOf" srcId="{E6407CC9-4BED-4AF0-A1EF-D1251982C390}" destId="{D1EE2BA2-87A9-4473-93BE-7E5013FA1145}" srcOrd="0" destOrd="0" presId="urn:microsoft.com/office/officeart/2009/layout/CircleArrowProcess"/>
    <dgm:cxn modelId="{02B46B96-F814-4EBE-8B3F-7E747F4AA95E}" type="presParOf" srcId="{0AB66874-0D07-4E8E-AAA6-508672FA0D21}" destId="{6E6FDEE6-5A7D-44E8-A8A3-4B39C2FF87F2}" srcOrd="3" destOrd="0" presId="urn:microsoft.com/office/officeart/2009/layout/CircleArrowProcess"/>
    <dgm:cxn modelId="{DA10F325-16B5-43B2-BBA6-C0DC6F77E708}" type="presParOf" srcId="{0AB66874-0D07-4E8E-AAA6-508672FA0D21}" destId="{EBEAD1F9-6551-4351-8DBE-B18902627415}" srcOrd="4" destOrd="0" presId="urn:microsoft.com/office/officeart/2009/layout/CircleArrowProcess"/>
    <dgm:cxn modelId="{EEBAB938-9B11-44BF-94A1-DBB3F537F94E}" type="presParOf" srcId="{EBEAD1F9-6551-4351-8DBE-B18902627415}" destId="{63B5F74F-B20E-4B36-AA75-0C8CC2621A6C}" srcOrd="0" destOrd="0" presId="urn:microsoft.com/office/officeart/2009/layout/CircleArrowProcess"/>
    <dgm:cxn modelId="{D06C1F44-D44D-42D8-BC26-831CB58122A2}" type="presParOf" srcId="{0AB66874-0D07-4E8E-AAA6-508672FA0D21}" destId="{F94AC39C-04A1-46E5-95D1-C79759F5294E}" srcOrd="5" destOrd="0" presId="urn:microsoft.com/office/officeart/2009/layout/CircleArrowProcess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40481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12888" y="216058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EB1F5-EA1E-44AF-8732-CADCCACA7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AFCC2-DB00-4DC1-8AC4-98EE3FA93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5363" y="274638"/>
            <a:ext cx="16906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8538" y="274638"/>
            <a:ext cx="49244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7F9D4-BBBE-45CE-83BF-311E17718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B93A8-38C2-4790-9F21-8CC77D86D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94C4B-316B-4D6F-8D97-A8CF7585B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8538" y="1600200"/>
            <a:ext cx="33067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7700" y="1600200"/>
            <a:ext cx="33083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3F8B3-E849-479F-9646-118B42A0F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5943B-1955-450A-AC66-3BDBC71EF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901BF-90BF-4CDF-9850-F0884FA07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AFC59-D18B-4221-A85C-8EBBF0342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A887E-9B03-4A27-8ED0-5947647CD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736F-D203-4A16-AF73-34EE6DA7E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274638"/>
            <a:ext cx="6767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68538" y="1600200"/>
            <a:ext cx="67675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F7C66E6-AC9A-4B4E-A2FF-15F51B6AE8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بودجه‌ريزي عملياتي .jpg"/>
          <p:cNvPicPr>
            <a:picLocks noChangeAspect="1"/>
          </p:cNvPicPr>
          <p:nvPr/>
        </p:nvPicPr>
        <p:blipFill>
          <a:blip r:embed="rId2" cstate="print"/>
          <a:srcRect l="41406" t="75000"/>
          <a:stretch>
            <a:fillRect/>
          </a:stretch>
        </p:blipFill>
        <p:spPr>
          <a:xfrm>
            <a:off x="3357554" y="4643446"/>
            <a:ext cx="5357818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3042" y="2214554"/>
            <a:ext cx="7772400" cy="1470025"/>
          </a:xfrm>
        </p:spPr>
        <p:txBody>
          <a:bodyPr/>
          <a:lstStyle/>
          <a:p>
            <a:pPr eaLnBrk="1" hangingPunct="1"/>
            <a:r>
              <a:rPr lang="fa-IR" sz="4000" dirty="0" smtClean="0">
                <a:cs typeface="B Titr" pitchFamily="2" charset="-78"/>
              </a:rPr>
              <a:t>نظام حسابداری بخش عمومی</a:t>
            </a:r>
          </a:p>
        </p:txBody>
      </p:sp>
      <p:pic>
        <p:nvPicPr>
          <p:cNvPr id="3077" name="Picture 6" descr="21405_720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3" y="428625"/>
            <a:ext cx="1789112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ntitled-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28736"/>
            <a:ext cx="3253044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ar-SA" sz="2800">
                <a:cs typeface="B Titr" pitchFamily="2" charset="-78"/>
              </a:rPr>
              <a:t>گزارشگري مالي </a:t>
            </a:r>
            <a:r>
              <a:rPr lang="fa-IR" sz="2800" dirty="0">
                <a:cs typeface="B Titr" pitchFamily="2" charset="-78"/>
              </a:rPr>
              <a:t>بخش عمومی</a:t>
            </a:r>
            <a:endParaRPr lang="fa-IR" sz="28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2263" y="1142984"/>
            <a:ext cx="8464579" cy="4500594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fa-IR" sz="2400" dirty="0" smtClean="0">
                <a:cs typeface="B Titr" pitchFamily="2" charset="-78"/>
              </a:rPr>
              <a:t> فرم </a:t>
            </a:r>
            <a:r>
              <a:rPr lang="fa-IR" sz="2400" dirty="0">
                <a:cs typeface="B Titr" pitchFamily="2" charset="-78"/>
              </a:rPr>
              <a:t>های تفریغ بودجه</a:t>
            </a:r>
          </a:p>
          <a:p>
            <a:pPr marL="0" indent="0" algn="just" rtl="1" eaLnBrk="1" hangingPunct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fa-IR" sz="2400" dirty="0" smtClean="0">
                <a:cs typeface="B Titr" pitchFamily="2" charset="-78"/>
              </a:rPr>
              <a:t> صورت </a:t>
            </a:r>
            <a:r>
              <a:rPr lang="fa-IR" sz="2400" dirty="0">
                <a:cs typeface="B Titr" pitchFamily="2" charset="-78"/>
              </a:rPr>
              <a:t>های مالی</a:t>
            </a:r>
          </a:p>
          <a:p>
            <a:pPr lvl="3" algn="r" rtl="1">
              <a:buFont typeface="Wingdings" pitchFamily="2" charset="2"/>
              <a:buChar char="Ø"/>
            </a:pPr>
            <a:r>
              <a:rPr lang="fa-IR" sz="3200" dirty="0" smtClean="0">
                <a:cs typeface="B Zar" pitchFamily="2" charset="-78"/>
              </a:rPr>
              <a:t>صورت وضعیت مالی </a:t>
            </a:r>
            <a:endParaRPr lang="en-US" sz="3200" dirty="0" smtClean="0">
              <a:cs typeface="B Zar" pitchFamily="2" charset="-78"/>
            </a:endParaRPr>
          </a:p>
          <a:p>
            <a:pPr lvl="3" algn="r" rtl="1">
              <a:buFont typeface="Wingdings" pitchFamily="2" charset="2"/>
              <a:buChar char="Ø"/>
            </a:pPr>
            <a:r>
              <a:rPr lang="fa-IR" sz="3200" dirty="0" smtClean="0">
                <a:cs typeface="B Zar" pitchFamily="2" charset="-78"/>
              </a:rPr>
              <a:t>صورت تغییرات در وضعیت مالی </a:t>
            </a:r>
            <a:endParaRPr lang="en-US" sz="3200" dirty="0" smtClean="0">
              <a:cs typeface="B Zar" pitchFamily="2" charset="-78"/>
            </a:endParaRPr>
          </a:p>
          <a:p>
            <a:pPr lvl="3" algn="r" rtl="1">
              <a:buFont typeface="Wingdings" pitchFamily="2" charset="2"/>
              <a:buChar char="Ø"/>
            </a:pPr>
            <a:r>
              <a:rPr lang="fa-IR" sz="3200" dirty="0" smtClean="0">
                <a:cs typeface="B Zar" pitchFamily="2" charset="-78"/>
              </a:rPr>
              <a:t>گردش حساب تغییرات در ارزش خالص </a:t>
            </a:r>
            <a:endParaRPr lang="en-US" sz="3200" dirty="0" smtClean="0">
              <a:cs typeface="B Zar" pitchFamily="2" charset="-78"/>
            </a:endParaRPr>
          </a:p>
          <a:p>
            <a:pPr lvl="3" algn="r" rtl="1">
              <a:buFont typeface="Wingdings" pitchFamily="2" charset="2"/>
              <a:buChar char="Ø"/>
            </a:pPr>
            <a:r>
              <a:rPr lang="fa-IR" sz="3200" dirty="0" smtClean="0">
                <a:cs typeface="B Zar" pitchFamily="2" charset="-78"/>
              </a:rPr>
              <a:t>صورت مقایسه بودجه و عملکرد و</a:t>
            </a:r>
            <a:endParaRPr lang="en-US" sz="3200" dirty="0" smtClean="0">
              <a:cs typeface="B Zar" pitchFamily="2" charset="-78"/>
            </a:endParaRPr>
          </a:p>
          <a:p>
            <a:pPr lvl="3" algn="r" rtl="1">
              <a:buFont typeface="Wingdings" pitchFamily="2" charset="2"/>
              <a:buChar char="Ø"/>
            </a:pPr>
            <a:r>
              <a:rPr lang="fa-IR" sz="3200" dirty="0" smtClean="0">
                <a:cs typeface="B Zar" pitchFamily="2" charset="-78"/>
              </a:rPr>
              <a:t>یادداشتهای توضیحی</a:t>
            </a:r>
            <a:endParaRPr lang="en-US" sz="3200" dirty="0" smtClean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q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1" y="669539"/>
          <a:ext cx="8929717" cy="5924277"/>
        </p:xfrm>
        <a:graphic>
          <a:graphicData uri="http://schemas.openxmlformats.org/drawingml/2006/table">
            <a:tbl>
              <a:tblPr rtl="1"/>
              <a:tblGrid>
                <a:gridCol w="2567097"/>
                <a:gridCol w="496970"/>
                <a:gridCol w="662627"/>
                <a:gridCol w="662627"/>
                <a:gridCol w="2650510"/>
                <a:gridCol w="496970"/>
                <a:gridCol w="662627"/>
                <a:gridCol w="730289"/>
              </a:tblGrid>
              <a:tr h="259215"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>
                          <a:latin typeface="Times New Roman"/>
                          <a:ea typeface="Times New Roman"/>
                          <a:cs typeface="B Titr"/>
                        </a:rPr>
                        <a:t>داراییها</a:t>
                      </a:r>
                      <a:endParaRPr lang="en-US" sz="11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>
                          <a:latin typeface="Times New Roman"/>
                          <a:ea typeface="Times New Roman"/>
                          <a:cs typeface="B Titr"/>
                        </a:rPr>
                        <a:t>یادداشت</a:t>
                      </a:r>
                      <a:endParaRPr lang="en-US" sz="11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latin typeface="Times New Roman"/>
                          <a:ea typeface="Times New Roman"/>
                          <a:cs typeface="B Titr"/>
                        </a:rPr>
                        <a:t>29/12/2×13</a:t>
                      </a:r>
                      <a:endParaRPr lang="en-US" sz="105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latin typeface="Times New Roman"/>
                          <a:ea typeface="Times New Roman"/>
                          <a:cs typeface="B Titr"/>
                        </a:rPr>
                        <a:t>29/12/1×13</a:t>
                      </a:r>
                      <a:endParaRPr lang="en-US" sz="105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>
                          <a:latin typeface="Times New Roman"/>
                          <a:ea typeface="Times New Roman"/>
                          <a:cs typeface="B Titr"/>
                        </a:rPr>
                        <a:t>بدهیها و ارزش خالص</a:t>
                      </a:r>
                      <a:endParaRPr lang="en-US" sz="11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>
                          <a:latin typeface="Times New Roman"/>
                          <a:ea typeface="Times New Roman"/>
                          <a:cs typeface="B Titr"/>
                        </a:rPr>
                        <a:t>یادداشت</a:t>
                      </a:r>
                      <a:endParaRPr lang="en-US" sz="11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>
                          <a:latin typeface="Times New Roman"/>
                          <a:ea typeface="Times New Roman"/>
                          <a:cs typeface="B Titr"/>
                        </a:rPr>
                        <a:t>29/12/2×13</a:t>
                      </a:r>
                      <a:endParaRPr lang="en-US" sz="11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100">
                          <a:latin typeface="Times New Roman"/>
                          <a:ea typeface="Times New Roman"/>
                          <a:cs typeface="B Titr"/>
                        </a:rPr>
                        <a:t>29/12/1×13</a:t>
                      </a:r>
                      <a:endParaRPr lang="en-US" sz="11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داراییهای 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بدهیهای 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موجودی نقد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latin typeface="Times New Roman"/>
                          <a:ea typeface="Times New Roman"/>
                          <a:cs typeface="B Lotus"/>
                        </a:rPr>
                        <a:t>حسابها و اسناد پرداختنی حاصل از عملیات مبادله‌ای</a:t>
                      </a:r>
                      <a:endParaRPr lang="en-US" sz="12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>
                          <a:latin typeface="Times New Roman"/>
                          <a:ea typeface="Times New Roman"/>
                          <a:cs typeface="B Lotus"/>
                        </a:rPr>
                        <a:t>حسابها و اسناد دریافتنی حاصل از عملیات مبادله‌ای</a:t>
                      </a:r>
                      <a:endParaRPr lang="en-US" sz="11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200" spc="-10" dirty="0">
                          <a:latin typeface="Times New Roman"/>
                          <a:ea typeface="Times New Roman"/>
                          <a:cs typeface="B Lotus"/>
                        </a:rPr>
                        <a:t>حسابها و اسناد پرداختنی حاصل</a:t>
                      </a:r>
                      <a:r>
                        <a:rPr lang="fa-IR" sz="1200" spc="-1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200" spc="-10" dirty="0">
                          <a:latin typeface="Times New Roman"/>
                          <a:ea typeface="Times New Roman"/>
                          <a:cs typeface="B Lotus"/>
                        </a:rPr>
                        <a:t>از عملیات غیرمبادله‌ای</a:t>
                      </a:r>
                      <a:endParaRPr lang="en-US" sz="12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100" spc="-20" dirty="0">
                          <a:latin typeface="Times New Roman"/>
                          <a:ea typeface="Times New Roman"/>
                          <a:cs typeface="B Lotus"/>
                        </a:rPr>
                        <a:t>حسابها و اسناد دریافتنی حاصل از عملیات غیرمبادله‌ای</a:t>
                      </a:r>
                      <a:endParaRPr lang="en-US" sz="11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latin typeface="Times New Roman"/>
                          <a:ea typeface="Times New Roman"/>
                          <a:cs typeface="B Lotus"/>
                        </a:rPr>
                        <a:t>حصه جاری حسابها و اسناد پرداختنی بلندمدت</a:t>
                      </a:r>
                      <a:endParaRPr lang="en-US" sz="14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سرمایه‌گذاریهای کوتاه‌مدت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پیش‌دریافتها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موجودی مواد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و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کالا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سایر بدهیهای جاری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2721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پیش‌پرداختها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 بدهیهای 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 داراییهای 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justLow" defTabSz="914400" rtl="1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Zar" pitchFamily="2" charset="-78"/>
                        </a:rPr>
                        <a:t>بدهیهای غیرجاری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 pitchFamily="2" charset="-78"/>
                        </a:rPr>
                        <a:t>داراییهای غیرجاری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حسابها و اسناد پرداختنی بلندمدت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داراییهای ثابت مشهود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ذخیره مزایای پایان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خدمت کارکنان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داراییهای نامشهود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سایر بدهیهای غیرجاری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سرمایه‌گذاریهای بلندمدت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 بدهیهای غیرجاری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سایر داراییها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ارزش خالص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 داراییهای غیرجاری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ارزش خالص پایان دوره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913"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جمع داراییها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جمع بدهیها و ارزش خالص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fa-IR" sz="160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88" marR="226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643306" y="0"/>
            <a:ext cx="17251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واحد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گزارشگر نمونه</a:t>
            </a:r>
            <a:endParaRPr kumimoji="0" lang="en-US" sz="11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صورت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وضعیت مالی</a:t>
            </a:r>
            <a:endParaRPr kumimoji="0" lang="en-US" sz="11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در تاریخ 29 اسفند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ماه 2×13</a:t>
            </a:r>
            <a:endParaRPr kumimoji="0" lang="en-US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679587"/>
          <a:ext cx="8858279" cy="6197577"/>
        </p:xfrm>
        <a:graphic>
          <a:graphicData uri="http://schemas.openxmlformats.org/drawingml/2006/table">
            <a:tbl>
              <a:tblPr rtl="1"/>
              <a:tblGrid>
                <a:gridCol w="3920631"/>
                <a:gridCol w="876600"/>
                <a:gridCol w="1013006"/>
                <a:gridCol w="1015010"/>
                <a:gridCol w="1013006"/>
                <a:gridCol w="1020026"/>
              </a:tblGrid>
              <a:tr h="314937"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56648" marR="5664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itchFamily="2" charset="-78"/>
                        </a:rPr>
                        <a:t>یادداشت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56648" marR="5664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itchFamily="2" charset="-78"/>
                        </a:rPr>
                        <a:t>سال 2×13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56648" marR="5664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Nazanin" pitchFamily="2" charset="-78"/>
                        </a:rPr>
                        <a:t>سال 1×13</a:t>
                      </a:r>
                      <a:endParaRPr lang="en-US" sz="1600" b="1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56648" marR="56648" marT="0" marB="0" anchor="b">
                    <a:lnL>
                      <a:noFill/>
                    </a:lnL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درآمدها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دریافتی از خزانه از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محل اعتبارات تخصیص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یافته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دریافتی از خزانه از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محل درآمدهای اختصاصی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کمک‌های بلاعوض دریافتی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سایر درآمدها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هزینه‌ها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جبران خدمت کارکنان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استفاده</a:t>
                      </a:r>
                      <a:r>
                        <a:rPr lang="fa-IR" sz="160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از کالا و خدمات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هزینه‌های اموال و دارایی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یارانه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کمک‌های بلاعوض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رفاه اجتماعی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سایر هزینه‌ها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درآمدهای شناسایی شده از طرف دولت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مالیات و عوارض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درآمد حاصل</a:t>
                      </a:r>
                      <a:r>
                        <a:rPr lang="fa-IR" sz="1600" b="1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از مالکیت دولت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فروش کالا و خدمات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جرایم و خسارات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سایر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جمع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Zar"/>
                        </a:rPr>
                        <a:t>وجوه ارسالی به خزانه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38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Nazanin" pitchFamily="2" charset="-78"/>
                        </a:rPr>
                        <a:t>خالص تغییر در وضعیت مالی</a:t>
                      </a:r>
                      <a:endParaRPr lang="en-US" sz="1800" dirty="0">
                        <a:latin typeface="Times New Roman"/>
                        <a:ea typeface="Times New Roman"/>
                        <a:cs typeface="B Nazanin" pitchFamily="2" charset="-78"/>
                      </a:endParaRPr>
                    </a:p>
                  </a:txBody>
                  <a:tcPr marL="56648" marR="56648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6648" marR="566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000364" y="0"/>
            <a:ext cx="34275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واحد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گزارشگر نمونه</a:t>
            </a:r>
            <a:endParaRPr kumimoji="0" lang="en-US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صورت تغییرات در وضعیت مالی</a:t>
            </a:r>
            <a:endParaRPr kumimoji="0" lang="en-US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برای سال مالی منتهی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به 29 اسفند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a-I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Titr" pitchFamily="2" charset="-78"/>
              </a:rPr>
              <a:t>ماه 2×13</a:t>
            </a:r>
            <a:endParaRPr kumimoji="0" lang="en-US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1538" y="785794"/>
          <a:ext cx="7143801" cy="5429289"/>
        </p:xfrm>
        <a:graphic>
          <a:graphicData uri="http://schemas.openxmlformats.org/drawingml/2006/table">
            <a:tbl>
              <a:tblPr rtl="1"/>
              <a:tblGrid>
                <a:gridCol w="430038"/>
                <a:gridCol w="4617719"/>
                <a:gridCol w="1113092"/>
                <a:gridCol w="982952"/>
              </a:tblGrid>
              <a:tr h="358178">
                <a:tc>
                  <a:txBody>
                    <a:bodyPr/>
                    <a:lstStyle/>
                    <a:p>
                      <a:pPr algn="justLow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 dirty="0">
                          <a:latin typeface="Times New Roman"/>
                          <a:ea typeface="Times New Roman"/>
                          <a:cs typeface="B Zar"/>
                        </a:rPr>
                        <a:t>گردش حساب تغییرات در ارزش خالص</a:t>
                      </a:r>
                      <a:endParaRPr lang="en-US" sz="20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>
                      <a:noFill/>
                    </a:lnL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3138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ارزش خالص در ابتدای سال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50933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دارايي‌هاي دريافتي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دارايي‌هاي انتقالي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تعديلات سنواتي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(.....)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44706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ارزش خالص در ابتدای </a:t>
                      </a:r>
                      <a:r>
                        <a:rPr lang="fa-IR" sz="1800" b="1" dirty="0" smtClean="0">
                          <a:latin typeface="Times New Roman"/>
                          <a:ea typeface="Times New Roman"/>
                          <a:cs typeface="B Lotus"/>
                        </a:rPr>
                        <a:t>سال - </a:t>
                      </a: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تعدیل</a:t>
                      </a:r>
                      <a:r>
                        <a:rPr lang="fa-IR" sz="18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شده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3138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خالص تغییر در وضعیت مالی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0567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Zar"/>
                        </a:rPr>
                        <a:t>سایر تغییرات در ارزش خالص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353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مازاد تجدید</a:t>
                      </a:r>
                      <a:r>
                        <a:rPr lang="fa-IR" sz="18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ارزیابی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3138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تفاوت‌های تسعیر عملیات خارجی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3138">
                <a:tc gridSpan="2"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ارزش خالص در پایان سال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Times New Roman"/>
                          <a:ea typeface="Times New Roman"/>
                          <a:cs typeface="B Lotus"/>
                        </a:rPr>
                        <a:t>.....</a:t>
                      </a:r>
                      <a:endParaRPr lang="en-US" sz="18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55122" marR="551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fa-IR" sz="28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q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28596" y="-71181"/>
          <a:ext cx="8439452" cy="6929181"/>
        </p:xfrm>
        <a:graphic>
          <a:graphicData uri="http://schemas.openxmlformats.org/drawingml/2006/table">
            <a:tbl>
              <a:tblPr rtl="1"/>
              <a:tblGrid>
                <a:gridCol w="3758112"/>
                <a:gridCol w="868574"/>
                <a:gridCol w="940014"/>
                <a:gridCol w="845418"/>
                <a:gridCol w="946418"/>
                <a:gridCol w="1080916"/>
              </a:tblGrid>
              <a:tr h="949684">
                <a:tc gridSpan="6"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600" b="1" spc="-20" dirty="0">
                          <a:latin typeface="Times New Roman"/>
                          <a:ea typeface="Times New Roman"/>
                          <a:cs typeface="B Zar"/>
                        </a:rPr>
                        <a:t/>
                      </a:r>
                      <a:br>
                        <a:rPr lang="fa-IR" sz="1600" b="1" spc="-20" dirty="0">
                          <a:latin typeface="Times New Roman"/>
                          <a:ea typeface="Times New Roman"/>
                          <a:cs typeface="B Zar"/>
                        </a:rPr>
                      </a:b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واحد گزارشگر نمونه (عنوان دستگاه اجرایی .... ردیف دستگاه اجرایی...)</a:t>
                      </a:r>
                      <a:endParaRPr lang="en-US" sz="2000" u="none" spc="-20" dirty="0">
                        <a:latin typeface="Times New Roman"/>
                        <a:ea typeface="Times New Roman"/>
                        <a:cs typeface="B Zar"/>
                      </a:endParaRPr>
                    </a:p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صورت مقایسه  بودجه عمومی و عملکرد</a:t>
                      </a:r>
                      <a:endParaRPr lang="en-US" sz="2000" u="none" spc="-20" dirty="0">
                        <a:latin typeface="Times New Roman"/>
                        <a:ea typeface="Times New Roman"/>
                        <a:cs typeface="B Zar"/>
                      </a:endParaRPr>
                    </a:p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برای سال مالی منتهی</a:t>
                      </a: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به 29 اسفند</a:t>
                      </a: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u="none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ماه 2×13</a:t>
                      </a:r>
                      <a:endParaRPr lang="en-US" sz="2000" u="none" spc="-2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7265"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400" dirty="0">
                        <a:latin typeface="Times New Roman"/>
                        <a:ea typeface="MS Mincho"/>
                        <a:cs typeface="B Titr"/>
                      </a:endParaRPr>
                    </a:p>
                  </a:txBody>
                  <a:tcPr marL="22675" marR="22675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یادداشت</a:t>
                      </a:r>
                      <a:endParaRPr lang="en-US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بودجه‌</a:t>
                      </a:r>
                      <a:endParaRPr lang="en-US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spc="-4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عملکرد برمبنای قابل مقایسه</a:t>
                      </a:r>
                      <a:endParaRPr lang="en-US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تفاوت بودجه نهایی و عملکرد</a:t>
                      </a:r>
                      <a:endParaRPr lang="en-US" sz="160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515"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400">
                        <a:latin typeface="Times New Roman"/>
                        <a:ea typeface="MS Mincho"/>
                        <a:cs typeface="B Titr"/>
                      </a:endParaRPr>
                    </a:p>
                  </a:txBody>
                  <a:tcPr marL="22675" marR="22675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اولیه</a:t>
                      </a:r>
                      <a:endParaRPr lang="en-US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نهایی</a:t>
                      </a:r>
                      <a:endParaRPr lang="en-US" sz="16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7265"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600" dirty="0"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600" dirty="0"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chemeClr val="tx2"/>
                          </a:solidFill>
                          <a:latin typeface="Times"/>
                          <a:ea typeface="Times New Roman"/>
                          <a:cs typeface="B Zar"/>
                        </a:rPr>
                        <a:t>ریال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B Zar"/>
                        </a:rPr>
                        <a:t>ریال</a:t>
                      </a:r>
                      <a:endParaRPr lang="en-US" sz="1600" dirty="0"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B Zar"/>
                        </a:rPr>
                        <a:t>ریال</a:t>
                      </a:r>
                      <a:endParaRPr lang="en-US" sz="1600" dirty="0"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B Zar"/>
                        </a:rPr>
                        <a:t>ریال</a:t>
                      </a:r>
                      <a:endParaRPr lang="en-US" sz="1600" dirty="0">
                        <a:latin typeface="Times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889">
                <a:tc>
                  <a:txBody>
                    <a:bodyPr/>
                    <a:lstStyle/>
                    <a:p>
                      <a:pPr algn="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منابع</a:t>
                      </a:r>
                      <a:endParaRPr lang="en-US" sz="1600" b="1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دریافتی از</a:t>
                      </a: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محل اعتبارات هزینه عمومی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spc="-1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دریافتی از</a:t>
                      </a:r>
                      <a:r>
                        <a:rPr lang="fa-IR" sz="1800" b="1" spc="-1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spc="-1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محل اعتبارات هزینه اختصاصی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spc="-7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دریافتی از</a:t>
                      </a:r>
                      <a:r>
                        <a:rPr lang="fa-IR" sz="1800" b="1" spc="-7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spc="-7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محل اعتبارات تملک داراییهای سرمایه‌ای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دریافتی از</a:t>
                      </a:r>
                      <a:r>
                        <a:rPr lang="fa-IR" sz="1800" b="1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800" b="1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محل اعتبارات تملک داراییهای مالی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جمع منابع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889">
                <a:tc>
                  <a:txBody>
                    <a:bodyPr/>
                    <a:lstStyle/>
                    <a:p>
                      <a:pPr algn="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مصارف</a:t>
                      </a:r>
                      <a:endParaRPr lang="en-US" sz="2000" b="1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هزینه‌های عمومی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هزینه‌های اختصاصی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تملک داراییهای سرمایه‌ای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(...)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تملک داراییهای مالی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0340" marR="180340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جمع مصارف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(...)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874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مازاد وجوه مصرف نشده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وجوه دریافتی از</a:t>
                      </a:r>
                      <a:r>
                        <a:rPr lang="fa-IR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fa-IR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Zar"/>
                        </a:rPr>
                        <a:t>طرف دولت</a:t>
                      </a:r>
                      <a:endParaRPr lang="en-US" sz="1800" b="1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en-US" sz="160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000" b="1">
                        <a:solidFill>
                          <a:srgbClr val="000000"/>
                        </a:solidFill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000" b="1">
                        <a:solidFill>
                          <a:srgbClr val="000000"/>
                        </a:solidFill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000" b="1">
                        <a:solidFill>
                          <a:srgbClr val="000000"/>
                        </a:solidFill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a-IR" sz="2000" b="1">
                        <a:solidFill>
                          <a:srgbClr val="000000"/>
                        </a:solidFill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درآمدهای عمومی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درآمدهای اختصاصی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واگذاری داراییهای سرمایه‌ای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spc="-2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واگذاری داراییهای مالی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marR="180340"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marR="180340" algn="ctr" rtl="1">
                        <a:spcAft>
                          <a:spcPts val="0"/>
                        </a:spcAf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"/>
                          <a:ea typeface="Times New Roman"/>
                          <a:cs typeface="Lotus"/>
                        </a:rPr>
                        <a:t>...</a:t>
                      </a:r>
                      <a:endParaRPr lang="en-US" sz="1600" b="1">
                        <a:latin typeface="Times"/>
                        <a:ea typeface="Times New Roman"/>
                        <a:cs typeface="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03">
                <a:tc>
                  <a:txBody>
                    <a:bodyPr/>
                    <a:lstStyle/>
                    <a:p>
                      <a:pPr algn="justLow" rtl="1">
                        <a:spcAft>
                          <a:spcPts val="0"/>
                        </a:spcAft>
                        <a:tabLst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جمع</a:t>
                      </a:r>
                      <a:endParaRPr lang="en-US" sz="1600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endParaRPr lang="fa-IR" sz="20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0340" marR="180340" algn="ctr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0340" marR="180340" algn="ctr" rtl="1">
                        <a:spcAft>
                          <a:spcPts val="0"/>
                        </a:spcAft>
                        <a:tabLst>
                          <a:tab pos="180340" algn="l"/>
                          <a:tab pos="288290" algn="l"/>
                          <a:tab pos="900430" algn="l"/>
                          <a:tab pos="5328920" algn="r"/>
                        </a:tabLst>
                      </a:pPr>
                      <a:r>
                        <a:rPr lang="fa-IR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B Lotus"/>
                        </a:rPr>
                        <a:t>...</a:t>
                      </a:r>
                      <a:endParaRPr lang="en-US" sz="1600" b="1" dirty="0">
                        <a:latin typeface="Times New Roman"/>
                        <a:ea typeface="Times New Roman"/>
                        <a:cs typeface="B Lotus"/>
                      </a:endParaRPr>
                    </a:p>
                  </a:txBody>
                  <a:tcPr marL="22675" marR="22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>
                <a:cs typeface="B Titr" pitchFamily="2" charset="-78"/>
              </a:rPr>
              <a:t>ساختار حساب ها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Ø"/>
              <a:defRPr/>
            </a:pPr>
            <a:r>
              <a:rPr lang="fa-IR" sz="3200" dirty="0" smtClean="0">
                <a:cs typeface="B Zar" pitchFamily="2" charset="-78"/>
              </a:rPr>
              <a:t> حساب های اصلی</a:t>
            </a:r>
          </a:p>
          <a:p>
            <a:pPr lvl="2" algn="r" rtl="1"/>
            <a:r>
              <a:rPr lang="fa-IR" sz="3200" dirty="0" smtClean="0">
                <a:cs typeface="B Mitra" pitchFamily="2" charset="-78"/>
              </a:rPr>
              <a:t>طبقه حساب</a:t>
            </a:r>
          </a:p>
          <a:p>
            <a:pPr lvl="2" algn="r" rtl="1"/>
            <a:r>
              <a:rPr lang="fa-IR" sz="3200" dirty="0" smtClean="0">
                <a:cs typeface="B Mitra" pitchFamily="2" charset="-78"/>
              </a:rPr>
              <a:t>حساب کل</a:t>
            </a:r>
          </a:p>
          <a:p>
            <a:pPr lvl="2" algn="r" rtl="1"/>
            <a:r>
              <a:rPr lang="fa-IR" sz="3200" dirty="0" smtClean="0">
                <a:cs typeface="B Mitra" pitchFamily="2" charset="-78"/>
              </a:rPr>
              <a:t>حساب یا حساب های معین</a:t>
            </a:r>
          </a:p>
          <a:p>
            <a:pPr lvl="2" algn="r" rtl="1"/>
            <a:endParaRPr lang="fa-IR" sz="3200" dirty="0" smtClean="0">
              <a:cs typeface="B Mitra" pitchFamily="2" charset="-78"/>
            </a:endParaRPr>
          </a:p>
          <a:p>
            <a:pPr lvl="2" algn="r" rtl="1"/>
            <a:endParaRPr lang="fa-IR" sz="3200" dirty="0">
              <a:cs typeface="B Mitra" pitchFamily="2" charset="-78"/>
            </a:endParaRPr>
          </a:p>
          <a:p>
            <a:pPr lvl="2" algn="r" rtl="1"/>
            <a:endParaRPr lang="fa-IR" sz="3200" dirty="0" smtClean="0">
              <a:cs typeface="B Mitra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fa-IR" sz="3200" dirty="0" smtClean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r>
              <a:rPr lang="fa-IR" sz="3200" dirty="0" smtClean="0">
                <a:cs typeface="B Zar" pitchFamily="2" charset="-78"/>
              </a:rPr>
              <a:t>حساب های تفصیلی</a:t>
            </a:r>
            <a:endParaRPr lang="en-US" sz="3200" dirty="0" smtClean="0">
              <a:cs typeface="B Zar" pitchFamily="2" charset="-7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714480" y="3643314"/>
            <a:ext cx="6073775" cy="1692275"/>
            <a:chOff x="1573213" y="4479925"/>
            <a:chExt cx="6073775" cy="1692275"/>
          </a:xfrm>
        </p:grpSpPr>
        <p:grpSp>
          <p:nvGrpSpPr>
            <p:cNvPr id="7" name="Group 6"/>
            <p:cNvGrpSpPr/>
            <p:nvPr/>
          </p:nvGrpSpPr>
          <p:grpSpPr>
            <a:xfrm>
              <a:off x="1573213" y="4479925"/>
              <a:ext cx="6073775" cy="1692275"/>
              <a:chOff x="1573213" y="4479925"/>
              <a:chExt cx="6073775" cy="1692275"/>
            </a:xfrm>
          </p:grpSpPr>
          <p:grpSp>
            <p:nvGrpSpPr>
              <p:cNvPr id="8" name="Group 38"/>
              <p:cNvGrpSpPr/>
              <p:nvPr/>
            </p:nvGrpSpPr>
            <p:grpSpPr>
              <a:xfrm>
                <a:off x="1573213" y="4479925"/>
                <a:ext cx="1703387" cy="1687513"/>
                <a:chOff x="1573213" y="4479925"/>
                <a:chExt cx="1703387" cy="1687513"/>
              </a:xfrm>
            </p:grpSpPr>
            <p:sp>
              <p:nvSpPr>
                <p:cNvPr id="20" name="Oval 19"/>
                <p:cNvSpPr>
                  <a:spLocks noChangeArrowheads="1"/>
                </p:cNvSpPr>
                <p:nvPr/>
              </p:nvSpPr>
              <p:spPr bwMode="gray">
                <a:xfrm>
                  <a:off x="1573213" y="4479925"/>
                  <a:ext cx="1703387" cy="168751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>
                        <a:alpha val="32001"/>
                      </a:schemeClr>
                    </a:gs>
                    <a:gs pos="100000">
                      <a:schemeClr val="fol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fa-IR">
                    <a:latin typeface="Arial" pitchFamily="34" charset="0"/>
                  </a:endParaRPr>
                </a:p>
              </p:txBody>
            </p:sp>
            <p:grpSp>
              <p:nvGrpSpPr>
                <p:cNvPr id="21" name="Group 18"/>
                <p:cNvGrpSpPr>
                  <a:grpSpLocks/>
                </p:cNvGrpSpPr>
                <p:nvPr/>
              </p:nvGrpSpPr>
              <p:grpSpPr bwMode="auto">
                <a:xfrm>
                  <a:off x="1779588" y="4683125"/>
                  <a:ext cx="1290637" cy="1277938"/>
                  <a:chOff x="4166" y="1706"/>
                  <a:chExt cx="1252" cy="1252"/>
                </a:xfrm>
              </p:grpSpPr>
              <p:sp>
                <p:nvSpPr>
                  <p:cNvPr id="22" name="Oval 19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23" name="Oval 20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24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25" name="Oval 22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</p:grpSp>
          </p:grpSp>
          <p:grpSp>
            <p:nvGrpSpPr>
              <p:cNvPr id="9" name="Group 37"/>
              <p:cNvGrpSpPr/>
              <p:nvPr/>
            </p:nvGrpSpPr>
            <p:grpSpPr>
              <a:xfrm>
                <a:off x="3759200" y="4484688"/>
                <a:ext cx="1703388" cy="1687512"/>
                <a:chOff x="3759200" y="4484688"/>
                <a:chExt cx="1703388" cy="1687512"/>
              </a:xfrm>
            </p:grpSpPr>
            <p:sp>
              <p:nvSpPr>
                <p:cNvPr id="14" name="Oval 13"/>
                <p:cNvSpPr>
                  <a:spLocks noChangeArrowheads="1"/>
                </p:cNvSpPr>
                <p:nvPr/>
              </p:nvSpPr>
              <p:spPr bwMode="gray">
                <a:xfrm>
                  <a:off x="3759200" y="4484688"/>
                  <a:ext cx="1703388" cy="168751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fa-IR">
                    <a:latin typeface="Arial" pitchFamily="34" charset="0"/>
                  </a:endParaRPr>
                </a:p>
              </p:txBody>
            </p:sp>
            <p:grpSp>
              <p:nvGrpSpPr>
                <p:cNvPr id="15" name="Group 28"/>
                <p:cNvGrpSpPr>
                  <a:grpSpLocks/>
                </p:cNvGrpSpPr>
                <p:nvPr/>
              </p:nvGrpSpPr>
              <p:grpSpPr bwMode="auto">
                <a:xfrm>
                  <a:off x="3965575" y="4683125"/>
                  <a:ext cx="1290638" cy="1277938"/>
                  <a:chOff x="4166" y="1706"/>
                  <a:chExt cx="1252" cy="1252"/>
                </a:xfrm>
              </p:grpSpPr>
              <p:sp>
                <p:nvSpPr>
                  <p:cNvPr id="16" name="Oval 29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17" name="Oval 30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18" name="Oval 31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  <p:sp>
                <p:nvSpPr>
                  <p:cNvPr id="19" name="Oval 32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fa-IR"/>
                  </a:p>
                </p:txBody>
              </p:sp>
            </p:grpSp>
          </p:grpSp>
          <p:grpSp>
            <p:nvGrpSpPr>
              <p:cNvPr id="10" name="Group 36"/>
              <p:cNvGrpSpPr/>
              <p:nvPr/>
            </p:nvGrpSpPr>
            <p:grpSpPr>
              <a:xfrm>
                <a:off x="5943600" y="4484688"/>
                <a:ext cx="1703388" cy="1687512"/>
                <a:chOff x="5943600" y="4484688"/>
                <a:chExt cx="1703388" cy="1687512"/>
              </a:xfrm>
            </p:grpSpPr>
            <p:sp>
              <p:nvSpPr>
                <p:cNvPr id="11" name="Oval 10"/>
                <p:cNvSpPr>
                  <a:spLocks noChangeArrowheads="1"/>
                </p:cNvSpPr>
                <p:nvPr/>
              </p:nvSpPr>
              <p:spPr bwMode="gray">
                <a:xfrm>
                  <a:off x="5943600" y="4484688"/>
                  <a:ext cx="1703388" cy="168751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fa-IR">
                    <a:latin typeface="Arial" pitchFamily="34" charset="0"/>
                  </a:endParaRPr>
                </a:p>
              </p:txBody>
            </p:sp>
            <p:sp>
              <p:nvSpPr>
                <p:cNvPr id="12" name="Oval 11"/>
                <p:cNvSpPr>
                  <a:spLocks noChangeArrowheads="1"/>
                </p:cNvSpPr>
                <p:nvPr/>
              </p:nvSpPr>
              <p:spPr bwMode="gray">
                <a:xfrm>
                  <a:off x="6080125" y="4603750"/>
                  <a:ext cx="1481138" cy="1466850"/>
                </a:xfrm>
                <a:prstGeom prst="ellipse">
                  <a:avLst/>
                </a:prstGeom>
                <a:solidFill>
                  <a:srgbClr val="B7ECFF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fa-IR">
                    <a:latin typeface="Arial" pitchFamily="34" charset="0"/>
                  </a:endParaRPr>
                </a:p>
              </p:txBody>
            </p:sp>
            <p:sp>
              <p:nvSpPr>
                <p:cNvPr id="13" name="Text Box 40"/>
                <p:cNvSpPr txBox="1">
                  <a:spLocks noChangeArrowheads="1"/>
                </p:cNvSpPr>
                <p:nvPr/>
              </p:nvSpPr>
              <p:spPr bwMode="gray">
                <a:xfrm>
                  <a:off x="6072198" y="5072074"/>
                  <a:ext cx="1558440" cy="461665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rtl="1" eaLnBrk="0" hangingPunct="0">
                    <a:spcAft>
                      <a:spcPts val="1000"/>
                    </a:spcAft>
                  </a:pPr>
                  <a:r>
                    <a:rPr lang="fa-IR" sz="2400" dirty="0" smtClean="0">
                      <a:latin typeface="Calibri" pitchFamily="34" charset="0"/>
                      <a:ea typeface="Arial" charset="0"/>
                      <a:cs typeface="B Titr" pitchFamily="2" charset="-78"/>
                    </a:rPr>
                    <a:t>وضعیت مالی</a:t>
                  </a:r>
                  <a:endParaRPr lang="en-US" sz="2400" dirty="0">
                    <a:latin typeface="Calibri" pitchFamily="34" charset="0"/>
                    <a:ea typeface="Arial" charset="0"/>
                    <a:cs typeface="B Titr" pitchFamily="2" charset="-78"/>
                  </a:endParaRPr>
                </a:p>
              </p:txBody>
            </p:sp>
          </p:grpSp>
        </p:grpSp>
        <p:sp>
          <p:nvSpPr>
            <p:cNvPr id="26" name="Text Box 40"/>
            <p:cNvSpPr txBox="1">
              <a:spLocks noChangeArrowheads="1"/>
            </p:cNvSpPr>
            <p:nvPr/>
          </p:nvSpPr>
          <p:spPr bwMode="gray">
            <a:xfrm>
              <a:off x="3929058" y="4857760"/>
              <a:ext cx="1327607" cy="8361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0" hangingPunct="0">
                <a:spcAft>
                  <a:spcPts val="1000"/>
                </a:spcAft>
              </a:pPr>
              <a:r>
                <a:rPr lang="fa-IR" sz="2000" dirty="0" smtClean="0">
                  <a:latin typeface="Calibri" pitchFamily="34" charset="0"/>
                  <a:ea typeface="Arial" charset="0"/>
                  <a:cs typeface="B Titr" pitchFamily="2" charset="-78"/>
                </a:rPr>
                <a:t>تغییر در </a:t>
              </a:r>
            </a:p>
            <a:p>
              <a:pPr algn="ctr" rtl="1" eaLnBrk="0" hangingPunct="0">
                <a:spcAft>
                  <a:spcPts val="1000"/>
                </a:spcAft>
              </a:pPr>
              <a:r>
                <a:rPr lang="fa-IR" sz="2000" dirty="0" smtClean="0">
                  <a:latin typeface="Calibri" pitchFamily="34" charset="0"/>
                  <a:ea typeface="Arial" charset="0"/>
                  <a:cs typeface="B Titr" pitchFamily="2" charset="-78"/>
                </a:rPr>
                <a:t>وضعیت مالی</a:t>
              </a:r>
              <a:endParaRPr lang="en-US" sz="2000" dirty="0">
                <a:latin typeface="Calibri" pitchFamily="34" charset="0"/>
                <a:ea typeface="Arial" charset="0"/>
                <a:cs typeface="B Titr" pitchFamily="2" charset="-78"/>
              </a:endParaRPr>
            </a:p>
          </p:txBody>
        </p:sp>
        <p:sp>
          <p:nvSpPr>
            <p:cNvPr id="27" name="Text Box 40"/>
            <p:cNvSpPr txBox="1">
              <a:spLocks noChangeArrowheads="1"/>
            </p:cNvSpPr>
            <p:nvPr/>
          </p:nvSpPr>
          <p:spPr bwMode="gray">
            <a:xfrm>
              <a:off x="1930403" y="5122867"/>
              <a:ext cx="960520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0" hangingPunct="0">
                <a:spcAft>
                  <a:spcPts val="1000"/>
                </a:spcAft>
              </a:pPr>
              <a:r>
                <a:rPr lang="fa-IR" sz="2400" dirty="0" smtClean="0">
                  <a:latin typeface="Calibri" pitchFamily="34" charset="0"/>
                  <a:ea typeface="Arial" charset="0"/>
                  <a:cs typeface="B Titr" pitchFamily="2" charset="-78"/>
                </a:rPr>
                <a:t>کنترلی</a:t>
              </a:r>
              <a:endParaRPr lang="en-US" sz="2400" dirty="0">
                <a:latin typeface="Calibri" pitchFamily="34" charset="0"/>
                <a:ea typeface="Arial" charset="0"/>
                <a:cs typeface="B Titr" pitchFamily="2" charset="-78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اقدامات تکمیلی 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357298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 تشکیل کمیته راهبری پیاده سازی نظام حسابداری بخش عمومی</a:t>
            </a:r>
          </a:p>
          <a:p>
            <a:pPr marL="0" indent="0" algn="just" rtl="1" eaLnBrk="1" hangingPunct="1">
              <a:defRPr/>
            </a:pPr>
            <a:endParaRPr lang="fa-IR" sz="2000" dirty="0" smtClean="0">
              <a:cs typeface="B Zar" pitchFamily="2" charset="-78"/>
            </a:endParaRPr>
          </a:p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نظر سنجی در خصوص نظام حسابداری بخش عمومی</a:t>
            </a:r>
          </a:p>
          <a:p>
            <a:pPr marL="0" indent="0" algn="just" eaLnBrk="1" hangingPunct="1"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http://tamarkoz.mefa.ir</a:t>
            </a:r>
            <a:endParaRPr lang="fa-I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r" rtl="1"/>
            <a:endParaRPr lang="fa-IR" dirty="0" smtClean="0">
              <a:cs typeface="B Mitra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 بازنویسی اسناد مالی سال 1393 در دستگاه های اجرایی منتخب</a:t>
            </a:r>
          </a:p>
          <a:p>
            <a:pPr algn="just" rtl="1">
              <a:buFont typeface="Wingdings" pitchFamily="2" charset="2"/>
              <a:buChar char="v"/>
              <a:defRPr/>
            </a:pPr>
            <a:endParaRPr lang="fa-IR" sz="24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مشارکت در کمیته راهبری نظام بودجه ریزی مبتنی بر عملکرد</a:t>
            </a:r>
          </a:p>
          <a:p>
            <a:pPr algn="just" rtl="1">
              <a:buFont typeface="Wingdings" pitchFamily="2" charset="2"/>
              <a:buChar char="v"/>
              <a:defRPr/>
            </a:pPr>
            <a:endParaRPr lang="fa-IR" sz="24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پیگیری تدوین استانداردهای حسابرسی بخش عمومی</a:t>
            </a:r>
          </a:p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اقدامات تکمیلی 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142984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 تهیه شیوه نامه شناسایی دارایی ها در اداره کل اموال دولتی و اوراق بهادار</a:t>
            </a:r>
          </a:p>
          <a:p>
            <a:pPr marL="0" indent="0" algn="just" rtl="1" eaLnBrk="1" hangingPunct="1">
              <a:defRPr/>
            </a:pPr>
            <a:endParaRPr lang="fa-IR" sz="2000" dirty="0" smtClean="0">
              <a:cs typeface="B Zar" pitchFamily="2" charset="-78"/>
            </a:endParaRPr>
          </a:p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تهیه شیوه نامه شناسایی بدهی های بلند مدت در اداره کل نظارت بر اجرای بودجه</a:t>
            </a:r>
          </a:p>
          <a:p>
            <a:pPr lvl="2" algn="r" rtl="1"/>
            <a:endParaRPr lang="fa-IR" dirty="0" smtClean="0">
              <a:cs typeface="B Mitra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برگزاری جلسات مشترک با ذیحسابان و معاونین ذیحساب دستگاه های اجرایی متمرکز</a:t>
            </a:r>
          </a:p>
          <a:p>
            <a:pPr algn="just" rtl="1">
              <a:buFont typeface="Wingdings" pitchFamily="2" charset="2"/>
              <a:buChar char="v"/>
              <a:defRPr/>
            </a:pPr>
            <a:endParaRPr lang="fa-IR" sz="24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نظر سنجی نرم افزار واحد</a:t>
            </a:r>
          </a:p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اقدامات تکمیلی 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 انجام مکاتبه با روسای دستگاه های اجرایی به منظور انجام هماهنگی لازم با ذیحسابان محترم برای اجرای نظام حسابداری بخش عمومی</a:t>
            </a:r>
          </a:p>
          <a:p>
            <a:pPr marL="0" indent="0" algn="just" rtl="1" eaLnBrk="1" hangingPunct="1">
              <a:defRPr/>
            </a:pPr>
            <a:endParaRPr lang="fa-IR" sz="2000" dirty="0" smtClean="0">
              <a:cs typeface="B Zar" pitchFamily="2" charset="-78"/>
            </a:endParaRPr>
          </a:p>
          <a:p>
            <a:pPr marL="0" indent="0" algn="just" rtl="1" eaLnBrk="1" hangingPunct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انعقاد تفاهم نامه مشترک با دیوان محاسبات کشور</a:t>
            </a:r>
          </a:p>
          <a:p>
            <a:pPr lvl="2" algn="r" rtl="1"/>
            <a:endParaRPr lang="fa-IR" dirty="0" smtClean="0">
              <a:cs typeface="B Mitra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انجام مکاتبه با وزارت کشور </a:t>
            </a:r>
          </a:p>
          <a:p>
            <a:pPr algn="just" rtl="1">
              <a:buFont typeface="Wingdings" pitchFamily="2" charset="2"/>
              <a:buChar char="v"/>
              <a:defRPr/>
            </a:pPr>
            <a:endParaRPr lang="fa-IR" sz="3200" dirty="0" smtClean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انتشار کدینگ حساب پیشنهادی</a:t>
            </a:r>
          </a:p>
          <a:p>
            <a:pPr algn="just" rtl="1">
              <a:buFont typeface="Wingdings" pitchFamily="2" charset="2"/>
              <a:buChar char="v"/>
              <a:defRPr/>
            </a:pPr>
            <a:endParaRPr lang="fa-IR" sz="24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v"/>
              <a:defRPr/>
            </a:pPr>
            <a:r>
              <a:rPr lang="fa-IR" sz="3200" dirty="0" smtClean="0">
                <a:cs typeface="B Zar" pitchFamily="2" charset="-78"/>
              </a:rPr>
              <a:t>رونمایی در دومین همایش استانداردهای حسابداری بخش عمومی</a:t>
            </a:r>
          </a:p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ثبت های بودجه ای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857496"/>
          <a:ext cx="7429551" cy="2357453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Calibri"/>
                          <a:ea typeface="Calibri"/>
                          <a:cs typeface="B Nazanin"/>
                        </a:rPr>
                        <a:t>اعــتـبـار </a:t>
                      </a: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....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Calibri"/>
                          <a:ea typeface="Calibri"/>
                          <a:cs typeface="B Nazanin"/>
                        </a:rPr>
                        <a:t>بــودجــه اعــتـبـار </a:t>
                      </a: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...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2000240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به هنگام ابلاغ بودجه (عمومي / اختصاصي) يا تبادل موافقتنامه 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Masoud\Desktop\13 [Converted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643063"/>
            <a:ext cx="6215063" cy="339248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ثبت های بودجه ای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857496"/>
          <a:ext cx="7429551" cy="2357453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Calibri"/>
                          <a:ea typeface="Calibri"/>
                          <a:cs typeface="B Nazanin"/>
                        </a:rPr>
                        <a:t>اعتبار </a:t>
                      </a: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... </a:t>
                      </a:r>
                      <a:r>
                        <a:rPr lang="fa-IR" sz="2000" dirty="0">
                          <a:latin typeface="Calibri"/>
                          <a:ea typeface="Calibri"/>
                          <a:cs typeface="B Nazanin"/>
                        </a:rPr>
                        <a:t>تخصيص يافته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Calibri"/>
                          <a:ea typeface="Calibri"/>
                          <a:cs typeface="B Nazanin"/>
                        </a:rPr>
                        <a:t>اعــتـبـار </a:t>
                      </a: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...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2000240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به هنگام تخصيص اعتبار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ثبت های بودجه ای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357430"/>
          <a:ext cx="7429551" cy="3683953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تخصيص يافته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 ابلاغی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1285860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تامین اعتبار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ثبت های بودجه ای</a:t>
            </a:r>
            <a:endParaRPr lang="fa-IR" sz="32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857496"/>
          <a:ext cx="7429551" cy="2949316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مصرف شده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2000240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به هنگام پرداخت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تنخواه گردان حسابداری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857496"/>
          <a:ext cx="7429551" cy="2357453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بانک پرداخت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پیش دریافت اعتبار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2000240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دریافت تنخواه گردان حسابداری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تنخواه گردان حسابداری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2857496"/>
          <a:ext cx="7429551" cy="2357453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کنترل اعتبار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2000240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ثبت بودجه ای قبل از پرداخت از محل تنخواه گردان حسابداری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تنخواه گردان حسابداری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24" y="2000240"/>
          <a:ext cx="7429551" cy="4133042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کنترل 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 تخصيص يافته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پیش دریافت 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بابت عملیات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1357298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تسویه تنخواه گردان حسابداری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دریافت وجه از خزانه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24" y="2000240"/>
          <a:ext cx="7429551" cy="354117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بابت عملیات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اختصاصی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از محل درآمد اختصاصی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ابلاغ اعتبار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24" y="2000240"/>
          <a:ext cx="7429551" cy="354117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حواله 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 تخصيص يافته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بابت عملیات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1357298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از محل اعتبار هزینه یا تملک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ابلاغ اعتبار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24" y="2000240"/>
          <a:ext cx="7429551" cy="354117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حواله 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از محل درآمد اختصاصی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اختصاصی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1357298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از محل اعتبار اختصاصی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در یافت اعلامیه ابلاغ اعتبار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24" y="2000240"/>
          <a:ext cx="7429551" cy="416663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اعتبار ... ابلاغی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بودجه اعتبار ...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 ... ابلاغی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بابت عملیات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دریافتی از محل درآمد اختصاصی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43042" y="1357298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400" dirty="0" smtClean="0">
                <a:cs typeface="B Zar" pitchFamily="2" charset="-78"/>
              </a:rPr>
              <a:t>از محل اعتبار اختصاصی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4214810" y="642918"/>
          <a:ext cx="61722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214422"/>
            <a:ext cx="4500562" cy="98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fa-IR" sz="1500" b="1" dirty="0">
                <a:cs typeface="B Titr" pitchFamily="2" charset="-78"/>
              </a:rPr>
              <a:t>بند ه ماده 214 برنامه پنجم توسعه اقتصادی و اجتماعی و فرهنگی  </a:t>
            </a:r>
          </a:p>
          <a:p>
            <a:pPr algn="just" rtl="1">
              <a:lnSpc>
                <a:spcPct val="150000"/>
              </a:lnSpc>
            </a:pPr>
            <a:r>
              <a:rPr lang="fa-IR" sz="1500" b="1" dirty="0">
                <a:cs typeface="B Titr" pitchFamily="2" charset="-78"/>
              </a:rPr>
              <a:t>ماده 77 قانون تنظیم بخشی از مقررات مالی </a:t>
            </a:r>
            <a:r>
              <a:rPr lang="fa-IR" sz="1500" b="1" dirty="0" smtClean="0">
                <a:cs typeface="B Titr" pitchFamily="2" charset="-78"/>
              </a:rPr>
              <a:t>دولت و </a:t>
            </a:r>
          </a:p>
          <a:p>
            <a:pPr algn="just" rtl="1">
              <a:lnSpc>
                <a:spcPct val="150000"/>
              </a:lnSpc>
            </a:pPr>
            <a:r>
              <a:rPr lang="ar-SA" sz="1500" b="1" dirty="0" smtClean="0">
                <a:cs typeface="B Titr" pitchFamily="2" charset="-78"/>
              </a:rPr>
              <a:t>بند (د) تبصره (20) – لایحه بودجه سال 1394 کل کشور</a:t>
            </a:r>
            <a:endParaRPr lang="fa-IR" sz="1500" b="1" dirty="0">
              <a:cs typeface="B Titr" pitchFamily="2" charset="-78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3451225"/>
            <a:ext cx="4597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/>
            <a:r>
              <a:rPr lang="fa-IR" sz="1600" dirty="0">
                <a:cs typeface="B Titr" pitchFamily="2" charset="-78"/>
              </a:rPr>
              <a:t>ماده16قانون مدیریت خدمات کشوری و آیین نامه اجرایی آن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4282" y="4929198"/>
            <a:ext cx="4429125" cy="71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1400" dirty="0">
                <a:cs typeface="B Titr" pitchFamily="2" charset="-78"/>
              </a:rPr>
              <a:t>ماده 219قانون برنامه پنجم توسعه اقتصادی و اجتماعی و </a:t>
            </a:r>
            <a:r>
              <a:rPr lang="fa-IR" sz="1400" dirty="0" smtClean="0">
                <a:cs typeface="B Titr" pitchFamily="2" charset="-78"/>
              </a:rPr>
              <a:t>فرهنگی و بسته اجرایی ماده 217 همین قانون</a:t>
            </a:r>
            <a:endParaRPr lang="fa-IR" sz="1400" dirty="0">
              <a:cs typeface="B Titr" pitchFamily="2" charset="-78"/>
            </a:endParaRPr>
          </a:p>
        </p:txBody>
      </p:sp>
      <p:sp>
        <p:nvSpPr>
          <p:cNvPr id="8" name="Striped Right Arrow 7"/>
          <p:cNvSpPr/>
          <p:nvPr/>
        </p:nvSpPr>
        <p:spPr bwMode="auto">
          <a:xfrm flipH="1">
            <a:off x="4643438" y="1214438"/>
            <a:ext cx="857250" cy="857250"/>
          </a:xfrm>
          <a:prstGeom prst="strip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>
              <a:defRPr/>
            </a:pPr>
            <a:endParaRPr lang="fa-IR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triped Right Arrow 8"/>
          <p:cNvSpPr/>
          <p:nvPr/>
        </p:nvSpPr>
        <p:spPr bwMode="auto">
          <a:xfrm flipH="1">
            <a:off x="4643438" y="3143250"/>
            <a:ext cx="857250" cy="857250"/>
          </a:xfrm>
          <a:prstGeom prst="strip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>
              <a:defRPr/>
            </a:pPr>
            <a:endParaRPr lang="fa-IR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triped Right Arrow 9"/>
          <p:cNvSpPr/>
          <p:nvPr/>
        </p:nvSpPr>
        <p:spPr bwMode="auto">
          <a:xfrm flipH="1">
            <a:off x="4643438" y="4857750"/>
            <a:ext cx="857250" cy="857250"/>
          </a:xfrm>
          <a:prstGeom prst="striped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>
              <a:defRPr/>
            </a:pPr>
            <a:endParaRPr lang="fa-I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پرداخت علی الحساب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1428736"/>
          <a:ext cx="7429551" cy="4763978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 هزینه ها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بانک پرداخت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حساب ها و اسناد پرداختنی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3200" dirty="0" smtClean="0">
                <a:cs typeface="B Titr" pitchFamily="2" charset="-78"/>
              </a:rPr>
              <a:t>تسویه بخشی از علی الحساب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1428736"/>
          <a:ext cx="7429551" cy="5355841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 هزینه ها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marR="0" indent="-226695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حساب ها و اسناد پرداختنی</a:t>
                      </a:r>
                      <a:endParaRPr lang="en-US" sz="1800" dirty="0" smtClean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بانک پرداخت</a:t>
                      </a:r>
                      <a:r>
                        <a:rPr lang="fa-IR" sz="2000" baseline="0" dirty="0" smtClean="0">
                          <a:latin typeface="Calibri"/>
                          <a:ea typeface="Calibri"/>
                          <a:cs typeface="B Nazanin"/>
                        </a:rPr>
                        <a:t> ...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مصرف شده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 rtl="1">
              <a:defRPr/>
            </a:pPr>
            <a:r>
              <a:rPr lang="fa-IR" sz="3200" dirty="0" smtClean="0">
                <a:cs typeface="B Titr" pitchFamily="2" charset="-78"/>
              </a:rPr>
              <a:t>شناسایی هزینه معادل مانده علی الحساب در پایان سال 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2910" y="2643182"/>
          <a:ext cx="7429551" cy="236292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7589"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بدهکار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Nazanin"/>
                        </a:rPr>
                        <a:t>بستانکار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541"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latin typeface="Times New Roman"/>
                          <a:ea typeface="Times New Roman"/>
                          <a:cs typeface="B Nazanin"/>
                        </a:rPr>
                        <a:t>عنوان حساب معين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latin typeface="Times New Roman"/>
                          <a:ea typeface="Times New Roman"/>
                          <a:cs typeface="B Nazanin"/>
                        </a:rPr>
                        <a:t>مبلغ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 هزینه ها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ذخیره 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**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r" rtl="1">
              <a:defRPr/>
            </a:pPr>
            <a:r>
              <a:rPr lang="fa-IR" sz="3200" dirty="0" smtClean="0">
                <a:cs typeface="B Titr" pitchFamily="2" charset="-78"/>
              </a:rPr>
              <a:t>مثال:</a:t>
            </a:r>
            <a:endParaRPr lang="fa-IR" sz="32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071546"/>
            <a:ext cx="785818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dirty="0" smtClean="0">
                <a:cs typeface="B Titr" pitchFamily="2" charset="-78"/>
              </a:rPr>
              <a:t>صورت وضعیت ارائه شده :  1000، پرداخت 70 درصد علی الحساب، تسویه  500واحد در سال جاری، تسویه مابقی در سال بعد.</a:t>
            </a:r>
            <a:endParaRPr lang="en-US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28662" y="2500306"/>
          <a:ext cx="7429551" cy="3623848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700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 هزینه ها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300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بانک پرداخت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700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حساب ها و اسناد پرداختنی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Times New Roman"/>
                          <a:ea typeface="Times New Roman"/>
                          <a:cs typeface="B Nazanin"/>
                        </a:rPr>
                        <a:t>300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Times New Roman"/>
                          <a:ea typeface="Times New Roman"/>
                          <a:cs typeface="B Nazanin"/>
                        </a:rPr>
                        <a:t>700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700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4282" y="214290"/>
            <a:ext cx="8678862" cy="1143000"/>
          </a:xfrm>
          <a:prstGeom prst="rect">
            <a:avLst/>
          </a:prstGeom>
        </p:spPr>
        <p:txBody>
          <a:bodyPr anchor="ctr"/>
          <a:lstStyle/>
          <a:p>
            <a:pPr algn="ctr" rtl="1">
              <a:defRPr/>
            </a:pPr>
            <a:r>
              <a:rPr lang="fa-IR" sz="2400" kern="0" dirty="0" smtClean="0">
                <a:solidFill>
                  <a:schemeClr val="tx2"/>
                </a:solidFill>
                <a:cs typeface="B Titr" pitchFamily="2" charset="-78"/>
              </a:rPr>
              <a:t>تسویه 500 ریال علی الحساب و پرداخت مابقی تعهدات ایجاد شده در سال جاری</a:t>
            </a:r>
            <a:endParaRPr lang="fa-IR" sz="24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28662" y="1785926"/>
          <a:ext cx="7429551" cy="4176638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500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حساب ها و اسناد پرداختنی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Times New Roman"/>
                          <a:ea typeface="Times New Roman"/>
                          <a:cs typeface="B Nazanin"/>
                        </a:rPr>
                        <a:t>300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500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بانک پرداخت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300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مصرف شده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Calibri"/>
                          <a:ea typeface="Calibri"/>
                          <a:cs typeface="B Nazanin" pitchFamily="2" charset="-78"/>
                        </a:rPr>
                        <a:t>800</a:t>
                      </a:r>
                      <a:endParaRPr lang="en-US" sz="1800" dirty="0"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Times New Roman"/>
                          <a:ea typeface="Times New Roman"/>
                          <a:cs typeface="B Nazanin"/>
                        </a:rPr>
                        <a:t>500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Calibri"/>
                          <a:ea typeface="Calibri"/>
                          <a:cs typeface="B Nazanin"/>
                        </a:rPr>
                        <a:t>اعتبار ... تامین شده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300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 anchor="ctr"/>
          <a:lstStyle/>
          <a:p>
            <a:pPr algn="ctr" rtl="1">
              <a:defRPr/>
            </a:pPr>
            <a:r>
              <a:rPr lang="fa-IR" sz="2800" dirty="0" smtClean="0">
                <a:cs typeface="B Titr" pitchFamily="2" charset="-78"/>
              </a:rPr>
              <a:t>ثبت اصلاحی در پایان سال مالی</a:t>
            </a:r>
            <a:endParaRPr lang="fa-IR" sz="28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57224" y="2357431"/>
          <a:ext cx="7429551" cy="1714511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877615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هزینه به تفکیک طبقه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بندی اقتصادی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896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ذخیره</a:t>
                      </a: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 </a:t>
                      </a: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 anchor="ctr"/>
          <a:lstStyle/>
          <a:p>
            <a:pPr algn="ctr" rtl="1">
              <a:defRPr/>
            </a:pPr>
            <a:r>
              <a:rPr lang="fa-IR" sz="2800" dirty="0" smtClean="0">
                <a:cs typeface="B Titr" pitchFamily="2" charset="-78"/>
              </a:rPr>
              <a:t>بستن حساب علی الحساب و ذخیره آن در پایان سال</a:t>
            </a:r>
            <a:endParaRPr lang="fa-IR" sz="28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2910" y="2428868"/>
          <a:ext cx="7769439" cy="240104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3169338"/>
                <a:gridCol w="885326"/>
              </a:tblGrid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ذخیره 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بودجه اعتبار ...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Calibri"/>
                          <a:ea typeface="Calibri"/>
                          <a:cs typeface="B Nazanin" pitchFamily="2" charset="-78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85786" y="2428868"/>
          <a:ext cx="7429551" cy="240104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2993460"/>
                <a:gridCol w="721316"/>
              </a:tblGrid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ذخیره 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18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Calibri"/>
                          <a:ea typeface="Calibri"/>
                          <a:cs typeface="B Nazanin" pitchFamily="2" charset="-78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بودجه اعتبار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 anchor="ctr"/>
          <a:lstStyle/>
          <a:p>
            <a:pPr algn="ctr" rtl="1">
              <a:defRPr/>
            </a:pPr>
            <a:r>
              <a:rPr lang="fa-IR" sz="2800" dirty="0" smtClean="0">
                <a:cs typeface="B Titr" pitchFamily="2" charset="-78"/>
              </a:rPr>
              <a:t>افتتاح حساب علی الحساب و ذخیره آن در سال بعد</a:t>
            </a:r>
            <a:endParaRPr lang="fa-IR" sz="28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2000232" y="5357826"/>
            <a:ext cx="4857784" cy="57150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rPr>
              <a:t>حساب‎های بودجه‎ای مربوط در</a:t>
            </a:r>
            <a:r>
              <a:rPr kumimoji="0" lang="fa-I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rPr>
              <a:t> سطح تفصیلی </a:t>
            </a:r>
            <a:r>
              <a: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rPr>
              <a:t>انتقالی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itchFamily="2" charset="-7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642918"/>
            <a:ext cx="8678862" cy="1143000"/>
          </a:xfrm>
          <a:prstGeom prst="rect">
            <a:avLst/>
          </a:prstGeom>
        </p:spPr>
        <p:txBody>
          <a:bodyPr anchor="ctr"/>
          <a:lstStyle/>
          <a:p>
            <a:pPr algn="ctr" rtl="1">
              <a:defRPr/>
            </a:pPr>
            <a:r>
              <a:rPr lang="fa-IR" sz="2800" dirty="0" smtClean="0">
                <a:cs typeface="B Titr" pitchFamily="2" charset="-78"/>
              </a:rPr>
              <a:t>تسویه علی الحساب در سال بعد</a:t>
            </a:r>
            <a:endParaRPr lang="fa-IR" sz="2800" kern="0" dirty="0">
              <a:solidFill>
                <a:schemeClr val="tx2"/>
              </a:solidFill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algn="just" rtl="1">
              <a:buFont typeface="Wingdings" pitchFamily="2" charset="2"/>
              <a:buChar char="Ø"/>
              <a:defRPr/>
            </a:pPr>
            <a:endParaRPr lang="fa-IR" sz="3200" dirty="0">
              <a:cs typeface="B Zar" pitchFamily="2" charset="-78"/>
            </a:endParaRPr>
          </a:p>
          <a:p>
            <a:pPr algn="just" rtl="1">
              <a:buFont typeface="Wingdings" pitchFamily="2" charset="2"/>
              <a:buChar char="Ø"/>
              <a:defRPr/>
            </a:pPr>
            <a:endParaRPr lang="en-US" sz="3200" dirty="0" smtClean="0">
              <a:cs typeface="B Zar" pitchFamily="2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18332" y="2428868"/>
          <a:ext cx="7597005" cy="2401049"/>
        </p:xfrm>
        <a:graphic>
          <a:graphicData uri="http://schemas.openxmlformats.org/drawingml/2006/table">
            <a:tbl>
              <a:tblPr rtl="1"/>
              <a:tblGrid>
                <a:gridCol w="2988651"/>
                <a:gridCol w="726124"/>
                <a:gridCol w="3123028"/>
                <a:gridCol w="759202"/>
              </a:tblGrid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ذخیره 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علی الحساب بابت عملیات ...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63"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مصرف شده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latin typeface="Calibri"/>
                          <a:ea typeface="Calibri"/>
                          <a:cs typeface="B Nazanin" pitchFamily="2" charset="-78"/>
                        </a:rPr>
                        <a:t>200</a:t>
                      </a:r>
                      <a:endParaRPr lang="en-US" sz="1800" dirty="0"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60">
                <a:tc>
                  <a:txBody>
                    <a:bodyPr/>
                    <a:lstStyle/>
                    <a:p>
                      <a:pPr indent="-226695" algn="justLow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226695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26695" algn="justLow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اعتبار ... بابت پرداخت های</a:t>
                      </a: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 غیر قطعی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6695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Nazanin"/>
                        </a:rPr>
                        <a:t>200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2214554"/>
            <a:ext cx="7772400" cy="1470025"/>
          </a:xfrm>
        </p:spPr>
        <p:txBody>
          <a:bodyPr/>
          <a:lstStyle/>
          <a:p>
            <a:pPr eaLnBrk="1" hangingPunct="1"/>
            <a:r>
              <a:rPr lang="fa-IR" sz="7200" dirty="0" smtClean="0">
                <a:cs typeface="B Titr" pitchFamily="2" charset="-78"/>
              </a:rPr>
              <a:t>با تشکر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714356"/>
            <a:ext cx="857256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itchFamily="2" charset="-78"/>
              </a:rPr>
              <a:t>بند (د) تبصره (20)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itchFamily="2" charset="-78"/>
              </a:rPr>
              <a:t> وزارت‌خانه‌ها، موسسات دولتی و سایر دستگاه‌های اجرایی در موارد استفاده از بودجه عمومی دولت، مکلفند صورت‌های مالی خود را بر اساس استانداردهای حسابداری عمومی کشور (تدوین شده توسط سازمان حسابرسی) و در چارچوب دستورالعمل‌های حسابداری وزارت امور اقتصادی و دارایی (بر مبنای حسابداری تعهدی) تهیه نمایند.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itchFamily="2" charset="-78"/>
              </a:rPr>
              <a:t>تبصره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B Nazanin" pitchFamily="2" charset="-78"/>
              </a:rPr>
              <a:t> نحوه و زمان‌بندی اجرای کامل حسابداری تعهدی (حداکثر ظرف مدت سه سال) برابر آیین‌نامه‌ای خواهد بود که به پیشنهاد وزارت امور اقتصادی و دارایی، سازمان مدیریت و برنامه ریزی کشور و دیوان محاسبات کشور به تصویب هیات وزیران خواهد رسید.</a:t>
            </a:r>
            <a:endParaRPr kumimoji="0" lang="ar-S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14546" y="285728"/>
            <a:ext cx="514379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SA" sz="2800" b="1" dirty="0" smtClean="0">
                <a:cs typeface="B Zar" pitchFamily="2" charset="-78"/>
              </a:rPr>
              <a:t>لایحه بودجه سال 1394 کل کشور</a:t>
            </a:r>
            <a:endParaRPr lang="en-US" sz="2800" dirty="0">
              <a:cs typeface="B 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57188" y="274638"/>
            <a:ext cx="8678862" cy="1143000"/>
          </a:xfrm>
        </p:spPr>
        <p:txBody>
          <a:bodyPr/>
          <a:lstStyle/>
          <a:p>
            <a:pPr algn="ctr" eaLnBrk="1" hangingPunct="1"/>
            <a:r>
              <a:rPr lang="fa-IR" sz="2800" smtClean="0">
                <a:cs typeface="B Titr" pitchFamily="2" charset="-78"/>
              </a:rPr>
              <a:t>اقدامات اجرایی وزارت امور اقتصادی و دارایی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600200"/>
            <a:ext cx="8821737" cy="4525963"/>
          </a:xfrm>
        </p:spPr>
        <p:txBody>
          <a:bodyPr/>
          <a:lstStyle/>
          <a:p>
            <a:pPr marL="514350" indent="-514350" algn="just" rtl="1" eaLnBrk="1" hangingPunct="1">
              <a:buFontTx/>
              <a:buNone/>
            </a:pPr>
            <a:endParaRPr lang="fa-IR" sz="2000" dirty="0" smtClean="0">
              <a:cs typeface="B Titr" pitchFamily="2" charset="-78"/>
            </a:endParaRPr>
          </a:p>
          <a:p>
            <a:pPr marL="514350" indent="-514350" algn="just" rtl="1" eaLnBrk="1" hangingPunct="1">
              <a:buFontTx/>
              <a:buAutoNum type="arabicPeriod"/>
            </a:pPr>
            <a:r>
              <a:rPr lang="fa-IR" sz="2000" dirty="0" smtClean="0">
                <a:cs typeface="B Titr" pitchFamily="2" charset="-78"/>
              </a:rPr>
              <a:t>تدوین استانداردهای بخش عمومی با رویکرد حسابداری تعهدی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5720" y="71438"/>
            <a:ext cx="5000660" cy="6643687"/>
            <a:chOff x="571472" y="71438"/>
            <a:chExt cx="4357180" cy="6643710"/>
          </a:xfrm>
        </p:grpSpPr>
        <p:pic>
          <p:nvPicPr>
            <p:cNvPr id="4" name="Picture 3" descr="333000099.jpg"/>
            <p:cNvPicPr>
              <a:picLocks noChangeAspect="1"/>
            </p:cNvPicPr>
            <p:nvPr/>
          </p:nvPicPr>
          <p:blipFill>
            <a:blip r:embed="rId2"/>
            <a:srcRect r="9991" b="3125"/>
            <a:stretch>
              <a:fillRect/>
            </a:stretch>
          </p:blipFill>
          <p:spPr>
            <a:xfrm>
              <a:off x="571500" y="71438"/>
              <a:ext cx="4306356" cy="66437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150" name="TextBox 4"/>
            <p:cNvSpPr txBox="1">
              <a:spLocks noChangeArrowheads="1"/>
            </p:cNvSpPr>
            <p:nvPr/>
          </p:nvSpPr>
          <p:spPr bwMode="auto">
            <a:xfrm>
              <a:off x="571472" y="3929065"/>
              <a:ext cx="4357180" cy="2031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rtl="1">
                <a:buFont typeface="Wingdings" pitchFamily="2" charset="2"/>
                <a:buChar char="v"/>
              </a:pPr>
              <a:r>
                <a:rPr lang="fa-IR" b="1" dirty="0">
                  <a:cs typeface="B Mitra" pitchFamily="2" charset="-78"/>
                </a:rPr>
                <a:t>مفاهیم نظری گزارشگری مالی</a:t>
              </a:r>
            </a:p>
            <a:p>
              <a:pPr algn="r" rtl="1">
                <a:buFont typeface="Wingdings" pitchFamily="2" charset="2"/>
                <a:buChar char="v"/>
              </a:pPr>
              <a:r>
                <a:rPr lang="fa-IR" b="1" dirty="0" smtClean="0">
                  <a:cs typeface="B Mitra" pitchFamily="2" charset="-78"/>
                </a:rPr>
                <a:t>شماره </a:t>
              </a:r>
              <a:r>
                <a:rPr lang="fa-IR" b="1" dirty="0">
                  <a:cs typeface="B Mitra" pitchFamily="2" charset="-78"/>
                </a:rPr>
                <a:t>1: نحوه ارائه صورتهای مالی</a:t>
              </a:r>
            </a:p>
            <a:p>
              <a:pPr algn="r" rtl="1">
                <a:buFont typeface="Wingdings" pitchFamily="2" charset="2"/>
                <a:buChar char="v"/>
              </a:pPr>
              <a:r>
                <a:rPr lang="fa-IR" b="1" dirty="0" smtClean="0">
                  <a:cs typeface="B Mitra" pitchFamily="2" charset="-78"/>
                </a:rPr>
                <a:t>شماره </a:t>
              </a:r>
              <a:r>
                <a:rPr lang="fa-IR" b="1" dirty="0">
                  <a:cs typeface="B Mitra" pitchFamily="2" charset="-78"/>
                </a:rPr>
                <a:t>2: نحوه ارائه اطلاعات بودجه ای در صورتهای مالی</a:t>
              </a:r>
            </a:p>
            <a:p>
              <a:pPr algn="r" rtl="1">
                <a:buFont typeface="Wingdings" pitchFamily="2" charset="2"/>
                <a:buChar char="v"/>
              </a:pPr>
              <a:r>
                <a:rPr lang="fa-IR" b="1" dirty="0" smtClean="0">
                  <a:cs typeface="B Mitra" pitchFamily="2" charset="-78"/>
                </a:rPr>
                <a:t>شماره </a:t>
              </a:r>
              <a:r>
                <a:rPr lang="fa-IR" b="1" dirty="0">
                  <a:cs typeface="B Mitra" pitchFamily="2" charset="-78"/>
                </a:rPr>
                <a:t>3: درآمد حاصل از عملیات غیر مبادله </a:t>
              </a:r>
              <a:r>
                <a:rPr lang="fa-IR" b="1" dirty="0" smtClean="0">
                  <a:cs typeface="B Mitra" pitchFamily="2" charset="-78"/>
                </a:rPr>
                <a:t>ای</a:t>
              </a:r>
              <a:endParaRPr lang="en-US" b="1" dirty="0" smtClean="0">
                <a:cs typeface="B Mitra" pitchFamily="2" charset="-78"/>
              </a:endParaRPr>
            </a:p>
            <a:p>
              <a:pPr algn="r" rtl="1">
                <a:buFont typeface="Wingdings" pitchFamily="2" charset="2"/>
                <a:buChar char="v"/>
              </a:pPr>
              <a:r>
                <a:rPr lang="en-US" b="1" dirty="0" smtClean="0">
                  <a:cs typeface="B Mitra" pitchFamily="2" charset="-78"/>
                </a:rPr>
                <a:t> </a:t>
              </a:r>
              <a:r>
                <a:rPr lang="fa-IR" b="1" dirty="0" smtClean="0">
                  <a:cs typeface="B Mitra" pitchFamily="2" charset="-78"/>
                </a:rPr>
                <a:t>شماره 4: درآمد حاصل از عملیات مبادله‎ای</a:t>
              </a:r>
            </a:p>
            <a:p>
              <a:pPr algn="r" rtl="1">
                <a:buFont typeface="Wingdings" pitchFamily="2" charset="2"/>
                <a:buChar char="v"/>
              </a:pPr>
              <a:r>
                <a:rPr lang="fa-IR" b="1" dirty="0" smtClean="0">
                  <a:cs typeface="B Mitra" pitchFamily="2" charset="-78"/>
                </a:rPr>
                <a:t> شماره 5: دارایی‎های ثابت مشهود</a:t>
              </a:r>
            </a:p>
            <a:p>
              <a:pPr algn="r" rtl="1">
                <a:buFont typeface="Wingdings" pitchFamily="2" charset="2"/>
                <a:buChar char="v"/>
              </a:pPr>
              <a:r>
                <a:rPr lang="fa-IR" b="1" dirty="0" smtClean="0">
                  <a:cs typeface="B Mitra" pitchFamily="2" charset="-78"/>
                </a:rPr>
                <a:t> شماره 6: موجودی‎ها</a:t>
              </a:r>
              <a:endParaRPr lang="fa-IR" b="1" dirty="0">
                <a:cs typeface="B Mitra" pitchFamily="2" charset="-7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2800" kern="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rPr>
              <a:t>اقدامات اجرایی وزارت امور اقتصادی و دارایی</a:t>
            </a:r>
            <a:endParaRPr lang="fa-IR" sz="28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514350" indent="-514350" algn="just" rtl="1">
              <a:spcBef>
                <a:spcPct val="20000"/>
              </a:spcBef>
              <a:defRPr/>
            </a:pPr>
            <a:endParaRPr lang="fa-IR" sz="2400" kern="0" dirty="0">
              <a:latin typeface="+mn-lt"/>
              <a:cs typeface="B Mitra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Tx/>
              <a:buAutoNum type="arabicPeriod"/>
              <a:defRPr/>
            </a:pPr>
            <a:r>
              <a:rPr lang="fa-IR" sz="2000" dirty="0">
                <a:latin typeface="+mn-lt"/>
                <a:cs typeface="B Titr" pitchFamily="2" charset="-78"/>
              </a:rPr>
              <a:t>تدوین استانداردهای بخش عمومی با رویکرد حسابداری تعهدی</a:t>
            </a: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endParaRPr lang="fa-IR" sz="2400" kern="0" dirty="0">
              <a:latin typeface="+mn-lt"/>
              <a:cs typeface="B Mitra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Tx/>
              <a:buAutoNum type="arabicPeriod"/>
              <a:defRPr/>
            </a:pPr>
            <a:r>
              <a:rPr lang="fa-IR" sz="2000" dirty="0">
                <a:latin typeface="+mn-lt"/>
                <a:cs typeface="B Titr" pitchFamily="2" charset="-78"/>
              </a:rPr>
              <a:t>انعقاد تفاهم نامه مشترک بین وزارت امور اقتصادی و دارایی با وزارت علوم و وزارت بهداشت</a:t>
            </a:r>
          </a:p>
        </p:txBody>
      </p:sp>
      <p:pic>
        <p:nvPicPr>
          <p:cNvPr id="6" name="Picture 5" descr="333000099 0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013" y="714375"/>
            <a:ext cx="3992562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333000099 0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714375"/>
            <a:ext cx="4021138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2800" kern="0" dirty="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rPr>
              <a:t>اقدامات اجرایی وزارت امور اقتصادی و دارایی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14313" y="1600200"/>
            <a:ext cx="8821737" cy="5141913"/>
          </a:xfrm>
          <a:prstGeom prst="rect">
            <a:avLst/>
          </a:prstGeom>
        </p:spPr>
        <p:txBody>
          <a:bodyPr/>
          <a:lstStyle/>
          <a:p>
            <a:pPr marL="514350" indent="-514350" algn="just" rtl="1">
              <a:spcBef>
                <a:spcPct val="20000"/>
              </a:spcBef>
              <a:defRPr/>
            </a:pPr>
            <a:endParaRPr lang="fa-IR" sz="2400" kern="0" dirty="0">
              <a:latin typeface="+mn-lt"/>
              <a:cs typeface="B Mitra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r>
              <a:rPr lang="fa-IR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تدوین استانداردهای بخش عمومی با رویکرد حسابداری تعهدی</a:t>
            </a: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endParaRPr lang="fa-IR" b="1" dirty="0">
              <a:solidFill>
                <a:schemeClr val="tx2">
                  <a:lumMod val="90000"/>
                  <a:lumOff val="10000"/>
                </a:schemeClr>
              </a:solidFill>
              <a:latin typeface="+mn-lt"/>
              <a:cs typeface="B Nazanin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r>
              <a:rPr lang="fa-IR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انعقاد تفاهم نامه مشترک بین وزارت امور اقتصادی و دارایی با وزارت علوم و وزارت بهداشت</a:t>
            </a: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endParaRPr lang="fa-IR" b="1" dirty="0">
              <a:solidFill>
                <a:schemeClr val="tx2">
                  <a:lumMod val="90000"/>
                  <a:lumOff val="10000"/>
                </a:schemeClr>
              </a:solidFill>
              <a:latin typeface="+mn-lt"/>
              <a:cs typeface="B Nazanin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r>
              <a:rPr lang="fa-IR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انجام طرحهای تحقیقاتی بازنگری در سرفصل حسابداری دولتی و نظام جامع مالی و نجم ویژه دستگاههای اجرایی بند ب ماده 20 قانون برنامه پنجم توسعه اقتصادی و اجتماعی و فرهنگی  در راستای بسته اجرایی موضوع ماده 217 قانون برنامه پنجم توسعه اقتصادی و اجتماعی ( ارتقای نظام مالی و محاسباتی دولت)</a:t>
            </a: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endParaRPr lang="fa-IR" b="1" dirty="0">
              <a:solidFill>
                <a:schemeClr val="tx2">
                  <a:lumMod val="90000"/>
                  <a:lumOff val="10000"/>
                </a:schemeClr>
              </a:solidFill>
              <a:latin typeface="+mn-lt"/>
              <a:cs typeface="B Nazanin" pitchFamily="2" charset="-78"/>
            </a:endParaRPr>
          </a:p>
          <a:p>
            <a:pPr marL="514350" indent="-514350" algn="just" rtl="1">
              <a:spcBef>
                <a:spcPct val="20000"/>
              </a:spcBef>
              <a:buFont typeface="+mj-lt"/>
              <a:buAutoNum type="arabicPeriod"/>
              <a:defRPr/>
            </a:pPr>
            <a:r>
              <a:rPr lang="fa-IR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مشارکت در شورای راهبری معاونت برنامه ریزی و نظارت راهبردی ریاست جمهوری در کار گروههای ” نظام حسابداری بخش عمومی“ ، ” قوانین و مقررات“ و هزینه یابی (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costing</a:t>
            </a:r>
            <a:r>
              <a:rPr lang="fa-IR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B Nazanin" pitchFamily="2" charset="-78"/>
              </a:rPr>
              <a:t>)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00782" y="1143000"/>
          <a:ext cx="6373218" cy="5372141"/>
        </p:xfrm>
        <a:graphic>
          <a:graphicData uri="http://schemas.openxmlformats.org/drawingml/2006/table">
            <a:tbl>
              <a:tblPr rtl="1"/>
              <a:tblGrid>
                <a:gridCol w="1023951"/>
                <a:gridCol w="2171865"/>
                <a:gridCol w="529567"/>
                <a:gridCol w="529567"/>
                <a:gridCol w="529567"/>
                <a:gridCol w="529567"/>
                <a:gridCol w="529567"/>
                <a:gridCol w="529567"/>
              </a:tblGrid>
              <a:tr h="289602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اهداف كمي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عنوان فعاليت / عمليات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حجم فعاليت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</a:tr>
              <a:tr h="57920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1390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1391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1392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1393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1394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جمع كل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  <a:tr h="731499"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طرح اصلاح ساختار نظام مالي و محاسباتي دولت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تدوين و ارائه پيش نويس مباني قانوني نظام جديد مالي و محاسباتي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50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  <a:tr h="73149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طراحي نظام جديد تشكيلات اداري و تقسيم كار كلان دولت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50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  <a:tr h="73149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طراحي بسترهاي لازم براي اعمال چارچوبهاي حسابداري تعهدي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40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  <a:tr h="73149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تدوين و ارائه رويه هاي اجرايي نظام جديد گزارشگري مالي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30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  <a:tr h="1462998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ارائه ساز و كارهاي اجرايي در تخصيص اعتبار دستگاههاي اجرايي بر مبناي عملكرد و نتايج برنامه ها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40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>
                          <a:latin typeface="Calibri"/>
                          <a:ea typeface="Calibri"/>
                          <a:cs typeface="B Lotus"/>
                        </a:rPr>
                        <a:t>-</a:t>
                      </a:r>
                      <a:endParaRPr lang="en-US" sz="15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500" dirty="0">
                          <a:latin typeface="Calibri"/>
                          <a:ea typeface="Calibri"/>
                          <a:cs typeface="B Lotus"/>
                        </a:rPr>
                        <a:t>100</a:t>
                      </a:r>
                      <a:endParaRPr lang="en-US" sz="15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57188" y="274638"/>
            <a:ext cx="8678862" cy="1143000"/>
          </a:xfrm>
        </p:spPr>
        <p:txBody>
          <a:bodyPr/>
          <a:lstStyle/>
          <a:p>
            <a:pPr algn="ctr" eaLnBrk="1" hangingPunct="1"/>
            <a:r>
              <a:rPr lang="ar-SA" sz="2800" dirty="0" smtClean="0">
                <a:cs typeface="B Titr" pitchFamily="2" charset="-78"/>
              </a:rPr>
              <a:t>اهداف اصلي نظام حسابداري بخش عمومي </a:t>
            </a:r>
            <a:endParaRPr lang="fa-IR" sz="2800" dirty="0" smtClean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600200"/>
            <a:ext cx="9036050" cy="4525963"/>
          </a:xfrm>
        </p:spPr>
        <p:txBody>
          <a:bodyPr/>
          <a:lstStyle/>
          <a:p>
            <a:pPr marL="514350" indent="-514350" algn="just" rtl="1" eaLnBrk="1" hangingPunct="1">
              <a:buFontTx/>
              <a:buNone/>
            </a:pPr>
            <a:endParaRPr lang="fa-IR" sz="2800" dirty="0" smtClean="0">
              <a:cs typeface="B Zar" pitchFamily="2" charset="-78"/>
            </a:endParaRPr>
          </a:p>
          <a:p>
            <a:pPr lvl="0" algn="just" rtl="1"/>
            <a:r>
              <a:rPr lang="fa-IR" sz="2800" kern="1200" dirty="0" smtClean="0">
                <a:solidFill>
                  <a:schemeClr val="tx1"/>
                </a:solidFill>
                <a:latin typeface="Arial" charset="0"/>
                <a:cs typeface="B Zar" pitchFamily="2" charset="-78"/>
              </a:rPr>
              <a:t>كمك به بخش عمومي براي ايفا و ارزيابي مسئوليت پاسخگويي عمومي؛</a:t>
            </a:r>
          </a:p>
          <a:p>
            <a:pPr lvl="0" algn="just" rtl="1"/>
            <a:endParaRPr lang="en-US" sz="2800" kern="1200" dirty="0" smtClean="0">
              <a:solidFill>
                <a:schemeClr val="tx1"/>
              </a:solidFill>
              <a:latin typeface="Arial" charset="0"/>
              <a:cs typeface="B Zar" pitchFamily="2" charset="-78"/>
            </a:endParaRPr>
          </a:p>
          <a:p>
            <a:pPr lvl="0" algn="just" rtl="1"/>
            <a:r>
              <a:rPr lang="fa-IR" sz="2800" kern="1200" dirty="0" smtClean="0">
                <a:solidFill>
                  <a:schemeClr val="tx1"/>
                </a:solidFill>
                <a:latin typeface="Arial" charset="0"/>
                <a:cs typeface="B Zar" pitchFamily="2" charset="-78"/>
              </a:rPr>
              <a:t>تامين نيازهاي اطلاعاتي استفاده كنندگان از گزارشات مالي دستگاههاي اجرايي</a:t>
            </a:r>
          </a:p>
          <a:p>
            <a:pPr lvl="0" algn="just" rtl="1"/>
            <a:endParaRPr lang="en-US" sz="2800" kern="1200" dirty="0" smtClean="0">
              <a:solidFill>
                <a:schemeClr val="tx1"/>
              </a:solidFill>
              <a:latin typeface="Arial" charset="0"/>
              <a:cs typeface="B Zar" pitchFamily="2" charset="-78"/>
            </a:endParaRPr>
          </a:p>
          <a:p>
            <a:pPr lvl="0" algn="just" rtl="1"/>
            <a:r>
              <a:rPr lang="fa-IR" sz="2800" kern="1200" dirty="0" smtClean="0">
                <a:solidFill>
                  <a:schemeClr val="tx1"/>
                </a:solidFill>
                <a:latin typeface="Arial" charset="0"/>
                <a:cs typeface="B Zar" pitchFamily="2" charset="-78"/>
              </a:rPr>
              <a:t>ايجاد بستر لازم جهت استخراج ومحاسبه دقيق بهاي تمام شده برنامه ها، فعاليت ها، خدمات و محصولات در راستاي بودجه ريزي مبتني بر عملكرد.</a:t>
            </a:r>
            <a:endParaRPr lang="en-US" sz="2800" kern="1200" dirty="0" smtClean="0">
              <a:solidFill>
                <a:schemeClr val="tx1"/>
              </a:solidFill>
              <a:latin typeface="Arial" charset="0"/>
              <a:cs typeface="B Zar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7188" y="274638"/>
            <a:ext cx="867886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fa-IR" sz="2800" dirty="0">
                <a:cs typeface="B Titr" pitchFamily="2" charset="-78"/>
              </a:rPr>
              <a:t>ساختار نظام حسابداری بخش عمومی</a:t>
            </a:r>
            <a:endParaRPr lang="fa-IR" sz="2800" kern="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600200"/>
            <a:ext cx="8821737" cy="4525963"/>
          </a:xfrm>
          <a:prstGeom prst="rect">
            <a:avLst/>
          </a:prstGeom>
        </p:spPr>
        <p:txBody>
          <a:bodyPr/>
          <a:lstStyle/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مفاهيم</a:t>
            </a:r>
            <a:r>
              <a:rPr lang="fa-IR" sz="3200" dirty="0">
                <a:cs typeface="B Zar" pitchFamily="2" charset="-78"/>
              </a:rPr>
              <a:t>، مفروضات و استانداردها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ساختار </a:t>
            </a:r>
            <a:r>
              <a:rPr lang="fa-IR" sz="3200" dirty="0">
                <a:cs typeface="B Zar" pitchFamily="2" charset="-78"/>
              </a:rPr>
              <a:t>و تشكيلات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فهرست </a:t>
            </a:r>
            <a:r>
              <a:rPr lang="fa-IR" sz="3200" dirty="0">
                <a:cs typeface="B Zar" pitchFamily="2" charset="-78"/>
              </a:rPr>
              <a:t>حسابها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روش </a:t>
            </a:r>
            <a:r>
              <a:rPr lang="fa-IR" sz="3200" dirty="0">
                <a:cs typeface="B Zar" pitchFamily="2" charset="-78"/>
              </a:rPr>
              <a:t>گردش عمليات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دستورالعمل </a:t>
            </a:r>
            <a:r>
              <a:rPr lang="fa-IR" sz="3200" dirty="0">
                <a:cs typeface="B Zar" pitchFamily="2" charset="-78"/>
              </a:rPr>
              <a:t>های حسابداری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كدگذاري </a:t>
            </a:r>
            <a:r>
              <a:rPr lang="fa-IR" sz="3200" dirty="0">
                <a:cs typeface="B Zar" pitchFamily="2" charset="-78"/>
              </a:rPr>
              <a:t>مراكز هزينه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نحوه </a:t>
            </a:r>
            <a:r>
              <a:rPr lang="fa-IR" sz="3200" dirty="0">
                <a:cs typeface="B Zar" pitchFamily="2" charset="-78"/>
              </a:rPr>
              <a:t>رسيدگي</a:t>
            </a:r>
          </a:p>
          <a:p>
            <a:pPr marL="0" indent="0" algn="just" rtl="1" eaLnBrk="1" hangingPunct="1">
              <a:buFont typeface="Wingdings" pitchFamily="2" charset="2"/>
              <a:buChar char="ü"/>
              <a:defRPr/>
            </a:pPr>
            <a:r>
              <a:rPr lang="fa-IR" sz="3200" dirty="0" smtClean="0">
                <a:cs typeface="B Zar" pitchFamily="2" charset="-78"/>
              </a:rPr>
              <a:t>  بودجه </a:t>
            </a:r>
            <a:r>
              <a:rPr lang="fa-IR" sz="3200" dirty="0">
                <a:cs typeface="B Zar" pitchFamily="2" charset="-78"/>
              </a:rPr>
              <a:t>و گزارش های مالي و مديريتي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EBB5"/>
      </a:lt1>
      <a:dk2>
        <a:srgbClr val="000000"/>
      </a:dk2>
      <a:lt2>
        <a:srgbClr val="B2B2B2"/>
      </a:lt2>
      <a:accent1>
        <a:srgbClr val="FFCF4F"/>
      </a:accent1>
      <a:accent2>
        <a:srgbClr val="C79100"/>
      </a:accent2>
      <a:accent3>
        <a:srgbClr val="FFF3D7"/>
      </a:accent3>
      <a:accent4>
        <a:srgbClr val="000000"/>
      </a:accent4>
      <a:accent5>
        <a:srgbClr val="FFE4B2"/>
      </a:accent5>
      <a:accent6>
        <a:srgbClr val="B48300"/>
      </a:accent6>
      <a:hlink>
        <a:srgbClr val="6B4D00"/>
      </a:hlink>
      <a:folHlink>
        <a:srgbClr val="6B5929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EBB5"/>
        </a:lt1>
        <a:dk2>
          <a:srgbClr val="000000"/>
        </a:dk2>
        <a:lt2>
          <a:srgbClr val="B2B2B2"/>
        </a:lt2>
        <a:accent1>
          <a:srgbClr val="FFCF4F"/>
        </a:accent1>
        <a:accent2>
          <a:srgbClr val="C79100"/>
        </a:accent2>
        <a:accent3>
          <a:srgbClr val="FFF3D7"/>
        </a:accent3>
        <a:accent4>
          <a:srgbClr val="000000"/>
        </a:accent4>
        <a:accent5>
          <a:srgbClr val="FFE4B2"/>
        </a:accent5>
        <a:accent6>
          <a:srgbClr val="B48300"/>
        </a:accent6>
        <a:hlink>
          <a:srgbClr val="6B4D00"/>
        </a:hlink>
        <a:folHlink>
          <a:srgbClr val="6B59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EBB5"/>
        </a:lt1>
        <a:dk2>
          <a:srgbClr val="000000"/>
        </a:dk2>
        <a:lt2>
          <a:srgbClr val="B2B2B2"/>
        </a:lt2>
        <a:accent1>
          <a:srgbClr val="FFF405"/>
        </a:accent1>
        <a:accent2>
          <a:srgbClr val="FF9305"/>
        </a:accent2>
        <a:accent3>
          <a:srgbClr val="FFF3D7"/>
        </a:accent3>
        <a:accent4>
          <a:srgbClr val="000000"/>
        </a:accent4>
        <a:accent5>
          <a:srgbClr val="FFF8AA"/>
        </a:accent5>
        <a:accent6>
          <a:srgbClr val="E78504"/>
        </a:accent6>
        <a:hlink>
          <a:srgbClr val="6B6A00"/>
        </a:hlink>
        <a:folHlink>
          <a:srgbClr val="6B3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EBB5"/>
        </a:lt1>
        <a:dk2>
          <a:srgbClr val="000000"/>
        </a:dk2>
        <a:lt2>
          <a:srgbClr val="B2B2B2"/>
        </a:lt2>
        <a:accent1>
          <a:srgbClr val="FFC005"/>
        </a:accent1>
        <a:accent2>
          <a:srgbClr val="0594FF"/>
        </a:accent2>
        <a:accent3>
          <a:srgbClr val="FFF3D7"/>
        </a:accent3>
        <a:accent4>
          <a:srgbClr val="000000"/>
        </a:accent4>
        <a:accent5>
          <a:srgbClr val="FFDCAA"/>
        </a:accent5>
        <a:accent6>
          <a:srgbClr val="0486E7"/>
        </a:accent6>
        <a:hlink>
          <a:srgbClr val="6B5000"/>
        </a:hlink>
        <a:folHlink>
          <a:srgbClr val="003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EBB5"/>
        </a:lt1>
        <a:dk2>
          <a:srgbClr val="000000"/>
        </a:dk2>
        <a:lt2>
          <a:srgbClr val="B2B2B2"/>
        </a:lt2>
        <a:accent1>
          <a:srgbClr val="0528FF"/>
        </a:accent1>
        <a:accent2>
          <a:srgbClr val="FF4805"/>
        </a:accent2>
        <a:accent3>
          <a:srgbClr val="FFF3D7"/>
        </a:accent3>
        <a:accent4>
          <a:srgbClr val="000000"/>
        </a:accent4>
        <a:accent5>
          <a:srgbClr val="AAACFF"/>
        </a:accent5>
        <a:accent6>
          <a:srgbClr val="E74004"/>
        </a:accent6>
        <a:hlink>
          <a:srgbClr val="466B00"/>
        </a:hlink>
        <a:folHlink>
          <a:srgbClr val="6B4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F4F"/>
        </a:accent1>
        <a:accent2>
          <a:srgbClr val="C79100"/>
        </a:accent2>
        <a:accent3>
          <a:srgbClr val="FFFFFF"/>
        </a:accent3>
        <a:accent4>
          <a:srgbClr val="000000"/>
        </a:accent4>
        <a:accent5>
          <a:srgbClr val="FFE4B2"/>
        </a:accent5>
        <a:accent6>
          <a:srgbClr val="B48300"/>
        </a:accent6>
        <a:hlink>
          <a:srgbClr val="6B4D00"/>
        </a:hlink>
        <a:folHlink>
          <a:srgbClr val="6B59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F405"/>
        </a:accent1>
        <a:accent2>
          <a:srgbClr val="FF9305"/>
        </a:accent2>
        <a:accent3>
          <a:srgbClr val="FFFFFF"/>
        </a:accent3>
        <a:accent4>
          <a:srgbClr val="000000"/>
        </a:accent4>
        <a:accent5>
          <a:srgbClr val="FFF8AA"/>
        </a:accent5>
        <a:accent6>
          <a:srgbClr val="E78504"/>
        </a:accent6>
        <a:hlink>
          <a:srgbClr val="6B6A00"/>
        </a:hlink>
        <a:folHlink>
          <a:srgbClr val="6B3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005"/>
        </a:accent1>
        <a:accent2>
          <a:srgbClr val="0594FF"/>
        </a:accent2>
        <a:accent3>
          <a:srgbClr val="FFFFFF"/>
        </a:accent3>
        <a:accent4>
          <a:srgbClr val="000000"/>
        </a:accent4>
        <a:accent5>
          <a:srgbClr val="FFDCAA"/>
        </a:accent5>
        <a:accent6>
          <a:srgbClr val="0486E7"/>
        </a:accent6>
        <a:hlink>
          <a:srgbClr val="6B5000"/>
        </a:hlink>
        <a:folHlink>
          <a:srgbClr val="003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528FF"/>
        </a:accent1>
        <a:accent2>
          <a:srgbClr val="FF4805"/>
        </a:accent2>
        <a:accent3>
          <a:srgbClr val="FFFFFF"/>
        </a:accent3>
        <a:accent4>
          <a:srgbClr val="000000"/>
        </a:accent4>
        <a:accent5>
          <a:srgbClr val="AAACFF"/>
        </a:accent5>
        <a:accent6>
          <a:srgbClr val="E74004"/>
        </a:accent6>
        <a:hlink>
          <a:srgbClr val="466B00"/>
        </a:hlink>
        <a:folHlink>
          <a:srgbClr val="6B4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سند" ma:contentTypeID="0x010100A74367CDBC27054AA91C5DE37ABD37BE" ma:contentTypeVersion="0" ma:contentTypeDescription="یک سند جدید ایجاد کنید." ma:contentTypeScope="" ma:versionID="5bb7867823142cf6eaf0957ffb079dc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85030e6b89d6d85dcfdef744bdfc2d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ا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3C977E-D58B-443D-BD87-991797A2EA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3C1DBA-0EF9-4753-8DDB-CEDC404D794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FD3244-81B6-47F0-AEDE-9B812AAAAB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2032</Words>
  <Application>Microsoft PowerPoint</Application>
  <PresentationFormat>On-screen Show (4:3)</PresentationFormat>
  <Paragraphs>712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نظام حسابداری بخش عمومی</vt:lpstr>
      <vt:lpstr>Slide 2</vt:lpstr>
      <vt:lpstr>Slide 3</vt:lpstr>
      <vt:lpstr>Slide 4</vt:lpstr>
      <vt:lpstr>اقدامات اجرایی وزارت امور اقتصادی و دارایی</vt:lpstr>
      <vt:lpstr>Slide 6</vt:lpstr>
      <vt:lpstr>Slide 7</vt:lpstr>
      <vt:lpstr>اهداف اصلي نظام حسابداري بخش عمومي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با تشکر</vt:lpstr>
    </vt:vector>
  </TitlesOfParts>
  <Company>Indezine.com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Geetesh Bajaj</dc:creator>
  <cp:lastModifiedBy>Aria TM</cp:lastModifiedBy>
  <cp:revision>152</cp:revision>
  <dcterms:created xsi:type="dcterms:W3CDTF">2006-12-18T07:19:27Z</dcterms:created>
  <dcterms:modified xsi:type="dcterms:W3CDTF">2015-02-05T16:13:06Z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0x010100A74367CDBC27054AA91C5DE37ABD37BE</vt:lpwstr>
  </property>
</Properties>
</file>