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9" r:id="rId3"/>
    <p:sldId id="265" r:id="rId4"/>
    <p:sldId id="268" r:id="rId5"/>
    <p:sldId id="277" r:id="rId6"/>
    <p:sldId id="269" r:id="rId7"/>
    <p:sldId id="271" r:id="rId8"/>
    <p:sldId id="273" r:id="rId9"/>
    <p:sldId id="276" r:id="rId10"/>
    <p:sldId id="274" r:id="rId11"/>
    <p:sldId id="278" r:id="rId12"/>
  </p:sldIdLst>
  <p:sldSz cx="12192000" cy="6858000"/>
  <p:notesSz cx="7053263" cy="9309100"/>
  <p:embeddedFontLst>
    <p:embeddedFont>
      <p:font typeface="Aldhabi" panose="020B0604020202020204" charset="-78"/>
      <p:regular r:id="rId15"/>
    </p:embeddedFont>
    <p:embeddedFont>
      <p:font typeface="B Nazanin" panose="00000400000000000000" pitchFamily="2" charset="-78"/>
      <p:regular r:id="rId16"/>
    </p:embeddedFont>
    <p:embeddedFont>
      <p:font typeface="B Titr" panose="00000700000000000000" pitchFamily="2" charset="-78"/>
      <p:bold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IranNastaliq" panose="02020505000000020003" pitchFamily="18" charset="0"/>
      <p:regular r:id="rId28"/>
    </p:embeddedFont>
    <p:embeddedFont>
      <p:font typeface="Wingdings 3" panose="05040102010807070707" pitchFamily="18" charset="2"/>
      <p:regular r:id="rId29"/>
    </p:embeddedFont>
    <p:embeddedFont>
      <p:font typeface="aalf" panose="00000400000000000000" pitchFamily="2" charset="0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BEA9E-674B-4949-9CBF-32669D8230A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87B01D-6273-4D1D-95BD-40B11B97FB90}">
      <dgm:prSet phldrT="[Text]" custT="1"/>
      <dgm:spPr/>
      <dgm:t>
        <a:bodyPr/>
        <a:lstStyle/>
        <a:p>
          <a:pPr rtl="1"/>
          <a:r>
            <a:rPr lang="fa-IR" sz="2000" dirty="0" smtClean="0">
              <a:solidFill>
                <a:schemeClr val="tx1"/>
              </a:solidFill>
              <a:cs typeface="B Nazanin" panose="00000400000000000000" pitchFamily="2" charset="-78"/>
            </a:rPr>
            <a:t>نشستهای هم اندیشی</a:t>
          </a:r>
          <a:endParaRPr lang="en-US" sz="20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EFBAEE7-FB3A-409F-9827-AD9DAE42156F}" type="parTrans" cxnId="{B4A39FF0-6449-43EF-B442-4A52FFFA0AF3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7494B54-5CE3-4E00-ADCD-941AA7BD6CE8}" type="sibTrans" cxnId="{B4A39FF0-6449-43EF-B442-4A52FFFA0AF3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FEDD19C-6B5C-4320-B08F-6EEAB7718ADA}">
      <dgm:prSet phldrT="[Text]" custT="1"/>
      <dgm:spPr/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Nazanin" panose="00000400000000000000" pitchFamily="2" charset="-78"/>
            </a:rPr>
            <a:t>برگزاری منظم نشستهای هم اندیشی ذیحسابان و معاونین ذیحساب</a:t>
          </a:r>
          <a:endParaRPr lang="en-US" sz="16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B2422F6A-FA7D-460D-95D4-722E4B593DFB}" type="parTrans" cxnId="{39854BB9-C850-45B2-ABE4-94A570616BB3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E70CA8F-36EB-4324-8B24-6F6DB14A80A4}" type="sibTrans" cxnId="{39854BB9-C850-45B2-ABE4-94A570616BB3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A26E529-D067-4F21-B968-98BF4E1B0CEF}">
      <dgm:prSet phldrT="[Text]" custT="1"/>
      <dgm:spPr/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Nazanin" panose="00000400000000000000" pitchFamily="2" charset="-78"/>
            </a:rPr>
            <a:t>تعداد 7 نشست هم اندیشی منطقه ای</a:t>
          </a:r>
          <a:endParaRPr lang="en-US" sz="16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738B8F14-1494-4774-ABDE-B087A41F012A}" type="parTrans" cxnId="{513CC4B9-6BF7-4211-9EEF-6822595C9E21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4F365B0-F299-498F-9918-DBFB1AB5E89A}" type="sibTrans" cxnId="{513CC4B9-6BF7-4211-9EEF-6822595C9E21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FB81DB4-BAC5-4981-AEE2-5F0ED3686B07}">
      <dgm:prSet phldrT="[Text]" custT="1"/>
      <dgm:spPr/>
      <dgm:t>
        <a:bodyPr/>
        <a:lstStyle/>
        <a:p>
          <a:pPr rtl="1"/>
          <a:r>
            <a:rPr lang="fa-IR" sz="2000" dirty="0" smtClean="0">
              <a:solidFill>
                <a:schemeClr val="tx1"/>
              </a:solidFill>
              <a:cs typeface="B Nazanin" panose="00000400000000000000" pitchFamily="2" charset="-78"/>
            </a:rPr>
            <a:t>دوره های آموزشی</a:t>
          </a:r>
          <a:endParaRPr lang="en-US" sz="20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EA3DAA8-E3D0-4ABF-8967-804A49748C67}" type="parTrans" cxnId="{CF62C9BE-AF4C-4A6B-BAED-FA1066E4BB6E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E655AD1-2F8F-492B-AF2E-E3F987CD2CCD}" type="sibTrans" cxnId="{CF62C9BE-AF4C-4A6B-BAED-FA1066E4BB6E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1FDA88C0-D180-47F5-8979-6FA764D510A1}">
      <dgm:prSet phldrT="[Text]" custT="1"/>
      <dgm:spPr/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Nazanin" panose="00000400000000000000" pitchFamily="2" charset="-78"/>
            </a:rPr>
            <a:t>از تعداد 7 دوره پیش بینی شده در برنامه عملیاتی، 6 دوره برگزار شده است</a:t>
          </a:r>
          <a:endParaRPr lang="en-US" sz="16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6CE75DEA-8EDC-4EA2-AE74-D5CA6B49289E}" type="parTrans" cxnId="{0A3F7410-6603-45DC-91E0-57D4923735C0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54AC52C7-60A2-4B8D-BD0E-FC3E9A8A4747}" type="sibTrans" cxnId="{0A3F7410-6603-45DC-91E0-57D4923735C0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DFE1FD8B-26A7-4569-8F9F-834949765900}">
      <dgm:prSet phldrT="[Text]" custT="1"/>
      <dgm:spPr/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Nazanin" panose="00000400000000000000" pitchFamily="2" charset="-78"/>
            </a:rPr>
            <a:t>اقدامات لازم برای برگزاری دوره باقیمانده در تاریخ 12 اسفند انجام شده است</a:t>
          </a:r>
          <a:endParaRPr lang="en-US" sz="16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318305A3-DFB2-4B87-8552-BCD633416D11}" type="parTrans" cxnId="{48FA7C72-8BB9-40B0-A55F-BE6611ECCD22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4B7B16C2-58EF-48E0-890C-7D5E9FCA2608}" type="sibTrans" cxnId="{48FA7C72-8BB9-40B0-A55F-BE6611ECCD22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3272E4D-A537-439D-BCEA-AB9D0C7DF9CB}">
      <dgm:prSet phldrT="[Text]" custT="1"/>
      <dgm:spPr/>
      <dgm:t>
        <a:bodyPr/>
        <a:lstStyle/>
        <a:p>
          <a:pPr rtl="1"/>
          <a:r>
            <a:rPr lang="fa-IR" sz="1600" dirty="0" smtClean="0">
              <a:solidFill>
                <a:schemeClr val="tx1"/>
              </a:solidFill>
              <a:cs typeface="B Nazanin" panose="00000400000000000000" pitchFamily="2" charset="-78"/>
            </a:rPr>
            <a:t>تعداد 2 نشست سراسری ذیحسابان</a:t>
          </a:r>
          <a:endParaRPr lang="en-US" sz="1600" dirty="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80DF2CB7-0DA6-4401-B776-DAC11A733871}" type="parTrans" cxnId="{69F1E38A-9D73-4240-9CA9-1CE833BFABF2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CE5792F8-2496-417A-B0D9-22C3F22A2AD7}" type="sibTrans" cxnId="{69F1E38A-9D73-4240-9CA9-1CE833BFABF2}">
      <dgm:prSet/>
      <dgm:spPr/>
      <dgm:t>
        <a:bodyPr/>
        <a:lstStyle/>
        <a:p>
          <a:endParaRPr lang="en-US" sz="2000">
            <a:solidFill>
              <a:schemeClr val="tx1"/>
            </a:solidFill>
            <a:cs typeface="B Nazanin" panose="00000400000000000000" pitchFamily="2" charset="-78"/>
          </a:endParaRPr>
        </a:p>
      </dgm:t>
    </dgm:pt>
    <dgm:pt modelId="{EEBFC932-CF10-46EB-8FC8-74634BB35A6F}" type="pres">
      <dgm:prSet presAssocID="{6A0BEA9E-674B-4949-9CBF-32669D8230A4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9ECBCE-8071-46B4-BAD3-CD24C17A17D2}" type="pres">
      <dgm:prSet presAssocID="{FB87B01D-6273-4D1D-95BD-40B11B97FB9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B6076-18E4-4555-9DC5-23BA2DDE6B0E}" type="pres">
      <dgm:prSet presAssocID="{57494B54-5CE3-4E00-ADCD-941AA7BD6CE8}" presName="sibTrans" presStyleCnt="0"/>
      <dgm:spPr/>
    </dgm:pt>
    <dgm:pt modelId="{94A8FE82-B7F6-433C-B177-48A3CFD0828C}" type="pres">
      <dgm:prSet presAssocID="{EFB81DB4-BAC5-4981-AEE2-5F0ED3686B07}" presName="node" presStyleLbl="node1" presStyleIdx="1" presStyleCnt="2" custLinFactNeighborX="43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40BE72-58F4-44BA-B5F5-45F23E456FA0}" type="presOf" srcId="{FB87B01D-6273-4D1D-95BD-40B11B97FB90}" destId="{719ECBCE-8071-46B4-BAD3-CD24C17A17D2}" srcOrd="0" destOrd="0" presId="urn:microsoft.com/office/officeart/2005/8/layout/hList6"/>
    <dgm:cxn modelId="{04BDD455-C8CE-4BB4-BCD0-7E45CBA707A1}" type="presOf" srcId="{1FDA88C0-D180-47F5-8979-6FA764D510A1}" destId="{94A8FE82-B7F6-433C-B177-48A3CFD0828C}" srcOrd="0" destOrd="1" presId="urn:microsoft.com/office/officeart/2005/8/layout/hList6"/>
    <dgm:cxn modelId="{BE883F14-BD54-4A29-BEC3-24E4984E0FA5}" type="presOf" srcId="{E3272E4D-A537-439D-BCEA-AB9D0C7DF9CB}" destId="{719ECBCE-8071-46B4-BAD3-CD24C17A17D2}" srcOrd="0" destOrd="3" presId="urn:microsoft.com/office/officeart/2005/8/layout/hList6"/>
    <dgm:cxn modelId="{CF62C9BE-AF4C-4A6B-BAED-FA1066E4BB6E}" srcId="{6A0BEA9E-674B-4949-9CBF-32669D8230A4}" destId="{EFB81DB4-BAC5-4981-AEE2-5F0ED3686B07}" srcOrd="1" destOrd="0" parTransId="{4EA3DAA8-E3D0-4ABF-8967-804A49748C67}" sibTransId="{4E655AD1-2F8F-492B-AF2E-E3F987CD2CCD}"/>
    <dgm:cxn modelId="{4C178A6B-5BBA-47DB-B870-DEE2D16CBA2F}" type="presOf" srcId="{EFB81DB4-BAC5-4981-AEE2-5F0ED3686B07}" destId="{94A8FE82-B7F6-433C-B177-48A3CFD0828C}" srcOrd="0" destOrd="0" presId="urn:microsoft.com/office/officeart/2005/8/layout/hList6"/>
    <dgm:cxn modelId="{513CC4B9-6BF7-4211-9EEF-6822595C9E21}" srcId="{FB87B01D-6273-4D1D-95BD-40B11B97FB90}" destId="{1A26E529-D067-4F21-B968-98BF4E1B0CEF}" srcOrd="1" destOrd="0" parTransId="{738B8F14-1494-4774-ABDE-B087A41F012A}" sibTransId="{E4F365B0-F299-498F-9918-DBFB1AB5E89A}"/>
    <dgm:cxn modelId="{1F2404DB-EA68-46CD-BA81-DE5A5D8F881C}" type="presOf" srcId="{6A0BEA9E-674B-4949-9CBF-32669D8230A4}" destId="{EEBFC932-CF10-46EB-8FC8-74634BB35A6F}" srcOrd="0" destOrd="0" presId="urn:microsoft.com/office/officeart/2005/8/layout/hList6"/>
    <dgm:cxn modelId="{57E85B01-983A-4238-830B-5C74268B847E}" type="presOf" srcId="{1A26E529-D067-4F21-B968-98BF4E1B0CEF}" destId="{719ECBCE-8071-46B4-BAD3-CD24C17A17D2}" srcOrd="0" destOrd="2" presId="urn:microsoft.com/office/officeart/2005/8/layout/hList6"/>
    <dgm:cxn modelId="{39854BB9-C850-45B2-ABE4-94A570616BB3}" srcId="{FB87B01D-6273-4D1D-95BD-40B11B97FB90}" destId="{8FEDD19C-6B5C-4320-B08F-6EEAB7718ADA}" srcOrd="0" destOrd="0" parTransId="{B2422F6A-FA7D-460D-95D4-722E4B593DFB}" sibTransId="{7E70CA8F-36EB-4324-8B24-6F6DB14A80A4}"/>
    <dgm:cxn modelId="{B4A39FF0-6449-43EF-B442-4A52FFFA0AF3}" srcId="{6A0BEA9E-674B-4949-9CBF-32669D8230A4}" destId="{FB87B01D-6273-4D1D-95BD-40B11B97FB90}" srcOrd="0" destOrd="0" parTransId="{7EFBAEE7-FB3A-409F-9827-AD9DAE42156F}" sibTransId="{57494B54-5CE3-4E00-ADCD-941AA7BD6CE8}"/>
    <dgm:cxn modelId="{48FA7C72-8BB9-40B0-A55F-BE6611ECCD22}" srcId="{EFB81DB4-BAC5-4981-AEE2-5F0ED3686B07}" destId="{DFE1FD8B-26A7-4569-8F9F-834949765900}" srcOrd="1" destOrd="0" parTransId="{318305A3-DFB2-4B87-8552-BCD633416D11}" sibTransId="{4B7B16C2-58EF-48E0-890C-7D5E9FCA2608}"/>
    <dgm:cxn modelId="{0A3F7410-6603-45DC-91E0-57D4923735C0}" srcId="{EFB81DB4-BAC5-4981-AEE2-5F0ED3686B07}" destId="{1FDA88C0-D180-47F5-8979-6FA764D510A1}" srcOrd="0" destOrd="0" parTransId="{6CE75DEA-8EDC-4EA2-AE74-D5CA6B49289E}" sibTransId="{54AC52C7-60A2-4B8D-BD0E-FC3E9A8A4747}"/>
    <dgm:cxn modelId="{69F1E38A-9D73-4240-9CA9-1CE833BFABF2}" srcId="{FB87B01D-6273-4D1D-95BD-40B11B97FB90}" destId="{E3272E4D-A537-439D-BCEA-AB9D0C7DF9CB}" srcOrd="2" destOrd="0" parTransId="{80DF2CB7-0DA6-4401-B776-DAC11A733871}" sibTransId="{CE5792F8-2496-417A-B0D9-22C3F22A2AD7}"/>
    <dgm:cxn modelId="{EF29BCE9-A2CD-4A48-906F-628FE6320778}" type="presOf" srcId="{DFE1FD8B-26A7-4569-8F9F-834949765900}" destId="{94A8FE82-B7F6-433C-B177-48A3CFD0828C}" srcOrd="0" destOrd="2" presId="urn:microsoft.com/office/officeart/2005/8/layout/hList6"/>
    <dgm:cxn modelId="{C9A6D63B-9FE8-4150-8E41-E3CE935358DE}" type="presOf" srcId="{8FEDD19C-6B5C-4320-B08F-6EEAB7718ADA}" destId="{719ECBCE-8071-46B4-BAD3-CD24C17A17D2}" srcOrd="0" destOrd="1" presId="urn:microsoft.com/office/officeart/2005/8/layout/hList6"/>
    <dgm:cxn modelId="{016DAFF1-6FDC-4CBE-9CB5-C90D7F3E99C9}" type="presParOf" srcId="{EEBFC932-CF10-46EB-8FC8-74634BB35A6F}" destId="{719ECBCE-8071-46B4-BAD3-CD24C17A17D2}" srcOrd="0" destOrd="0" presId="urn:microsoft.com/office/officeart/2005/8/layout/hList6"/>
    <dgm:cxn modelId="{17B0E3A0-1FDE-471A-B6EF-EE7665A41BE3}" type="presParOf" srcId="{EEBFC932-CF10-46EB-8FC8-74634BB35A6F}" destId="{74EB6076-18E4-4555-9DC5-23BA2DDE6B0E}" srcOrd="1" destOrd="0" presId="urn:microsoft.com/office/officeart/2005/8/layout/hList6"/>
    <dgm:cxn modelId="{80D9161E-4C19-4234-B64F-AFBB0A4142CB}" type="presParOf" srcId="{EEBFC932-CF10-46EB-8FC8-74634BB35A6F}" destId="{94A8FE82-B7F6-433C-B177-48A3CFD0828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ECBCE-8071-46B4-BAD3-CD24C17A17D2}">
      <dsp:nvSpPr>
        <dsp:cNvPr id="0" name=""/>
        <dsp:cNvSpPr/>
      </dsp:nvSpPr>
      <dsp:spPr>
        <a:xfrm rot="5400000">
          <a:off x="4135544" y="-46889"/>
          <a:ext cx="3705946" cy="37997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tx1"/>
              </a:solidFill>
              <a:cs typeface="B Nazanin" panose="00000400000000000000" pitchFamily="2" charset="-78"/>
            </a:rPr>
            <a:t>نشستهای هم اندیشی</a:t>
          </a:r>
          <a:endParaRPr lang="en-US" sz="2000" kern="1200" dirty="0">
            <a:solidFill>
              <a:schemeClr val="tx1"/>
            </a:solidFill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برگزاری منظم نشستهای هم اندیشی ذیحسابان و معاونین ذیحساب</a:t>
          </a:r>
          <a:endParaRPr lang="en-US" sz="1600" kern="1200" dirty="0">
            <a:solidFill>
              <a:schemeClr val="tx1"/>
            </a:solidFill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تعداد 7 نشست هم اندیشی منطقه ای</a:t>
          </a:r>
          <a:endParaRPr lang="en-US" sz="1600" kern="1200" dirty="0">
            <a:solidFill>
              <a:schemeClr val="tx1"/>
            </a:solidFill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تعداد 2 نشست سراسری ذیحسابان</a:t>
          </a:r>
          <a:endParaRPr lang="en-US" sz="16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4088655" y="741189"/>
        <a:ext cx="3799725" cy="2223568"/>
      </dsp:txXfrm>
    </dsp:sp>
    <dsp:sp modelId="{94A8FE82-B7F6-433C-B177-48A3CFD0828C}">
      <dsp:nvSpPr>
        <dsp:cNvPr id="0" name=""/>
        <dsp:cNvSpPr/>
      </dsp:nvSpPr>
      <dsp:spPr>
        <a:xfrm rot="5400000">
          <a:off x="175529" y="-46889"/>
          <a:ext cx="3705946" cy="37997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دوره های آموزشی</a:t>
          </a:r>
          <a:endParaRPr lang="en-US" sz="2000" kern="1200" dirty="0">
            <a:solidFill>
              <a:schemeClr val="tx1"/>
            </a:solidFill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از تعداد 7 دوره پیش بینی شده در برنامه عملیاتی، 6 دوره برگزار شده است</a:t>
          </a:r>
          <a:endParaRPr lang="en-US" sz="1600" kern="1200" dirty="0">
            <a:solidFill>
              <a:schemeClr val="tx1"/>
            </a:solidFill>
            <a:cs typeface="B Nazanin" panose="00000400000000000000" pitchFamily="2" charset="-78"/>
          </a:endParaRPr>
        </a:p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kern="1200" dirty="0" smtClean="0">
              <a:solidFill>
                <a:schemeClr val="tx1"/>
              </a:solidFill>
              <a:cs typeface="B Nazanin" panose="00000400000000000000" pitchFamily="2" charset="-78"/>
            </a:rPr>
            <a:t>اقدامات لازم برای برگزاری دوره باقیمانده در تاریخ 12 اسفند انجام شده است</a:t>
          </a:r>
          <a:endParaRPr lang="en-US" sz="1600" kern="1200" dirty="0">
            <a:solidFill>
              <a:schemeClr val="tx1"/>
            </a:solidFill>
            <a:cs typeface="B Nazanin" panose="00000400000000000000" pitchFamily="2" charset="-78"/>
          </a:endParaRPr>
        </a:p>
      </dsp:txBody>
      <dsp:txXfrm rot="-5400000">
        <a:off x="128640" y="741189"/>
        <a:ext cx="3799725" cy="2223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fld id="{EF3ED50A-FEF9-4461-8502-BFA90D12A3E7}" type="datetimeFigureOut">
              <a:rPr lang="fa-IR" smtClean="0"/>
              <a:t>07/09/1447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fld id="{8A974907-A9FE-4E5B-8E1E-A3364DAB62A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54336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fld id="{FD445D64-A4C9-4388-9495-750749665720}" type="datetimeFigureOut">
              <a:rPr lang="fa-IR" smtClean="0"/>
              <a:t>07/09/1447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fld id="{1CD2B7A3-51F2-44C1-8401-720A0858891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2481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E39C-C81B-46BB-9DCD-A39052D991E1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59" y="0"/>
            <a:ext cx="12310783" cy="68664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9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100000" contras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038" y="365792"/>
            <a:ext cx="1610277" cy="1097915"/>
          </a:xfrm>
          <a:prstGeom prst="rect">
            <a:avLst/>
          </a:prstGeom>
          <a:noFill/>
          <a:effectLst>
            <a:outerShdw blurRad="50800" dir="13620000" sx="95000" sy="95000" algn="br" rotWithShape="0">
              <a:srgbClr val="C00000">
                <a:alpha val="45000"/>
              </a:srgbClr>
            </a:outerShdw>
          </a:effectLst>
        </p:spPr>
      </p:pic>
      <p:sp>
        <p:nvSpPr>
          <p:cNvPr id="22" name="TextBox 21"/>
          <p:cNvSpPr txBox="1"/>
          <p:nvPr userDrawn="1"/>
        </p:nvSpPr>
        <p:spPr>
          <a:xfrm>
            <a:off x="8445038" y="1509480"/>
            <a:ext cx="1610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tx1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خزانه داری کل کشور</a:t>
            </a:r>
            <a:endParaRPr lang="en-US" sz="2400" dirty="0">
              <a:solidFill>
                <a:schemeClr val="tx1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4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A046-2AA2-4870-930E-804579B8651A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5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1310-2ED1-478A-A9CB-19D26223705B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567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8323-D7BC-4175-963C-0575B4F2CE0C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9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B4F2-59CF-4352-9FE4-5ACB5CD6DDED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4599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851F-827C-4DF0-9346-2E8D7C858B5B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6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8024-1B04-41CB-A3BD-06C55F026942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1A78-41FF-4397-A69B-5AA96F525040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9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89E4-D474-455B-80DA-D4719D212CF6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100000" contras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0"/>
            <a:ext cx="1610277" cy="1097915"/>
          </a:xfrm>
          <a:prstGeom prst="rect">
            <a:avLst/>
          </a:prstGeom>
          <a:noFill/>
          <a:effectLst>
            <a:outerShdw blurRad="50800" dir="13620000" sx="95000" sy="95000" algn="br" rotWithShape="0">
              <a:srgbClr val="C00000">
                <a:alpha val="45000"/>
              </a:srgb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9604858" y="1097915"/>
            <a:ext cx="1610277" cy="4616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خزانه داری کل کشور</a:t>
            </a:r>
            <a:endParaRPr lang="en-US" sz="2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A1EF44D-F0F6-C2E2-8168-D35E6FB80D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6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89E4-D474-455B-80DA-D4719D212CF6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9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-100000" contrast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2" y="0"/>
            <a:ext cx="1610277" cy="1097915"/>
          </a:xfrm>
          <a:prstGeom prst="rect">
            <a:avLst/>
          </a:prstGeom>
          <a:noFill/>
          <a:effectLst>
            <a:outerShdw blurRad="50800" dir="13620000" sx="95000" sy="95000" algn="br" rotWithShape="0">
              <a:srgbClr val="C00000">
                <a:alpha val="45000"/>
              </a:srgb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9604858" y="1097915"/>
            <a:ext cx="1610277" cy="461665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خزانه داری کل کشور</a:t>
            </a:r>
            <a:endParaRPr lang="en-US" sz="24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2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A5F-0183-493F-B3B2-555F993EC75D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8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82FB-A7DC-474E-8DCB-8ABD1871D0B2}" type="datetime1">
              <a:rPr lang="en-US" smtClean="0"/>
              <a:t>2026/02/23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3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E15-E91E-4783-BABD-6E5B445D20C8}" type="datetime1">
              <a:rPr lang="en-US" smtClean="0"/>
              <a:t>2026/02/23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5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22C8A-1CD8-4B73-95A2-FFAE96FB5811}" type="datetime1">
              <a:rPr lang="en-US" smtClean="0"/>
              <a:t>2026/02/23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9E72-5A7B-470D-950C-8CB5703F1A13}" type="datetime1">
              <a:rPr lang="en-US" smtClean="0"/>
              <a:t>2026/02/23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ED4-15E9-4A70-850D-71E5B49EF558}" type="datetime1">
              <a:rPr lang="en-US" smtClean="0"/>
              <a:t>2026/02/23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2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F826-D1C1-4EEB-9184-1E63D12CBE37}" type="datetime1">
              <a:rPr lang="en-US" smtClean="0"/>
              <a:t>2026/02/23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8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9E4C-759A-4C49-839A-79521203BAB2}" type="datetime1">
              <a:rPr lang="en-US" smtClean="0"/>
              <a:t>2026/02/23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FC375A-E818-47FC-8D33-1EB44F7F2B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691" r:id="rId17"/>
    <p:sldLayoutId id="2147483825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55" y="2710949"/>
            <a:ext cx="10972799" cy="165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latin typeface="BTitr"/>
                <a:cs typeface="B Titr" panose="00000700000000000000" pitchFamily="2" charset="-78"/>
              </a:rPr>
              <a:t/>
            </a:r>
            <a:br>
              <a:rPr lang="fa-IR" dirty="0" smtClean="0">
                <a:solidFill>
                  <a:srgbClr val="002060"/>
                </a:solidFill>
                <a:latin typeface="BTitr"/>
                <a:cs typeface="B Titr" panose="00000700000000000000" pitchFamily="2" charset="-78"/>
              </a:rPr>
            </a:br>
            <a:r>
              <a:rPr lang="fa-IR" dirty="0" smtClean="0">
                <a:solidFill>
                  <a:srgbClr val="002060"/>
                </a:solidFill>
                <a:latin typeface="BTitr"/>
                <a:cs typeface="B Titr" panose="00000700000000000000" pitchFamily="2" charset="-78"/>
              </a:rPr>
              <a:t>نشست هم اندیشی ذیحسابان دستگاههای اجرایی کل کشور</a:t>
            </a:r>
            <a:endParaRPr lang="en-US" dirty="0">
              <a:solidFill>
                <a:srgbClr val="002060"/>
              </a:solidFill>
              <a:latin typeface="BTitr"/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5673" y="4622528"/>
            <a:ext cx="7766936" cy="731013"/>
          </a:xfrm>
        </p:spPr>
        <p:txBody>
          <a:bodyPr>
            <a:normAutofit/>
          </a:bodyPr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latin typeface="BTitr"/>
                <a:ea typeface="+mj-ea"/>
                <a:cs typeface="B Titr" panose="00000700000000000000" pitchFamily="2" charset="-78"/>
              </a:rPr>
              <a:t>5 اسفندماه 1404</a:t>
            </a:r>
            <a:endParaRPr lang="en-US" sz="3200" dirty="0">
              <a:solidFill>
                <a:schemeClr val="tx1"/>
              </a:solidFill>
              <a:latin typeface="BTitr"/>
              <a:ea typeface="+mj-ea"/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67727" y="512619"/>
            <a:ext cx="2474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000" b="1" dirty="0" smtClean="0">
                <a:solidFill>
                  <a:srgbClr val="00206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بِسمِ اللّه الرّحمن الرّحیم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01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b="1" dirty="0" smtClean="0">
                <a:solidFill>
                  <a:schemeClr val="tx1"/>
                </a:solidFill>
                <a:latin typeface="BTitr"/>
                <a:cs typeface="B Titr" panose="00000700000000000000" pitchFamily="2" charset="-78"/>
              </a:rPr>
              <a:t>بازنشستگی 18 نفر از همکاران ذیحساب</a:t>
            </a:r>
            <a:endParaRPr lang="fa-IR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617886"/>
              </p:ext>
            </p:extLst>
          </p:nvPr>
        </p:nvGraphicFramePr>
        <p:xfrm>
          <a:off x="798217" y="2126551"/>
          <a:ext cx="3556000" cy="2253615"/>
        </p:xfrm>
        <a:graphic>
          <a:graphicData uri="http://schemas.openxmlformats.org/drawingml/2006/table">
            <a:tbl>
              <a:tblPr rtl="1"/>
              <a:tblGrid>
                <a:gridCol w="1435711">
                  <a:extLst>
                    <a:ext uri="{9D8B030D-6E8A-4147-A177-3AD203B41FA5}">
                      <a16:colId xmlns:a16="http://schemas.microsoft.com/office/drawing/2014/main" val="3841337953"/>
                    </a:ext>
                  </a:extLst>
                </a:gridCol>
                <a:gridCol w="2120289">
                  <a:extLst>
                    <a:ext uri="{9D8B030D-6E8A-4147-A177-3AD203B41FA5}">
                      <a16:colId xmlns:a16="http://schemas.microsoft.com/office/drawing/2014/main" val="71107603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گزارش ذیحسابان بازنشسته  1404به تفکیک ماه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72632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ماه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تعداد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18795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50840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68372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054076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653266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06036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جمع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35673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78" y="6393054"/>
            <a:ext cx="683339" cy="365125"/>
          </a:xfrm>
        </p:spPr>
        <p:txBody>
          <a:bodyPr/>
          <a:lstStyle/>
          <a:p>
            <a:fld id="{ECFC375A-E818-47FC-8D33-1EB44F7F2B28}" type="slidenum">
              <a:rPr lang="en-US" sz="1800" smtClean="0">
                <a:solidFill>
                  <a:schemeClr val="tx1"/>
                </a:solidFill>
                <a:latin typeface="aalf" panose="00000400000000000000" pitchFamily="2" charset="0"/>
              </a:rPr>
              <a:t>10</a:t>
            </a:fld>
            <a:endParaRPr lang="en-US" sz="1800" dirty="0">
              <a:solidFill>
                <a:schemeClr val="tx1"/>
              </a:solidFill>
              <a:latin typeface="aalf" panose="000004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58623"/>
              </p:ext>
            </p:extLst>
          </p:nvPr>
        </p:nvGraphicFramePr>
        <p:xfrm>
          <a:off x="4633754" y="2138098"/>
          <a:ext cx="5535482" cy="4287283"/>
        </p:xfrm>
        <a:graphic>
          <a:graphicData uri="http://schemas.openxmlformats.org/drawingml/2006/table">
            <a:tbl>
              <a:tblPr rtl="1"/>
              <a:tblGrid>
                <a:gridCol w="466593">
                  <a:extLst>
                    <a:ext uri="{9D8B030D-6E8A-4147-A177-3AD203B41FA5}">
                      <a16:colId xmlns:a16="http://schemas.microsoft.com/office/drawing/2014/main" val="2880164630"/>
                    </a:ext>
                  </a:extLst>
                </a:gridCol>
                <a:gridCol w="2396588">
                  <a:extLst>
                    <a:ext uri="{9D8B030D-6E8A-4147-A177-3AD203B41FA5}">
                      <a16:colId xmlns:a16="http://schemas.microsoft.com/office/drawing/2014/main" val="181085964"/>
                    </a:ext>
                  </a:extLst>
                </a:gridCol>
                <a:gridCol w="413570">
                  <a:extLst>
                    <a:ext uri="{9D8B030D-6E8A-4147-A177-3AD203B41FA5}">
                      <a16:colId xmlns:a16="http://schemas.microsoft.com/office/drawing/2014/main" val="1267823460"/>
                    </a:ext>
                  </a:extLst>
                </a:gridCol>
                <a:gridCol w="2258731">
                  <a:extLst>
                    <a:ext uri="{9D8B030D-6E8A-4147-A177-3AD203B41FA5}">
                      <a16:colId xmlns:a16="http://schemas.microsoft.com/office/drawing/2014/main" val="1145586698"/>
                    </a:ext>
                  </a:extLst>
                </a:gridCol>
              </a:tblGrid>
              <a:tr h="509895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فهرست اسامی ذیحسابان بازنشسته سال 1404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924983"/>
                  </a:ext>
                </a:extLst>
              </a:tr>
              <a:tr h="312181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ردیف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نام و نام خانوادگی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ردیف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 Titr" panose="00000700000000000000" pitchFamily="2" charset="-78"/>
                          <a:cs typeface="B Titr" panose="00000700000000000000" pitchFamily="2" charset="-78"/>
                        </a:rPr>
                        <a:t>نام و نام خانوادگی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313467"/>
                  </a:ext>
                </a:extLst>
              </a:tr>
              <a:tr h="3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فهيمه شباك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10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عليرضا مهران پور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12456"/>
                  </a:ext>
                </a:extLst>
              </a:tr>
              <a:tr h="3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2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مهدي مير عظيم زاده موسوي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11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محمد فقيه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626310"/>
                  </a:ext>
                </a:extLst>
              </a:tr>
              <a:tr h="3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3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ناصر دليري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12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فرح نصيري دهقان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889981"/>
                  </a:ext>
                </a:extLst>
              </a:tr>
              <a:tr h="3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4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ابراهيم حاجي نژادي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13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محمدصادق حسني جوريابي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34819"/>
                  </a:ext>
                </a:extLst>
              </a:tr>
              <a:tr h="3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5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فرشته بالائي صومعه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14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سيدفخرالدين علوي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327163"/>
                  </a:ext>
                </a:extLst>
              </a:tr>
              <a:tr h="3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6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رامين حاجي هاشمي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15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محمدرضا حاتمي باروق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63425"/>
                  </a:ext>
                </a:extLst>
              </a:tr>
              <a:tr h="3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7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تيمور هدايتي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16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احمد كرمي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090591"/>
                  </a:ext>
                </a:extLst>
              </a:tr>
              <a:tr h="3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8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هادي سحابي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17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فاطمه جعفري گركاني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63346"/>
                  </a:ext>
                </a:extLst>
              </a:tr>
              <a:tr h="385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9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حسن شريفي 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18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Nazanin" panose="00000400000000000000" pitchFamily="2" charset="-78"/>
                        </a:rPr>
                        <a:t>حسين كاوند</a:t>
                      </a:r>
                    </a:p>
                  </a:txBody>
                  <a:tcPr marL="9421" marR="9421" marT="94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83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0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2C63905-0E82-31B6-ED9E-ED4380E29C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67000" y="-2667000"/>
            <a:ext cx="6858000" cy="12192000"/>
          </a:xfrm>
        </p:spPr>
      </p:pic>
      <p:sp>
        <p:nvSpPr>
          <p:cNvPr id="2" name="TextBox 1"/>
          <p:cNvSpPr txBox="1"/>
          <p:nvPr/>
        </p:nvSpPr>
        <p:spPr>
          <a:xfrm>
            <a:off x="7148945" y="762000"/>
            <a:ext cx="50430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000" b="1" dirty="0">
                <a:latin typeface="IranNastaliq" panose="02020505000000020003" pitchFamily="18" charset="0"/>
                <a:cs typeface="IranNastaliq" panose="02020505000000020003" pitchFamily="18" charset="0"/>
              </a:rPr>
              <a:t>سپاس از توجه سروران گرامی</a:t>
            </a:r>
          </a:p>
          <a:p>
            <a:pPr algn="ctr" rtl="1"/>
            <a:endParaRPr lang="en-US" sz="6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04760" y="2119101"/>
            <a:ext cx="8390258" cy="26877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به امید اعتلای حرفه ذیحسابی و جایگاه آن در نظام مدیریت مالی بخش عمومی کشور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8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5" y="1731819"/>
            <a:ext cx="8596668" cy="2795630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cs typeface="B Titr" panose="00000700000000000000" pitchFamily="2" charset="-78"/>
              </a:rPr>
              <a:t>گزارش اهم اقدامات اداره کل نظارت بر ذیحسابیها،  گزارشگری مالی و حسابداری بخش عمومی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b="1" dirty="0" smtClean="0">
                <a:cs typeface="B Nazanin" panose="00000400000000000000" pitchFamily="2" charset="-78"/>
              </a:rPr>
              <a:t>طی سال </a:t>
            </a:r>
            <a:r>
              <a:rPr lang="fa-IR" sz="3600" b="1" dirty="0" smtClean="0">
                <a:cs typeface="B Nazanin" panose="00000400000000000000" pitchFamily="2" charset="-78"/>
              </a:rPr>
              <a:t>1404</a:t>
            </a:r>
            <a:endParaRPr lang="en-US" sz="36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C375A-E818-47FC-8D33-1EB44F7F2B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5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BTitr"/>
                <a:cs typeface="B Titr" panose="00000700000000000000" pitchFamily="2" charset="-78"/>
              </a:rPr>
              <a:t>اجرای برنامه عملیاتی سال 1404 آموزش حرفه ذیحسابی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574100"/>
              </p:ext>
            </p:extLst>
          </p:nvPr>
        </p:nvGraphicFramePr>
        <p:xfrm>
          <a:off x="-249382" y="1780596"/>
          <a:ext cx="7892330" cy="3705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78" y="6393054"/>
            <a:ext cx="683339" cy="365125"/>
          </a:xfrm>
        </p:spPr>
        <p:txBody>
          <a:bodyPr/>
          <a:lstStyle/>
          <a:p>
            <a:fld id="{ECFC375A-E818-47FC-8D33-1EB44F7F2B28}" type="slidenum">
              <a:rPr lang="en-US" sz="1800" smtClean="0">
                <a:solidFill>
                  <a:schemeClr val="tx1"/>
                </a:solidFill>
                <a:latin typeface="aalf" panose="00000400000000000000" pitchFamily="2" charset="0"/>
              </a:rPr>
              <a:t>3</a:t>
            </a:fld>
            <a:endParaRPr lang="en-US" sz="1800" dirty="0">
              <a:solidFill>
                <a:schemeClr val="tx1"/>
              </a:solidFill>
              <a:latin typeface="aalf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1275" y="4190445"/>
            <a:ext cx="4562908" cy="25677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3680" y="1510146"/>
            <a:ext cx="3908320" cy="39763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0169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25" y="18671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BTitr"/>
                <a:cs typeface="B Titr" panose="00000700000000000000" pitchFamily="2" charset="-78"/>
              </a:rPr>
              <a:t>تدوین برنامه عملیاتی سال 1405 آموزش حرفه ذیحسابی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78" y="6393054"/>
            <a:ext cx="683339" cy="365125"/>
          </a:xfrm>
        </p:spPr>
        <p:txBody>
          <a:bodyPr/>
          <a:lstStyle/>
          <a:p>
            <a:fld id="{ECFC375A-E818-47FC-8D33-1EB44F7F2B28}" type="slidenum">
              <a:rPr lang="en-US" sz="1800" smtClean="0">
                <a:solidFill>
                  <a:schemeClr val="tx1"/>
                </a:solidFill>
                <a:latin typeface="aalf" panose="00000400000000000000" pitchFamily="2" charset="0"/>
              </a:rPr>
              <a:t>4</a:t>
            </a:fld>
            <a:endParaRPr lang="en-US" sz="1800" dirty="0">
              <a:solidFill>
                <a:schemeClr val="tx1"/>
              </a:solidFill>
              <a:latin typeface="aalf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4" y="2215139"/>
            <a:ext cx="5694219" cy="4177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8723" y="894123"/>
            <a:ext cx="4382075" cy="59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BTitr"/>
                <a:cs typeface="B Titr" panose="00000700000000000000" pitchFamily="2" charset="-78"/>
              </a:rPr>
              <a:t>تدوین و ابلاغ الگوی تعالی ذیحسابی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5564"/>
            <a:ext cx="3614377" cy="51123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78" y="6393054"/>
            <a:ext cx="683339" cy="365125"/>
          </a:xfrm>
        </p:spPr>
        <p:txBody>
          <a:bodyPr/>
          <a:lstStyle/>
          <a:p>
            <a:fld id="{ECFC375A-E818-47FC-8D33-1EB44F7F2B28}" type="slidenum">
              <a:rPr lang="en-US" sz="1800" smtClean="0">
                <a:solidFill>
                  <a:schemeClr val="tx1"/>
                </a:solidFill>
                <a:latin typeface="aalf" panose="00000400000000000000" pitchFamily="2" charset="0"/>
              </a:rPr>
              <a:t>5</a:t>
            </a:fld>
            <a:endParaRPr lang="en-US" sz="1800" dirty="0">
              <a:solidFill>
                <a:schemeClr val="tx1"/>
              </a:solidFill>
              <a:latin typeface="aalf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816" y="1605564"/>
            <a:ext cx="6760791" cy="4457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0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4000" b="1" dirty="0" smtClean="0">
                <a:solidFill>
                  <a:schemeClr val="tx1"/>
                </a:solidFill>
                <a:latin typeface="BTitr"/>
                <a:cs typeface="B Titr" panose="00000700000000000000" pitchFamily="2" charset="-78"/>
              </a:rPr>
              <a:t>استخراج الکترونیکی فرمها از تراز آزمایشی در سناما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62556" y="3180186"/>
            <a:ext cx="6218459" cy="19630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78" y="6393054"/>
            <a:ext cx="683339" cy="365125"/>
          </a:xfrm>
        </p:spPr>
        <p:txBody>
          <a:bodyPr/>
          <a:lstStyle/>
          <a:p>
            <a:fld id="{ECFC375A-E818-47FC-8D33-1EB44F7F2B28}" type="slidenum">
              <a:rPr lang="en-US" sz="1800" smtClean="0">
                <a:solidFill>
                  <a:schemeClr val="tx1"/>
                </a:solidFill>
                <a:latin typeface="aalf" panose="00000400000000000000" pitchFamily="2" charset="0"/>
              </a:rPr>
              <a:t>6</a:t>
            </a:fld>
            <a:endParaRPr lang="en-US" sz="1800" dirty="0">
              <a:solidFill>
                <a:schemeClr val="tx1"/>
              </a:solidFill>
              <a:latin typeface="aalf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892" y="2964873"/>
            <a:ext cx="6133108" cy="2937380"/>
          </a:xfrm>
          <a:prstGeom prst="rect">
            <a:avLst/>
          </a:prstGeom>
        </p:spPr>
      </p:pic>
      <p:sp>
        <p:nvSpPr>
          <p:cNvPr id="6" name="Down Arrow Callout 5"/>
          <p:cNvSpPr/>
          <p:nvPr/>
        </p:nvSpPr>
        <p:spPr>
          <a:xfrm>
            <a:off x="1620982" y="2038056"/>
            <a:ext cx="1773382" cy="103447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فرم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8238755" y="1852324"/>
            <a:ext cx="1773382" cy="103447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cs typeface="B Titr" panose="00000700000000000000" pitchFamily="2" charset="-78"/>
              </a:rPr>
              <a:t>تراز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355903" y="3686175"/>
            <a:ext cx="587697" cy="771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0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17" y="411018"/>
            <a:ext cx="8596668" cy="132080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4000" b="1" dirty="0" smtClean="0">
                <a:solidFill>
                  <a:schemeClr val="tx1"/>
                </a:solidFill>
                <a:latin typeface="BTitr"/>
                <a:cs typeface="B Titr" panose="00000700000000000000" pitchFamily="2" charset="-78"/>
              </a:rPr>
              <a:t>عملیاتی شدن تحویل و تحول ذیحسابان به صورت الکترونیکی در بستر سناما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718" y="2889491"/>
            <a:ext cx="4578245" cy="3968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78" y="6393054"/>
            <a:ext cx="683339" cy="365125"/>
          </a:xfrm>
        </p:spPr>
        <p:txBody>
          <a:bodyPr/>
          <a:lstStyle/>
          <a:p>
            <a:fld id="{ECFC375A-E818-47FC-8D33-1EB44F7F2B28}" type="slidenum">
              <a:rPr lang="en-US" sz="1800" smtClean="0">
                <a:solidFill>
                  <a:schemeClr val="tx1"/>
                </a:solidFill>
                <a:latin typeface="aalf" panose="00000400000000000000" pitchFamily="2" charset="0"/>
              </a:rPr>
              <a:t>7</a:t>
            </a:fld>
            <a:endParaRPr lang="en-US" sz="1800" dirty="0">
              <a:solidFill>
                <a:schemeClr val="tx1"/>
              </a:solidFill>
              <a:latin typeface="aalf" panose="000004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64" y="1731818"/>
            <a:ext cx="5366864" cy="534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1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latin typeface="BTitr"/>
                <a:cs typeface="B Titr" panose="00000700000000000000" pitchFamily="2" charset="-78"/>
              </a:rPr>
              <a:t>طراحی زیرسامانه اجرای بند «ب» ماده (4) و ماده (6) آیین نامه اجرایی ماده 61 قانون محاسبات عمومی کشور به صورت الکترونیکی</a:t>
            </a:r>
            <a:endParaRPr lang="fa-IR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723639"/>
            <a:ext cx="8596312" cy="2252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78" y="6393054"/>
            <a:ext cx="683339" cy="365125"/>
          </a:xfrm>
        </p:spPr>
        <p:txBody>
          <a:bodyPr/>
          <a:lstStyle/>
          <a:p>
            <a:fld id="{ECFC375A-E818-47FC-8D33-1EB44F7F2B28}" type="slidenum">
              <a:rPr lang="en-US" sz="1800" smtClean="0">
                <a:solidFill>
                  <a:schemeClr val="tx1"/>
                </a:solidFill>
                <a:latin typeface="aalf" panose="00000400000000000000" pitchFamily="2" charset="0"/>
              </a:rPr>
              <a:t>8</a:t>
            </a:fld>
            <a:endParaRPr lang="en-US" sz="1800" dirty="0">
              <a:solidFill>
                <a:schemeClr val="tx1"/>
              </a:solidFill>
              <a:latin typeface="aalf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631" y="1930400"/>
            <a:ext cx="6810375" cy="26955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6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b="1" dirty="0" smtClean="0">
                <a:solidFill>
                  <a:schemeClr val="tx1"/>
                </a:solidFill>
                <a:latin typeface="BTitr"/>
                <a:cs typeface="B Titr" panose="00000700000000000000" pitchFamily="2" charset="-78"/>
              </a:rPr>
              <a:t>انتصاب ناظرین مالی و پیگیری سایر امور مربوط به آنها</a:t>
            </a:r>
            <a:endParaRPr lang="fa-I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Low" rtl="1">
              <a:buNone/>
            </a:pP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78" y="6393054"/>
            <a:ext cx="683339" cy="365125"/>
          </a:xfrm>
        </p:spPr>
        <p:txBody>
          <a:bodyPr/>
          <a:lstStyle/>
          <a:p>
            <a:fld id="{ECFC375A-E818-47FC-8D33-1EB44F7F2B28}" type="slidenum">
              <a:rPr lang="en-US" sz="1800" smtClean="0">
                <a:solidFill>
                  <a:schemeClr val="tx1"/>
                </a:solidFill>
                <a:latin typeface="aalf" panose="00000400000000000000" pitchFamily="2" charset="0"/>
              </a:rPr>
              <a:t>9</a:t>
            </a:fld>
            <a:endParaRPr lang="en-US" sz="1800" dirty="0">
              <a:solidFill>
                <a:schemeClr val="tx1"/>
              </a:solidFill>
              <a:latin typeface="aalf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36800" y="2623117"/>
            <a:ext cx="3264265" cy="388077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Low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انتضاب ناظرین مالی برای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37 دستگاه اصلی و سیاسگذار تعیین شده توسط شورای عالی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راهبری</a:t>
            </a:r>
          </a:p>
          <a:p>
            <a:pPr algn="justLow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شامل:</a:t>
            </a:r>
          </a:p>
          <a:p>
            <a:pPr algn="justLow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29 نفر از ذیحسابان شاغل دستگاههای اجرایی و 8 نفر از ذیحسابان بازنشسته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1999" y="2623117"/>
            <a:ext cx="3267787" cy="388077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تهیه دستورالعمل نحوه تهیه و تنظیم گزارشهای ناظرین مالی  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تعداد 2295 تکلیف/حکم در قالب شکست احکام به تفکیک 37 دستگاه اصلی و سیاستگذار به ناظرین مالی اعلام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شد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پیگیری ارائه گزارشات توسط ناظرین مالی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justLow" rtl="1"/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648" y="2567698"/>
            <a:ext cx="3267786" cy="388077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برگزاری جلسات هماهنگی ناظرین مالی طی سال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پشتیبانی فنی و انجام هماهنگی های لازم برای حضور ناظرین مالی در کمیسیونهای تخصصی مجلس شواری اسلامی</a:t>
            </a:r>
          </a:p>
          <a:p>
            <a:pPr marL="342900" indent="-342900" algn="justLow" rtl="1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36800" y="1786521"/>
            <a:ext cx="3264265" cy="61954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امور مربوط به انتصاب ناظرین مالی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77604" y="1834455"/>
            <a:ext cx="3264265" cy="6195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امور مربوط به گزارشگری ناظرین مالی سال 1403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8217" y="1808897"/>
            <a:ext cx="3264265" cy="61954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پشتیبانی فنی ناظرین مالی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444</TotalTime>
  <Words>406</Words>
  <Application>Microsoft Office PowerPoint</Application>
  <PresentationFormat>Widescreen</PresentationFormat>
  <Paragraphs>100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Aldhabi</vt:lpstr>
      <vt:lpstr>B Nazanin</vt:lpstr>
      <vt:lpstr>B Titr</vt:lpstr>
      <vt:lpstr>Trebuchet MS</vt:lpstr>
      <vt:lpstr>Calibri</vt:lpstr>
      <vt:lpstr>BTitr</vt:lpstr>
      <vt:lpstr>Tahoma</vt:lpstr>
      <vt:lpstr>IranNastaliq</vt:lpstr>
      <vt:lpstr>Wingdings 3</vt:lpstr>
      <vt:lpstr>aalf</vt:lpstr>
      <vt:lpstr>Arial</vt:lpstr>
      <vt:lpstr>Facet</vt:lpstr>
      <vt:lpstr>  نشست هم اندیشی ذیحسابان دستگاههای اجرایی کل کشور</vt:lpstr>
      <vt:lpstr>گزارش اهم اقدامات اداره کل نظارت بر ذیحسابیها،  گزارشگری مالی و حسابداری بخش عمومی</vt:lpstr>
      <vt:lpstr>اجرای برنامه عملیاتی سال 1404 آموزش حرفه ذیحسابی </vt:lpstr>
      <vt:lpstr>تدوین برنامه عملیاتی سال 1405 آموزش حرفه ذیحسابی </vt:lpstr>
      <vt:lpstr>تدوین و ابلاغ الگوی تعالی ذیحسابی </vt:lpstr>
      <vt:lpstr>استخراج الکترونیکی فرمها از تراز آزمایشی در سناما </vt:lpstr>
      <vt:lpstr>عملیاتی شدن تحویل و تحول ذیحسابان به صورت الکترونیکی در بستر سناما </vt:lpstr>
      <vt:lpstr>طراحی زیرسامانه اجرای بند «ب» ماده (4) و ماده (6) آیین نامه اجرایی ماده 61 قانون محاسبات عمومی کشور به صورت الکترونیکی</vt:lpstr>
      <vt:lpstr>انتصاب ناظرین مالی و پیگیری سایر امور مربوط به آنها</vt:lpstr>
      <vt:lpstr>بازنشستگی 18 نفر از همکاران ذیحساب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مطالب پیشنهادی همایش روز حسابدار</dc:title>
  <dc:creator>احمد قرایی</dc:creator>
  <cp:lastModifiedBy>علی صدر</cp:lastModifiedBy>
  <cp:revision>67</cp:revision>
  <cp:lastPrinted>2026-02-23T11:23:23Z</cp:lastPrinted>
  <dcterms:created xsi:type="dcterms:W3CDTF">2025-12-06T11:05:16Z</dcterms:created>
  <dcterms:modified xsi:type="dcterms:W3CDTF">2026-02-23T14:06:40Z</dcterms:modified>
</cp:coreProperties>
</file>