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0"/>
  </p:notesMasterIdLst>
  <p:handoutMasterIdLst>
    <p:handoutMasterId r:id="rId31"/>
  </p:handoutMasterIdLst>
  <p:sldIdLst>
    <p:sldId id="291" r:id="rId2"/>
    <p:sldId id="335" r:id="rId3"/>
    <p:sldId id="333" r:id="rId4"/>
    <p:sldId id="334" r:id="rId5"/>
    <p:sldId id="309" r:id="rId6"/>
    <p:sldId id="349" r:id="rId7"/>
    <p:sldId id="350" r:id="rId8"/>
    <p:sldId id="351" r:id="rId9"/>
    <p:sldId id="352" r:id="rId10"/>
    <p:sldId id="354" r:id="rId11"/>
    <p:sldId id="355" r:id="rId12"/>
    <p:sldId id="336" r:id="rId13"/>
    <p:sldId id="338" r:id="rId14"/>
    <p:sldId id="339" r:id="rId15"/>
    <p:sldId id="340" r:id="rId16"/>
    <p:sldId id="341" r:id="rId17"/>
    <p:sldId id="359" r:id="rId18"/>
    <p:sldId id="360" r:id="rId19"/>
    <p:sldId id="361" r:id="rId20"/>
    <p:sldId id="362" r:id="rId21"/>
    <p:sldId id="322" r:id="rId22"/>
    <p:sldId id="323" r:id="rId23"/>
    <p:sldId id="345" r:id="rId24"/>
    <p:sldId id="346" r:id="rId25"/>
    <p:sldId id="363" r:id="rId26"/>
    <p:sldId id="364" r:id="rId27"/>
    <p:sldId id="347" r:id="rId28"/>
    <p:sldId id="348" r:id="rId29"/>
  </p:sldIdLst>
  <p:sldSz cx="12192000" cy="6858000"/>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7071"/>
          </a:xfrm>
          <a:prstGeom prst="rect">
            <a:avLst/>
          </a:prstGeom>
        </p:spPr>
        <p:txBody>
          <a:bodyPr vert="horz" lIns="93177" tIns="46589" rIns="93177" bIns="46589" rtlCol="0"/>
          <a:lstStyle>
            <a:lvl1pPr algn="r">
              <a:defRPr sz="1200"/>
            </a:lvl1pPr>
          </a:lstStyle>
          <a:p>
            <a:fld id="{05E446B0-D16E-4630-A520-4D958AF36FD7}" type="datetimeFigureOut">
              <a:rPr lang="en-US" smtClean="0"/>
              <a:t>2026/06/16</a:t>
            </a:fld>
            <a:endParaRPr lang="en-US"/>
          </a:p>
        </p:txBody>
      </p:sp>
      <p:sp>
        <p:nvSpPr>
          <p:cNvPr id="4" name="Footer Placeholder 3"/>
          <p:cNvSpPr>
            <a:spLocks noGrp="1"/>
          </p:cNvSpPr>
          <p:nvPr>
            <p:ph type="ftr" sz="quarter" idx="2"/>
          </p:nvPr>
        </p:nvSpPr>
        <p:spPr>
          <a:xfrm>
            <a:off x="0" y="8842030"/>
            <a:ext cx="3013763" cy="46707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7070"/>
          </a:xfrm>
          <a:prstGeom prst="rect">
            <a:avLst/>
          </a:prstGeom>
        </p:spPr>
        <p:txBody>
          <a:bodyPr vert="horz" lIns="93177" tIns="46589" rIns="93177" bIns="46589" rtlCol="0" anchor="b"/>
          <a:lstStyle>
            <a:lvl1pPr algn="r">
              <a:defRPr sz="1200"/>
            </a:lvl1pPr>
          </a:lstStyle>
          <a:p>
            <a:fld id="{84F97C89-71C6-449D-B1A3-70212DDB03F8}" type="slidenum">
              <a:rPr lang="en-US" smtClean="0"/>
              <a:t>‹#›</a:t>
            </a:fld>
            <a:endParaRPr lang="en-US"/>
          </a:p>
        </p:txBody>
      </p:sp>
    </p:spTree>
    <p:extLst>
      <p:ext uri="{BB962C8B-B14F-4D97-AF65-F5344CB8AC3E}">
        <p14:creationId xmlns:p14="http://schemas.microsoft.com/office/powerpoint/2010/main" val="11528607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39466" y="0"/>
            <a:ext cx="3013763" cy="467071"/>
          </a:xfrm>
          <a:prstGeom prst="rect">
            <a:avLst/>
          </a:prstGeom>
        </p:spPr>
        <p:txBody>
          <a:bodyPr vert="horz" lIns="93177" tIns="46589" rIns="93177" bIns="46589" rtlCol="0"/>
          <a:lstStyle>
            <a:lvl1pPr algn="r">
              <a:defRPr sz="1200"/>
            </a:lvl1pPr>
          </a:lstStyle>
          <a:p>
            <a:fld id="{E74522DC-6C46-4360-B311-55AEC58A5870}" type="datetimeFigureOut">
              <a:rPr lang="en-US" smtClean="0"/>
              <a:t>2026/06/16</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95484" y="4480004"/>
            <a:ext cx="5563870" cy="3665459"/>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13763" cy="46707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0"/>
          </a:xfrm>
          <a:prstGeom prst="rect">
            <a:avLst/>
          </a:prstGeom>
        </p:spPr>
        <p:txBody>
          <a:bodyPr vert="horz" lIns="93177" tIns="46589" rIns="93177" bIns="46589" rtlCol="0" anchor="b"/>
          <a:lstStyle>
            <a:lvl1pPr algn="r">
              <a:defRPr sz="1200"/>
            </a:lvl1pPr>
          </a:lstStyle>
          <a:p>
            <a:fld id="{D9D6E394-60C9-454A-8A37-991CAA90DFA6}" type="slidenum">
              <a:rPr lang="en-US" smtClean="0"/>
              <a:t>‹#›</a:t>
            </a:fld>
            <a:endParaRPr lang="en-US"/>
          </a:p>
        </p:txBody>
      </p:sp>
    </p:spTree>
    <p:extLst>
      <p:ext uri="{BB962C8B-B14F-4D97-AF65-F5344CB8AC3E}">
        <p14:creationId xmlns:p14="http://schemas.microsoft.com/office/powerpoint/2010/main" val="3207620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B429B35-9640-4A63-BB3C-F8A87634E1BD}" type="datetime1">
              <a:rPr lang="en-US" smtClean="0"/>
              <a:t>2026/06/16</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921521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E529EDF-3EEA-49B2-A79A-88531EDC0AF9}" type="datetime1">
              <a:rPr lang="en-US" smtClean="0"/>
              <a:t>2026/06/16</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809746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3624F63-04C4-4CE0-9BF4-F6E34F747BEB}"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2019026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E349DD9-E875-4A34-929F-29A5850D5036}"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980115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DF517-3859-45E5-A2B8-9FD1095C2441}"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2167213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3DDDD96-C29A-4FA3-8493-099B15D9A6BF}" type="datetime1">
              <a:rPr lang="en-US" smtClean="0"/>
              <a:t>2026/06/16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243083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6291085-787B-47CF-8DE7-1EA1491773C6}" type="datetime1">
              <a:rPr lang="en-US" smtClean="0"/>
              <a:t>2026/06/16</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975529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F69F575-FDAA-4F57-8EE5-85666095EBEA}"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3089578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BE11EAA-D355-4A2E-A473-B5798D0C7A7C}"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352189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8818E7-30ED-4AEA-A688-70DA007FED5F}"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4154896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6C86316-5B6C-4ACF-9B91-51394CFC01EA}" type="datetime1">
              <a:rPr lang="en-US" smtClean="0"/>
              <a:t>2026/06/16</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4153613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4D71F5-EB94-4AA8-A7FD-6E9DE7A82517}" type="datetime1">
              <a:rPr lang="en-US" smtClean="0"/>
              <a:t>2026/06/16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3390865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A9A682E-0310-42F0-9AC4-8FF1FD170C26}" type="datetime1">
              <a:rPr lang="en-US" smtClean="0"/>
              <a:t>2026/06/16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12792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A2E7FFC-A899-4FE0-A26C-C442F1F643C6}" type="datetime1">
              <a:rPr lang="en-US" smtClean="0"/>
              <a:t>2026/06/16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349385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AE8FD9-6690-46C5-8686-739DAE2BB646}" type="datetime1">
              <a:rPr lang="en-US" smtClean="0"/>
              <a:t>2026/06/16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171414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A36874E-3BD4-4868-8D6E-D5F6882BAA05}" type="datetime1">
              <a:rPr lang="en-US" smtClean="0"/>
              <a:t>2026/06/16</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208351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ED064E9-67A3-4D16-B533-05E4D6A047C1}" type="datetime1">
              <a:rPr lang="en-US" smtClean="0"/>
              <a:t>2026/06/16</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78C462C-2690-40D2-8B65-86B36932F15F}" type="slidenum">
              <a:rPr lang="en-US" smtClean="0"/>
              <a:t>‹#›</a:t>
            </a:fld>
            <a:endParaRPr lang="en-US"/>
          </a:p>
        </p:txBody>
      </p:sp>
    </p:spTree>
    <p:extLst>
      <p:ext uri="{BB962C8B-B14F-4D97-AF65-F5344CB8AC3E}">
        <p14:creationId xmlns:p14="http://schemas.microsoft.com/office/powerpoint/2010/main" val="3547009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1000" b="-1000"/>
          </a:stretch>
        </a:blipFill>
        <a:effectLst/>
      </p:bgPr>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DC16889-E241-45D3-83AC-B1CB6F01BF05}" type="datetime1">
              <a:rPr lang="en-US" smtClean="0"/>
              <a:t>2026/06/16</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78C462C-2690-40D2-8B65-86B36932F15F}" type="slidenum">
              <a:rPr lang="en-US" smtClean="0"/>
              <a:t>‹#›</a:t>
            </a:fld>
            <a:endParaRPr lang="en-US"/>
          </a:p>
        </p:txBody>
      </p:sp>
    </p:spTree>
    <p:extLst>
      <p:ext uri="{BB962C8B-B14F-4D97-AF65-F5344CB8AC3E}">
        <p14:creationId xmlns:p14="http://schemas.microsoft.com/office/powerpoint/2010/main" val="14920054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1326995"/>
            <a:ext cx="9706333" cy="2062976"/>
          </a:xfrm>
        </p:spPr>
        <p:txBody>
          <a:bodyPr/>
          <a:lstStyle/>
          <a:p>
            <a:pPr algn="ctr" rtl="1"/>
            <a:r>
              <a:rPr lang="fa-IR" sz="7200" dirty="0" smtClean="0">
                <a:cs typeface="B Nazanin" panose="00000400000000000000" pitchFamily="2" charset="-78"/>
              </a:rPr>
              <a:t>کارگاه آموزشی بودجه دولت</a:t>
            </a:r>
            <a:endParaRPr lang="en-US" sz="7200" dirty="0">
              <a:cs typeface="B Nazanin" panose="00000400000000000000" pitchFamily="2" charset="-78"/>
            </a:endParaRPr>
          </a:p>
        </p:txBody>
      </p:sp>
      <p:sp>
        <p:nvSpPr>
          <p:cNvPr id="3" name="Subtitle 2"/>
          <p:cNvSpPr>
            <a:spLocks noGrp="1"/>
          </p:cNvSpPr>
          <p:nvPr>
            <p:ph type="subTitle" idx="1"/>
          </p:nvPr>
        </p:nvSpPr>
        <p:spPr>
          <a:xfrm>
            <a:off x="1154955" y="4215161"/>
            <a:ext cx="10035784" cy="1594623"/>
          </a:xfrm>
        </p:spPr>
        <p:txBody>
          <a:bodyPr>
            <a:normAutofit/>
          </a:bodyPr>
          <a:lstStyle/>
          <a:p>
            <a:pPr algn="r"/>
            <a:r>
              <a:rPr lang="fa-IR" sz="2800" dirty="0" smtClean="0">
                <a:cs typeface="B Nazanin" panose="00000400000000000000" pitchFamily="2" charset="-78"/>
              </a:rPr>
              <a:t>بخش دوم</a:t>
            </a:r>
            <a:r>
              <a:rPr lang="fa-IR" sz="2800" dirty="0">
                <a:cs typeface="B Nazanin" panose="00000400000000000000" pitchFamily="2" charset="-78"/>
              </a:rPr>
              <a:t>- موارد مرتبط با وظایف ادارات </a:t>
            </a:r>
            <a:r>
              <a:rPr lang="fa-IR" sz="2800" dirty="0" smtClean="0">
                <a:cs typeface="B Nazanin" panose="00000400000000000000" pitchFamily="2" charset="-78"/>
              </a:rPr>
              <a:t>مرکز </a:t>
            </a:r>
            <a:r>
              <a:rPr lang="fa-IR" sz="2800" dirty="0">
                <a:cs typeface="B Nazanin" panose="00000400000000000000" pitchFamily="2" charset="-78"/>
              </a:rPr>
              <a:t>در حوزه احکام قانونی در بودجه سال 1405، آیین نامه های مرتبط، ضوابط اجرایی 1405، قانون الزامات و قانون احکام دائمی</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1</a:t>
            </a:fld>
            <a:endParaRPr lang="en-US" dirty="0"/>
          </a:p>
        </p:txBody>
      </p:sp>
    </p:spTree>
    <p:extLst>
      <p:ext uri="{BB962C8B-B14F-4D97-AF65-F5344CB8AC3E}">
        <p14:creationId xmlns:p14="http://schemas.microsoft.com/office/powerpoint/2010/main" val="1129421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10</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مواد مرتبط با ضوابط اجرایی قانون بودجه کشور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en-US" sz="1900" dirty="0">
              <a:cs typeface="B Nazanin" panose="000004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583935847"/>
              </p:ext>
            </p:extLst>
          </p:nvPr>
        </p:nvGraphicFramePr>
        <p:xfrm>
          <a:off x="691377" y="3166946"/>
          <a:ext cx="10950496" cy="3311913"/>
        </p:xfrm>
        <a:graphic>
          <a:graphicData uri="http://schemas.openxmlformats.org/drawingml/2006/table">
            <a:tbl>
              <a:tblPr rtl="1" firstRow="1" firstCol="1" bandRow="1"/>
              <a:tblGrid>
                <a:gridCol w="793585">
                  <a:extLst>
                    <a:ext uri="{9D8B030D-6E8A-4147-A177-3AD203B41FA5}">
                      <a16:colId xmlns:a16="http://schemas.microsoft.com/office/drawing/2014/main" val="486106820"/>
                    </a:ext>
                  </a:extLst>
                </a:gridCol>
                <a:gridCol w="10156911">
                  <a:extLst>
                    <a:ext uri="{9D8B030D-6E8A-4147-A177-3AD203B41FA5}">
                      <a16:colId xmlns:a16="http://schemas.microsoft.com/office/drawing/2014/main" val="3942319375"/>
                    </a:ext>
                  </a:extLst>
                </a:gridCol>
              </a:tblGrid>
              <a:tr h="1103971">
                <a:tc>
                  <a:txBody>
                    <a:bodyPr/>
                    <a:lstStyle/>
                    <a:p>
                      <a:pPr marL="0" marR="0" indent="254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67</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بند 1.به منظور تحقق کامل منابع قانون ، ستاد وصول درآمدها به ریاست سازمان و با هکاری دستگاههای اجرایی وصول کننده اصلی منابع یاد شده شامل وزارت امور اقتصادی و دارایی(بابت واگذاری سهام ، فروش اموال  و دارایی های منقول و غیر منقول مازاد دولت، سود سهام و فروش اوراق مالی دولت ) ، وزارت نفت ، وزارت فناوری اطلاعات و ارتباطات ،وزارت صنعت ، معدن و تجارت، سازمان امور مالیاتی کشور و خزانه داری کل کشور و گمرک جمهوری اسلانی ایران تشکیل می گردد......</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6516682"/>
                  </a:ext>
                </a:extLst>
              </a:tr>
              <a:tr h="1471961">
                <a:tc>
                  <a:txBody>
                    <a:bodyPr/>
                    <a:lstStyle/>
                    <a:p>
                      <a:pPr marL="0" marR="0" indent="254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ماده90</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به موجب ماده (5) قانون الزامات، کارگروه‌های نظارتی زیر از قانون بودجه سال 1404 کل کشور تنفیذ می‌شوند</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1</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بند (ر) تبصره (2) در خصوص مدیریت انتشار اوراق مالی اسلامی</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2</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بند (ض) تبصره (2) در خصوص افزایش سرمایه دولت در بانک‌های دولتی</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3</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تبصره (15) در خصوص هیئت امناء حساب پیشرفت و عدالت</a:t>
                      </a:r>
                      <a:r>
                        <a:rPr lang="en-US" sz="1100" b="1" kern="1200" dirty="0">
                          <a:solidFill>
                            <a:schemeClr val="tx1"/>
                          </a:solidFill>
                          <a:effectLst/>
                          <a:latin typeface="Sahel-FD"/>
                          <a:ea typeface="Aptos"/>
                          <a:cs typeface="B Nazanin" panose="00000400000000000000" pitchFamily="2" charset="-78"/>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486780"/>
                  </a:ext>
                </a:extLst>
              </a:tr>
              <a:tr h="735981">
                <a:tc>
                  <a:txBody>
                    <a:bodyPr/>
                    <a:lstStyle/>
                    <a:p>
                      <a:pPr marL="0" marR="0" indent="254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ماده97</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معاملات بین ارکان انتشار و دریافت و پرداخت های مربوط یه انتشار اوراق مالی اسلامی دولت در سقف قانون و سایر ظرفیت های قانونی صرف نظر استفاده یا عدم استفاده از نهادهای واسط مشمول استفاده از معافیت ها و مستثنیات حکم ماده (14) قانون رفع موانع تولید رقابت پذیر و ارتقای نظام مالی کشور مصوب 1394 با اصلاحات بعدی می شود.</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3260260"/>
                  </a:ext>
                </a:extLst>
              </a:tr>
            </a:tbl>
          </a:graphicData>
        </a:graphic>
      </p:graphicFrame>
    </p:spTree>
    <p:extLst>
      <p:ext uri="{BB962C8B-B14F-4D97-AF65-F5344CB8AC3E}">
        <p14:creationId xmlns:p14="http://schemas.microsoft.com/office/powerpoint/2010/main" val="3015471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11</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مواد مرتبط با ضوابط اجرایی قانون بودجه کشور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en-US" sz="1900" dirty="0">
              <a:cs typeface="B Nazanin" panose="000004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2159912569"/>
              </p:ext>
            </p:extLst>
          </p:nvPr>
        </p:nvGraphicFramePr>
        <p:xfrm>
          <a:off x="691377" y="3166946"/>
          <a:ext cx="10950496" cy="3311913"/>
        </p:xfrm>
        <a:graphic>
          <a:graphicData uri="http://schemas.openxmlformats.org/drawingml/2006/table">
            <a:tbl>
              <a:tblPr rtl="1" firstRow="1" firstCol="1" bandRow="1"/>
              <a:tblGrid>
                <a:gridCol w="591014">
                  <a:extLst>
                    <a:ext uri="{9D8B030D-6E8A-4147-A177-3AD203B41FA5}">
                      <a16:colId xmlns:a16="http://schemas.microsoft.com/office/drawing/2014/main" val="486106820"/>
                    </a:ext>
                  </a:extLst>
                </a:gridCol>
                <a:gridCol w="10359482">
                  <a:extLst>
                    <a:ext uri="{9D8B030D-6E8A-4147-A177-3AD203B41FA5}">
                      <a16:colId xmlns:a16="http://schemas.microsoft.com/office/drawing/2014/main" val="3942319375"/>
                    </a:ext>
                  </a:extLst>
                </a:gridCol>
              </a:tblGrid>
              <a:tr h="3311913">
                <a:tc>
                  <a:txBody>
                    <a:bodyPr/>
                    <a:lstStyle/>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ماده </a:t>
                      </a:r>
                      <a:r>
                        <a:rPr lang="fa-IR" sz="1100" b="1" kern="1200" dirty="0" smtClean="0">
                          <a:solidFill>
                            <a:schemeClr val="tx1"/>
                          </a:solidFill>
                          <a:effectLst/>
                          <a:latin typeface="Sahel-FD"/>
                          <a:ea typeface="Aptos"/>
                          <a:cs typeface="B Nazanin" panose="00000400000000000000" pitchFamily="2" charset="-78"/>
                        </a:rPr>
                        <a:t>63</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6516682"/>
                  </a:ext>
                </a:extLst>
              </a:tr>
            </a:tbl>
          </a:graphicData>
        </a:graphic>
      </p:graphicFrame>
      <p:pic>
        <p:nvPicPr>
          <p:cNvPr id="8" name="Picture 7"/>
          <p:cNvPicPr/>
          <p:nvPr/>
        </p:nvPicPr>
        <p:blipFill>
          <a:blip r:embed="rId2"/>
          <a:stretch>
            <a:fillRect/>
          </a:stretch>
        </p:blipFill>
        <p:spPr>
          <a:xfrm>
            <a:off x="691377" y="3166946"/>
            <a:ext cx="10292573" cy="1839604"/>
          </a:xfrm>
          <a:prstGeom prst="rect">
            <a:avLst/>
          </a:prstGeom>
        </p:spPr>
      </p:pic>
      <p:pic>
        <p:nvPicPr>
          <p:cNvPr id="9" name="Picture 8"/>
          <p:cNvPicPr/>
          <p:nvPr/>
        </p:nvPicPr>
        <p:blipFill>
          <a:blip r:embed="rId3"/>
          <a:stretch>
            <a:fillRect/>
          </a:stretch>
        </p:blipFill>
        <p:spPr>
          <a:xfrm>
            <a:off x="825190" y="5107259"/>
            <a:ext cx="10158760" cy="1271239"/>
          </a:xfrm>
          <a:prstGeom prst="rect">
            <a:avLst/>
          </a:prstGeom>
        </p:spPr>
      </p:pic>
    </p:spTree>
    <p:extLst>
      <p:ext uri="{BB962C8B-B14F-4D97-AF65-F5344CB8AC3E}">
        <p14:creationId xmlns:p14="http://schemas.microsoft.com/office/powerpoint/2010/main" val="114896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تامین مالی و اوراق بهادار </a:t>
            </a:r>
            <a:r>
              <a:rPr lang="fa-IR" sz="3200" dirty="0" smtClean="0">
                <a:cs typeface="B Nazanin" panose="00000400000000000000" pitchFamily="2" charset="-78"/>
              </a:rPr>
              <a:t>اسلامی</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12</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فهرست تکالیف وزارت امور اقتصادی و دارایی و دستگاه های وابسته در ضوابط اجرایی قانون بودجه سال ۱۴۰۵ کل کشور </a:t>
            </a:r>
          </a:p>
          <a:p>
            <a:pPr algn="just" rtl="1">
              <a:lnSpc>
                <a:spcPct val="90000"/>
              </a:lnSpc>
            </a:pPr>
            <a:endParaRPr lang="en-US" sz="1900" dirty="0">
              <a:cs typeface="B Nazanin" panose="00000400000000000000" pitchFamily="2" charset="-78"/>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94011324"/>
              </p:ext>
            </p:extLst>
          </p:nvPr>
        </p:nvGraphicFramePr>
        <p:xfrm>
          <a:off x="802888" y="3479180"/>
          <a:ext cx="10604810" cy="3361211"/>
        </p:xfrm>
        <a:graphic>
          <a:graphicData uri="http://schemas.openxmlformats.org/drawingml/2006/table">
            <a:tbl>
              <a:tblPr rtl="1" firstRow="1" firstCol="1" bandRow="1"/>
              <a:tblGrid>
                <a:gridCol w="854887">
                  <a:extLst>
                    <a:ext uri="{9D8B030D-6E8A-4147-A177-3AD203B41FA5}">
                      <a16:colId xmlns:a16="http://schemas.microsoft.com/office/drawing/2014/main" val="243639169"/>
                    </a:ext>
                  </a:extLst>
                </a:gridCol>
                <a:gridCol w="9749923">
                  <a:extLst>
                    <a:ext uri="{9D8B030D-6E8A-4147-A177-3AD203B41FA5}">
                      <a16:colId xmlns:a16="http://schemas.microsoft.com/office/drawing/2014/main" val="2143192301"/>
                    </a:ext>
                  </a:extLst>
                </a:gridCol>
              </a:tblGrid>
              <a:tr h="275160">
                <a:tc>
                  <a:txBody>
                    <a:bodyPr/>
                    <a:lstStyle/>
                    <a:p>
                      <a:pPr marL="0" marR="0" algn="ctr" rtl="1">
                        <a:lnSpc>
                          <a:spcPct val="107000"/>
                        </a:lnSpc>
                        <a:spcBef>
                          <a:spcPts val="0"/>
                        </a:spcBef>
                        <a:spcAft>
                          <a:spcPts val="0"/>
                        </a:spcAft>
                      </a:pPr>
                      <a:r>
                        <a:rPr lang="fa-IR" sz="1200" kern="100">
                          <a:effectLst/>
                          <a:latin typeface="Aptos"/>
                          <a:ea typeface="Aptos"/>
                          <a:cs typeface="B Titr" panose="00000700000000000000" pitchFamily="2" charset="-78"/>
                        </a:rPr>
                        <a:t>ردیف</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07000"/>
                        </a:lnSpc>
                        <a:spcBef>
                          <a:spcPts val="0"/>
                        </a:spcBef>
                        <a:spcAft>
                          <a:spcPts val="0"/>
                        </a:spcAft>
                      </a:pPr>
                      <a:r>
                        <a:rPr lang="fa-IR" sz="1200" kern="100">
                          <a:effectLst/>
                          <a:latin typeface="Aptos"/>
                          <a:ea typeface="Aptos"/>
                          <a:cs typeface="B Titr" panose="00000700000000000000" pitchFamily="2" charset="-78"/>
                        </a:rPr>
                        <a:t>عنوان</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94608499"/>
                  </a:ext>
                </a:extLst>
              </a:tr>
              <a:tr h="825480">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40</a:t>
                      </a:r>
                      <a:endParaRPr lang="en-US" sz="1100" b="1" kern="1200">
                        <a:solidFill>
                          <a:schemeClr val="tx1"/>
                        </a:solidFill>
                        <a:effectLst/>
                        <a:latin typeface="Sahel-FD"/>
                        <a:ea typeface="Aptos"/>
                        <a:cs typeface="B Nazanin" panose="00000400000000000000" pitchFamily="2" charset="-78"/>
                      </a:endParaRPr>
                    </a:p>
                  </a:txBody>
                  <a:tcPr marL="56201" marR="56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بازپرداخت اصل و فرع اوراق مالي اسلامي منتشر شده از جمله اسناد خزانه اسلامي، اوراق مشاركت و صكوك اسلامي در اولويت تخصيص و پرداخت مي‌باشد و خزانه‌داري كل كشور مجاز است با رعايت ماده (۲۴) قانون محاسبات عمومي كشور مصوب ۱۳۶۶ با اصلاحات بعدی و تبصره آن در صورت عدم دريافت تخصيص تا موعد مقرر (اعلامي توسط خزانه داري كل كشور) نسبت به تأمين و پرداخت مبالغ مربوط در قالب تنخواه گردان با رعايت ساز و كار موضوع ماده (۳۰) قانون برنامه و بودجه كشور مصوب ۱۳۵۱ با اصلاحات بعدی اقدام و در مراحل بعدي تخصيص تسويه نمايد</a:t>
                      </a:r>
                      <a:r>
                        <a:rPr lang="en-US" sz="1100" b="1" kern="1200">
                          <a:solidFill>
                            <a:schemeClr val="tx1"/>
                          </a:solidFill>
                          <a:effectLst/>
                          <a:latin typeface="Sahel-FD"/>
                          <a:ea typeface="Aptos"/>
                          <a:cs typeface="B Nazanin" panose="00000400000000000000" pitchFamily="2" charset="-78"/>
                        </a:rPr>
                        <a:t>.</a:t>
                      </a: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6525419"/>
                  </a:ext>
                </a:extLst>
              </a:tr>
              <a:tr h="687901">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51</a:t>
                      </a:r>
                      <a:endParaRPr lang="en-US" sz="1100" b="1" kern="1200">
                        <a:solidFill>
                          <a:schemeClr val="tx1"/>
                        </a:solidFill>
                        <a:effectLst/>
                        <a:latin typeface="Sahel-FD"/>
                        <a:ea typeface="Aptos"/>
                        <a:cs typeface="B Nazanin" panose="00000400000000000000" pitchFamily="2" charset="-78"/>
                      </a:endParaRPr>
                    </a:p>
                  </a:txBody>
                  <a:tcPr marL="56201" marR="56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ar-SA" sz="1100" b="1" kern="1200" dirty="0">
                          <a:solidFill>
                            <a:schemeClr val="tx1"/>
                          </a:solidFill>
                          <a:effectLst/>
                          <a:latin typeface="Sahel-FD"/>
                          <a:ea typeface="Aptos"/>
                          <a:cs typeface="B Nazanin" panose="00000400000000000000" pitchFamily="2" charset="-78"/>
                        </a:rPr>
                        <a:t>به موجب بندهای (ب) و (د) ماده (۲۸) قانون الحاق برخی مواد به قانون تنظیم بخشی از مقررات مالی دولت (۲) و بند (الف) تبصره (۵) قانون بودجه سال ۱۴۰۴ کل کشور، کلیه تخصیصهای اعتبار صادره توسط سازمان برنامه و بودجه کشور و پرداختهای خزانهداری کل کشور، با رعایت ساز و کار ماده</a:t>
                      </a:r>
                      <a:r>
                        <a:rPr lang="fa-IR" sz="1100" b="1" kern="1200" dirty="0">
                          <a:solidFill>
                            <a:schemeClr val="tx1"/>
                          </a:solidFill>
                          <a:effectLst/>
                          <a:latin typeface="Sahel-FD"/>
                          <a:ea typeface="Aptos"/>
                          <a:cs typeface="B Nazanin" panose="00000400000000000000" pitchFamily="2" charset="-78"/>
                        </a:rPr>
                        <a:t> (30) </a:t>
                      </a:r>
                      <a:r>
                        <a:rPr lang="ar-SA" sz="1100" b="1" kern="1200" dirty="0">
                          <a:solidFill>
                            <a:schemeClr val="tx1"/>
                          </a:solidFill>
                          <a:effectLst/>
                          <a:latin typeface="Sahel-FD"/>
                          <a:ea typeface="Aptos"/>
                          <a:cs typeface="B Nazanin" panose="00000400000000000000" pitchFamily="2" charset="-78"/>
                        </a:rPr>
                        <a:t>قانون برنامه و بودجه کشور مصوب ۱۳۵۱ انجام میگردد و منوط به صدور مصوبه کارگروه (کمیته) تخصیص اعتبار خواهد بود</a:t>
                      </a:r>
                      <a:r>
                        <a:rPr lang="en-US" sz="1100" b="1" kern="1200" dirty="0">
                          <a:solidFill>
                            <a:schemeClr val="tx1"/>
                          </a:solidFill>
                          <a:effectLst/>
                          <a:latin typeface="Sahel-FD"/>
                          <a:ea typeface="Aptos"/>
                          <a:cs typeface="B Nazanin" panose="00000400000000000000" pitchFamily="2" charset="-78"/>
                        </a:rPr>
                        <a:t>.</a:t>
                      </a: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5368033"/>
                  </a:ext>
                </a:extLst>
              </a:tr>
              <a:tr h="772330">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90</a:t>
                      </a:r>
                      <a:endParaRPr lang="en-US" sz="1100" b="1" kern="1200">
                        <a:solidFill>
                          <a:schemeClr val="tx1"/>
                        </a:solidFill>
                        <a:effectLst/>
                        <a:latin typeface="Sahel-FD"/>
                        <a:ea typeface="Aptos"/>
                        <a:cs typeface="B Nazanin" panose="00000400000000000000" pitchFamily="2" charset="-78"/>
                      </a:endParaRPr>
                    </a:p>
                  </a:txBody>
                  <a:tcPr marL="56201" marR="56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به موجب ماده (5) قانون الزامات، کارگروه‌های نظارتی زیر از قانون بودجه سال 1404 کل کشور تنفیذ می‌شوند</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1</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بند (ر) تبصره (2) در خصوص مدیریت انتشار اوراق مالی اسلامی</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2</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بند (ض) تبصره (2) در خصوص افزایش سرمایه دولت در بانک‌های دولتی</a:t>
                      </a:r>
                      <a:r>
                        <a:rPr lang="en-US" sz="1100" b="1" kern="1200" dirty="0">
                          <a:solidFill>
                            <a:schemeClr val="tx1"/>
                          </a:solidFill>
                          <a:effectLst/>
                          <a:latin typeface="Sahel-FD"/>
                          <a:ea typeface="Aptos"/>
                          <a:cs typeface="B Nazanin" panose="00000400000000000000" pitchFamily="2" charset="-78"/>
                        </a:rPr>
                        <a:t>.</a:t>
                      </a:r>
                    </a:p>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3</a:t>
                      </a:r>
                      <a:r>
                        <a:rPr lang="en-US" sz="1100" b="1" kern="1200" dirty="0">
                          <a:solidFill>
                            <a:schemeClr val="tx1"/>
                          </a:solidFill>
                          <a:effectLst/>
                          <a:latin typeface="Sahel-FD"/>
                          <a:ea typeface="Aptos"/>
                          <a:cs typeface="B Nazanin" panose="00000400000000000000" pitchFamily="2" charset="-78"/>
                        </a:rPr>
                        <a:t>- </a:t>
                      </a:r>
                      <a:r>
                        <a:rPr lang="fa-IR" sz="1100" b="1" kern="1200" dirty="0">
                          <a:solidFill>
                            <a:schemeClr val="tx1"/>
                          </a:solidFill>
                          <a:effectLst/>
                          <a:latin typeface="Sahel-FD"/>
                          <a:ea typeface="Aptos"/>
                          <a:cs typeface="B Nazanin" panose="00000400000000000000" pitchFamily="2" charset="-78"/>
                        </a:rPr>
                        <a:t>تبصره (15) در خصوص هیئت امناء حساب پیشرفت و عدالت</a:t>
                      </a:r>
                      <a:r>
                        <a:rPr lang="en-US" sz="1100" b="1" kern="1200" dirty="0">
                          <a:solidFill>
                            <a:schemeClr val="tx1"/>
                          </a:solidFill>
                          <a:effectLst/>
                          <a:latin typeface="Sahel-FD"/>
                          <a:ea typeface="Aptos"/>
                          <a:cs typeface="B Nazanin" panose="00000400000000000000" pitchFamily="2" charset="-78"/>
                        </a:rPr>
                        <a:t>.</a:t>
                      </a: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8924045"/>
                  </a:ext>
                </a:extLst>
              </a:tr>
              <a:tr h="550320">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97</a:t>
                      </a:r>
                      <a:endParaRPr lang="en-US" sz="1100" b="1" kern="1200">
                        <a:solidFill>
                          <a:schemeClr val="tx1"/>
                        </a:solidFill>
                        <a:effectLst/>
                        <a:latin typeface="Sahel-FD"/>
                        <a:ea typeface="Aptos"/>
                        <a:cs typeface="B Nazanin" panose="00000400000000000000" pitchFamily="2" charset="-78"/>
                      </a:endParaRPr>
                    </a:p>
                  </a:txBody>
                  <a:tcPr marL="56201" marR="56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254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معاملات بین ارکان انتشار و دریافت و پرداخت‌های مربوط به انتشار اوراق مالی اسلامی دولت در سقف قانون و سایر ظرفیت‌های قانونی صرف‌نظر از استفاده یا عدم استفاده از نهادهای واسط، مشمول استفاده از معافیت‌ها و مستثنیات حکم ماده (14) قانون رفع موانع تولید رقابت پذیر و ارتقای نظام مالی کشور مصوب 1394 با اصلاحات بعدی می‌شود</a:t>
                      </a:r>
                      <a:r>
                        <a:rPr lang="en-US" sz="1100" b="1" kern="1200" dirty="0">
                          <a:solidFill>
                            <a:schemeClr val="tx1"/>
                          </a:solidFill>
                          <a:effectLst/>
                          <a:latin typeface="Sahel-FD"/>
                          <a:ea typeface="Aptos"/>
                          <a:cs typeface="B Nazanin" panose="00000400000000000000" pitchFamily="2" charset="-78"/>
                        </a:rPr>
                        <a:t>.</a:t>
                      </a:r>
                    </a:p>
                  </a:txBody>
                  <a:tcPr marL="56201" marR="56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5084005"/>
                  </a:ext>
                </a:extLst>
              </a:tr>
            </a:tbl>
          </a:graphicData>
        </a:graphic>
      </p:graphicFrame>
    </p:spTree>
    <p:extLst>
      <p:ext uri="{BB962C8B-B14F-4D97-AF65-F5344CB8AC3E}">
        <p14:creationId xmlns:p14="http://schemas.microsoft.com/office/powerpoint/2010/main" val="2596126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تامین مالی و اوراق بهادار اسلامی</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13</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algn="r" rtl="1">
              <a:lnSpc>
                <a:spcPct val="107000"/>
              </a:lnSpc>
              <a:spcBef>
                <a:spcPts val="0"/>
              </a:spcBef>
              <a:tabLst>
                <a:tab pos="2865755" algn="ctr"/>
                <a:tab pos="5731510" algn="r"/>
              </a:tabLst>
            </a:pPr>
            <a:r>
              <a:rPr lang="fa-IR" sz="2400" b="1" dirty="0">
                <a:latin typeface="Times New Roman" panose="02020603050405020304" pitchFamily="18" charset="0"/>
                <a:ea typeface="Times New Roman" panose="02020603050405020304" pitchFamily="18" charset="0"/>
                <a:cs typeface="B Titr" panose="00000700000000000000" pitchFamily="2" charset="-78"/>
              </a:rPr>
              <a:t>فهرست تکالیف وزارت امور اقتصادی و دارایی و دستگاه‌های وابسته درجدول الزامات منابع قانون بودجة سال 1405 كل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كشور</a:t>
            </a:r>
          </a:p>
          <a:p>
            <a:pPr marL="0" indent="0" algn="r" rtl="1">
              <a:lnSpc>
                <a:spcPct val="107000"/>
              </a:lnSpc>
              <a:spcBef>
                <a:spcPts val="0"/>
              </a:spcBef>
              <a:buNone/>
              <a:tabLst>
                <a:tab pos="2865755" algn="ctr"/>
                <a:tab pos="5731510" algn="r"/>
              </a:tabLst>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1900" dirty="0">
              <a:cs typeface="B Nazanin" panose="00000400000000000000" pitchFamily="2" charset="-78"/>
            </a:endParaRPr>
          </a:p>
          <a:p>
            <a:endParaRPr lang="en-US" dirty="0"/>
          </a:p>
        </p:txBody>
      </p:sp>
      <p:graphicFrame>
        <p:nvGraphicFramePr>
          <p:cNvPr id="3" name="Table 2"/>
          <p:cNvGraphicFramePr>
            <a:graphicFrameLocks noGrp="1"/>
          </p:cNvGraphicFramePr>
          <p:nvPr>
            <p:extLst/>
          </p:nvPr>
        </p:nvGraphicFramePr>
        <p:xfrm>
          <a:off x="892095" y="3380035"/>
          <a:ext cx="10604811" cy="3454536"/>
        </p:xfrm>
        <a:graphic>
          <a:graphicData uri="http://schemas.openxmlformats.org/drawingml/2006/table">
            <a:tbl>
              <a:tblPr rtl="1" firstRow="1" firstCol="1" bandRow="1"/>
              <a:tblGrid>
                <a:gridCol w="1461475">
                  <a:extLst>
                    <a:ext uri="{9D8B030D-6E8A-4147-A177-3AD203B41FA5}">
                      <a16:colId xmlns:a16="http://schemas.microsoft.com/office/drawing/2014/main" val="3732805535"/>
                    </a:ext>
                  </a:extLst>
                </a:gridCol>
                <a:gridCol w="9143336">
                  <a:extLst>
                    <a:ext uri="{9D8B030D-6E8A-4147-A177-3AD203B41FA5}">
                      <a16:colId xmlns:a16="http://schemas.microsoft.com/office/drawing/2014/main" val="3505345887"/>
                    </a:ext>
                  </a:extLst>
                </a:gridCol>
              </a:tblGrid>
              <a:tr h="284035">
                <a:tc>
                  <a:txBody>
                    <a:bodyPr/>
                    <a:lstStyle/>
                    <a:p>
                      <a:pPr marL="0" marR="0" algn="ctr" rtl="1">
                        <a:lnSpc>
                          <a:spcPct val="107000"/>
                        </a:lnSpc>
                        <a:spcBef>
                          <a:spcPts val="0"/>
                        </a:spcBef>
                        <a:spcAft>
                          <a:spcPts val="0"/>
                        </a:spcAft>
                      </a:pPr>
                      <a:r>
                        <a:rPr lang="fa-IR" sz="1100" kern="100">
                          <a:effectLst/>
                          <a:latin typeface="Aptos"/>
                          <a:ea typeface="Aptos"/>
                          <a:cs typeface="B Titr" panose="00000700000000000000" pitchFamily="2" charset="-78"/>
                        </a:rPr>
                        <a:t>ردیف الزامات</a:t>
                      </a:r>
                      <a:endParaRPr lang="en-US" sz="12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105410" marR="0" algn="ctr" rtl="1">
                        <a:lnSpc>
                          <a:spcPct val="107000"/>
                        </a:lnSpc>
                        <a:spcBef>
                          <a:spcPts val="0"/>
                        </a:spcBef>
                        <a:spcAft>
                          <a:spcPts val="0"/>
                        </a:spcAft>
                      </a:pPr>
                      <a:r>
                        <a:rPr lang="fa-IR" sz="1100" kern="100" dirty="0">
                          <a:effectLst/>
                          <a:latin typeface="Aptos"/>
                          <a:ea typeface="Aptos"/>
                          <a:cs typeface="B Titr" panose="00000700000000000000" pitchFamily="2" charset="-78"/>
                        </a:rPr>
                        <a:t>عنوان</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605939"/>
                  </a:ext>
                </a:extLst>
              </a:tr>
              <a:tr h="415404">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2-1</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میزان انتشار اوراق مالی اسلامی دولت برای مصارف بودجه عمومی با استفاده از معافیت‌ها و مستثنیات موضوع ماده (14) قانون رفع موانع تولید رقابت‌پذیر و ارتقای نظام مالی کشور فارغ از وجود یا عدم وجود نهاد واسط (10،300،000 میلیارد ریال)</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6688747"/>
                  </a:ext>
                </a:extLst>
              </a:tr>
              <a:tr h="207702">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2-2</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نرخ مالیات بر معاملات اوراق مالی اسلامی دولت </a:t>
                      </a:r>
                      <a:r>
                        <a:rPr lang="fa-IR" sz="1200" kern="100" dirty="0">
                          <a:solidFill>
                            <a:srgbClr val="00B050"/>
                          </a:solidFill>
                          <a:effectLst/>
                          <a:latin typeface="Sahel-FD"/>
                          <a:ea typeface="Aptos"/>
                          <a:cs typeface="B Nazanin" panose="00000400000000000000" pitchFamily="2" charset="-78"/>
                        </a:rPr>
                        <a:t>(صفر درصد)</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0474510"/>
                  </a:ext>
                </a:extLst>
              </a:tr>
              <a:tr h="238421">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2-3</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نرخ مالیات کارمزد قرارداد تعهد پذیره نویسی و قرارداد معامله‌گری اولیه اوراق مالی اسلامی دولت و شهرداری‌ها </a:t>
                      </a:r>
                      <a:r>
                        <a:rPr lang="fa-IR" sz="1200" kern="100" dirty="0">
                          <a:solidFill>
                            <a:srgbClr val="00B050"/>
                          </a:solidFill>
                          <a:effectLst/>
                          <a:latin typeface="Sahel-FD"/>
                          <a:ea typeface="Aptos"/>
                          <a:cs typeface="B Nazanin" panose="00000400000000000000" pitchFamily="2" charset="-78"/>
                        </a:rPr>
                        <a:t>(صفر درصد)</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140434"/>
                  </a:ext>
                </a:extLst>
              </a:tr>
              <a:tr h="238421">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2-4</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نرخ مالیات کارمزد انتشار و معاملات اوراق مالی اسلامی دولت و شهرداری‌ها در بازارهای اولیه و ثانویه </a:t>
                      </a:r>
                      <a:r>
                        <a:rPr lang="fa-IR" sz="1200" kern="100" dirty="0">
                          <a:solidFill>
                            <a:srgbClr val="00B050"/>
                          </a:solidFill>
                          <a:effectLst/>
                          <a:latin typeface="Sahel-FD"/>
                          <a:ea typeface="Aptos"/>
                          <a:cs typeface="B Nazanin" panose="00000400000000000000" pitchFamily="2" charset="-78"/>
                        </a:rPr>
                        <a:t>(صفر درصد)</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7239093"/>
                  </a:ext>
                </a:extLst>
              </a:tr>
              <a:tr h="357632">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2-5*</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میزان سقف انتشار اوراق مشارکت شهرداری‌های کشور و سازمان‌های وابسته با تضمین بازپرداخت اصل و سود این اوراق به نسبت پنجاه درصد (50%) دولت و پنجاه درصد (50%) شهرداری‌ها</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766689"/>
                  </a:ext>
                </a:extLst>
              </a:tr>
              <a:tr h="529268">
                <a:tc>
                  <a:txBody>
                    <a:bodyPr/>
                    <a:lstStyle/>
                    <a:p>
                      <a:pPr marL="0" marR="0" algn="ctr" rtl="1">
                        <a:lnSpc>
                          <a:spcPct val="107000"/>
                        </a:lnSpc>
                        <a:spcBef>
                          <a:spcPts val="0"/>
                        </a:spcBef>
                        <a:spcAft>
                          <a:spcPts val="0"/>
                        </a:spcAft>
                      </a:pPr>
                      <a:r>
                        <a:rPr lang="fa-IR" sz="1200" b="1" kern="100" dirty="0">
                          <a:effectLst/>
                          <a:latin typeface="Aptos"/>
                          <a:ea typeface="Aptos"/>
                          <a:cs typeface="B Nazanin" panose="00000400000000000000" pitchFamily="2" charset="-78"/>
                        </a:rPr>
                        <a:t>2-6**</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a:effectLst/>
                          <a:latin typeface="Sahel-FD"/>
                          <a:ea typeface="Aptos"/>
                          <a:cs typeface="B Nazanin" panose="00000400000000000000" pitchFamily="2" charset="-78"/>
                        </a:rPr>
                        <a:t>سقف انتشار اوراق مالي اسلامی براي شركت‌هاي دولتی در اجرای طرح‌های مصوب شورای اقتصاد با تضمين اصل و سود توسط شركت به نسبت سرمایه‌گذاری مصوب در بودجه سنواتی (15 درصد)</a:t>
                      </a:r>
                      <a:endParaRPr lang="en-US" sz="1100" kern="100">
                        <a:effectLst/>
                        <a:latin typeface="Calibri" panose="020F0502020204030204" pitchFamily="34" charset="0"/>
                        <a:ea typeface="Calibri" panose="020F0502020204030204" pitchFamily="34" charset="0"/>
                        <a:cs typeface="B Nazanin" panose="00000400000000000000" pitchFamily="2" charset="-78"/>
                      </a:endParaRPr>
                    </a:p>
                    <a:p>
                      <a:pPr marL="0" marR="0" algn="justLow" rtl="1">
                        <a:lnSpc>
                          <a:spcPct val="107000"/>
                        </a:lnSpc>
                        <a:spcBef>
                          <a:spcPts val="0"/>
                        </a:spcBef>
                        <a:spcAft>
                          <a:spcPts val="0"/>
                        </a:spcAft>
                      </a:pPr>
                      <a:r>
                        <a:rPr lang="fa-IR" sz="1200" kern="100">
                          <a:effectLst/>
                          <a:latin typeface="Sahel-FD"/>
                          <a:ea typeface="Aptos"/>
                          <a:cs typeface="B Nazanin" panose="00000400000000000000" pitchFamily="2" charset="-78"/>
                        </a:rPr>
                        <a:t> </a:t>
                      </a:r>
                      <a:endParaRPr lang="en-US" sz="1100" kern="10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9138653"/>
                  </a:ext>
                </a:extLst>
              </a:tr>
              <a:tr h="415404">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2-7</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a:effectLst/>
                          <a:latin typeface="Sahel-FD"/>
                          <a:ea typeface="Aptos"/>
                          <a:cs typeface="B Nazanin" panose="00000400000000000000" pitchFamily="2" charset="-78"/>
                        </a:rPr>
                        <a:t>سقف استفاده شرکت‌های دولتی از ابزارهای مالی بازار سرمایه به غیر از انواع اوراق مالی اسلامی دولتی در اجرای طرح‌های مصوب شورای اقتصاد با تضمین اصل و سود توسط شرکت، به نسبت سرمایه‌گذاری مصوب در بودجه سنواتی (15 درصد)</a:t>
                      </a:r>
                      <a:endParaRPr lang="en-US" sz="1100" kern="10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6973139"/>
                  </a:ext>
                </a:extLst>
              </a:tr>
              <a:tr h="352845">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2-8</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a:effectLst/>
                          <a:latin typeface="Sahel-FD"/>
                          <a:ea typeface="Aptos"/>
                          <a:cs typeface="B Nazanin" panose="00000400000000000000" pitchFamily="2" charset="-78"/>
                        </a:rPr>
                        <a:t>حداقل سرمايه‌گذاری در اوراق مالي اسلامی دولت برای صندوق‌های وابسته به دستگاه‌های اجرایی (نسبت به سرمایه‌گذاری صندوق در قالب سپرده بانکی) (50 درصد)</a:t>
                      </a:r>
                      <a:endParaRPr lang="en-US" sz="1100" kern="10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491658"/>
                  </a:ext>
                </a:extLst>
              </a:tr>
              <a:tr h="415404">
                <a:tc>
                  <a:txBody>
                    <a:bodyPr/>
                    <a:lstStyle/>
                    <a:p>
                      <a:pPr marL="0" marR="0" algn="ctr" rtl="1">
                        <a:lnSpc>
                          <a:spcPct val="107000"/>
                        </a:lnSpc>
                        <a:spcBef>
                          <a:spcPts val="0"/>
                        </a:spcBef>
                        <a:spcAft>
                          <a:spcPts val="0"/>
                        </a:spcAft>
                      </a:pPr>
                      <a:r>
                        <a:rPr lang="fa-IR" sz="1200" b="1" kern="100">
                          <a:effectLst/>
                          <a:latin typeface="Aptos"/>
                          <a:ea typeface="Aptos"/>
                          <a:cs typeface="B Nazanin" panose="00000400000000000000" pitchFamily="2" charset="-78"/>
                        </a:rPr>
                        <a:t>2-12</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54831" marR="54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fa-IR" sz="1200" kern="100" dirty="0">
                          <a:effectLst/>
                          <a:latin typeface="Sahel-FD"/>
                          <a:ea typeface="Aptos"/>
                          <a:cs typeface="B Nazanin" panose="00000400000000000000" pitchFamily="2" charset="-78"/>
                        </a:rPr>
                        <a:t>میزان انتشار اوراق مالی اسلامی جهت حساب پیشرفت و عدالت موضوع تبصره (15) قانون بودجه سال ١٤٠٤ کل کشور مصوب 8/11/1403 با تنفیذ سازوکار در نظر گرفته‌شده در این تبصره (50،000 میلیارد ریال)</a:t>
                      </a:r>
                      <a:endParaRPr lang="en-US" sz="1100" kern="100" dirty="0">
                        <a:effectLst/>
                        <a:latin typeface="Calibri" panose="020F0502020204030204" pitchFamily="34" charset="0"/>
                        <a:ea typeface="Calibri" panose="020F0502020204030204" pitchFamily="34" charset="0"/>
                        <a:cs typeface="B Nazanin" panose="00000400000000000000" pitchFamily="2" charset="-78"/>
                      </a:endParaRPr>
                    </a:p>
                  </a:txBody>
                  <a:tcPr marL="54831" marR="54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952171"/>
                  </a:ext>
                </a:extLst>
              </a:tr>
            </a:tbl>
          </a:graphicData>
        </a:graphic>
      </p:graphicFrame>
    </p:spTree>
    <p:extLst>
      <p:ext uri="{BB962C8B-B14F-4D97-AF65-F5344CB8AC3E}">
        <p14:creationId xmlns:p14="http://schemas.microsoft.com/office/powerpoint/2010/main" val="517677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تامین مالی و اوراق بهادار اسلامی</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14</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algn="r" rtl="1">
              <a:lnSpc>
                <a:spcPct val="107000"/>
              </a:lnSpc>
              <a:spcBef>
                <a:spcPts val="0"/>
              </a:spcBef>
            </a:pPr>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شماره 17- فهرست احكام نظارتی موضوع ماده (6) «قانون الزامات و احكام مورد نياز قوانين بودجه‌های سنواتي» و مصوبات بودجه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1405(وزارت </a:t>
            </a:r>
            <a:r>
              <a:rPr lang="fa-IR" sz="2400" b="1" dirty="0">
                <a:latin typeface="Times New Roman" panose="02020603050405020304" pitchFamily="18" charset="0"/>
                <a:ea typeface="Times New Roman" panose="02020603050405020304" pitchFamily="18" charset="0"/>
                <a:cs typeface="B Titr" panose="00000700000000000000" pitchFamily="2" charset="-78"/>
              </a:rPr>
              <a:t>امور اقتصادی و دارایی</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a:t>
            </a:r>
          </a:p>
          <a:p>
            <a:pPr marL="0" algn="r" rtl="1">
              <a:lnSpc>
                <a:spcPct val="107000"/>
              </a:lnSpc>
              <a:spcBef>
                <a:spcPts val="0"/>
              </a:spcBef>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r" rtl="1">
              <a:lnSpc>
                <a:spcPct val="107000"/>
              </a:lnSpc>
              <a:spcBef>
                <a:spcPts val="0"/>
              </a:spcBef>
              <a:buNone/>
              <a:tabLst>
                <a:tab pos="2865755" algn="ctr"/>
                <a:tab pos="5731510" algn="r"/>
              </a:tabLst>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1900" dirty="0">
              <a:cs typeface="B Nazanin" panose="00000400000000000000" pitchFamily="2" charset="-78"/>
            </a:endParaRPr>
          </a:p>
          <a:p>
            <a:endParaRPr lang="en-US" dirty="0"/>
          </a:p>
        </p:txBody>
      </p:sp>
      <p:graphicFrame>
        <p:nvGraphicFramePr>
          <p:cNvPr id="6" name="Table 5"/>
          <p:cNvGraphicFramePr>
            <a:graphicFrameLocks noGrp="1"/>
          </p:cNvGraphicFramePr>
          <p:nvPr>
            <p:extLst/>
          </p:nvPr>
        </p:nvGraphicFramePr>
        <p:xfrm>
          <a:off x="791737" y="3635692"/>
          <a:ext cx="10649413" cy="2798562"/>
        </p:xfrm>
        <a:graphic>
          <a:graphicData uri="http://schemas.openxmlformats.org/drawingml/2006/table">
            <a:tbl>
              <a:tblPr rtl="1" firstRow="1" firstCol="1" bandRow="1"/>
              <a:tblGrid>
                <a:gridCol w="1123547">
                  <a:extLst>
                    <a:ext uri="{9D8B030D-6E8A-4147-A177-3AD203B41FA5}">
                      <a16:colId xmlns:a16="http://schemas.microsoft.com/office/drawing/2014/main" val="213285864"/>
                    </a:ext>
                  </a:extLst>
                </a:gridCol>
                <a:gridCol w="9525866">
                  <a:extLst>
                    <a:ext uri="{9D8B030D-6E8A-4147-A177-3AD203B41FA5}">
                      <a16:colId xmlns:a16="http://schemas.microsoft.com/office/drawing/2014/main" val="2148218906"/>
                    </a:ext>
                  </a:extLst>
                </a:gridCol>
              </a:tblGrid>
              <a:tr h="337562">
                <a:tc>
                  <a:txBody>
                    <a:bodyPr/>
                    <a:lstStyle/>
                    <a:p>
                      <a:pPr marL="0" marR="0" algn="ctr" rtl="1">
                        <a:lnSpc>
                          <a:spcPct val="107000"/>
                        </a:lnSpc>
                        <a:spcBef>
                          <a:spcPts val="0"/>
                        </a:spcBef>
                        <a:spcAft>
                          <a:spcPts val="0"/>
                        </a:spcAft>
                        <a:tabLst>
                          <a:tab pos="729615" algn="l"/>
                        </a:tabLst>
                      </a:pPr>
                      <a:r>
                        <a:rPr lang="fa-IR" sz="1200" b="1" kern="100">
                          <a:effectLst/>
                          <a:latin typeface="BNazaninBold"/>
                          <a:ea typeface="Aptos"/>
                          <a:cs typeface="B Titr" panose="00000700000000000000" pitchFamily="2" charset="-78"/>
                        </a:rPr>
                        <a:t>ردیف</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rtl="1">
                        <a:lnSpc>
                          <a:spcPct val="107000"/>
                        </a:lnSpc>
                        <a:spcBef>
                          <a:spcPts val="0"/>
                        </a:spcBef>
                        <a:spcAft>
                          <a:spcPts val="0"/>
                        </a:spcAft>
                        <a:tabLst>
                          <a:tab pos="729615" algn="l"/>
                        </a:tabLst>
                      </a:pPr>
                      <a:r>
                        <a:rPr lang="fa-IR" sz="1200" b="1" kern="100">
                          <a:effectLst/>
                          <a:latin typeface="BNazaninBold"/>
                          <a:ea typeface="Aptos"/>
                          <a:cs typeface="B Titr" panose="00000700000000000000" pitchFamily="2" charset="-78"/>
                        </a:rPr>
                        <a:t>موضوع حكم نظارتی</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3939339619"/>
                  </a:ext>
                </a:extLst>
              </a:tr>
              <a:tr h="1215384">
                <a:tc>
                  <a:txBody>
                    <a:bodyPr/>
                    <a:lstStyle/>
                    <a:p>
                      <a:pPr marL="0" marR="0" algn="ctr" rtl="1">
                        <a:lnSpc>
                          <a:spcPct val="107000"/>
                        </a:lnSpc>
                        <a:spcBef>
                          <a:spcPts val="0"/>
                        </a:spcBef>
                        <a:spcAft>
                          <a:spcPts val="0"/>
                        </a:spcAft>
                        <a:tabLst>
                          <a:tab pos="729615" algn="l"/>
                        </a:tabLst>
                      </a:pPr>
                      <a:r>
                        <a:rPr lang="fa-IR" sz="1050" kern="100">
                          <a:effectLst/>
                          <a:latin typeface="Aptos"/>
                          <a:ea typeface="Aptos"/>
                          <a:cs typeface="B Titr" panose="00000700000000000000" pitchFamily="2" charset="-78"/>
                        </a:rPr>
                        <a:t>1</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tabLst>
                          <a:tab pos="729615" algn="l"/>
                        </a:tabLst>
                      </a:pPr>
                      <a:r>
                        <a:rPr lang="fa-IR" sz="1800" kern="100" dirty="0">
                          <a:effectLst/>
                          <a:latin typeface="Aptos"/>
                          <a:ea typeface="Aptos"/>
                          <a:cs typeface="B Nazanin" panose="00000400000000000000" pitchFamily="2" charset="-78"/>
                        </a:rPr>
                        <a:t>گزارش تفصیلی میزان انتشار اوراق مالی اسلامی برای تأمین مصارف عمومی بودجه به تفکیک انواع اوراق، زمان سررسید و دستگاه‌های اجرایی، روش‌های انتشار اوراق، نحوه تخصیص و هزینه کرد منابع حاصله</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991678"/>
                  </a:ext>
                </a:extLst>
              </a:tr>
              <a:tr h="1245616">
                <a:tc>
                  <a:txBody>
                    <a:bodyPr/>
                    <a:lstStyle/>
                    <a:p>
                      <a:pPr marL="0" marR="0" algn="ctr" rtl="1">
                        <a:lnSpc>
                          <a:spcPct val="107000"/>
                        </a:lnSpc>
                        <a:spcBef>
                          <a:spcPts val="0"/>
                        </a:spcBef>
                        <a:spcAft>
                          <a:spcPts val="0"/>
                        </a:spcAft>
                        <a:tabLst>
                          <a:tab pos="729615" algn="l"/>
                        </a:tabLst>
                      </a:pPr>
                      <a:r>
                        <a:rPr lang="fa-IR" sz="1050" kern="100">
                          <a:effectLst/>
                          <a:latin typeface="Aptos"/>
                          <a:ea typeface="Aptos"/>
                          <a:cs typeface="B Titr" panose="00000700000000000000" pitchFamily="2" charset="-78"/>
                        </a:rPr>
                        <a:t>2*</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tabLst>
                          <a:tab pos="729615" algn="l"/>
                        </a:tabLst>
                      </a:pPr>
                      <a:r>
                        <a:rPr lang="fa-IR" sz="1800" kern="100" dirty="0">
                          <a:effectLst/>
                          <a:latin typeface="Sahel-FD"/>
                          <a:ea typeface="Aptos"/>
                          <a:cs typeface="B Nazanin" panose="00000400000000000000" pitchFamily="2" charset="-78"/>
                        </a:rPr>
                        <a:t>گزارش تفصیلی میزان انتشار اوراق مالی اسلامی برای اجرای طرح‌های مصوب شورای اقتصاد و نحوه هزینه‌کرد منابع حاصله به تفکیک شرکت‌های دولتی</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1800" kern="100" dirty="0">
                          <a:effectLst/>
                          <a:latin typeface="Sahel-FD"/>
                          <a:ea typeface="Aptos"/>
                          <a:cs typeface="B Nazanin" panose="00000400000000000000" pitchFamily="2" charset="-78"/>
                        </a:rPr>
                        <a:t> </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151253"/>
                  </a:ext>
                </a:extLst>
              </a:tr>
            </a:tbl>
          </a:graphicData>
        </a:graphic>
      </p:graphicFrame>
    </p:spTree>
    <p:extLst>
      <p:ext uri="{BB962C8B-B14F-4D97-AF65-F5344CB8AC3E}">
        <p14:creationId xmlns:p14="http://schemas.microsoft.com/office/powerpoint/2010/main" val="3896713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تامین مالی و اوراق بهادار اسلامی</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15</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algn="r" rtl="1">
              <a:lnSpc>
                <a:spcPct val="107000"/>
              </a:lnSpc>
              <a:spcBef>
                <a:spcPts val="0"/>
              </a:spcBef>
            </a:pPr>
            <a:r>
              <a:rPr lang="fa-IR" sz="2400" b="1" dirty="0">
                <a:latin typeface="Times New Roman" panose="02020603050405020304" pitchFamily="18" charset="0"/>
                <a:ea typeface="Times New Roman" panose="02020603050405020304" pitchFamily="18" charset="0"/>
                <a:cs typeface="B Titr" panose="00000700000000000000" pitchFamily="2" charset="-78"/>
              </a:rPr>
              <a:t>قانون الزامات و احکام مورد نیاز قوانین بودجه‌های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سنواتی</a:t>
            </a:r>
          </a:p>
          <a:p>
            <a:pPr marL="0" indent="0" algn="r" rtl="1">
              <a:lnSpc>
                <a:spcPct val="107000"/>
              </a:lnSpc>
              <a:spcBef>
                <a:spcPts val="0"/>
              </a:spcBef>
              <a:buNone/>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R="0" algn="just" rtl="1">
              <a:lnSpc>
                <a:spcPct val="115000"/>
              </a:lnSpc>
              <a:spcBef>
                <a:spcPts val="0"/>
              </a:spcBef>
              <a:spcAft>
                <a:spcPts val="800"/>
              </a:spcAft>
              <a:buFont typeface="Arial" panose="020B0604020202020204" pitchFamily="34" charset="0"/>
              <a:buChar char="•"/>
            </a:pPr>
            <a:r>
              <a:rPr lang="fa-IR" sz="1900" b="1" dirty="0" smtClean="0">
                <a:cs typeface="B Nazanin" panose="00000400000000000000" pitchFamily="2" charset="-78"/>
              </a:rPr>
              <a:t>جزء </a:t>
            </a:r>
            <a:r>
              <a:rPr lang="fa-IR" sz="1900" b="1" dirty="0">
                <a:cs typeface="B Nazanin" panose="00000400000000000000" pitchFamily="2" charset="-78"/>
              </a:rPr>
              <a:t>(2) بند (9) ماده (1): </a:t>
            </a:r>
            <a:r>
              <a:rPr lang="fa-IR" sz="1900" dirty="0">
                <a:cs typeface="B Nazanin" panose="00000400000000000000" pitchFamily="2" charset="-78"/>
              </a:rPr>
              <a:t>تعیین سقف انتشار اولیه اوراق، تحویل اوراق به پیمانکاران، عرضه تدریجی، حراج، فروش اوراق به کسر (کمتر از قیمت اسمی) و پذیره نویسی در </a:t>
            </a:r>
            <a:r>
              <a:rPr lang="fa-IR" sz="1900" dirty="0" smtClean="0">
                <a:cs typeface="B Nazanin" panose="00000400000000000000" pitchFamily="2" charset="-78"/>
              </a:rPr>
              <a:t>بازارها</a:t>
            </a:r>
          </a:p>
          <a:p>
            <a:pPr marL="0" marR="0" indent="0" algn="just" rtl="1">
              <a:lnSpc>
                <a:spcPct val="115000"/>
              </a:lnSpc>
              <a:spcBef>
                <a:spcPts val="0"/>
              </a:spcBef>
              <a:spcAft>
                <a:spcPts val="800"/>
              </a:spcAft>
              <a:buNone/>
            </a:pPr>
            <a:endParaRPr lang="en-US" sz="1900" dirty="0">
              <a:cs typeface="B Nazanin" panose="00000400000000000000" pitchFamily="2" charset="-78"/>
            </a:endParaRPr>
          </a:p>
          <a:p>
            <a:pPr algn="just" rtl="1">
              <a:lnSpc>
                <a:spcPct val="115000"/>
              </a:lnSpc>
              <a:spcBef>
                <a:spcPts val="0"/>
              </a:spcBef>
              <a:spcAft>
                <a:spcPts val="800"/>
              </a:spcAft>
              <a:buFont typeface="Arial" panose="020B0604020202020204" pitchFamily="34" charset="0"/>
              <a:buChar char="•"/>
            </a:pPr>
            <a:r>
              <a:rPr lang="fa-IR" sz="1900" b="1" dirty="0">
                <a:cs typeface="B Nazanin" panose="00000400000000000000" pitchFamily="2" charset="-78"/>
              </a:rPr>
              <a:t> ماده (6): </a:t>
            </a:r>
            <a:r>
              <a:rPr lang="fa-IR" sz="1900" dirty="0">
                <a:cs typeface="B Nazanin" panose="00000400000000000000" pitchFamily="2" charset="-78"/>
              </a:rPr>
              <a:t>احکام نظارتی مندرج در قانون بودجه سال 1404 کل کشور مصوب </a:t>
            </a:r>
            <a:r>
              <a:rPr lang="fa-IR" sz="1900" dirty="0" smtClean="0">
                <a:cs typeface="B Nazanin" panose="00000400000000000000" pitchFamily="2" charset="-78"/>
              </a:rPr>
              <a:t>1403/11/8 </a:t>
            </a:r>
            <a:r>
              <a:rPr lang="fa-IR" sz="1900" dirty="0">
                <a:cs typeface="B Nazanin" panose="00000400000000000000" pitchFamily="2" charset="-78"/>
              </a:rPr>
              <a:t>مبنی بر ارائه گزارش‌های نظارتی به کمیسیون‌های تخصصی ذیربط مجلس شورای اسلامی و همچنین تشکیل گروه‌های تنظیمی و نظارتی مربوط با ترکیب پیش‌بینی شده به منظور نظارت بر اجرای قوانین بودجه سنواتی تنفیذ می‌شود.</a:t>
            </a:r>
            <a:endParaRPr lang="en-US" sz="1900" dirty="0">
              <a:cs typeface="B Nazanin" panose="00000400000000000000" pitchFamily="2" charset="-78"/>
            </a:endParaRPr>
          </a:p>
          <a:p>
            <a:pPr algn="just" rtl="1">
              <a:lnSpc>
                <a:spcPct val="90000"/>
              </a:lnSpc>
            </a:pPr>
            <a:endParaRPr lang="en-US" sz="1900" dirty="0">
              <a:cs typeface="B Nazanin" panose="00000400000000000000" pitchFamily="2" charset="-78"/>
            </a:endParaRPr>
          </a:p>
          <a:p>
            <a:endParaRPr lang="en-US" dirty="0"/>
          </a:p>
        </p:txBody>
      </p:sp>
    </p:spTree>
    <p:extLst>
      <p:ext uri="{BB962C8B-B14F-4D97-AF65-F5344CB8AC3E}">
        <p14:creationId xmlns:p14="http://schemas.microsoft.com/office/powerpoint/2010/main" val="2567497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تامین مالی و اوراق بهادار اسلامی</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16</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algn="r" rtl="1">
              <a:lnSpc>
                <a:spcPct val="107000"/>
              </a:lnSpc>
              <a:spcBef>
                <a:spcPts val="0"/>
              </a:spcBef>
            </a:pPr>
            <a:r>
              <a:rPr lang="fa-IR" sz="2400" b="1" dirty="0">
                <a:latin typeface="Times New Roman" panose="02020603050405020304" pitchFamily="18" charset="0"/>
                <a:ea typeface="Times New Roman" panose="02020603050405020304" pitchFamily="18" charset="0"/>
                <a:cs typeface="B Titr" panose="00000700000000000000" pitchFamily="2" charset="-78"/>
              </a:rPr>
              <a:t>ارقام مندرج در قوانین بودجه سال های 1404 و 1405 مرتبط با اداره تامین مالی و اوراق بهادار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اسلامی</a:t>
            </a:r>
          </a:p>
          <a:p>
            <a:pPr marL="0" algn="r" rtl="1">
              <a:lnSpc>
                <a:spcPct val="107000"/>
              </a:lnSpc>
              <a:spcBef>
                <a:spcPts val="0"/>
              </a:spcBef>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r" rtl="1">
              <a:lnSpc>
                <a:spcPct val="107000"/>
              </a:lnSpc>
              <a:spcBef>
                <a:spcPts val="0"/>
              </a:spcBef>
              <a:buNone/>
              <a:tabLst>
                <a:tab pos="2865755" algn="ctr"/>
                <a:tab pos="5731510" algn="r"/>
              </a:tabLst>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1900" dirty="0">
              <a:cs typeface="B Nazanin" panose="00000400000000000000" pitchFamily="2" charset="-78"/>
            </a:endParaRP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433405620"/>
              </p:ext>
            </p:extLst>
          </p:nvPr>
        </p:nvGraphicFramePr>
        <p:xfrm>
          <a:off x="769434" y="3624145"/>
          <a:ext cx="10593658" cy="2899318"/>
        </p:xfrm>
        <a:graphic>
          <a:graphicData uri="http://schemas.openxmlformats.org/drawingml/2006/table">
            <a:tbl>
              <a:tblPr rtl="1" firstRow="1" firstCol="1" bandRow="1"/>
              <a:tblGrid>
                <a:gridCol w="5786290">
                  <a:extLst>
                    <a:ext uri="{9D8B030D-6E8A-4147-A177-3AD203B41FA5}">
                      <a16:colId xmlns:a16="http://schemas.microsoft.com/office/drawing/2014/main" val="2965850374"/>
                    </a:ext>
                  </a:extLst>
                </a:gridCol>
                <a:gridCol w="2408782">
                  <a:extLst>
                    <a:ext uri="{9D8B030D-6E8A-4147-A177-3AD203B41FA5}">
                      <a16:colId xmlns:a16="http://schemas.microsoft.com/office/drawing/2014/main" val="1103106574"/>
                    </a:ext>
                  </a:extLst>
                </a:gridCol>
                <a:gridCol w="2398586">
                  <a:extLst>
                    <a:ext uri="{9D8B030D-6E8A-4147-A177-3AD203B41FA5}">
                      <a16:colId xmlns:a16="http://schemas.microsoft.com/office/drawing/2014/main" val="1948534656"/>
                    </a:ext>
                  </a:extLst>
                </a:gridCol>
              </a:tblGrid>
              <a:tr h="544238">
                <a:tc>
                  <a:txBody>
                    <a:bodyPr/>
                    <a:lstStyle/>
                    <a:p>
                      <a:pPr marL="0" marR="0" algn="r" rtl="0">
                        <a:lnSpc>
                          <a:spcPct val="107000"/>
                        </a:lnSpc>
                        <a:spcBef>
                          <a:spcPts val="0"/>
                        </a:spcBef>
                        <a:spcAft>
                          <a:spcPts val="800"/>
                        </a:spcAft>
                      </a:pPr>
                      <a:r>
                        <a:rPr lang="ar-SA" sz="1800" kern="100">
                          <a:effectLst/>
                          <a:latin typeface="Sahel-FD"/>
                          <a:ea typeface="Aptos"/>
                          <a:cs typeface="B Nazanin" panose="00000400000000000000" pitchFamily="2" charset="-78"/>
                        </a:rPr>
                        <a:t>عنوان درج شده در قانون</a:t>
                      </a:r>
                      <a:endParaRPr lang="en-US" sz="1600" kern="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07000"/>
                        </a:lnSpc>
                        <a:spcBef>
                          <a:spcPts val="0"/>
                        </a:spcBef>
                        <a:spcAft>
                          <a:spcPts val="800"/>
                        </a:spcAft>
                      </a:pPr>
                      <a:r>
                        <a:rPr lang="fa-IR" sz="1800" kern="100">
                          <a:effectLst/>
                          <a:latin typeface="Sahel-FD"/>
                          <a:ea typeface="Aptos"/>
                          <a:cs typeface="B Nazanin" panose="00000400000000000000" pitchFamily="2" charset="-78"/>
                        </a:rPr>
                        <a:t>در سال1404</a:t>
                      </a:r>
                      <a:r>
                        <a:rPr lang="ar-SA" sz="1800" kern="100">
                          <a:effectLst/>
                          <a:latin typeface="Sahel-FD"/>
                          <a:ea typeface="Aptos"/>
                          <a:cs typeface="B Nazanin" panose="00000400000000000000" pitchFamily="2" charset="-78"/>
                        </a:rPr>
                        <a:t>(میلیارد ریال)</a:t>
                      </a:r>
                      <a:endParaRPr lang="en-US" sz="1600" kern="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0">
                        <a:lnSpc>
                          <a:spcPct val="107000"/>
                        </a:lnSpc>
                        <a:spcBef>
                          <a:spcPts val="0"/>
                        </a:spcBef>
                        <a:spcAft>
                          <a:spcPts val="800"/>
                        </a:spcAft>
                      </a:pPr>
                      <a:r>
                        <a:rPr lang="fa-IR" sz="1800" kern="100">
                          <a:effectLst/>
                          <a:latin typeface="Sahel-FD"/>
                          <a:ea typeface="Aptos"/>
                          <a:cs typeface="B Nazanin" panose="00000400000000000000" pitchFamily="2" charset="-78"/>
                        </a:rPr>
                        <a:t>در سال1405</a:t>
                      </a:r>
                      <a:r>
                        <a:rPr lang="ar-SA" sz="1800" kern="100">
                          <a:effectLst/>
                          <a:latin typeface="Sahel-FD"/>
                          <a:ea typeface="Aptos"/>
                          <a:cs typeface="B Nazanin" panose="00000400000000000000" pitchFamily="2" charset="-78"/>
                        </a:rPr>
                        <a:t>(میلیارد ریال)</a:t>
                      </a:r>
                      <a:endParaRPr lang="en-US" sz="1600" kern="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91912878"/>
                  </a:ext>
                </a:extLst>
              </a:tr>
              <a:tr h="1230981">
                <a:tc>
                  <a:txBody>
                    <a:bodyPr/>
                    <a:lstStyle/>
                    <a:p>
                      <a:pPr marL="0" marR="0" algn="r" rtl="0">
                        <a:lnSpc>
                          <a:spcPct val="107000"/>
                        </a:lnSpc>
                        <a:spcBef>
                          <a:spcPts val="0"/>
                        </a:spcBef>
                        <a:spcAft>
                          <a:spcPts val="800"/>
                        </a:spcAft>
                      </a:pPr>
                      <a:r>
                        <a:rPr lang="ar-SA" sz="1800" kern="100" dirty="0">
                          <a:effectLst/>
                          <a:latin typeface="Sahel-FD"/>
                          <a:ea typeface="Aptos"/>
                          <a:cs typeface="B Nazanin" panose="00000400000000000000" pitchFamily="2" charset="-78"/>
                        </a:rPr>
                        <a:t>میزان انتشار اوراق مالی اسلامی دولت برای مصارف بودجه عمومی با استفاده از معافیت ها و مستثنیات موضوع ماده (14) قانون رفع موانع تولید رقابت پذیر و ارتقای نظام مالی کشور فارغ از وجود یا عدم وجود نهاد واسط</a:t>
                      </a:r>
                      <a:r>
                        <a:rPr lang="fa-IR" sz="1800" kern="100" dirty="0">
                          <a:effectLst/>
                          <a:latin typeface="Sahel-FD"/>
                          <a:ea typeface="Aptos"/>
                          <a:cs typeface="B Nazanin" panose="00000400000000000000" pitchFamily="2" charset="-78"/>
                        </a:rPr>
                        <a:t>(به استناد جزء(2) بند(9) ماده (1) قانون الزامات و احکام مورد نیاز قوانین بودجه های سنواتی) </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fa-IR" sz="1800" kern="100" dirty="0" smtClean="0">
                          <a:effectLst/>
                          <a:latin typeface="Sahel-FD"/>
                          <a:ea typeface="Aptos"/>
                          <a:cs typeface="B Nazanin" panose="00000400000000000000" pitchFamily="2" charset="-78"/>
                        </a:rPr>
                        <a:t>7</a:t>
                      </a:r>
                      <a:r>
                        <a:rPr lang="ar-SA" sz="1800" kern="100" dirty="0" smtClean="0">
                          <a:effectLst/>
                          <a:latin typeface="Sahel-FD"/>
                          <a:ea typeface="Aptos"/>
                          <a:cs typeface="B Nazanin" panose="00000400000000000000" pitchFamily="2" charset="-78"/>
                        </a:rPr>
                        <a:t>.</a:t>
                      </a:r>
                      <a:r>
                        <a:rPr lang="fa-IR" sz="1800" kern="100" dirty="0" smtClean="0">
                          <a:effectLst/>
                          <a:latin typeface="Sahel-FD"/>
                          <a:ea typeface="Aptos"/>
                          <a:cs typeface="B Nazanin" panose="00000400000000000000" pitchFamily="2" charset="-78"/>
                        </a:rPr>
                        <a:t>500</a:t>
                      </a:r>
                      <a:r>
                        <a:rPr lang="ar-SA" sz="1800" kern="100" dirty="0" smtClean="0">
                          <a:effectLst/>
                          <a:latin typeface="Sahel-FD"/>
                          <a:ea typeface="Aptos"/>
                          <a:cs typeface="B Nazanin" panose="00000400000000000000" pitchFamily="2" charset="-78"/>
                        </a:rPr>
                        <a:t>.</a:t>
                      </a:r>
                      <a:r>
                        <a:rPr lang="fa-IR" sz="1800" kern="100" dirty="0" smtClean="0">
                          <a:effectLst/>
                          <a:latin typeface="Sahel-FD"/>
                          <a:ea typeface="Aptos"/>
                          <a:cs typeface="B Nazanin" panose="00000400000000000000" pitchFamily="2" charset="-78"/>
                        </a:rPr>
                        <a:t>000</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fa-IR" sz="1800" kern="100" dirty="0" smtClean="0">
                          <a:effectLst/>
                          <a:latin typeface="Sahel-FD"/>
                          <a:ea typeface="Aptos"/>
                          <a:cs typeface="B Nazanin" panose="00000400000000000000" pitchFamily="2" charset="-78"/>
                        </a:rPr>
                        <a:t>10</a:t>
                      </a:r>
                      <a:r>
                        <a:rPr lang="ar-SA" sz="1800" kern="100" dirty="0" smtClean="0">
                          <a:effectLst/>
                          <a:latin typeface="Sahel-FD"/>
                          <a:ea typeface="Aptos"/>
                          <a:cs typeface="B Nazanin" panose="00000400000000000000" pitchFamily="2" charset="-78"/>
                        </a:rPr>
                        <a:t>.</a:t>
                      </a:r>
                      <a:r>
                        <a:rPr lang="fa-IR" sz="1800" kern="100" dirty="0" smtClean="0">
                          <a:effectLst/>
                          <a:latin typeface="Sahel-FD"/>
                          <a:ea typeface="Aptos"/>
                          <a:cs typeface="B Nazanin" panose="00000400000000000000" pitchFamily="2" charset="-78"/>
                        </a:rPr>
                        <a:t>300</a:t>
                      </a:r>
                      <a:r>
                        <a:rPr lang="ar-SA" sz="1800" kern="100" dirty="0" smtClean="0">
                          <a:effectLst/>
                          <a:latin typeface="Sahel-FD"/>
                          <a:ea typeface="Aptos"/>
                          <a:cs typeface="B Nazanin" panose="00000400000000000000" pitchFamily="2" charset="-78"/>
                        </a:rPr>
                        <a:t>.</a:t>
                      </a:r>
                      <a:r>
                        <a:rPr lang="fa-IR" sz="1800" kern="100" dirty="0" smtClean="0">
                          <a:effectLst/>
                          <a:latin typeface="Sahel-FD"/>
                          <a:ea typeface="Aptos"/>
                          <a:cs typeface="B Nazanin" panose="00000400000000000000" pitchFamily="2" charset="-78"/>
                        </a:rPr>
                        <a:t>000</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8979256"/>
                  </a:ext>
                </a:extLst>
              </a:tr>
              <a:tr h="307745">
                <a:tc>
                  <a:txBody>
                    <a:bodyPr/>
                    <a:lstStyle/>
                    <a:p>
                      <a:pPr marL="0" marR="0" algn="r" rtl="0">
                        <a:lnSpc>
                          <a:spcPct val="107000"/>
                        </a:lnSpc>
                        <a:spcBef>
                          <a:spcPts val="0"/>
                        </a:spcBef>
                        <a:spcAft>
                          <a:spcPts val="800"/>
                        </a:spcAft>
                      </a:pPr>
                      <a:r>
                        <a:rPr lang="fa-IR" sz="1800" kern="100">
                          <a:effectLst/>
                          <a:latin typeface="Sahel-FD"/>
                          <a:ea typeface="Aptos"/>
                          <a:cs typeface="B Nazanin" panose="00000400000000000000" pitchFamily="2" charset="-78"/>
                        </a:rPr>
                        <a:t>بازپرداخت اصل اوراق مالی</a:t>
                      </a:r>
                      <a:endParaRPr lang="en-US" sz="1600" kern="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ar-SA" sz="1800" kern="100" dirty="0">
                          <a:effectLst/>
                          <a:latin typeface="Sahel-FD"/>
                          <a:ea typeface="Aptos"/>
                          <a:cs typeface="B Nazanin" panose="00000400000000000000" pitchFamily="2" charset="-78"/>
                        </a:rPr>
                        <a:t>3.838.200</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ar-SA" sz="1800" kern="100">
                          <a:effectLst/>
                          <a:latin typeface="Sahel-FD"/>
                          <a:ea typeface="Aptos"/>
                          <a:cs typeface="B Nazanin" panose="00000400000000000000" pitchFamily="2" charset="-78"/>
                        </a:rPr>
                        <a:t>4.460.000</a:t>
                      </a:r>
                      <a:endParaRPr lang="en-US" sz="1600" kern="1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6273416"/>
                  </a:ext>
                </a:extLst>
              </a:tr>
              <a:tr h="816354">
                <a:tc>
                  <a:txBody>
                    <a:bodyPr/>
                    <a:lstStyle/>
                    <a:p>
                      <a:pPr marL="0" marR="0" algn="r" rtl="0">
                        <a:lnSpc>
                          <a:spcPct val="107000"/>
                        </a:lnSpc>
                        <a:spcBef>
                          <a:spcPts val="0"/>
                        </a:spcBef>
                        <a:spcAft>
                          <a:spcPts val="800"/>
                        </a:spcAft>
                      </a:pPr>
                      <a:r>
                        <a:rPr lang="fa-IR" sz="1800" kern="100" dirty="0">
                          <a:effectLst/>
                          <a:latin typeface="Sahel-FD"/>
                          <a:ea typeface="Aptos"/>
                          <a:cs typeface="B Nazanin" panose="00000400000000000000" pitchFamily="2" charset="-78"/>
                        </a:rPr>
                        <a:t>سود و کارمزد اوراق بهادار داخلی و وامهای خارجی و تامین هزینه های انتشار ، حق عاملیت واگذاری اوراق بهادار و بازار گردانی توسط خزانه داری کل کشور</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ar-SA" sz="1800" kern="100" dirty="0">
                          <a:effectLst/>
                          <a:latin typeface="Sahel-FD"/>
                          <a:ea typeface="Aptos"/>
                          <a:cs typeface="B Nazanin" panose="00000400000000000000" pitchFamily="2" charset="-78"/>
                        </a:rPr>
                        <a:t>1.923.752</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7000"/>
                        </a:lnSpc>
                        <a:spcBef>
                          <a:spcPts val="0"/>
                        </a:spcBef>
                        <a:spcAft>
                          <a:spcPts val="800"/>
                        </a:spcAft>
                      </a:pPr>
                      <a:r>
                        <a:rPr lang="ar-SA" sz="1800" kern="100" dirty="0">
                          <a:effectLst/>
                          <a:latin typeface="Sahel-FD"/>
                          <a:ea typeface="Aptos"/>
                          <a:cs typeface="B Nazanin" panose="00000400000000000000" pitchFamily="2" charset="-78"/>
                        </a:rPr>
                        <a:t>3.335.700</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0858409"/>
                  </a:ext>
                </a:extLst>
              </a:tr>
            </a:tbl>
          </a:graphicData>
        </a:graphic>
      </p:graphicFrame>
    </p:spTree>
    <p:extLst>
      <p:ext uri="{BB962C8B-B14F-4D97-AF65-F5344CB8AC3E}">
        <p14:creationId xmlns:p14="http://schemas.microsoft.com/office/powerpoint/2010/main" val="2066388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a:t>
            </a:r>
            <a:r>
              <a:rPr lang="fa-IR" sz="3200" dirty="0" smtClean="0">
                <a:cs typeface="B Nazanin" panose="00000400000000000000" pitchFamily="2" charset="-78"/>
              </a:rPr>
              <a:t>وظایف اداره </a:t>
            </a:r>
            <a:r>
              <a:rPr lang="fa-IR" sz="3200" dirty="0">
                <a:cs typeface="B Nazanin" panose="00000400000000000000" pitchFamily="2" charset="-78"/>
              </a:rPr>
              <a:t>ساماندهی و تهاتر </a:t>
            </a:r>
            <a:r>
              <a:rPr lang="fa-IR" sz="3200" dirty="0" smtClean="0">
                <a:cs typeface="B Nazanin" panose="00000400000000000000" pitchFamily="2" charset="-78"/>
              </a:rPr>
              <a:t>بدهی ها </a:t>
            </a:r>
            <a:r>
              <a:rPr lang="fa-IR" sz="3200" dirty="0">
                <a:cs typeface="B Nazanin" panose="00000400000000000000" pitchFamily="2" charset="-78"/>
              </a:rPr>
              <a:t>و مطالبات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17</a:t>
            </a:fld>
            <a:endParaRPr lang="en-US" dirty="0"/>
          </a:p>
        </p:txBody>
      </p:sp>
      <p:sp>
        <p:nvSpPr>
          <p:cNvPr id="7" name="Content Placeholder 6"/>
          <p:cNvSpPr>
            <a:spLocks noGrp="1"/>
          </p:cNvSpPr>
          <p:nvPr>
            <p:ph idx="1"/>
          </p:nvPr>
        </p:nvSpPr>
        <p:spPr>
          <a:xfrm>
            <a:off x="546410" y="2603500"/>
            <a:ext cx="11173522" cy="4087232"/>
          </a:xfrm>
        </p:spPr>
        <p:txBody>
          <a:bodyPr>
            <a:normAutofit lnSpcReduction="10000"/>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شماره 23-منابع جمعی-خرجی  در قانون بودجه  سال 1405</a:t>
            </a: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marR="0" indent="0" algn="just" rtl="1">
              <a:lnSpc>
                <a:spcPct val="115000"/>
              </a:lnSpc>
              <a:spcBef>
                <a:spcPts val="0"/>
              </a:spcBef>
              <a:spcAft>
                <a:spcPts val="800"/>
              </a:spcAft>
              <a:buNone/>
            </a:pPr>
            <a:r>
              <a:rPr lang="fa-IR" dirty="0" smtClean="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900" dirty="0">
                <a:cs typeface="B Nazanin" panose="00000400000000000000" pitchFamily="2" charset="-78"/>
              </a:rPr>
              <a:t>شماره طبقه‌بندی 451014 : اوراق تسویه خزانه بابت تسویه مطالبات قطعی و حسابرسی شده بانکها و موسسات اعتباری از دولت</a:t>
            </a:r>
            <a:r>
              <a:rPr lang="fa-IR" sz="1900" dirty="0" smtClean="0">
                <a:cs typeface="B Nazanin" panose="00000400000000000000" pitchFamily="2" charset="-78"/>
              </a:rPr>
              <a:t>.</a:t>
            </a:r>
            <a:endParaRPr lang="en-US" sz="1400" dirty="0">
              <a:latin typeface="Calibri" panose="020F0502020204030204" pitchFamily="34" charset="0"/>
              <a:ea typeface="Calibri" panose="020F0502020204030204" pitchFamily="34" charset="0"/>
              <a:cs typeface="Arial" panose="020B0604020202020204" pitchFamily="34" charset="0"/>
            </a:endParaRPr>
          </a:p>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شماره 24-مصارف جمعی-خرجی  در قانون بودجه  سال 1405</a:t>
            </a: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115000"/>
              </a:lnSpc>
              <a:spcBef>
                <a:spcPts val="0"/>
              </a:spcBef>
              <a:spcAft>
                <a:spcPts val="800"/>
              </a:spcAft>
              <a:buNone/>
            </a:pPr>
            <a:r>
              <a:rPr lang="fa-IR" dirty="0" smtClean="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900" dirty="0">
                <a:cs typeface="B Nazanin" panose="00000400000000000000" pitchFamily="2" charset="-78"/>
              </a:rPr>
              <a:t>شماره طبقه‌بندی 830021 : تسویه بدهی‌های دولت و شرکت‌های دولتی به بانکها </a:t>
            </a:r>
            <a:r>
              <a:rPr lang="fa-IR" sz="1900" dirty="0" smtClean="0">
                <a:cs typeface="B Nazanin" panose="00000400000000000000" pitchFamily="2" charset="-78"/>
              </a:rPr>
              <a:t>با </a:t>
            </a:r>
            <a:r>
              <a:rPr lang="fa-IR" sz="1900" dirty="0">
                <a:cs typeface="B Nazanin" panose="00000400000000000000" pitchFamily="2" charset="-78"/>
              </a:rPr>
              <a:t>تبدیل بدهی بانکها و موسسات اعتباری به بانک مرکزی به بدهی دولت به بانک مرکزی از طریق اوراق تسویه. </a:t>
            </a:r>
            <a:endParaRPr lang="fa-IR" sz="1900" dirty="0" smtClean="0">
              <a:cs typeface="B Nazanin" panose="00000400000000000000" pitchFamily="2" charset="-78"/>
            </a:endParaRPr>
          </a:p>
          <a:p>
            <a:pPr algn="r" rtl="1"/>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شماره 23-منابع جمعی-خرجی  در قانون بودجه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r" rtl="1">
              <a:buNone/>
            </a:pPr>
            <a:r>
              <a:rPr lang="fa-IR" sz="1900" dirty="0" smtClean="0">
                <a:cs typeface="B Nazanin" panose="00000400000000000000" pitchFamily="2" charset="-78"/>
              </a:rPr>
              <a:t>شماره طبقه‌بندی 450012 : منابع حاصل از بازپرداخت بدهی شرکت‌های دولتی و دستگاه‌های اجرایی از جمله ماده (32) قانون برنامه و بودجه کشور</a:t>
            </a:r>
            <a:r>
              <a:rPr lang="en-US" dirty="0" smtClean="0"/>
              <a:t>.</a:t>
            </a:r>
          </a:p>
          <a:p>
            <a:pPr algn="just" rtl="1"/>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جدول شماره 24-مصارف جمعی-خرجی  در قانون بودجه  سال 1405</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marL="0" indent="0" algn="r" rtl="1">
              <a:buNone/>
            </a:pPr>
            <a:r>
              <a:rPr lang="fa-IR" sz="1900" dirty="0" smtClean="0">
                <a:cs typeface="B Nazanin" panose="00000400000000000000" pitchFamily="2" charset="-78"/>
              </a:rPr>
              <a:t>شماره </a:t>
            </a:r>
            <a:r>
              <a:rPr lang="fa-IR" sz="1900" dirty="0">
                <a:cs typeface="B Nazanin" panose="00000400000000000000" pitchFamily="2" charset="-78"/>
              </a:rPr>
              <a:t>طبقه‌بندی 811012 : تهاتر مطالبات ناشی از مابه التفاوت قیمت تکلیفی و قیمت تمام شده فروش هر متر مکعب آب شرب و هرکیلو وات ساعت برق با بدهی طرح‌های انتفاعی موضوع ماده (32) قانون برنامه و بودجه کشور. </a:t>
            </a:r>
            <a:endParaRPr lang="en-US" sz="1900" dirty="0">
              <a:cs typeface="B Nazanin" panose="00000400000000000000" pitchFamily="2" charset="-78"/>
            </a:endParaRPr>
          </a:p>
          <a:p>
            <a:pPr marL="0" indent="0" algn="just" rtl="1">
              <a:lnSpc>
                <a:spcPct val="115000"/>
              </a:lnSpc>
              <a:spcBef>
                <a:spcPts val="0"/>
              </a:spcBef>
              <a:spcAft>
                <a:spcPts val="800"/>
              </a:spcAft>
              <a:buNone/>
            </a:pPr>
            <a:endParaRPr lang="en-US" sz="1900" dirty="0">
              <a:cs typeface="B Nazanin" panose="00000400000000000000" pitchFamily="2" charset="-78"/>
            </a:endParaRPr>
          </a:p>
          <a:p>
            <a:endParaRPr lang="en-US" dirty="0"/>
          </a:p>
        </p:txBody>
      </p:sp>
    </p:spTree>
    <p:extLst>
      <p:ext uri="{BB962C8B-B14F-4D97-AF65-F5344CB8AC3E}">
        <p14:creationId xmlns:p14="http://schemas.microsoft.com/office/powerpoint/2010/main" val="32867356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ساماندهی و تهاتر بدهی ها و مطالبات دولت</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18</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indent="0" algn="just" rtl="1">
              <a:lnSpc>
                <a:spcPct val="115000"/>
              </a:lnSpc>
              <a:spcBef>
                <a:spcPts val="0"/>
              </a:spcBef>
              <a:spcAft>
                <a:spcPts val="800"/>
              </a:spcAft>
              <a:buNone/>
            </a:pPr>
            <a:endParaRPr lang="en-US" sz="1900" dirty="0">
              <a:cs typeface="B Nazanin" panose="00000400000000000000" pitchFamily="2" charset="-78"/>
            </a:endParaRPr>
          </a:p>
          <a:p>
            <a:endParaRPr lang="en-US" dirty="0"/>
          </a:p>
        </p:txBody>
      </p:sp>
      <p:pic>
        <p:nvPicPr>
          <p:cNvPr id="10" name="Picture 9"/>
          <p:cNvPicPr>
            <a:picLocks noChangeAspect="1"/>
          </p:cNvPicPr>
          <p:nvPr/>
        </p:nvPicPr>
        <p:blipFill>
          <a:blip r:embed="rId2"/>
          <a:stretch>
            <a:fillRect/>
          </a:stretch>
        </p:blipFill>
        <p:spPr>
          <a:xfrm>
            <a:off x="1405053" y="2421785"/>
            <a:ext cx="6835697" cy="758283"/>
          </a:xfrm>
          <a:prstGeom prst="rect">
            <a:avLst/>
          </a:prstGeom>
        </p:spPr>
      </p:pic>
      <p:graphicFrame>
        <p:nvGraphicFramePr>
          <p:cNvPr id="3" name="Table 2"/>
          <p:cNvGraphicFramePr>
            <a:graphicFrameLocks noGrp="1"/>
          </p:cNvGraphicFramePr>
          <p:nvPr>
            <p:extLst/>
          </p:nvPr>
        </p:nvGraphicFramePr>
        <p:xfrm>
          <a:off x="1625035" y="3180068"/>
          <a:ext cx="8589482" cy="3248920"/>
        </p:xfrm>
        <a:graphic>
          <a:graphicData uri="http://schemas.openxmlformats.org/drawingml/2006/table">
            <a:tbl>
              <a:tblPr rtl="1" firstRow="1" firstCol="1" bandRow="1"/>
              <a:tblGrid>
                <a:gridCol w="1254994">
                  <a:extLst>
                    <a:ext uri="{9D8B030D-6E8A-4147-A177-3AD203B41FA5}">
                      <a16:colId xmlns:a16="http://schemas.microsoft.com/office/drawing/2014/main" val="3942359409"/>
                    </a:ext>
                  </a:extLst>
                </a:gridCol>
                <a:gridCol w="917581">
                  <a:extLst>
                    <a:ext uri="{9D8B030D-6E8A-4147-A177-3AD203B41FA5}">
                      <a16:colId xmlns:a16="http://schemas.microsoft.com/office/drawing/2014/main" val="2163441323"/>
                    </a:ext>
                  </a:extLst>
                </a:gridCol>
                <a:gridCol w="980942">
                  <a:extLst>
                    <a:ext uri="{9D8B030D-6E8A-4147-A177-3AD203B41FA5}">
                      <a16:colId xmlns:a16="http://schemas.microsoft.com/office/drawing/2014/main" val="1048999727"/>
                    </a:ext>
                  </a:extLst>
                </a:gridCol>
                <a:gridCol w="953269">
                  <a:extLst>
                    <a:ext uri="{9D8B030D-6E8A-4147-A177-3AD203B41FA5}">
                      <a16:colId xmlns:a16="http://schemas.microsoft.com/office/drawing/2014/main" val="3654567497"/>
                    </a:ext>
                  </a:extLst>
                </a:gridCol>
                <a:gridCol w="1107853">
                  <a:extLst>
                    <a:ext uri="{9D8B030D-6E8A-4147-A177-3AD203B41FA5}">
                      <a16:colId xmlns:a16="http://schemas.microsoft.com/office/drawing/2014/main" val="569749288"/>
                    </a:ext>
                  </a:extLst>
                </a:gridCol>
                <a:gridCol w="1187053">
                  <a:extLst>
                    <a:ext uri="{9D8B030D-6E8A-4147-A177-3AD203B41FA5}">
                      <a16:colId xmlns:a16="http://schemas.microsoft.com/office/drawing/2014/main" val="2952504644"/>
                    </a:ext>
                  </a:extLst>
                </a:gridCol>
                <a:gridCol w="1008133">
                  <a:extLst>
                    <a:ext uri="{9D8B030D-6E8A-4147-A177-3AD203B41FA5}">
                      <a16:colId xmlns:a16="http://schemas.microsoft.com/office/drawing/2014/main" val="2494598044"/>
                    </a:ext>
                  </a:extLst>
                </a:gridCol>
                <a:gridCol w="1179657">
                  <a:extLst>
                    <a:ext uri="{9D8B030D-6E8A-4147-A177-3AD203B41FA5}">
                      <a16:colId xmlns:a16="http://schemas.microsoft.com/office/drawing/2014/main" val="979412957"/>
                    </a:ext>
                  </a:extLst>
                </a:gridCol>
              </a:tblGrid>
              <a:tr h="688956">
                <a:tc rowSpan="2">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عنوان</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gridSpan="5">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اجزاء (1) و (2) بند ع تبصره (2) قانون بودجه سال 1404 کل کشور</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ردیف‌های مندرج در جدول (23) و (24) قانون بودجه سال 1405کل‌کشور</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n-US"/>
                    </a:p>
                  </a:txBody>
                  <a:tcPr/>
                </a:tc>
                <a:extLst>
                  <a:ext uri="{0D108BD9-81ED-4DB2-BD59-A6C34878D82A}">
                    <a16:rowId xmlns:a16="http://schemas.microsoft.com/office/drawing/2014/main" val="1614229161"/>
                  </a:ext>
                </a:extLst>
              </a:tr>
              <a:tr h="435870">
                <a:tc vMerge="1">
                  <a:txBody>
                    <a:bodyPr/>
                    <a:lstStyle/>
                    <a:p>
                      <a:endParaRPr lang="en-US"/>
                    </a:p>
                  </a:txBody>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ظرفیت قانونی</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ظرفیت اعلامی بانک مرکزی</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ظرفیت اعلامی سازمان برنامه</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مبلغ رزرو شده</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تخصیص صادره -عملکرد</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ظرفیت قانونی</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عملکرد</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599118272"/>
                  </a:ext>
                </a:extLst>
              </a:tr>
              <a:tr h="866679">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اسناد تسویه خزانه نوع دوم (تهاتر بانکی)</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500.000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330.002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82.278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29.986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1.000.000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a:effectLst/>
                          <a:latin typeface="Calibri" panose="020F0502020204030204" pitchFamily="34" charset="0"/>
                          <a:ea typeface="Calibri" panose="020F0502020204030204" pitchFamily="34" charset="0"/>
                          <a:cs typeface="B Nazanin" panose="00000400000000000000" pitchFamily="2" charset="-78"/>
                        </a:rPr>
                        <a:t>منوط به ارائه درخواست متقاضیان می باشد</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41910094"/>
                  </a:ext>
                </a:extLst>
              </a:tr>
              <a:tr h="650009">
                <a:tc>
                  <a:txBody>
                    <a:bodyPr/>
                    <a:lstStyle/>
                    <a:p>
                      <a:pPr marL="0" marR="0" algn="ctr" rtl="1">
                        <a:lnSpc>
                          <a:spcPct val="107000"/>
                        </a:lnSpc>
                        <a:spcBef>
                          <a:spcPts val="0"/>
                        </a:spcBef>
                        <a:spcAft>
                          <a:spcPts val="0"/>
                        </a:spcAft>
                      </a:pPr>
                      <a:r>
                        <a:rPr lang="fa-IR" sz="1200" b="1">
                          <a:effectLst/>
                          <a:latin typeface="Calibri" panose="020F0502020204030204" pitchFamily="34" charset="0"/>
                          <a:ea typeface="Calibri" panose="020F0502020204030204" pitchFamily="34" charset="0"/>
                          <a:cs typeface="B Nazanin" panose="00000400000000000000" pitchFamily="2" charset="-78"/>
                        </a:rPr>
                        <a:t>اسناد تسویه خزانه نوع اول (تهاتر مالیاتی)</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a:effectLst/>
                          <a:latin typeface="Calibri" panose="020F0502020204030204" pitchFamily="34" charset="0"/>
                          <a:ea typeface="Calibri" panose="020F0502020204030204" pitchFamily="34" charset="0"/>
                          <a:cs typeface="B Nazanin" panose="00000400000000000000" pitchFamily="2" charset="-78"/>
                        </a:rPr>
                        <a:t>500.000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a:effectLst/>
                          <a:latin typeface="Calibri" panose="020F0502020204030204" pitchFamily="34" charset="0"/>
                          <a:ea typeface="Calibri" panose="020F0502020204030204" pitchFamily="34" charset="0"/>
                          <a:cs typeface="B Nazanin" panose="00000400000000000000" pitchFamily="2" charset="-78"/>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100.000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79.624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69.719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rtl="1">
                        <a:lnSpc>
                          <a:spcPct val="107000"/>
                        </a:lnSpc>
                        <a:spcBef>
                          <a:spcPts val="0"/>
                        </a:spcBef>
                        <a:spcAft>
                          <a:spcPts val="0"/>
                        </a:spcAft>
                      </a:pPr>
                      <a:r>
                        <a:rPr lang="fa-IR" sz="1200" b="1" dirty="0">
                          <a:effectLst/>
                          <a:latin typeface="Calibri" panose="020F0502020204030204" pitchFamily="34" charset="0"/>
                          <a:ea typeface="Calibri" panose="020F0502020204030204" pitchFamily="34" charset="0"/>
                          <a:cs typeface="B Nazanin" panose="00000400000000000000" pitchFamily="2" charset="-78"/>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3927300"/>
                  </a:ext>
                </a:extLst>
              </a:tr>
              <a:tr h="607406">
                <a:tc>
                  <a:txBody>
                    <a:bodyPr/>
                    <a:lstStyle/>
                    <a:p>
                      <a:pPr marL="0" marR="0" algn="ctr" defTabSz="457200" rtl="1" eaLnBrk="1" latinLnBrk="0" hangingPunct="1">
                        <a:lnSpc>
                          <a:spcPct val="107000"/>
                        </a:lnSpc>
                        <a:spcBef>
                          <a:spcPts val="0"/>
                        </a:spcBef>
                        <a:spcAft>
                          <a:spcPts val="0"/>
                        </a:spcAft>
                      </a:pPr>
                      <a:r>
                        <a:rPr lang="fa-IR"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rPr>
                        <a:t>جمع کل</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1.000.000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330.002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100.000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161.902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99.705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1.000.000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rtl="1">
                        <a:lnSpc>
                          <a:spcPct val="107000"/>
                        </a:lnSpc>
                        <a:spcBef>
                          <a:spcPts val="0"/>
                        </a:spcBef>
                        <a:spcAft>
                          <a:spcPts val="0"/>
                        </a:spcAft>
                      </a:pPr>
                      <a:r>
                        <a:rPr lang="fa-IR" sz="1400" b="1" dirty="0" smtClean="0">
                          <a:effectLst/>
                          <a:latin typeface="Calibri" panose="020F0502020204030204" pitchFamily="34" charset="0"/>
                          <a:ea typeface="Calibri" panose="020F0502020204030204" pitchFamily="34" charset="0"/>
                          <a:cs typeface="B Nazanin" panose="00000400000000000000" pitchFamily="2" charset="-78"/>
                        </a:rPr>
                        <a:t>_</a:t>
                      </a:r>
                      <a:r>
                        <a:rPr lang="fa-IR" sz="1400" b="1" dirty="0">
                          <a:effectLst/>
                          <a:latin typeface="Calibri" panose="020F0502020204030204" pitchFamily="34" charset="0"/>
                          <a:ea typeface="Calibri" panose="020F0502020204030204" pitchFamily="34" charset="0"/>
                          <a:cs typeface="B Nazanin" panose="00000400000000000000" pitchFamily="2" charset="-78"/>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41538758"/>
                  </a:ext>
                </a:extLst>
              </a:tr>
            </a:tbl>
          </a:graphicData>
        </a:graphic>
      </p:graphicFrame>
    </p:spTree>
    <p:extLst>
      <p:ext uri="{BB962C8B-B14F-4D97-AF65-F5344CB8AC3E}">
        <p14:creationId xmlns:p14="http://schemas.microsoft.com/office/powerpoint/2010/main" val="1450456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ساماندهی و تهاتر بدهی ها و مطالبات دولت</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19</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marL="0" indent="0" algn="just" rtl="1">
              <a:lnSpc>
                <a:spcPct val="115000"/>
              </a:lnSpc>
              <a:spcBef>
                <a:spcPts val="0"/>
              </a:spcBef>
              <a:spcAft>
                <a:spcPts val="800"/>
              </a:spcAft>
              <a:buNone/>
            </a:pPr>
            <a:endParaRPr lang="en-US" sz="1900" dirty="0">
              <a:cs typeface="B Nazanin" panose="00000400000000000000" pitchFamily="2" charset="-78"/>
            </a:endParaRPr>
          </a:p>
          <a:p>
            <a:endParaRPr lang="en-US" dirty="0"/>
          </a:p>
        </p:txBody>
      </p:sp>
      <p:pic>
        <p:nvPicPr>
          <p:cNvPr id="8" name="Picture 7"/>
          <p:cNvPicPr>
            <a:picLocks noChangeAspect="1"/>
          </p:cNvPicPr>
          <p:nvPr/>
        </p:nvPicPr>
        <p:blipFill>
          <a:blip r:embed="rId2"/>
          <a:stretch>
            <a:fillRect/>
          </a:stretch>
        </p:blipFill>
        <p:spPr>
          <a:xfrm>
            <a:off x="1252125" y="2229623"/>
            <a:ext cx="6854812" cy="758283"/>
          </a:xfrm>
          <a:prstGeom prst="rect">
            <a:avLst/>
          </a:prstGeom>
        </p:spPr>
      </p:pic>
      <p:graphicFrame>
        <p:nvGraphicFramePr>
          <p:cNvPr id="3" name="Table 2"/>
          <p:cNvGraphicFramePr>
            <a:graphicFrameLocks noGrp="1"/>
          </p:cNvGraphicFramePr>
          <p:nvPr>
            <p:extLst/>
          </p:nvPr>
        </p:nvGraphicFramePr>
        <p:xfrm>
          <a:off x="1911125" y="2987906"/>
          <a:ext cx="8002310" cy="3602465"/>
        </p:xfrm>
        <a:graphic>
          <a:graphicData uri="http://schemas.openxmlformats.org/drawingml/2006/table">
            <a:tbl>
              <a:tblPr rtl="1" firstRow="1" firstCol="1" bandRow="1"/>
              <a:tblGrid>
                <a:gridCol w="1812758">
                  <a:extLst>
                    <a:ext uri="{9D8B030D-6E8A-4147-A177-3AD203B41FA5}">
                      <a16:colId xmlns:a16="http://schemas.microsoft.com/office/drawing/2014/main" val="2558460376"/>
                    </a:ext>
                  </a:extLst>
                </a:gridCol>
                <a:gridCol w="1547388">
                  <a:extLst>
                    <a:ext uri="{9D8B030D-6E8A-4147-A177-3AD203B41FA5}">
                      <a16:colId xmlns:a16="http://schemas.microsoft.com/office/drawing/2014/main" val="3711215860"/>
                    </a:ext>
                  </a:extLst>
                </a:gridCol>
                <a:gridCol w="1547388">
                  <a:extLst>
                    <a:ext uri="{9D8B030D-6E8A-4147-A177-3AD203B41FA5}">
                      <a16:colId xmlns:a16="http://schemas.microsoft.com/office/drawing/2014/main" val="56098634"/>
                    </a:ext>
                  </a:extLst>
                </a:gridCol>
                <a:gridCol w="1547388">
                  <a:extLst>
                    <a:ext uri="{9D8B030D-6E8A-4147-A177-3AD203B41FA5}">
                      <a16:colId xmlns:a16="http://schemas.microsoft.com/office/drawing/2014/main" val="3455733639"/>
                    </a:ext>
                  </a:extLst>
                </a:gridCol>
                <a:gridCol w="1547388">
                  <a:extLst>
                    <a:ext uri="{9D8B030D-6E8A-4147-A177-3AD203B41FA5}">
                      <a16:colId xmlns:a16="http://schemas.microsoft.com/office/drawing/2014/main" val="3681891639"/>
                    </a:ext>
                  </a:extLst>
                </a:gridCol>
              </a:tblGrid>
              <a:tr h="898616">
                <a:tc rowSpan="2">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عنوان</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gridSpan="2">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بند (پ) تبصره (7) قانون بودجه سال 1404کل‌کشور</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hMerge="1">
                  <a:txBody>
                    <a:bodyPr/>
                    <a:lstStyle/>
                    <a:p>
                      <a:endParaRPr lang="en-US"/>
                    </a:p>
                  </a:txBody>
                  <a:tcPr/>
                </a:tc>
                <a:tc gridSpan="2">
                  <a:txBody>
                    <a:bodyPr/>
                    <a:lstStyle/>
                    <a:p>
                      <a:pPr marL="0" marR="0" algn="ctr" rtl="1">
                        <a:lnSpc>
                          <a:spcPct val="107000"/>
                        </a:lnSpc>
                        <a:spcBef>
                          <a:spcPts val="0"/>
                        </a:spcBef>
                        <a:spcAft>
                          <a:spcPts val="0"/>
                        </a:spcAft>
                      </a:pPr>
                      <a:r>
                        <a:rPr lang="fa-IR" sz="1050" b="0">
                          <a:effectLst/>
                          <a:latin typeface="Calibri" panose="020F0502020204030204" pitchFamily="34" charset="0"/>
                          <a:ea typeface="Calibri" panose="020F0502020204030204" pitchFamily="34" charset="0"/>
                          <a:cs typeface="B Titr" panose="00000700000000000000" pitchFamily="2" charset="-78"/>
                        </a:rPr>
                        <a:t>ردیف‌های مندرج در جدول (23) و (24) قانون بودجه سال 1405کل‌کشور</a:t>
                      </a:r>
                      <a:endParaRPr lang="en-US" sz="1000" b="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hMerge="1">
                  <a:txBody>
                    <a:bodyPr/>
                    <a:lstStyle/>
                    <a:p>
                      <a:endParaRPr lang="en-US"/>
                    </a:p>
                  </a:txBody>
                  <a:tcPr/>
                </a:tc>
                <a:extLst>
                  <a:ext uri="{0D108BD9-81ED-4DB2-BD59-A6C34878D82A}">
                    <a16:rowId xmlns:a16="http://schemas.microsoft.com/office/drawing/2014/main" val="3694624482"/>
                  </a:ext>
                </a:extLst>
              </a:tr>
              <a:tr h="568512">
                <a:tc vMerge="1">
                  <a:txBody>
                    <a:bodyPr/>
                    <a:lstStyle/>
                    <a:p>
                      <a:endParaRPr lang="en-US"/>
                    </a:p>
                  </a:txBody>
                  <a:tcPr/>
                </a:tc>
                <a:tc>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ظرفیت قانونی</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عملکرد</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ظرفیت قانونی</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a:txBody>
                    <a:bodyPr/>
                    <a:lstStyle/>
                    <a:p>
                      <a:pPr marL="0" marR="0" algn="ctr" rtl="1">
                        <a:lnSpc>
                          <a:spcPct val="107000"/>
                        </a:lnSpc>
                        <a:spcBef>
                          <a:spcPts val="0"/>
                        </a:spcBef>
                        <a:spcAft>
                          <a:spcPts val="0"/>
                        </a:spcAft>
                      </a:pPr>
                      <a:r>
                        <a:rPr lang="fa-IR" sz="1050" b="0" dirty="0">
                          <a:effectLst/>
                          <a:latin typeface="Calibri" panose="020F0502020204030204" pitchFamily="34" charset="0"/>
                          <a:ea typeface="Calibri" panose="020F0502020204030204" pitchFamily="34" charset="0"/>
                          <a:cs typeface="B Titr" panose="00000700000000000000" pitchFamily="2" charset="-78"/>
                        </a:rPr>
                        <a:t>عملکرد</a:t>
                      </a:r>
                      <a:endParaRPr lang="en-US" sz="1000" b="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1870329537"/>
                  </a:ext>
                </a:extLst>
              </a:tr>
              <a:tr h="792250">
                <a:tc>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شرکت‌های بخش آب و فاضلاب زیر مجموعه وزارت نیرو</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2">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35.000</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34.317</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2">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10.000</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2">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منوط به ارائه درخواست وزرات نیرو می باشد</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07570309"/>
                  </a:ext>
                </a:extLst>
              </a:tr>
              <a:tr h="792250">
                <a:tc>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شرکت‌های بخش برق زیر مجموعه وزارت نیرو</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US"/>
                    </a:p>
                  </a:txBody>
                  <a:tcPr/>
                </a:tc>
                <a:tc>
                  <a:txBody>
                    <a:bodyPr/>
                    <a:lstStyle/>
                    <a:p>
                      <a:pPr marL="0" marR="0" algn="ctr" defTabSz="457200" rtl="1" eaLnBrk="1" latinLnBrk="0" hangingPunct="1">
                        <a:lnSpc>
                          <a:spcPct val="107000"/>
                        </a:lnSpc>
                        <a:spcBef>
                          <a:spcPts val="0"/>
                        </a:spcBef>
                        <a:spcAft>
                          <a:spcPts val="0"/>
                        </a:spcAft>
                      </a:pPr>
                      <a:r>
                        <a:rPr lang="fa-IR"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683</a:t>
                      </a:r>
                      <a:endParaRPr lang="en-US" sz="12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84789317"/>
                  </a:ext>
                </a:extLst>
              </a:tr>
              <a:tr h="550837">
                <a:tc>
                  <a:txBody>
                    <a:bodyPr/>
                    <a:lstStyle/>
                    <a:p>
                      <a:pPr marL="0" marR="0" algn="ctr" defTabSz="457200" rtl="1" eaLnBrk="1" latinLnBrk="0" hangingPunct="1">
                        <a:lnSpc>
                          <a:spcPct val="107000"/>
                        </a:lnSpc>
                        <a:spcBef>
                          <a:spcPts val="0"/>
                        </a:spcBef>
                        <a:spcAft>
                          <a:spcPts val="0"/>
                        </a:spcAft>
                      </a:pPr>
                      <a:r>
                        <a:rPr lang="fa-IR" sz="1050" b="0" kern="12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جمع کل</a:t>
                      </a:r>
                      <a:endParaRPr lang="en-US" sz="1050" b="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35.000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35.000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ctr" defTabSz="457200" rtl="1" eaLnBrk="1" latinLnBrk="0" hangingPunct="1">
                        <a:lnSpc>
                          <a:spcPct val="107000"/>
                        </a:lnSpc>
                        <a:spcBef>
                          <a:spcPts val="0"/>
                        </a:spcBef>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_</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176045507"/>
                  </a:ext>
                </a:extLst>
              </a:tr>
            </a:tbl>
          </a:graphicData>
        </a:graphic>
      </p:graphicFrame>
    </p:spTree>
    <p:extLst>
      <p:ext uri="{BB962C8B-B14F-4D97-AF65-F5344CB8AC3E}">
        <p14:creationId xmlns:p14="http://schemas.microsoft.com/office/powerpoint/2010/main" val="35135130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smtClean="0">
                <a:cs typeface="B Nazanin" panose="00000400000000000000" pitchFamily="2" charset="-78"/>
              </a:rPr>
              <a:t>سازوکار تدوین بودجه سال 1405</a:t>
            </a:r>
            <a:endParaRPr lang="en-US" sz="3200" dirty="0"/>
          </a:p>
        </p:txBody>
      </p:sp>
      <p:sp>
        <p:nvSpPr>
          <p:cNvPr id="3" name="Content Placeholder 2"/>
          <p:cNvSpPr>
            <a:spLocks noGrp="1"/>
          </p:cNvSpPr>
          <p:nvPr>
            <p:ph idx="1"/>
          </p:nvPr>
        </p:nvSpPr>
        <p:spPr>
          <a:xfrm>
            <a:off x="524107" y="2408663"/>
            <a:ext cx="11140069" cy="4237464"/>
          </a:xfrm>
        </p:spPr>
        <p:txBody>
          <a:bodyPr>
            <a:normAutofit lnSpcReduction="10000"/>
          </a:bodyPr>
          <a:lstStyle/>
          <a:p>
            <a:pPr algn="just" rtl="1">
              <a:lnSpc>
                <a:spcPct val="116000"/>
              </a:lnSpc>
              <a:spcBef>
                <a:spcPts val="0"/>
              </a:spcBef>
              <a:spcAft>
                <a:spcPts val="800"/>
              </a:spcAft>
              <a:buFont typeface="Arial" panose="020B0604020202020204" pitchFamily="34" charset="0"/>
              <a:buChar char="•"/>
            </a:pPr>
            <a:r>
              <a:rPr lang="fa-IR" sz="2000" dirty="0" smtClean="0">
                <a:cs typeface="B Nazanin" panose="00000400000000000000" pitchFamily="2" charset="-78"/>
              </a:rPr>
              <a:t> </a:t>
            </a:r>
            <a:r>
              <a:rPr lang="fa-IR" sz="2000" dirty="0">
                <a:cs typeface="B Nazanin" panose="00000400000000000000" pitchFamily="2" charset="-78"/>
              </a:rPr>
              <a:t>با اصلاح ماده 182 آیین‌نامه داخلی مجلس در خصوص نحوه بررسی لایحه بودجه در میانه سال 1404، بررسی لایحه به صورت تک مرحله‌ای درآمد و رویه بررسی دو مرحله‌ای قانون بودجه که در سال‌های 1403 و 1404 </a:t>
            </a:r>
            <a:r>
              <a:rPr lang="fa-IR" sz="2000" dirty="0" smtClean="0">
                <a:cs typeface="B Nazanin" panose="00000400000000000000" pitchFamily="2" charset="-78"/>
              </a:rPr>
              <a:t>اجرا </a:t>
            </a:r>
            <a:r>
              <a:rPr lang="fa-IR" sz="2000" dirty="0">
                <a:cs typeface="B Nazanin" panose="00000400000000000000" pitchFamily="2" charset="-78"/>
              </a:rPr>
              <a:t>شده بود، تغییر کرد. بر این اساس دولت مکلف گردید لایحه بودجه را به صورت یک جا و در یک مرحله، بدون احکام و تبصره‌های </a:t>
            </a:r>
            <a:r>
              <a:rPr lang="fa-IR" sz="2000" dirty="0" smtClean="0">
                <a:cs typeface="B Nazanin" panose="00000400000000000000" pitchFamily="2" charset="-78"/>
              </a:rPr>
              <a:t>بودجه‌ای </a:t>
            </a:r>
            <a:r>
              <a:rPr lang="fa-IR" sz="2000" dirty="0">
                <a:cs typeface="B Nazanin" panose="00000400000000000000" pitchFamily="2" charset="-78"/>
              </a:rPr>
              <a:t>و </a:t>
            </a:r>
            <a:r>
              <a:rPr lang="fa-IR" sz="2000" u="sng" dirty="0">
                <a:cs typeface="B Nazanin" panose="00000400000000000000" pitchFamily="2" charset="-78"/>
              </a:rPr>
              <a:t>صرفاً شامل جداول و ارقام </a:t>
            </a:r>
            <a:r>
              <a:rPr lang="fa-IR" sz="2000" dirty="0">
                <a:cs typeface="B Nazanin" panose="00000400000000000000" pitchFamily="2" charset="-78"/>
              </a:rPr>
              <a:t>ارائه دهد.</a:t>
            </a:r>
          </a:p>
          <a:p>
            <a:pPr algn="just" rtl="1">
              <a:lnSpc>
                <a:spcPct val="116000"/>
              </a:lnSpc>
              <a:spcBef>
                <a:spcPts val="0"/>
              </a:spcBef>
              <a:spcAft>
                <a:spcPts val="800"/>
              </a:spcAft>
              <a:buFont typeface="Arial" panose="020B0604020202020204" pitchFamily="34" charset="0"/>
              <a:buChar char="•"/>
            </a:pPr>
            <a:r>
              <a:rPr lang="fa-IR" sz="2000" dirty="0" smtClean="0">
                <a:cs typeface="B Nazanin" panose="00000400000000000000" pitchFamily="2" charset="-78"/>
              </a:rPr>
              <a:t>مواردی </a:t>
            </a:r>
            <a:r>
              <a:rPr lang="fa-IR" sz="2000" dirty="0">
                <a:cs typeface="B Nazanin" panose="00000400000000000000" pitchFamily="2" charset="-78"/>
              </a:rPr>
              <a:t>كه باید در بودجه های سنواتی تصميم گيری شود و </a:t>
            </a:r>
            <a:r>
              <a:rPr lang="fa-IR" sz="2000" dirty="0" smtClean="0">
                <a:cs typeface="B Nazanin" panose="00000400000000000000" pitchFamily="2" charset="-78"/>
              </a:rPr>
              <a:t>به تصویب </a:t>
            </a:r>
            <a:r>
              <a:rPr lang="fa-IR" sz="2000" dirty="0">
                <a:cs typeface="B Nazanin" panose="00000400000000000000" pitchFamily="2" charset="-78"/>
              </a:rPr>
              <a:t>برسد مستند به قوانين دائمی از جمله قانون </a:t>
            </a:r>
            <a:r>
              <a:rPr lang="fa-IR" sz="2000" dirty="0" smtClean="0">
                <a:cs typeface="B Nazanin" panose="00000400000000000000" pitchFamily="2" charset="-78"/>
              </a:rPr>
              <a:t>الزامات </a:t>
            </a:r>
            <a:r>
              <a:rPr lang="fa-IR" sz="2000" dirty="0">
                <a:cs typeface="B Nazanin" panose="00000400000000000000" pitchFamily="2" charset="-78"/>
              </a:rPr>
              <a:t>و احکام مورد نياز بودجه های </a:t>
            </a:r>
            <a:r>
              <a:rPr lang="fa-IR" sz="2000" dirty="0" smtClean="0">
                <a:cs typeface="B Nazanin" panose="00000400000000000000" pitchFamily="2" charset="-78"/>
              </a:rPr>
              <a:t>سنواتی </a:t>
            </a:r>
            <a:r>
              <a:rPr lang="fa-IR" sz="2000" dirty="0">
                <a:cs typeface="B Nazanin" panose="00000400000000000000" pitchFamily="2" charset="-78"/>
              </a:rPr>
              <a:t>در جدول الزامات بودجه </a:t>
            </a:r>
            <a:r>
              <a:rPr lang="fa-IR" sz="2000" dirty="0" smtClean="0">
                <a:cs typeface="B Nazanin" panose="00000400000000000000" pitchFamily="2" charset="-78"/>
              </a:rPr>
              <a:t>درج می </a:t>
            </a:r>
            <a:r>
              <a:rPr lang="fa-IR" sz="2000" dirty="0">
                <a:cs typeface="B Nazanin" panose="00000400000000000000" pitchFamily="2" charset="-78"/>
              </a:rPr>
              <a:t>شود</a:t>
            </a:r>
            <a:r>
              <a:rPr lang="fa-IR" sz="2000" dirty="0" smtClean="0">
                <a:cs typeface="B Nazanin" panose="00000400000000000000" pitchFamily="2" charset="-78"/>
              </a:rPr>
              <a:t>.</a:t>
            </a:r>
          </a:p>
          <a:p>
            <a:pPr algn="just" rtl="1">
              <a:lnSpc>
                <a:spcPct val="116000"/>
              </a:lnSpc>
              <a:spcBef>
                <a:spcPts val="0"/>
              </a:spcBef>
              <a:spcAft>
                <a:spcPts val="800"/>
              </a:spcAft>
              <a:buFont typeface="Arial" panose="020B0604020202020204" pitchFamily="34" charset="0"/>
              <a:buChar char="•"/>
            </a:pPr>
            <a:r>
              <a:rPr lang="fa-IR" sz="2000" b="1" dirty="0">
                <a:solidFill>
                  <a:srgbClr val="FF0000"/>
                </a:solidFill>
                <a:cs typeface="B Nazanin" panose="00000400000000000000" pitchFamily="2" charset="-78"/>
              </a:rPr>
              <a:t>الزامات منابع و مصارف</a:t>
            </a:r>
            <a:r>
              <a:rPr lang="fa-IR" sz="2000" b="1" dirty="0" smtClean="0">
                <a:solidFill>
                  <a:srgbClr val="FF0000"/>
                </a:solidFill>
                <a:cs typeface="B Nazanin" panose="00000400000000000000" pitchFamily="2" charset="-78"/>
              </a:rPr>
              <a:t>: </a:t>
            </a:r>
            <a:r>
              <a:rPr lang="fa-IR" sz="2000" dirty="0" smtClean="0">
                <a:cs typeface="B Nazanin" panose="00000400000000000000" pitchFamily="2" charset="-78"/>
              </a:rPr>
              <a:t>جدول </a:t>
            </a:r>
            <a:r>
              <a:rPr lang="fa-IR" sz="2000" dirty="0">
                <a:cs typeface="B Nazanin" panose="00000400000000000000" pitchFamily="2" charset="-78"/>
              </a:rPr>
              <a:t>الزامات براي تعیین اعداد و ارقامي است كه مي بایست سالیانه درباره آن ها تصمیم گیري شده و به تصویب برسد. ردیف هاي این جدول مستند به قوانین دائمي هستند كه در آن تعیین رقم، نرخ یا نصاب به بودجه هاي سنواتي احاله شده است. این جدول شامل مواردي از قبیل نرخ ها و پلکان هاي مالیاتي، رشد حقوق و دستمزد و سقف معافیت مالیاتي است</a:t>
            </a:r>
            <a:r>
              <a:rPr lang="fa-IR" sz="2000" dirty="0" smtClean="0">
                <a:cs typeface="B Nazanin" panose="00000400000000000000" pitchFamily="2" charset="-78"/>
              </a:rPr>
              <a:t>.</a:t>
            </a:r>
          </a:p>
          <a:p>
            <a:pPr algn="just" rtl="1">
              <a:lnSpc>
                <a:spcPct val="116000"/>
              </a:lnSpc>
              <a:spcBef>
                <a:spcPts val="0"/>
              </a:spcBef>
              <a:spcAft>
                <a:spcPts val="800"/>
              </a:spcAft>
              <a:buFont typeface="Arial" panose="020B0604020202020204" pitchFamily="34" charset="0"/>
              <a:buChar char="•"/>
            </a:pPr>
            <a:r>
              <a:rPr lang="fa-IR" sz="2000" b="1" dirty="0">
                <a:solidFill>
                  <a:srgbClr val="00B050"/>
                </a:solidFill>
                <a:cs typeface="B Nazanin" panose="00000400000000000000" pitchFamily="2" charset="-78"/>
              </a:rPr>
              <a:t>جداول ارقام منابع و مصارف: </a:t>
            </a:r>
            <a:r>
              <a:rPr lang="fa-IR" sz="2000" dirty="0">
                <a:cs typeface="B Nazanin" panose="00000400000000000000" pitchFamily="2" charset="-78"/>
              </a:rPr>
              <a:t>همانند بودجه سالیان گذشته شامل جداول </a:t>
            </a:r>
            <a:r>
              <a:rPr lang="fa-IR" sz="2000" dirty="0" smtClean="0">
                <a:cs typeface="B Nazanin" panose="00000400000000000000" pitchFamily="2" charset="-78"/>
              </a:rPr>
              <a:t>کلان </a:t>
            </a:r>
            <a:r>
              <a:rPr lang="fa-IR" sz="2000" dirty="0">
                <a:cs typeface="B Nazanin" panose="00000400000000000000" pitchFamily="2" charset="-78"/>
              </a:rPr>
              <a:t>بودجه جداول شماره 1 تا 4</a:t>
            </a:r>
            <a:r>
              <a:rPr lang="fa-IR" sz="2000" dirty="0" smtClean="0">
                <a:cs typeface="B Nazanin" panose="00000400000000000000" pitchFamily="2" charset="-78"/>
              </a:rPr>
              <a:t>، جدول </a:t>
            </a:r>
            <a:r>
              <a:rPr lang="fa-IR" sz="2000" dirty="0">
                <a:cs typeface="B Nazanin" panose="00000400000000000000" pitchFamily="2" charset="-78"/>
              </a:rPr>
              <a:t>تفصیلي منابع عمومي </a:t>
            </a:r>
            <a:r>
              <a:rPr lang="fa-IR" sz="2000" dirty="0" smtClean="0">
                <a:cs typeface="B Nazanin" panose="00000400000000000000" pitchFamily="2" charset="-78"/>
              </a:rPr>
              <a:t>جدول </a:t>
            </a:r>
            <a:r>
              <a:rPr lang="fa-IR" sz="2000" dirty="0">
                <a:cs typeface="B Nazanin" panose="00000400000000000000" pitchFamily="2" charset="-78"/>
              </a:rPr>
              <a:t>شماره 5 و جداول تفصیلي مصارف عمومي از جمله بودجه دستگاه هاي اجرایي جدول شماره 7 و ردیف هاي متفرقه جدول شماره 9 مي باشد.</a:t>
            </a:r>
          </a:p>
          <a:p>
            <a:pPr algn="just" rtl="1">
              <a:lnSpc>
                <a:spcPct val="116000"/>
              </a:lnSpc>
              <a:spcBef>
                <a:spcPts val="0"/>
              </a:spcBef>
              <a:spcAft>
                <a:spcPts val="800"/>
              </a:spcAft>
              <a:buFont typeface="Arial" panose="020B0604020202020204" pitchFamily="34" charset="0"/>
              <a:buChar char="•"/>
            </a:pPr>
            <a:endParaRPr lang="fa-IR" sz="2000" dirty="0" smtClean="0">
              <a:cs typeface="B Nazanin" panose="00000400000000000000" pitchFamily="2" charset="-78"/>
            </a:endParaRPr>
          </a:p>
          <a:p>
            <a:pPr marL="0" indent="0" algn="just" rtl="1">
              <a:lnSpc>
                <a:spcPct val="116000"/>
              </a:lnSpc>
              <a:spcBef>
                <a:spcPts val="0"/>
              </a:spcBef>
              <a:spcAft>
                <a:spcPts val="800"/>
              </a:spcAft>
              <a:buNone/>
            </a:pPr>
            <a:endParaRPr lang="fa-IR" sz="2000" dirty="0" smtClean="0">
              <a:cs typeface="B Nazanin" panose="00000400000000000000" pitchFamily="2" charset="-78"/>
            </a:endParaRPr>
          </a:p>
          <a:p>
            <a:pPr marL="0" indent="0" algn="just" rtl="1">
              <a:lnSpc>
                <a:spcPct val="116000"/>
              </a:lnSpc>
              <a:spcBef>
                <a:spcPts val="0"/>
              </a:spcBef>
              <a:spcAft>
                <a:spcPts val="800"/>
              </a:spcAft>
              <a:buNone/>
            </a:pPr>
            <a:endParaRPr lang="fa-IR" sz="2000" dirty="0" smtClean="0">
              <a:cs typeface="B Nazanin" panose="00000400000000000000" pitchFamily="2" charset="-78"/>
            </a:endParaRPr>
          </a:p>
          <a:p>
            <a:pPr marL="0" indent="0" algn="just" rtl="1">
              <a:lnSpc>
                <a:spcPct val="116000"/>
              </a:lnSpc>
              <a:spcBef>
                <a:spcPts val="0"/>
              </a:spcBef>
              <a:spcAft>
                <a:spcPts val="800"/>
              </a:spcAft>
              <a:buNone/>
            </a:pP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2</a:t>
            </a:fld>
            <a:endParaRPr lang="en-US" dirty="0"/>
          </a:p>
        </p:txBody>
      </p:sp>
    </p:spTree>
    <p:extLst>
      <p:ext uri="{BB962C8B-B14F-4D97-AF65-F5344CB8AC3E}">
        <p14:creationId xmlns:p14="http://schemas.microsoft.com/office/powerpoint/2010/main" val="9025769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ساماندهی و تهاتر بدهی ها و مطالبات دولت</a:t>
            </a:r>
            <a:endParaRPr lang="en-US" sz="2400" dirty="0"/>
          </a:p>
        </p:txBody>
      </p:sp>
      <p:sp>
        <p:nvSpPr>
          <p:cNvPr id="4" name="Slide Number Placeholder 3"/>
          <p:cNvSpPr>
            <a:spLocks noGrp="1"/>
          </p:cNvSpPr>
          <p:nvPr>
            <p:ph type="sldNum" sz="quarter" idx="12"/>
          </p:nvPr>
        </p:nvSpPr>
        <p:spPr/>
        <p:txBody>
          <a:bodyPr/>
          <a:lstStyle/>
          <a:p>
            <a:fld id="{D78C462C-2690-40D2-8B65-86B36932F15F}" type="slidenum">
              <a:rPr lang="en-US" smtClean="0"/>
              <a:t>20</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خلاصه احکام و قوانین مرتبط با اداره ساماندهی و تهاتر بدهی و مطالبات دولت</a:t>
            </a:r>
          </a:p>
          <a:p>
            <a:pPr marL="0" indent="0" algn="just" rtl="1">
              <a:lnSpc>
                <a:spcPct val="115000"/>
              </a:lnSpc>
              <a:spcBef>
                <a:spcPts val="0"/>
              </a:spcBef>
              <a:spcAft>
                <a:spcPts val="800"/>
              </a:spcAft>
              <a:buNone/>
            </a:pPr>
            <a:endParaRPr lang="en-US" sz="1900" dirty="0">
              <a:cs typeface="B Nazanin" panose="00000400000000000000" pitchFamily="2" charset="-78"/>
            </a:endParaRPr>
          </a:p>
          <a:p>
            <a:endParaRPr lang="en-US" dirty="0"/>
          </a:p>
        </p:txBody>
      </p:sp>
      <p:graphicFrame>
        <p:nvGraphicFramePr>
          <p:cNvPr id="3" name="Table 2"/>
          <p:cNvGraphicFramePr>
            <a:graphicFrameLocks noGrp="1"/>
          </p:cNvGraphicFramePr>
          <p:nvPr>
            <p:extLst/>
          </p:nvPr>
        </p:nvGraphicFramePr>
        <p:xfrm>
          <a:off x="546410" y="3066584"/>
          <a:ext cx="11084311" cy="3445728"/>
        </p:xfrm>
        <a:graphic>
          <a:graphicData uri="http://schemas.openxmlformats.org/drawingml/2006/table">
            <a:tbl>
              <a:tblPr rtl="1" firstRow="1" firstCol="1" bandRow="1"/>
              <a:tblGrid>
                <a:gridCol w="581482">
                  <a:extLst>
                    <a:ext uri="{9D8B030D-6E8A-4147-A177-3AD203B41FA5}">
                      <a16:colId xmlns:a16="http://schemas.microsoft.com/office/drawing/2014/main" val="1432070577"/>
                    </a:ext>
                  </a:extLst>
                </a:gridCol>
                <a:gridCol w="2178297">
                  <a:extLst>
                    <a:ext uri="{9D8B030D-6E8A-4147-A177-3AD203B41FA5}">
                      <a16:colId xmlns:a16="http://schemas.microsoft.com/office/drawing/2014/main" val="1014637631"/>
                    </a:ext>
                  </a:extLst>
                </a:gridCol>
                <a:gridCol w="1918188">
                  <a:extLst>
                    <a:ext uri="{9D8B030D-6E8A-4147-A177-3AD203B41FA5}">
                      <a16:colId xmlns:a16="http://schemas.microsoft.com/office/drawing/2014/main" val="623351898"/>
                    </a:ext>
                  </a:extLst>
                </a:gridCol>
                <a:gridCol w="1536559">
                  <a:extLst>
                    <a:ext uri="{9D8B030D-6E8A-4147-A177-3AD203B41FA5}">
                      <a16:colId xmlns:a16="http://schemas.microsoft.com/office/drawing/2014/main" val="439311536"/>
                    </a:ext>
                  </a:extLst>
                </a:gridCol>
                <a:gridCol w="2078873">
                  <a:extLst>
                    <a:ext uri="{9D8B030D-6E8A-4147-A177-3AD203B41FA5}">
                      <a16:colId xmlns:a16="http://schemas.microsoft.com/office/drawing/2014/main" val="4211779079"/>
                    </a:ext>
                  </a:extLst>
                </a:gridCol>
                <a:gridCol w="2790912">
                  <a:extLst>
                    <a:ext uri="{9D8B030D-6E8A-4147-A177-3AD203B41FA5}">
                      <a16:colId xmlns:a16="http://schemas.microsoft.com/office/drawing/2014/main" val="4215756895"/>
                    </a:ext>
                  </a:extLst>
                </a:gridCol>
              </a:tblGrid>
              <a:tr h="325634">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عنوان بند قانونی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اشخاص متقاضی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دستگاه بدهکار</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دستگاه طلبکار</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نحوه اجرا</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562211"/>
                  </a:ext>
                </a:extLst>
              </a:tr>
              <a:tr h="651267">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1</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اسناد تسویه خزانه نوع اول</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مطابق مفاد قوانین سنواتی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وزارتخانه، موسسات دولتی، شرکت‌های دولتی و ....</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دولت شامل وزارتخانه ها و موسسات دولتی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صدور ورقه تسویه خزانه نوع اول</a:t>
                      </a:r>
                      <a:br>
                        <a:rPr lang="fa-IR" sz="1050" b="1">
                          <a:effectLst/>
                          <a:latin typeface="Calibri" panose="020F0502020204030204" pitchFamily="34" charset="0"/>
                          <a:ea typeface="Calibri" panose="020F0502020204030204" pitchFamily="34" charset="0"/>
                          <a:cs typeface="B Nazanin" panose="00000400000000000000" pitchFamily="2" charset="-78"/>
                        </a:rPr>
                      </a:br>
                      <a:r>
                        <a:rPr lang="fa-IR" sz="1050" b="1">
                          <a:effectLst/>
                          <a:latin typeface="Calibri" panose="020F0502020204030204" pitchFamily="34" charset="0"/>
                          <a:ea typeface="Calibri" panose="020F0502020204030204" pitchFamily="34" charset="0"/>
                          <a:cs typeface="B Nazanin" panose="00000400000000000000" pitchFamily="2" charset="-78"/>
                        </a:rPr>
                        <a:t>(تهاتر بدهی و مطالبات به روش جمعی-خرجی)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5426063"/>
                  </a:ext>
                </a:extLst>
              </a:tr>
              <a:tr h="651267">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2</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اسناد تسویه خزانه نوع دوم</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مطابق مفاد قوانین سنواتی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وزارتخانه، موسسات دولتی، شرکت‌های دولتی و ....</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بانک مرکزی ، بانک‌ها و موسسات اعتباری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صدور ورقه تسویه خزانه نوع دوم</a:t>
                      </a:r>
                      <a:br>
                        <a:rPr lang="fa-IR" sz="1050" b="1" dirty="0">
                          <a:effectLst/>
                          <a:latin typeface="Calibri" panose="020F0502020204030204" pitchFamily="34" charset="0"/>
                          <a:ea typeface="Calibri" panose="020F0502020204030204" pitchFamily="34" charset="0"/>
                          <a:cs typeface="B Nazanin" panose="00000400000000000000" pitchFamily="2" charset="-78"/>
                        </a:rPr>
                      </a:br>
                      <a:r>
                        <a:rPr lang="fa-IR" sz="1050" b="1" dirty="0">
                          <a:effectLst/>
                          <a:latin typeface="Calibri" panose="020F0502020204030204" pitchFamily="34" charset="0"/>
                          <a:ea typeface="Calibri" panose="020F0502020204030204" pitchFamily="34" charset="0"/>
                          <a:cs typeface="B Nazanin" panose="00000400000000000000" pitchFamily="2" charset="-78"/>
                        </a:rPr>
                        <a:t>(تهاتر بدهی و مطالبات به روش جمعی-خرجی)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2461321"/>
                  </a:ext>
                </a:extLst>
              </a:tr>
              <a:tr h="589702">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3</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بند (پ)</a:t>
                      </a:r>
                      <a:r>
                        <a:rPr lang="fa-IR" sz="1100" b="1">
                          <a:solidFill>
                            <a:srgbClr val="000000"/>
                          </a:solidFill>
                          <a:effectLst/>
                          <a:latin typeface="sahel"/>
                          <a:ea typeface="Times New Roman" panose="02020603050405020304" pitchFamily="18" charset="0"/>
                          <a:cs typeface="B Nazanin" panose="00000400000000000000" pitchFamily="2" charset="-78"/>
                        </a:rPr>
                        <a:t> </a:t>
                      </a:r>
                      <a:r>
                        <a:rPr lang="fa-IR" sz="1050" b="1">
                          <a:effectLst/>
                          <a:latin typeface="Calibri" panose="020F0502020204030204" pitchFamily="34" charset="0"/>
                          <a:ea typeface="Calibri" panose="020F0502020204030204" pitchFamily="34" charset="0"/>
                          <a:cs typeface="B Nazanin" panose="00000400000000000000" pitchFamily="2" charset="-78"/>
                        </a:rPr>
                        <a:t>ماده (2) قانون رفع موانع تولید رقابت پذیر و ارتقای نظام مالی کشور</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اشخاص حقیقی و حقوقی خصوصی و تعاونی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شرکت های دولتی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دولت شامل وزارتخانه ها و موسسات دولتی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تصویب نامه هیات وزیران </a:t>
                      </a:r>
                      <a:br>
                        <a:rPr lang="fa-IR" sz="1050" b="1" dirty="0">
                          <a:effectLst/>
                          <a:latin typeface="Calibri" panose="020F0502020204030204" pitchFamily="34" charset="0"/>
                          <a:ea typeface="Calibri" panose="020F0502020204030204" pitchFamily="34" charset="0"/>
                          <a:cs typeface="B Nazanin" panose="00000400000000000000" pitchFamily="2" charset="-78"/>
                        </a:rPr>
                      </a:br>
                      <a:r>
                        <a:rPr lang="fa-IR" sz="1050" b="1" dirty="0">
                          <a:effectLst/>
                          <a:latin typeface="Calibri" panose="020F0502020204030204" pitchFamily="34" charset="0"/>
                          <a:ea typeface="Calibri" panose="020F0502020204030204" pitchFamily="34" charset="0"/>
                          <a:cs typeface="B Nazanin" panose="00000400000000000000" pitchFamily="2" charset="-78"/>
                        </a:rPr>
                        <a:t>(انتقال بدهی اشخاص متقاضی به دستگاه بدهکار)</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611286"/>
                  </a:ext>
                </a:extLst>
              </a:tr>
              <a:tr h="651267">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4</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ماده (6) قانون رفع موانع تولید رقابت پذیر و ارتقای نظام مالی کشور</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شرکت های دولتی و مادر تخصصی (بدهی تضمین شده توسط دولت)</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بانک و موسسات اعتباری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تصویب نامه هیات وزیران</a:t>
                      </a:r>
                      <a:br>
                        <a:rPr lang="fa-IR" sz="1050" b="1">
                          <a:effectLst/>
                          <a:latin typeface="Calibri" panose="020F0502020204030204" pitchFamily="34" charset="0"/>
                          <a:ea typeface="Calibri" panose="020F0502020204030204" pitchFamily="34" charset="0"/>
                          <a:cs typeface="B Nazanin" panose="00000400000000000000" pitchFamily="2" charset="-78"/>
                        </a:rPr>
                      </a:br>
                      <a:r>
                        <a:rPr lang="fa-IR" sz="1050" b="1">
                          <a:effectLst/>
                          <a:latin typeface="Calibri" panose="020F0502020204030204" pitchFamily="34" charset="0"/>
                          <a:ea typeface="Calibri" panose="020F0502020204030204" pitchFamily="34" charset="0"/>
                          <a:cs typeface="B Nazanin" panose="00000400000000000000" pitchFamily="2" charset="-78"/>
                        </a:rPr>
                        <a:t>(انتقال بدهی اشخاص متقاضی به دولت و افزایش سرمایه دولت در شرکت‌های دولتی)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507672"/>
                  </a:ext>
                </a:extLst>
              </a:tr>
              <a:tr h="576591">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5</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ماده (</a:t>
                      </a:r>
                      <a:r>
                        <a:rPr lang="en-US" sz="1050" b="1">
                          <a:effectLst/>
                          <a:latin typeface="Calibri" panose="020F0502020204030204" pitchFamily="34" charset="0"/>
                          <a:ea typeface="Calibri" panose="020F0502020204030204" pitchFamily="34" charset="0"/>
                          <a:cs typeface="B Nazanin" panose="00000400000000000000" pitchFamily="2" charset="-78"/>
                        </a:rPr>
                        <a:t>32</a:t>
                      </a:r>
                      <a:r>
                        <a:rPr lang="fa-IR" sz="1050" b="1">
                          <a:effectLst/>
                          <a:latin typeface="Calibri" panose="020F0502020204030204" pitchFamily="34" charset="0"/>
                          <a:ea typeface="Calibri" panose="020F0502020204030204" pitchFamily="34" charset="0"/>
                          <a:cs typeface="B Nazanin" panose="00000400000000000000" pitchFamily="2" charset="-78"/>
                        </a:rPr>
                        <a:t>) قانون برنامه و بودجه کشور</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شرکت‌های بخش برق و آب و فاضلاب زیرمجموعه وزرات نیرو</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دولت</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a:effectLst/>
                          <a:latin typeface="Calibri" panose="020F0502020204030204" pitchFamily="34" charset="0"/>
                          <a:ea typeface="Calibri" panose="020F0502020204030204" pitchFamily="34" charset="0"/>
                          <a:cs typeface="B Nazanin" panose="00000400000000000000" pitchFamily="2" charset="-78"/>
                        </a:rPr>
                        <a:t>خزانه‌داری کل کشور (مرکز امور خزانه و مدیریت نقدینگی)</a:t>
                      </a:r>
                      <a:endParaRPr lang="en-US" sz="105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1050" b="1" dirty="0">
                          <a:effectLst/>
                          <a:latin typeface="Calibri" panose="020F0502020204030204" pitchFamily="34" charset="0"/>
                          <a:ea typeface="Calibri" panose="020F0502020204030204" pitchFamily="34" charset="0"/>
                          <a:cs typeface="B Nazanin" panose="00000400000000000000" pitchFamily="2" charset="-78"/>
                        </a:rPr>
                        <a:t>تصویب نامه هیات وزیران</a:t>
                      </a:r>
                      <a:r>
                        <a:rPr lang="en-US" sz="1050" b="1" dirty="0">
                          <a:effectLst/>
                          <a:latin typeface="Calibri" panose="020F0502020204030204" pitchFamily="34" charset="0"/>
                          <a:ea typeface="Calibri" panose="020F0502020204030204" pitchFamily="34" charset="0"/>
                          <a:cs typeface="B Nazanin" panose="00000400000000000000" pitchFamily="2" charset="-78"/>
                        </a:rPr>
                        <a:t/>
                      </a:r>
                      <a:br>
                        <a:rPr lang="en-US" sz="1050" b="1" dirty="0">
                          <a:effectLst/>
                          <a:latin typeface="Calibri" panose="020F0502020204030204" pitchFamily="34" charset="0"/>
                          <a:ea typeface="Calibri" panose="020F0502020204030204" pitchFamily="34" charset="0"/>
                          <a:cs typeface="B Nazanin" panose="00000400000000000000" pitchFamily="2" charset="-78"/>
                        </a:rPr>
                      </a:br>
                      <a:r>
                        <a:rPr lang="fa-IR" sz="1050" b="1" dirty="0">
                          <a:effectLst/>
                          <a:latin typeface="Calibri" panose="020F0502020204030204" pitchFamily="34" charset="0"/>
                          <a:ea typeface="Calibri" panose="020F0502020204030204" pitchFamily="34" charset="0"/>
                          <a:cs typeface="B Nazanin" panose="00000400000000000000" pitchFamily="2" charset="-78"/>
                        </a:rPr>
                        <a:t>(تهاتر بدهی و مطالبات به روش جمعی-خرجی)</a:t>
                      </a:r>
                      <a:endParaRPr lang="en-US" sz="1050" dirty="0">
                        <a:effectLst/>
                        <a:latin typeface="Calibri" panose="020F0502020204030204" pitchFamily="34" charset="0"/>
                        <a:ea typeface="Calibri" panose="020F0502020204030204" pitchFamily="34" charset="0"/>
                        <a:cs typeface="B Nazanin" panose="00000400000000000000" pitchFamily="2" charset="-78"/>
                      </a:endParaRPr>
                    </a:p>
                  </a:txBody>
                  <a:tcPr marL="59018" marR="59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6189247"/>
                  </a:ext>
                </a:extLst>
              </a:tr>
            </a:tbl>
          </a:graphicData>
        </a:graphic>
      </p:graphicFrame>
    </p:spTree>
    <p:extLst>
      <p:ext uri="{BB962C8B-B14F-4D97-AF65-F5344CB8AC3E}">
        <p14:creationId xmlns:p14="http://schemas.microsoft.com/office/powerpoint/2010/main" val="3673904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حسابداری کل و روابط مالی دولت </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21</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27815325"/>
              </p:ext>
            </p:extLst>
          </p:nvPr>
        </p:nvGraphicFramePr>
        <p:xfrm>
          <a:off x="434898" y="2352906"/>
          <a:ext cx="11184670" cy="4439443"/>
        </p:xfrm>
        <a:graphic>
          <a:graphicData uri="http://schemas.openxmlformats.org/drawingml/2006/table">
            <a:tbl>
              <a:tblPr rtl="1" firstRow="1" firstCol="1" bandRow="1"/>
              <a:tblGrid>
                <a:gridCol w="437430">
                  <a:extLst>
                    <a:ext uri="{9D8B030D-6E8A-4147-A177-3AD203B41FA5}">
                      <a16:colId xmlns:a16="http://schemas.microsoft.com/office/drawing/2014/main" val="2763007000"/>
                    </a:ext>
                  </a:extLst>
                </a:gridCol>
                <a:gridCol w="493513">
                  <a:extLst>
                    <a:ext uri="{9D8B030D-6E8A-4147-A177-3AD203B41FA5}">
                      <a16:colId xmlns:a16="http://schemas.microsoft.com/office/drawing/2014/main" val="534775419"/>
                    </a:ext>
                  </a:extLst>
                </a:gridCol>
                <a:gridCol w="594457">
                  <a:extLst>
                    <a:ext uri="{9D8B030D-6E8A-4147-A177-3AD203B41FA5}">
                      <a16:colId xmlns:a16="http://schemas.microsoft.com/office/drawing/2014/main" val="3066245265"/>
                    </a:ext>
                  </a:extLst>
                </a:gridCol>
                <a:gridCol w="594458">
                  <a:extLst>
                    <a:ext uri="{9D8B030D-6E8A-4147-A177-3AD203B41FA5}">
                      <a16:colId xmlns:a16="http://schemas.microsoft.com/office/drawing/2014/main" val="2975423761"/>
                    </a:ext>
                  </a:extLst>
                </a:gridCol>
                <a:gridCol w="2299314">
                  <a:extLst>
                    <a:ext uri="{9D8B030D-6E8A-4147-A177-3AD203B41FA5}">
                      <a16:colId xmlns:a16="http://schemas.microsoft.com/office/drawing/2014/main" val="1829575490"/>
                    </a:ext>
                  </a:extLst>
                </a:gridCol>
                <a:gridCol w="2480852">
                  <a:extLst>
                    <a:ext uri="{9D8B030D-6E8A-4147-A177-3AD203B41FA5}">
                      <a16:colId xmlns:a16="http://schemas.microsoft.com/office/drawing/2014/main" val="1453040564"/>
                    </a:ext>
                  </a:extLst>
                </a:gridCol>
                <a:gridCol w="1891346">
                  <a:extLst>
                    <a:ext uri="{9D8B030D-6E8A-4147-A177-3AD203B41FA5}">
                      <a16:colId xmlns:a16="http://schemas.microsoft.com/office/drawing/2014/main" val="3196712872"/>
                    </a:ext>
                  </a:extLst>
                </a:gridCol>
                <a:gridCol w="2393300">
                  <a:extLst>
                    <a:ext uri="{9D8B030D-6E8A-4147-A177-3AD203B41FA5}">
                      <a16:colId xmlns:a16="http://schemas.microsoft.com/office/drawing/2014/main" val="4235669705"/>
                    </a:ext>
                  </a:extLst>
                </a:gridCol>
              </a:tblGrid>
              <a:tr h="888345">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ردیف</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موضوع</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بند قانونی ذی‌ربط در قانون بودجه سال 1404</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ذینفع و درصد سهم</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رفرنس در قانون بودجه 1405 و ضوابط اجرایی قانون مذکور</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ذینفع و درصد سهم</a:t>
                      </a:r>
                      <a:endParaRPr lang="en-US" sz="105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سایر قوانین</a:t>
                      </a:r>
                      <a:endParaRPr lang="en-US" sz="100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عملکرد مرکز در سال گذشته و سال جاری</a:t>
                      </a:r>
                      <a:endParaRPr lang="en-US" sz="1000" b="1"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72995813"/>
                  </a:ext>
                </a:extLst>
              </a:tr>
              <a:tr h="397327">
                <a:tc rowSpan="6">
                  <a:txBody>
                    <a:bodyPr/>
                    <a:lstStyle/>
                    <a:p>
                      <a:pPr marL="0" marR="0" algn="ctr" rtl="1">
                        <a:lnSpc>
                          <a:spcPct val="115000"/>
                        </a:lnSpc>
                        <a:spcBef>
                          <a:spcPts val="0"/>
                        </a:spcBef>
                        <a:spcAft>
                          <a:spcPts val="0"/>
                        </a:spcAft>
                      </a:pPr>
                      <a:r>
                        <a:rPr lang="fa-IR" sz="1100" b="0" kern="100" dirty="0">
                          <a:effectLst/>
                          <a:latin typeface="Calibri" panose="020F0502020204030204" pitchFamily="34" charset="0"/>
                          <a:ea typeface="Calibri" panose="020F0502020204030204" pitchFamily="34" charset="0"/>
                          <a:cs typeface="B Nazanin" panose="00000400000000000000" pitchFamily="2" charset="-78"/>
                        </a:rPr>
                        <a:t>1</a:t>
                      </a:r>
                      <a:endParaRPr lang="en-US" sz="1050" b="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marR="0" algn="ctr" rtl="1">
                        <a:lnSpc>
                          <a:spcPct val="115000"/>
                        </a:lnSpc>
                        <a:spcBef>
                          <a:spcPts val="0"/>
                        </a:spcBef>
                        <a:spcAft>
                          <a:spcPts val="0"/>
                        </a:spcAft>
                      </a:pPr>
                      <a:r>
                        <a:rPr lang="fa-IR" sz="1100" b="1" kern="100" dirty="0">
                          <a:effectLst/>
                          <a:latin typeface="Calibri" panose="020F0502020204030204" pitchFamily="34" charset="0"/>
                          <a:ea typeface="Calibri" panose="020F0502020204030204" pitchFamily="34" charset="0"/>
                          <a:cs typeface="B Nazanin" panose="00000400000000000000" pitchFamily="2" charset="-78"/>
                        </a:rPr>
                        <a:t> </a:t>
                      </a:r>
                      <a:r>
                        <a:rPr lang="fa-IR" sz="1100" b="0" kern="100" dirty="0">
                          <a:effectLst/>
                          <a:latin typeface="Calibri" panose="020F0502020204030204" pitchFamily="34" charset="0"/>
                          <a:ea typeface="Calibri" panose="020F0502020204030204" pitchFamily="34" charset="0"/>
                          <a:cs typeface="B Nazanin" panose="00000400000000000000" pitchFamily="2" charset="-78"/>
                        </a:rPr>
                        <a:t>نحوه تسهیم منابع حاصل از صادرات نفت خام؛ میعانات گازی و خالص صادرات گاز طبیعی</a:t>
                      </a:r>
                      <a:endParaRPr lang="en-US" sz="1200" b="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a:effectLst/>
                          <a:latin typeface="Calibri" panose="020F0502020204030204" pitchFamily="34" charset="0"/>
                          <a:ea typeface="Calibri" panose="020F0502020204030204" pitchFamily="34" charset="0"/>
                          <a:cs typeface="B Nazanin" panose="00000400000000000000" pitchFamily="2" charset="-78"/>
                        </a:rPr>
                        <a:t>جزء (1) بند (الف)تبصره (3)</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دولت (37.5 %)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200" kern="100">
                          <a:effectLst/>
                          <a:latin typeface="Calibri" panose="020F0502020204030204" pitchFamily="34" charset="0"/>
                          <a:ea typeface="Calibri" panose="020F0502020204030204" pitchFamily="34" charset="0"/>
                          <a:cs typeface="B Nazanin" panose="00000400000000000000" pitchFamily="2" charset="-78"/>
                        </a:rPr>
                        <a:t>بند (1) ماده (57) ضوابط اجرایی قانون بودجه سال 1405 </a:t>
                      </a:r>
                      <a:endParaRPr lang="en-US" sz="1200" kern="10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دولت (34% از صادرات نفت خام و میعانات گازی و 36.6% از خالص صادرات گاز طبیعی)</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ماده (1) قانون الحاق ...(2)</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ماه (15) قانون برنامه پنجساله هفتم و آیین نامه اجرایی آن</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marR="0" algn="just" rtl="1">
                        <a:lnSpc>
                          <a:spcPct val="115000"/>
                        </a:lnSpc>
                        <a:spcBef>
                          <a:spcPts val="0"/>
                        </a:spcBef>
                        <a:spcAft>
                          <a:spcPts val="0"/>
                        </a:spcAft>
                      </a:pPr>
                      <a:r>
                        <a:rPr lang="fa-IR" sz="1100" b="1" kern="100" dirty="0">
                          <a:effectLst/>
                          <a:latin typeface="Calibri" panose="020F0502020204030204" pitchFamily="34" charset="0"/>
                          <a:ea typeface="Calibri" panose="020F0502020204030204" pitchFamily="34" charset="0"/>
                          <a:cs typeface="B Nazanin" panose="00000400000000000000" pitchFamily="2" charset="-78"/>
                        </a:rPr>
                        <a:t>1- عملکرد سال جاری:</a:t>
                      </a: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100" kern="100" smtClean="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0"/>
                        </a:spcAft>
                      </a:pPr>
                      <a:r>
                        <a:rPr lang="fa-IR" sz="1100" kern="100" smtClean="0">
                          <a:effectLst/>
                          <a:latin typeface="Calibri" panose="020F0502020204030204" pitchFamily="34" charset="0"/>
                          <a:ea typeface="Calibri" panose="020F0502020204030204" pitchFamily="34" charset="0"/>
                          <a:cs typeface="B Nazanin" panose="00000400000000000000" pitchFamily="2" charset="-78"/>
                        </a:rPr>
                        <a:t>مشابه </a:t>
                      </a:r>
                      <a:r>
                        <a:rPr lang="fa-IR" sz="1100" kern="100" dirty="0">
                          <a:effectLst/>
                          <a:latin typeface="Calibri" panose="020F0502020204030204" pitchFamily="34" charset="0"/>
                          <a:ea typeface="Calibri" panose="020F0502020204030204" pitchFamily="34" charset="0"/>
                          <a:cs typeface="B Nazanin" panose="00000400000000000000" pitchFamily="2" charset="-78"/>
                        </a:rPr>
                        <a:t>عملکرد سال گذشته می‌باشد.</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1100" b="1" kern="100" dirty="0">
                          <a:effectLst/>
                          <a:latin typeface="Calibri" panose="020F0502020204030204" pitchFamily="34" charset="0"/>
                          <a:ea typeface="Calibri" panose="020F0502020204030204" pitchFamily="34" charset="0"/>
                          <a:cs typeface="B Nazanin" panose="00000400000000000000" pitchFamily="2" charset="-78"/>
                        </a:rPr>
                        <a:t>2- عملکرد سال گذشته:</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تهیه نامه عنوان بانک مرکزی با همکاری </a:t>
                      </a:r>
                      <a:r>
                        <a:rPr lang="ar-SA" sz="1100" kern="100" dirty="0">
                          <a:effectLst/>
                          <a:latin typeface="Calibri" panose="020F0502020204030204" pitchFamily="34" charset="0"/>
                          <a:ea typeface="Calibri" panose="020F0502020204030204" pitchFamily="34" charset="0"/>
                          <a:cs typeface="B Nazanin" panose="00000400000000000000" pitchFamily="2" charset="-78"/>
                        </a:rPr>
                        <a:t>مرکز امور خزانه و مدیریت نقدینگی با لحاظ نمودن اطلاعات در دسترس (مانند گزارش های ارسالی توسط وزارت نفت و صندوق توسعه ملی، مصوبات شورای عالی امنیت ملی و ...) در مقاطع زمانی ماهانه.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98810"/>
                  </a:ext>
                </a:extLst>
              </a:tr>
              <a:tr h="36421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1100" kern="100">
                          <a:effectLst/>
                          <a:latin typeface="Calibri" panose="020F0502020204030204" pitchFamily="34" charset="0"/>
                          <a:ea typeface="Calibri" panose="020F0502020204030204" pitchFamily="34" charset="0"/>
                          <a:cs typeface="B Nazanin" panose="00000400000000000000" pitchFamily="2" charset="-78"/>
                        </a:rPr>
                        <a:t>ردیف های 3-5 و 4-5 مندرج در جدول الزامات منابع قانون بودجه سال مذکور</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5994010"/>
                  </a:ext>
                </a:extLst>
              </a:tr>
              <a:tr h="432783">
                <a:tc vMerge="1">
                  <a:txBody>
                    <a:bodyPr/>
                    <a:lstStyle/>
                    <a:p>
                      <a:endParaRPr lang="en-US"/>
                    </a:p>
                  </a:txBody>
                  <a:tcPr/>
                </a:tc>
                <a:tc vMerge="1">
                  <a:txBody>
                    <a:bodyPr/>
                    <a:lstStyle/>
                    <a:p>
                      <a:endParaRPr lang="en-US"/>
                    </a:p>
                  </a:txBody>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جزء (2) بند (الف) تبصره (3)</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شرکت ملی نفت ایران و شرکت ملی گاز ایران (14.5%)</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kern="100" dirty="0" smtClean="0">
                          <a:effectLst/>
                          <a:latin typeface="Calibri" panose="020F0502020204030204" pitchFamily="34" charset="0"/>
                          <a:ea typeface="Calibri" panose="020F0502020204030204" pitchFamily="34" charset="0"/>
                          <a:cs typeface="B Nazanin" panose="00000400000000000000" pitchFamily="2" charset="-78"/>
                        </a:rPr>
                        <a:t>بند </a:t>
                      </a:r>
                      <a:r>
                        <a:rPr lang="fa-IR" sz="1100" kern="100" dirty="0">
                          <a:effectLst/>
                          <a:latin typeface="Calibri" panose="020F0502020204030204" pitchFamily="34" charset="0"/>
                          <a:ea typeface="Calibri" panose="020F0502020204030204" pitchFamily="34" charset="0"/>
                          <a:cs typeface="B Nazanin" panose="00000400000000000000" pitchFamily="2" charset="-78"/>
                        </a:rPr>
                        <a:t>4 ماده 57 ضوابط اجرایی قانون بودجه 1405، شرایطی برای درصد شرکت نفت مقرر شده است.</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شرکت ملی نفت ایران و شرکت ملی گاز ایران، به ترتیب 15% و 12.4% تعیین شده است.</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just"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03479016"/>
                  </a:ext>
                </a:extLst>
              </a:tr>
              <a:tr h="57704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ردیف های 3-5 و 4-5 مندرج در جدول الزامات منابع قانون بودجه سال 1405</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875091921"/>
                  </a:ext>
                </a:extLst>
              </a:tr>
              <a:tr h="546324">
                <a:tc vMerge="1">
                  <a:txBody>
                    <a:bodyPr/>
                    <a:lstStyle/>
                    <a:p>
                      <a:endParaRPr lang="en-US"/>
                    </a:p>
                  </a:txBody>
                  <a:tcPr/>
                </a:tc>
                <a:tc vMerge="1">
                  <a:txBody>
                    <a:bodyPr/>
                    <a:lstStyle/>
                    <a:p>
                      <a:endParaRPr lang="en-US"/>
                    </a:p>
                  </a:txBody>
                  <a:tcPr/>
                </a:tc>
                <a:tc rowSpan="2">
                  <a:txBody>
                    <a:bodyPr/>
                    <a:lstStyle/>
                    <a:p>
                      <a:pPr marL="0" marR="0" algn="ctr" rtl="1">
                        <a:lnSpc>
                          <a:spcPct val="115000"/>
                        </a:lnSpc>
                        <a:spcBef>
                          <a:spcPts val="0"/>
                        </a:spcBef>
                        <a:spcAft>
                          <a:spcPts val="0"/>
                        </a:spcAft>
                      </a:pPr>
                      <a:r>
                        <a:rPr lang="fa-IR" sz="1100" kern="100">
                          <a:effectLst/>
                          <a:latin typeface="Calibri" panose="020F0502020204030204" pitchFamily="34" charset="0"/>
                          <a:ea typeface="Calibri" panose="020F0502020204030204" pitchFamily="34" charset="0"/>
                          <a:cs typeface="B Nazanin" panose="00000400000000000000" pitchFamily="2" charset="-78"/>
                        </a:rPr>
                        <a:t>جزء (3) بند (الف) تبصره (3)</a:t>
                      </a:r>
                      <a:endParaRPr lang="en-US" sz="1100" kern="10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صندوق توسعه ملی (با احتساب  28%  سهم استقراض دولت از صندوق توسعه جمعا %48)</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بند (3) ماده (57) ضوابط اجرایی قانون بودجه 1405 سهم صندوق 20% است همچنین طبق بند(2) ماده مذکور</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سهم صندوق توسعه ملی (با احتساب 31% سهم استقراض دولت از صندوق توسعه  جمعا 51%)</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بند «ح» ماده (۱۶) قانون احکام دائمی برنامه‌های توسعه کشور مصوب 10/11/1395</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917661469"/>
                  </a:ext>
                </a:extLst>
              </a:tr>
              <a:tr h="115408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بند (37) ماده (1) قانون الزامات(ردیف 1-5  و 5-2مندرج در جدول الزامات منابع قانون بودجه سال 1405</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a:txBody>
                  <a:tcPr marL="41516" marR="415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794826218"/>
                  </a:ext>
                </a:extLst>
              </a:tr>
            </a:tbl>
          </a:graphicData>
        </a:graphic>
      </p:graphicFrame>
    </p:spTree>
    <p:extLst>
      <p:ext uri="{BB962C8B-B14F-4D97-AF65-F5344CB8AC3E}">
        <p14:creationId xmlns:p14="http://schemas.microsoft.com/office/powerpoint/2010/main" val="2775652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حسابداری کل و روابط مالی دولت </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22</a:t>
            </a:fld>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862008119"/>
              </p:ext>
            </p:extLst>
          </p:nvPr>
        </p:nvGraphicFramePr>
        <p:xfrm>
          <a:off x="825190" y="2308504"/>
          <a:ext cx="10098782" cy="2720848"/>
        </p:xfrm>
        <a:graphic>
          <a:graphicData uri="http://schemas.openxmlformats.org/drawingml/2006/table">
            <a:tbl>
              <a:tblPr rtl="1" firstRow="1" firstCol="1" bandRow="1"/>
              <a:tblGrid>
                <a:gridCol w="753441">
                  <a:extLst>
                    <a:ext uri="{9D8B030D-6E8A-4147-A177-3AD203B41FA5}">
                      <a16:colId xmlns:a16="http://schemas.microsoft.com/office/drawing/2014/main" val="3622503250"/>
                    </a:ext>
                  </a:extLst>
                </a:gridCol>
                <a:gridCol w="2065112">
                  <a:extLst>
                    <a:ext uri="{9D8B030D-6E8A-4147-A177-3AD203B41FA5}">
                      <a16:colId xmlns:a16="http://schemas.microsoft.com/office/drawing/2014/main" val="2185930265"/>
                    </a:ext>
                  </a:extLst>
                </a:gridCol>
                <a:gridCol w="1428799">
                  <a:extLst>
                    <a:ext uri="{9D8B030D-6E8A-4147-A177-3AD203B41FA5}">
                      <a16:colId xmlns:a16="http://schemas.microsoft.com/office/drawing/2014/main" val="552245844"/>
                    </a:ext>
                  </a:extLst>
                </a:gridCol>
                <a:gridCol w="1811751">
                  <a:extLst>
                    <a:ext uri="{9D8B030D-6E8A-4147-A177-3AD203B41FA5}">
                      <a16:colId xmlns:a16="http://schemas.microsoft.com/office/drawing/2014/main" val="2694136426"/>
                    </a:ext>
                  </a:extLst>
                </a:gridCol>
                <a:gridCol w="1796797">
                  <a:extLst>
                    <a:ext uri="{9D8B030D-6E8A-4147-A177-3AD203B41FA5}">
                      <a16:colId xmlns:a16="http://schemas.microsoft.com/office/drawing/2014/main" val="1019238593"/>
                    </a:ext>
                  </a:extLst>
                </a:gridCol>
                <a:gridCol w="2242882">
                  <a:extLst>
                    <a:ext uri="{9D8B030D-6E8A-4147-A177-3AD203B41FA5}">
                      <a16:colId xmlns:a16="http://schemas.microsoft.com/office/drawing/2014/main" val="4199400772"/>
                    </a:ext>
                  </a:extLst>
                </a:gridCol>
              </a:tblGrid>
              <a:tr h="565150">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ردیف</a:t>
                      </a:r>
                      <a:endParaRPr lang="en-US" sz="12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موضوع</a:t>
                      </a:r>
                      <a:endParaRPr lang="en-US" sz="12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بند قانونی ذی‌ربط در قانون بودجه سال 1404</a:t>
                      </a:r>
                      <a:endParaRPr lang="en-US" sz="12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رفرنس در قانون بودجه 1405 و ضوابط اجرایی قانون مذکور</a:t>
                      </a:r>
                      <a:endParaRPr lang="en-US" sz="12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سایر قوانین</a:t>
                      </a:r>
                      <a:endParaRPr lang="en-US" sz="1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1000" b="1" kern="1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عملکرد مرکز در سال گذشته و سال جاری</a:t>
                      </a:r>
                      <a:endParaRPr lang="en-US" sz="1000" b="1"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50786846"/>
                  </a:ext>
                </a:extLst>
              </a:tr>
              <a:tr h="1781262">
                <a:tc>
                  <a:txBody>
                    <a:bodyPr/>
                    <a:lstStyle/>
                    <a:p>
                      <a:pPr marL="0" marR="0" algn="ctr" rtl="1">
                        <a:lnSpc>
                          <a:spcPct val="115000"/>
                        </a:lnSpc>
                        <a:spcBef>
                          <a:spcPts val="0"/>
                        </a:spcBef>
                        <a:spcAft>
                          <a:spcPts val="0"/>
                        </a:spcAft>
                      </a:pPr>
                      <a:r>
                        <a:rPr lang="fa-IR" sz="1100" b="0" kern="100" dirty="0">
                          <a:effectLst/>
                          <a:latin typeface="Calibri" panose="020F0502020204030204" pitchFamily="34" charset="0"/>
                          <a:ea typeface="Calibri" panose="020F0502020204030204" pitchFamily="34" charset="0"/>
                          <a:cs typeface="B Nazanin" panose="00000400000000000000" pitchFamily="2" charset="-78"/>
                        </a:rPr>
                        <a:t>2</a:t>
                      </a:r>
                      <a:endParaRPr lang="en-US" sz="1600" b="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نحوه وصول/پرداخت بدهی/طلب پالایشگاه ها و پتروشیمی ها  بابت  مازاد ارزش خوراک فروش رفته بر فرآورده های خریداری شده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بند (ج) و بند (چ) تبصره (3)</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استفاده اعتبارات اسنادی (</a:t>
                      </a:r>
                      <a:r>
                        <a:rPr lang="en-US" sz="1100" kern="100" dirty="0">
                          <a:effectLst/>
                          <a:latin typeface="Calibri" panose="020F0502020204030204" pitchFamily="34" charset="0"/>
                          <a:ea typeface="Calibri" panose="020F0502020204030204" pitchFamily="34" charset="0"/>
                          <a:cs typeface="B Nazanin" panose="00000400000000000000" pitchFamily="2" charset="-78"/>
                        </a:rPr>
                        <a:t>LC</a:t>
                      </a: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r>
                        <a:rPr lang="fa-IR" sz="1100" kern="100" dirty="0" smtClean="0">
                          <a:effectLst/>
                          <a:latin typeface="Calibri" panose="020F0502020204030204" pitchFamily="34" charset="0"/>
                          <a:ea typeface="Calibri" panose="020F0502020204030204" pitchFamily="34" charset="0"/>
                          <a:cs typeface="B Nazanin" panose="00000400000000000000" pitchFamily="2" charset="-78"/>
                        </a:rPr>
                        <a:t>(در </a:t>
                      </a:r>
                      <a:r>
                        <a:rPr lang="fa-IR" sz="1100" kern="100" dirty="0">
                          <a:effectLst/>
                          <a:latin typeface="Calibri" panose="020F0502020204030204" pitchFamily="34" charset="0"/>
                          <a:ea typeface="Calibri" panose="020F0502020204030204" pitchFamily="34" charset="0"/>
                          <a:cs typeface="B Nazanin" panose="00000400000000000000" pitchFamily="2" charset="-78"/>
                        </a:rPr>
                        <a:t>غیر اینصورت صدور مجوز صادرات </a:t>
                      </a:r>
                      <a:r>
                        <a:rPr lang="fa-IR" sz="1100" kern="100" dirty="0" smtClean="0">
                          <a:effectLst/>
                          <a:latin typeface="Calibri" panose="020F0502020204030204" pitchFamily="34" charset="0"/>
                          <a:ea typeface="Calibri" panose="020F0502020204030204" pitchFamily="34" charset="0"/>
                          <a:cs typeface="B Nazanin" panose="00000400000000000000" pitchFamily="2" charset="-78"/>
                        </a:rPr>
                        <a:t>فرآورده)</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ماده 56 ضوابط اجرایی</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ماده (5) آیین نامه اجرایی بند (ج) تبصره (3) قانون بودجه سال 1404</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  دستورالعمل مصوب شورای اقتصاد (تسویه بدهی به پالایشگاه‌ها در صورت عدم تکافوی </a:t>
                      </a:r>
                      <a:r>
                        <a:rPr lang="en-US" sz="1100" kern="100" dirty="0">
                          <a:effectLst/>
                          <a:latin typeface="Calibri" panose="020F0502020204030204" pitchFamily="34" charset="0"/>
                          <a:ea typeface="Calibri" panose="020F0502020204030204" pitchFamily="34" charset="0"/>
                          <a:cs typeface="B Nazanin" panose="00000400000000000000" pitchFamily="2" charset="-78"/>
                        </a:rPr>
                        <a:t>LC</a:t>
                      </a:r>
                      <a:r>
                        <a:rPr lang="en-US" sz="1100" kern="100" dirty="0">
                          <a:effectLst/>
                          <a:latin typeface="B Nazanin" panose="00000400000000000000" pitchFamily="2" charset="-78"/>
                          <a:ea typeface="Calibri" panose="020F0502020204030204" pitchFamily="34" charset="0"/>
                          <a:cs typeface="B Nazanin" panose="00000400000000000000" pitchFamily="2" charset="-78"/>
                        </a:rPr>
                        <a:t> </a:t>
                      </a:r>
                      <a:r>
                        <a:rPr lang="fa-IR" sz="1100" kern="100" dirty="0">
                          <a:effectLst/>
                          <a:latin typeface="B Nazanin" panose="00000400000000000000" pitchFamily="2" charset="-78"/>
                          <a:ea typeface="Calibri" panose="020F0502020204030204" pitchFamily="34" charset="0"/>
                          <a:cs typeface="B Nazanin" panose="00000400000000000000" pitchFamily="2" charset="-78"/>
                        </a:rPr>
                        <a:t>ها در قالب صدور مجوز صادارت فرآورده)</a:t>
                      </a:r>
                      <a:endParaRPr lang="en-US" sz="1600" kern="100" dirty="0">
                        <a:effectLst/>
                        <a:latin typeface="Calibri" panose="020F0502020204030204" pitchFamily="34" charset="0"/>
                        <a:ea typeface="Calibri" panose="020F0502020204030204" pitchFamily="34" charset="0"/>
                        <a:cs typeface="B Nazanin" panose="00000400000000000000" pitchFamily="2" charset="-78"/>
                      </a:endParaRPr>
                    </a:p>
                    <a:p>
                      <a:pPr marL="0" marR="0" algn="justLow" rtl="1">
                        <a:lnSpc>
                          <a:spcPct val="115000"/>
                        </a:lnSpc>
                        <a:spcBef>
                          <a:spcPts val="0"/>
                        </a:spcBef>
                        <a:spcAft>
                          <a:spcPts val="0"/>
                        </a:spcAft>
                      </a:pPr>
                      <a:r>
                        <a:rPr lang="en-US" sz="10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15000"/>
                        </a:lnSpc>
                        <a:spcBef>
                          <a:spcPts val="0"/>
                        </a:spcBef>
                        <a:spcAft>
                          <a:spcPts val="0"/>
                        </a:spcAft>
                      </a:pPr>
                      <a:r>
                        <a:rPr lang="fa-IR" sz="1200" b="1"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1100" b="1" kern="100" dirty="0">
                          <a:effectLst/>
                          <a:latin typeface="Calibri" panose="020F0502020204030204" pitchFamily="34" charset="0"/>
                          <a:ea typeface="Calibri" panose="020F0502020204030204" pitchFamily="34" charset="0"/>
                          <a:cs typeface="B Nazanin" panose="00000400000000000000" pitchFamily="2" charset="-78"/>
                        </a:rPr>
                        <a:t>1- عملکرد سال جاری:</a:t>
                      </a:r>
                      <a:r>
                        <a:rPr lang="fa-IR" sz="1100"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15000"/>
                        </a:lnSpc>
                        <a:spcBef>
                          <a:spcPts val="0"/>
                        </a:spcBef>
                        <a:spcAft>
                          <a:spcPts val="0"/>
                        </a:spcAft>
                      </a:pPr>
                      <a:r>
                        <a:rPr lang="fa-IR" sz="1400" kern="100" dirty="0">
                          <a:effectLst/>
                          <a:latin typeface="Calibri" panose="020F0502020204030204" pitchFamily="34" charset="0"/>
                          <a:ea typeface="Calibri" panose="020F0502020204030204" pitchFamily="34" charset="0"/>
                          <a:cs typeface="B Nazanin" panose="00000400000000000000" pitchFamily="2" charset="-78"/>
                        </a:rPr>
                        <a:t>مشابه عملکرد سال گذشته می‌با</a:t>
                      </a:r>
                      <a:r>
                        <a:rPr lang="fa-IR" sz="1100" kern="100" dirty="0">
                          <a:effectLst/>
                          <a:latin typeface="Calibri" panose="020F0502020204030204" pitchFamily="34" charset="0"/>
                          <a:ea typeface="Calibri" panose="020F0502020204030204" pitchFamily="34" charset="0"/>
                          <a:cs typeface="B Nazanin" panose="00000400000000000000" pitchFamily="2" charset="-78"/>
                        </a:rPr>
                        <a:t>شد. درصورتی که طبق مصوبه شورای اقتصاد جلسه تشکیل شود، طبق ساز و کار مصوبه یاد شده، نسبت به تایید صدور مجوز صادرات به نمایندگی از وزارت متبوع اقدام می‌کنیم.</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15000"/>
                        </a:lnSpc>
                        <a:spcBef>
                          <a:spcPts val="0"/>
                        </a:spcBef>
                        <a:spcAft>
                          <a:spcPts val="0"/>
                        </a:spcAft>
                      </a:pPr>
                      <a:r>
                        <a:rPr lang="fa-IR" sz="1100" b="1" kern="100" dirty="0">
                          <a:effectLst/>
                          <a:latin typeface="Calibri" panose="020F0502020204030204" pitchFamily="34" charset="0"/>
                          <a:ea typeface="Calibri" panose="020F0502020204030204" pitchFamily="34" charset="0"/>
                          <a:cs typeface="B Nazanin" panose="00000400000000000000" pitchFamily="2" charset="-78"/>
                        </a:rPr>
                        <a:t>2-عملکرد سال گذشته:</a:t>
                      </a:r>
                      <a:endParaRPr lang="en-US" sz="1600" b="1"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15000"/>
                        </a:lnSpc>
                        <a:spcBef>
                          <a:spcPts val="0"/>
                        </a:spcBef>
                        <a:spcAft>
                          <a:spcPts val="0"/>
                        </a:spcAft>
                      </a:pPr>
                      <a:r>
                        <a:rPr lang="fa-IR" sz="1100" kern="100" dirty="0">
                          <a:effectLst/>
                          <a:latin typeface="Calibri" panose="020F0502020204030204" pitchFamily="34" charset="0"/>
                          <a:ea typeface="Calibri" panose="020F0502020204030204" pitchFamily="34" charset="0"/>
                          <a:cs typeface="B Nazanin" panose="00000400000000000000" pitchFamily="2" charset="-78"/>
                        </a:rPr>
                        <a:t>در جلسات ذی‌ربط با توجه به الزام مصوبه شورای اقتصاد شرکت کردیم که نهایتا منجر به صدور مجوز صادرات برای تعدادی از پالایشگاه‌ها شد</a:t>
                      </a:r>
                      <a:r>
                        <a:rPr lang="fa-IR" sz="1000" kern="100" dirty="0">
                          <a:effectLst/>
                          <a:latin typeface="Calibri" panose="020F0502020204030204" pitchFamily="34" charset="0"/>
                          <a:ea typeface="Calibri" panose="020F0502020204030204" pitchFamily="34" charset="0"/>
                          <a:cs typeface="B Nazanin" panose="00000400000000000000" pitchFamily="2" charset="-78"/>
                        </a:rPr>
                        <a:t>.</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fa-IR" sz="1000" b="1" kern="100" dirty="0">
                          <a:effectLst/>
                          <a:latin typeface="Calibri" panose="020F0502020204030204" pitchFamily="34" charset="0"/>
                          <a:ea typeface="Calibri" panose="020F0502020204030204" pitchFamily="34" charset="0"/>
                          <a:cs typeface="B Nazanin" panose="00000400000000000000" pitchFamily="2" charset="-78"/>
                        </a:rPr>
                        <a:t> </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6827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04104849"/>
              </p:ext>
            </p:extLst>
          </p:nvPr>
        </p:nvGraphicFramePr>
        <p:xfrm>
          <a:off x="825189" y="5136137"/>
          <a:ext cx="10098783" cy="1576249"/>
        </p:xfrm>
        <a:graphic>
          <a:graphicData uri="http://schemas.openxmlformats.org/drawingml/2006/table">
            <a:tbl>
              <a:tblPr rtl="1" firstRow="1" firstCol="1" bandRow="1"/>
              <a:tblGrid>
                <a:gridCol w="730105">
                  <a:extLst>
                    <a:ext uri="{9D8B030D-6E8A-4147-A177-3AD203B41FA5}">
                      <a16:colId xmlns:a16="http://schemas.microsoft.com/office/drawing/2014/main" val="593922555"/>
                    </a:ext>
                  </a:extLst>
                </a:gridCol>
                <a:gridCol w="2077156">
                  <a:extLst>
                    <a:ext uri="{9D8B030D-6E8A-4147-A177-3AD203B41FA5}">
                      <a16:colId xmlns:a16="http://schemas.microsoft.com/office/drawing/2014/main" val="3625035598"/>
                    </a:ext>
                  </a:extLst>
                </a:gridCol>
                <a:gridCol w="1444978">
                  <a:extLst>
                    <a:ext uri="{9D8B030D-6E8A-4147-A177-3AD203B41FA5}">
                      <a16:colId xmlns:a16="http://schemas.microsoft.com/office/drawing/2014/main" val="3581235198"/>
                    </a:ext>
                  </a:extLst>
                </a:gridCol>
                <a:gridCol w="3601155">
                  <a:extLst>
                    <a:ext uri="{9D8B030D-6E8A-4147-A177-3AD203B41FA5}">
                      <a16:colId xmlns:a16="http://schemas.microsoft.com/office/drawing/2014/main" val="2308750839"/>
                    </a:ext>
                  </a:extLst>
                </a:gridCol>
                <a:gridCol w="2245389">
                  <a:extLst>
                    <a:ext uri="{9D8B030D-6E8A-4147-A177-3AD203B41FA5}">
                      <a16:colId xmlns:a16="http://schemas.microsoft.com/office/drawing/2014/main" val="611651424"/>
                    </a:ext>
                  </a:extLst>
                </a:gridCol>
              </a:tblGrid>
              <a:tr h="395419">
                <a:tc>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ردیف</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موضوع</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بند قانونی ذی‌ربط در قانون بودجه سال 1404</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رفرنس در قانون بودجه 1405 و ضوابط اجرایی قانون مذکور</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عملکرد مرکز در سال گذشته و سال جاری</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25652613"/>
                  </a:ext>
                </a:extLst>
              </a:tr>
              <a:tr h="204996">
                <a:tc rowSpan="4">
                  <a:txBody>
                    <a:bodyPr/>
                    <a:lstStyle/>
                    <a:p>
                      <a:pPr marL="0" marR="0" algn="ctr" rtl="1">
                        <a:lnSpc>
                          <a:spcPct val="115000"/>
                        </a:lnSpc>
                        <a:spcBef>
                          <a:spcPts val="0"/>
                        </a:spcBef>
                        <a:spcAft>
                          <a:spcPts val="0"/>
                        </a:spcAft>
                      </a:pPr>
                      <a:r>
                        <a:rPr lang="fa-IR" sz="800" b="1" kern="100">
                          <a:effectLst/>
                          <a:latin typeface="Calibri" panose="020F0502020204030204" pitchFamily="34" charset="0"/>
                          <a:ea typeface="Calibri" panose="020F0502020204030204" pitchFamily="34" charset="0"/>
                          <a:cs typeface="B Nazanin" panose="00000400000000000000" pitchFamily="2" charset="-78"/>
                        </a:rPr>
                        <a:t>3</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justLow" rtl="1">
                        <a:lnSpc>
                          <a:spcPct val="115000"/>
                        </a:lnSpc>
                        <a:spcBef>
                          <a:spcPts val="0"/>
                        </a:spcBef>
                        <a:spcAft>
                          <a:spcPts val="0"/>
                        </a:spcAft>
                      </a:pPr>
                      <a:r>
                        <a:rPr lang="fa-IR" sz="900" kern="100" dirty="0">
                          <a:effectLst/>
                          <a:latin typeface="Calibri" panose="020F0502020204030204" pitchFamily="34" charset="0"/>
                          <a:ea typeface="Calibri" panose="020F0502020204030204" pitchFamily="34" charset="0"/>
                          <a:cs typeface="B Nazanin" panose="00000400000000000000" pitchFamily="2" charset="-78"/>
                        </a:rPr>
                        <a:t>تادیه/تهاتر بدهی دولت به سازمان تامین اجتماعی، صندوق بیمه تامین اجتماعی کشاورزان، روستائیان، عشایر و سایر صندوق‌های بازنشستگی</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justLow" rtl="1">
                        <a:lnSpc>
                          <a:spcPct val="115000"/>
                        </a:lnSpc>
                        <a:spcBef>
                          <a:spcPts val="0"/>
                        </a:spcBef>
                        <a:spcAft>
                          <a:spcPts val="0"/>
                        </a:spcAft>
                      </a:pPr>
                      <a:r>
                        <a:rPr lang="fa-IR" sz="900" kern="100">
                          <a:effectLst/>
                          <a:latin typeface="Calibri" panose="020F0502020204030204" pitchFamily="34" charset="0"/>
                          <a:ea typeface="Calibri" panose="020F0502020204030204" pitchFamily="34" charset="0"/>
                          <a:cs typeface="B Nazanin" panose="00000400000000000000" pitchFamily="2" charset="-78"/>
                        </a:rPr>
                        <a:t>ردیف3-104000 جدول شماره 8 قانون بودجه سال 1404 کل کشور (185 همت)</a:t>
                      </a:r>
                      <a:r>
                        <a:rPr lang="fa-IR" sz="800" b="1" kern="100">
                          <a:effectLst/>
                          <a:latin typeface="Calibri" panose="020F0502020204030204" pitchFamily="34" charset="0"/>
                          <a:ea typeface="Calibri" panose="020F0502020204030204" pitchFamily="34" charset="0"/>
                          <a:cs typeface="B Nazanin" panose="00000400000000000000" pitchFamily="2" charset="-78"/>
                        </a:rPr>
                        <a:t> </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fa-IR" sz="900" kern="100">
                          <a:effectLst/>
                          <a:latin typeface="Calibri" panose="020F0502020204030204" pitchFamily="34" charset="0"/>
                          <a:ea typeface="Calibri" panose="020F0502020204030204" pitchFamily="34" charset="0"/>
                          <a:cs typeface="B Nazanin" panose="00000400000000000000" pitchFamily="2" charset="-78"/>
                        </a:rPr>
                        <a:t>بند 29 ماده (1) قانون الزا مات </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r" rtl="1">
                        <a:lnSpc>
                          <a:spcPct val="115000"/>
                        </a:lnSpc>
                        <a:spcBef>
                          <a:spcPts val="0"/>
                        </a:spcBef>
                        <a:spcAft>
                          <a:spcPts val="0"/>
                        </a:spcAft>
                      </a:pPr>
                      <a:r>
                        <a:rPr lang="fa-IR" sz="900" b="1" kern="100" dirty="0">
                          <a:effectLst/>
                          <a:latin typeface="Calibri" panose="020F0502020204030204" pitchFamily="34" charset="0"/>
                          <a:ea typeface="Calibri" panose="020F0502020204030204" pitchFamily="34" charset="0"/>
                          <a:cs typeface="B Nazanin" panose="00000400000000000000" pitchFamily="2" charset="-78"/>
                        </a:rPr>
                        <a:t>1-عملکرد سال جاری:</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Bef>
                          <a:spcPts val="0"/>
                        </a:spcBef>
                        <a:spcAft>
                          <a:spcPts val="0"/>
                        </a:spcAft>
                      </a:pPr>
                      <a:r>
                        <a:rPr lang="fa-IR" sz="900" kern="100" dirty="0">
                          <a:effectLst/>
                          <a:latin typeface="Calibri" panose="020F0502020204030204" pitchFamily="34" charset="0"/>
                          <a:ea typeface="Calibri" panose="020F0502020204030204" pitchFamily="34" charset="0"/>
                          <a:cs typeface="B Nazanin" panose="00000400000000000000" pitchFamily="2" charset="-78"/>
                        </a:rPr>
                        <a:t>مشابه عملکرد سال گذشته می‌باشد.</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900" b="1" kern="100" dirty="0">
                          <a:effectLst/>
                          <a:latin typeface="Calibri" panose="020F0502020204030204" pitchFamily="34" charset="0"/>
                          <a:ea typeface="Calibri" panose="020F0502020204030204" pitchFamily="34" charset="0"/>
                          <a:cs typeface="B Nazanin" panose="00000400000000000000" pitchFamily="2" charset="-78"/>
                        </a:rPr>
                        <a:t>2- عملکرد سال گذشته:</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Bef>
                          <a:spcPts val="0"/>
                        </a:spcBef>
                        <a:spcAft>
                          <a:spcPts val="0"/>
                        </a:spcAft>
                      </a:pPr>
                      <a:r>
                        <a:rPr lang="fa-IR" sz="900" kern="100" dirty="0">
                          <a:effectLst/>
                          <a:latin typeface="Calibri" panose="020F0502020204030204" pitchFamily="34" charset="0"/>
                          <a:ea typeface="Calibri" panose="020F0502020204030204" pitchFamily="34" charset="0"/>
                          <a:cs typeface="B Nazanin" panose="00000400000000000000" pitchFamily="2" charset="-78"/>
                        </a:rPr>
                        <a:t>مرکز با دریافت تخصیص‌های سازمان برنامه در خصوص تادیه بدهی سازمان تامین اجتماعی نسبت به ثبت آنها در سیستم حسابداری مرکز اقدام نموده است. (به مبلغ 179 همت)</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9762453"/>
                  </a:ext>
                </a:extLst>
              </a:tr>
              <a:tr h="34489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900" kern="100">
                          <a:effectLst/>
                          <a:latin typeface="Calibri" panose="020F0502020204030204" pitchFamily="34" charset="0"/>
                          <a:ea typeface="Calibri" panose="020F0502020204030204" pitchFamily="34" charset="0"/>
                          <a:cs typeface="B Nazanin" panose="00000400000000000000" pitchFamily="2" charset="-78"/>
                        </a:rPr>
                        <a:t>ردیف 4-5 مندرج در جدول  الزامات مصارف قانون بودجه سال 1405 کل کشور (277 همت برای سازمان تامین اجتماعی)</a:t>
                      </a:r>
                      <a:endParaRPr lang="en-US" sz="1000" kern="10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149019510"/>
                  </a:ext>
                </a:extLst>
              </a:tr>
              <a:tr h="28759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900" kern="100" dirty="0">
                          <a:effectLst/>
                          <a:latin typeface="Calibri" panose="020F0502020204030204" pitchFamily="34" charset="0"/>
                          <a:ea typeface="Calibri" panose="020F0502020204030204" pitchFamily="34" charset="0"/>
                          <a:cs typeface="B Nazanin" panose="00000400000000000000" pitchFamily="2" charset="-78"/>
                        </a:rPr>
                        <a:t>ردیف 830026 جدول شماره 24 </a:t>
                      </a:r>
                      <a:r>
                        <a:rPr lang="fa-IR" sz="900" kern="100" dirty="0" smtClean="0">
                          <a:effectLst/>
                          <a:latin typeface="Calibri" panose="020F0502020204030204" pitchFamily="34" charset="0"/>
                          <a:ea typeface="Calibri" panose="020F0502020204030204" pitchFamily="34" charset="0"/>
                          <a:cs typeface="B Nazanin" panose="00000400000000000000" pitchFamily="2" charset="-78"/>
                        </a:rPr>
                        <a:t>قانون </a:t>
                      </a:r>
                      <a:r>
                        <a:rPr lang="fa-IR" sz="900" kern="100" dirty="0">
                          <a:effectLst/>
                          <a:latin typeface="Calibri" panose="020F0502020204030204" pitchFamily="34" charset="0"/>
                          <a:ea typeface="Calibri" panose="020F0502020204030204" pitchFamily="34" charset="0"/>
                          <a:cs typeface="B Nazanin" panose="00000400000000000000" pitchFamily="2" charset="-78"/>
                        </a:rPr>
                        <a:t>بودجه سال 1405 کل کشور (حدود 10 همت برای  صندوق بیمه تامین اجتماعی کشاورزان، روستائیان )</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129119380"/>
                  </a:ext>
                </a:extLst>
              </a:tr>
              <a:tr h="30235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justLow" rtl="1">
                        <a:lnSpc>
                          <a:spcPct val="115000"/>
                        </a:lnSpc>
                        <a:spcBef>
                          <a:spcPts val="0"/>
                        </a:spcBef>
                        <a:spcAft>
                          <a:spcPts val="0"/>
                        </a:spcAft>
                      </a:pPr>
                      <a:r>
                        <a:rPr lang="fa-IR" sz="900" kern="100" dirty="0">
                          <a:effectLst/>
                          <a:latin typeface="Calibri" panose="020F0502020204030204" pitchFamily="34" charset="0"/>
                          <a:ea typeface="Calibri" panose="020F0502020204030204" pitchFamily="34" charset="0"/>
                          <a:cs typeface="B Nazanin" panose="00000400000000000000" pitchFamily="2" charset="-78"/>
                        </a:rPr>
                        <a:t>ردیف 830027 جدول شماره 24 </a:t>
                      </a:r>
                      <a:r>
                        <a:rPr lang="fa-IR" sz="900" kern="100" dirty="0" smtClean="0">
                          <a:effectLst/>
                          <a:latin typeface="Calibri" panose="020F0502020204030204" pitchFamily="34" charset="0"/>
                          <a:ea typeface="Calibri" panose="020F0502020204030204" pitchFamily="34" charset="0"/>
                          <a:cs typeface="B Nazanin" panose="00000400000000000000" pitchFamily="2" charset="-78"/>
                        </a:rPr>
                        <a:t>قانون </a:t>
                      </a:r>
                      <a:r>
                        <a:rPr lang="fa-IR" sz="900" kern="100" dirty="0">
                          <a:effectLst/>
                          <a:latin typeface="Calibri" panose="020F0502020204030204" pitchFamily="34" charset="0"/>
                          <a:ea typeface="Calibri" panose="020F0502020204030204" pitchFamily="34" charset="0"/>
                          <a:cs typeface="B Nazanin" panose="00000400000000000000" pitchFamily="2" charset="-78"/>
                        </a:rPr>
                        <a:t>بودجه سال 1405 کل کشور (حدود 5 همت برای سایر صندوق‌های بازنشستگی )</a:t>
                      </a:r>
                      <a:endParaRPr lang="en-US" sz="1000" kern="100" dirty="0">
                        <a:effectLst/>
                        <a:latin typeface="Calibri" panose="020F0502020204030204" pitchFamily="34" charset="0"/>
                        <a:ea typeface="Calibri" panose="020F0502020204030204" pitchFamily="34" charset="0"/>
                        <a:cs typeface="Arial" panose="020B0604020202020204" pitchFamily="34" charset="0"/>
                      </a:endParaRPr>
                    </a:p>
                  </a:txBody>
                  <a:tcPr marL="57396" marR="57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676437388"/>
                  </a:ext>
                </a:extLst>
              </a:tr>
            </a:tbl>
          </a:graphicData>
        </a:graphic>
      </p:graphicFrame>
    </p:spTree>
    <p:extLst>
      <p:ext uri="{BB962C8B-B14F-4D97-AF65-F5344CB8AC3E}">
        <p14:creationId xmlns:p14="http://schemas.microsoft.com/office/powerpoint/2010/main" val="11000322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گزارشگری بدهی‌ها و مطالبات عمومی</a:t>
            </a:r>
            <a:r>
              <a:rPr lang="fa-IR" sz="3200" b="1" dirty="0">
                <a:latin typeface="Times New Roman" panose="02020603050405020304" pitchFamily="18" charset="0"/>
                <a:ea typeface="Times New Roman" panose="02020603050405020304" pitchFamily="18" charset="0"/>
                <a:cs typeface="B Titr" panose="00000700000000000000" pitchFamily="2" charset="-78"/>
              </a:rPr>
              <a:t> </a:t>
            </a:r>
            <a:endParaRPr lang="en-US" sz="3200" dirty="0"/>
          </a:p>
        </p:txBody>
      </p:sp>
      <p:sp>
        <p:nvSpPr>
          <p:cNvPr id="3" name="Content Placeholder 2"/>
          <p:cNvSpPr>
            <a:spLocks noGrp="1"/>
          </p:cNvSpPr>
          <p:nvPr>
            <p:ph idx="1"/>
          </p:nvPr>
        </p:nvSpPr>
        <p:spPr>
          <a:xfrm>
            <a:off x="524107" y="2408663"/>
            <a:ext cx="11140069" cy="4237464"/>
          </a:xfrm>
        </p:spPr>
        <p:txBody>
          <a:bodyPr>
            <a:normAutofit fontScale="92500" lnSpcReduction="10000"/>
          </a:bodyPr>
          <a:lstStyle/>
          <a:p>
            <a:pPr algn="just" rtl="1"/>
            <a:r>
              <a:rPr lang="fa-IR" sz="2600" b="1" dirty="0">
                <a:latin typeface="Times New Roman" panose="02020603050405020304" pitchFamily="18" charset="0"/>
                <a:ea typeface="Times New Roman" panose="02020603050405020304" pitchFamily="18" charset="0"/>
                <a:cs typeface="B Titr" panose="00000700000000000000" pitchFamily="2" charset="-78"/>
              </a:rPr>
              <a:t>دستورالعمل اجرایی ماده (68) ضوابط اجرایی قانون بودجه سال 1405 کل کشور موضوع تصویبنامه شماره 203336/ت64000هـ مورخ 26/12/1404 هیات وزیران</a:t>
            </a:r>
            <a:r>
              <a:rPr lang="fa-IR" sz="2600" b="1" dirty="0">
                <a:latin typeface="Times New Roman" panose="02020603050405020304" pitchFamily="18" charset="0"/>
                <a:ea typeface="Times New Roman" panose="02020603050405020304" pitchFamily="18" charset="0"/>
                <a:cs typeface="Cambria" panose="02040503050406030204" pitchFamily="18" charset="0"/>
              </a:rPr>
              <a:t>:</a:t>
            </a:r>
            <a:r>
              <a:rPr lang="fa-IR" sz="2600" b="1" dirty="0" smtClean="0">
                <a:cs typeface="B Nazanin" panose="00000400000000000000" pitchFamily="2" charset="-78"/>
              </a:rPr>
              <a:t> </a:t>
            </a:r>
          </a:p>
          <a:p>
            <a:pPr marL="0" indent="0" algn="just" rtl="1">
              <a:lnSpc>
                <a:spcPct val="126000"/>
              </a:lnSpc>
              <a:spcBef>
                <a:spcPts val="0"/>
              </a:spcBef>
              <a:spcAft>
                <a:spcPts val="800"/>
              </a:spcAft>
              <a:buNone/>
            </a:pPr>
            <a:r>
              <a:rPr lang="fa-IR" sz="2200" dirty="0">
                <a:cs typeface="B Nazanin" panose="00000400000000000000" pitchFamily="2" charset="-78"/>
              </a:rPr>
              <a:t>بر اساس چارچوب و سازوکار اجرایی موضوع ماده (68) ضوابط اجرایی قانون بودجه سال 1405 کل کشور (موضوع تصویبنامه شماره 203336/ت64000هـ مورخ 26/12/1404 هیات وزیران)؛ مبنی بر تعیین مرجع رسیدگی به بدهی‌ها و مطالبات دولت موضوع حکم بند (پ) ماده (1) قانون رفع موانع تولید رقابت‌پذیر و ارتقای نظام مالی کشور مصوب 1394 (اعم از اقلام دستگاهی و فرادستگاهی) و تهیه گزارش سالانه موضوع حکم اخیرالذکر می‌باشد؛ که به صورت مشترک توسط وزارت امور اقتصادی و دارایی و سـازمان برنامه و بودجه کشور کلیه دستگاه‌های اجرایی موضوع ماده (5) قانون مدیریت خدمات کشوری – مصوب 1386- موظفند براساس اعلام وزارت اموراقتصادی و دارایی (خزانه‌داری کل کشور) و الزامات و تکالیف مقرر در ماده (1) قانون رفع موانع تولید رقابت‌پذیر و ارتقای نظام مالی کشور، آیین نامه اجرایی آن و بخشنامه‌های صادره مربوط اقدامات لازم را در چارچوب این دستورالعمل معمول نمایند. ذیحسابان و مدیران امور مالی دستگاه­های اجرایی مکلفند در راستای وظایف قانونی خود، اقلام بدهی‌ها و مطالبات واحد گزارشگر ذی­ربط را شناسایی و اطلاعات آن را مطابق ترتیبات مقرر در بخشنامه‌های صادره وزارت اموراقتصادی و دارایی (خزانه داری کل کشور) از طریق سامانه سمادنو ارسال نمایند.</a:t>
            </a:r>
            <a:endParaRPr lang="en-US" sz="2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23</a:t>
            </a:fld>
            <a:endParaRPr lang="en-US" dirty="0"/>
          </a:p>
        </p:txBody>
      </p:sp>
    </p:spTree>
    <p:extLst>
      <p:ext uri="{BB962C8B-B14F-4D97-AF65-F5344CB8AC3E}">
        <p14:creationId xmlns:p14="http://schemas.microsoft.com/office/powerpoint/2010/main" val="25289323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گزارشگری بدهی‌ها و مطالبات عمومی</a:t>
            </a:r>
            <a:r>
              <a:rPr lang="fa-IR" sz="3200" b="1" dirty="0">
                <a:latin typeface="Times New Roman" panose="02020603050405020304" pitchFamily="18" charset="0"/>
                <a:ea typeface="Times New Roman" panose="02020603050405020304" pitchFamily="18" charset="0"/>
                <a:cs typeface="B Titr" panose="00000700000000000000" pitchFamily="2" charset="-78"/>
              </a:rPr>
              <a:t> </a:t>
            </a:r>
            <a:endParaRPr lang="en-US" sz="3200" dirty="0"/>
          </a:p>
        </p:txBody>
      </p:sp>
      <p:sp>
        <p:nvSpPr>
          <p:cNvPr id="3" name="Content Placeholder 2"/>
          <p:cNvSpPr>
            <a:spLocks noGrp="1"/>
          </p:cNvSpPr>
          <p:nvPr>
            <p:ph idx="1"/>
          </p:nvPr>
        </p:nvSpPr>
        <p:spPr>
          <a:xfrm>
            <a:off x="524107" y="2408662"/>
            <a:ext cx="11140069" cy="4304371"/>
          </a:xfrm>
        </p:spPr>
        <p:txBody>
          <a:bodyPr>
            <a:normAutofit fontScale="92500" lnSpcReduction="20000"/>
          </a:bodyPr>
          <a:lstStyle/>
          <a:p>
            <a:pPr marL="0" indent="0" algn="just" rtl="1">
              <a:lnSpc>
                <a:spcPct val="126000"/>
              </a:lnSpc>
              <a:spcBef>
                <a:spcPts val="0"/>
              </a:spcBef>
              <a:spcAft>
                <a:spcPts val="800"/>
              </a:spcAft>
              <a:buNone/>
            </a:pPr>
            <a:r>
              <a:rPr lang="fa-IR" sz="2000" dirty="0" smtClean="0">
                <a:cs typeface="B Nazanin" panose="00000400000000000000" pitchFamily="2" charset="-78"/>
              </a:rPr>
              <a:t>* ارقام </a:t>
            </a:r>
            <a:r>
              <a:rPr lang="fa-IR" sz="2000" dirty="0">
                <a:cs typeface="B Nazanin" panose="00000400000000000000" pitchFamily="2" charset="-78"/>
              </a:rPr>
              <a:t>بدهی و طلب ثبت شده توسط دستگاه اجرایی در سامانه سماد نو مرکز مدیریت بدهی‌های عمومی و روابط مالی دولت پس از بررسی در گزارشات مربوط از جمله گزارش سالانه بدهی ها و مطالبات دولت موضوع حکم بند (پ) ماده (1) قانون رفع موانع تولید رقابت پذیر و ارتقای نظام مالی کشور لحاظ می‌شود. همچنین اقلام بدهی‌ها و مطالبات فرادستگاهی دولت موضوع بخش (ب) جدول فوق، پس از طی مراحل رسیدگی، حسابرسی و تایید مربوط با رعایت الزامات و ترتیبات شیوه‌نامه اجرایی مربوط، توسط خزانه‌داری کل کشور (مرکز مدیریت بدهی‌های عمومی و روابط مالی دولت) در سامانه حسابداری مربوط ثبت و مانده آن ضمن ثبت در سامانه سماد نو، در گزارش اخیرالذکر منظور می‌شود. ترتیبات و الزامات تهیه گزارش موضوع حکم بند (پ) ماده (1) قانون رفع موانع تولید رقابت پذیر و ارتقای نظام مالی کشور طبق این دستورالعمل بوده و در موعد مقرر به مجلس شورای اسلامی ارایه خواهد شد.</a:t>
            </a:r>
          </a:p>
          <a:p>
            <a:pPr marL="0" indent="0" algn="just" rtl="1">
              <a:lnSpc>
                <a:spcPct val="116000"/>
              </a:lnSpc>
              <a:spcBef>
                <a:spcPts val="0"/>
              </a:spcBef>
              <a:spcAft>
                <a:spcPts val="800"/>
              </a:spcAft>
              <a:buNone/>
            </a:pPr>
            <a:r>
              <a:rPr lang="fa-IR" sz="2000" dirty="0" smtClean="0">
                <a:cs typeface="B Nazanin" panose="00000400000000000000" pitchFamily="2" charset="-78"/>
              </a:rPr>
              <a:t>*  </a:t>
            </a:r>
            <a:r>
              <a:rPr lang="fa-IR" sz="2000" dirty="0">
                <a:cs typeface="B Nazanin" panose="00000400000000000000" pitchFamily="2" charset="-78"/>
              </a:rPr>
              <a:t>شمول این دستورالعمل از حیث اجرای حکم بند (پ) ماده (1) قانون رفع موانع تولید رقابت‌پذیر و ارتقای نظام مالی کشور و آیین نامه اجرایی آن، صرفاً بر دولت شامل وزارتخانه­ها، موسسات دولتی، دستگاه‌های اجرایی محلی، طرح­های تملک دارایی های سرمایه­ای (منابع عمومی شرکت­های دولتی و موسسات و نهادهای عمومی غیردولتی) می‌باشد. بدهی‌ها و مطالبات مربوط به منابع داخلی شرکت‌های دولتی و منابع داخلی موسسات و نهادهای عمومی غیردولتی، مشمول مفاد این دستورالعمل نبوده و لیکن در اجرای حکم ماده (2) آیین‌نامه اجرایی ماده (1) قانون رفع موانع تولید رقابت پذیر و ارتقای نظام مالی کشور و همچنین تهیه گزارش‌های پایداری بدهی عمومی و گزارش نسبت بدهی موضوع حکم ماده (24) قانون برنامه هفتم پیشرفت جمهوری اسلامی ایران و آیین نامه اجرایی مربوط مکلف به ارائه گزارشات فصلی و سالانه منابع داخلی در مواعد مقرر می‌باشند.</a:t>
            </a:r>
            <a:endParaRPr lang="en-US" sz="2000" dirty="0">
              <a:cs typeface="B Nazanin" panose="00000400000000000000" pitchFamily="2" charset="-78"/>
            </a:endParaRPr>
          </a:p>
          <a:p>
            <a:pPr algn="just" rtl="1">
              <a:buFont typeface="Arial" panose="020B0604020202020204" pitchFamily="34" charset="0"/>
              <a:buChar char="•"/>
            </a:pPr>
            <a:endParaRPr lang="en-US" sz="22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24</a:t>
            </a:fld>
            <a:endParaRPr lang="en-US" dirty="0"/>
          </a:p>
        </p:txBody>
      </p:sp>
    </p:spTree>
    <p:extLst>
      <p:ext uri="{BB962C8B-B14F-4D97-AF65-F5344CB8AC3E}">
        <p14:creationId xmlns:p14="http://schemas.microsoft.com/office/powerpoint/2010/main" val="195101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گزارشگری بدهی‌ها و مطالبات عمومی</a:t>
            </a:r>
            <a:r>
              <a:rPr lang="fa-IR" sz="3200" b="1" dirty="0">
                <a:latin typeface="Times New Roman" panose="02020603050405020304" pitchFamily="18" charset="0"/>
                <a:ea typeface="Times New Roman" panose="02020603050405020304" pitchFamily="18" charset="0"/>
                <a:cs typeface="B Titr" panose="00000700000000000000" pitchFamily="2" charset="-78"/>
              </a:rPr>
              <a:t> </a:t>
            </a:r>
            <a:endParaRPr lang="en-US"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97423998"/>
              </p:ext>
            </p:extLst>
          </p:nvPr>
        </p:nvGraphicFramePr>
        <p:xfrm>
          <a:off x="446591" y="2223159"/>
          <a:ext cx="11239886" cy="4422967"/>
        </p:xfrm>
        <a:graphic>
          <a:graphicData uri="http://schemas.openxmlformats.org/drawingml/2006/table">
            <a:tbl>
              <a:tblPr rtl="1" firstRow="1" firstCol="1" bandRow="1">
                <a:tableStyleId>{5C22544A-7EE6-4342-B048-85BDC9FD1C3A}</a:tableStyleId>
              </a:tblPr>
              <a:tblGrid>
                <a:gridCol w="568712">
                  <a:extLst>
                    <a:ext uri="{9D8B030D-6E8A-4147-A177-3AD203B41FA5}">
                      <a16:colId xmlns:a16="http://schemas.microsoft.com/office/drawing/2014/main" val="662115555"/>
                    </a:ext>
                  </a:extLst>
                </a:gridCol>
                <a:gridCol w="6646127">
                  <a:extLst>
                    <a:ext uri="{9D8B030D-6E8A-4147-A177-3AD203B41FA5}">
                      <a16:colId xmlns:a16="http://schemas.microsoft.com/office/drawing/2014/main" val="704146300"/>
                    </a:ext>
                  </a:extLst>
                </a:gridCol>
                <a:gridCol w="4025047">
                  <a:extLst>
                    <a:ext uri="{9D8B030D-6E8A-4147-A177-3AD203B41FA5}">
                      <a16:colId xmlns:a16="http://schemas.microsoft.com/office/drawing/2014/main" val="2701026544"/>
                    </a:ext>
                  </a:extLst>
                </a:gridCol>
              </a:tblGrid>
              <a:tr h="354600">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ردیف</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شرح اقلام</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مرجع رسیدگی و تایید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3368700179"/>
                  </a:ext>
                </a:extLst>
              </a:tr>
              <a:tr h="354600">
                <a:tc gridSpan="3">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الف- اقلام بدهی ها و مطالبات دولت در سطح دستگاههای اجرایی (اقلام دستگاهی)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67884730"/>
                  </a:ext>
                </a:extLst>
              </a:tr>
              <a:tr h="699482">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1</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بدهی‌ها/مطالبات وزارتخانه‌ها، مؤسسات دولتی (و دستگاه‌های اجرایی </a:t>
                      </a:r>
                      <a:r>
                        <a:rPr lang="fa-IR" sz="2000" dirty="0" smtClean="0">
                          <a:effectLst/>
                          <a:cs typeface="B Nazanin" panose="00000400000000000000" pitchFamily="2" charset="-78"/>
                        </a:rPr>
                        <a:t>محلی)</a:t>
                      </a:r>
                      <a:br>
                        <a:rPr lang="fa-IR" sz="2000" dirty="0" smtClean="0">
                          <a:effectLst/>
                          <a:cs typeface="B Nazanin" panose="00000400000000000000" pitchFamily="2" charset="-78"/>
                        </a:rPr>
                      </a:br>
                      <a:r>
                        <a:rPr lang="fa-IR" sz="2000" dirty="0" smtClean="0">
                          <a:effectLst/>
                          <a:cs typeface="B Nazanin" panose="00000400000000000000" pitchFamily="2" charset="-78"/>
                        </a:rPr>
                        <a:t>و </a:t>
                      </a:r>
                      <a:r>
                        <a:rPr lang="fa-IR" sz="2000" dirty="0">
                          <a:effectLst/>
                          <a:cs typeface="B Nazanin" panose="00000400000000000000" pitchFamily="2" charset="-78"/>
                        </a:rPr>
                        <a:t>طرح‌های تملک دارایی‌های </a:t>
                      </a:r>
                      <a:r>
                        <a:rPr lang="fa-IR" sz="2000" dirty="0" smtClean="0">
                          <a:effectLst/>
                          <a:cs typeface="B Nazanin" panose="00000400000000000000" pitchFamily="2" charset="-78"/>
                        </a:rPr>
                        <a:t>سرمایه‌ای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رییس دستگاه اجرایی/مقام </a:t>
                      </a:r>
                      <a:r>
                        <a:rPr lang="fa-IR" sz="2000" dirty="0" smtClean="0">
                          <a:effectLst/>
                          <a:cs typeface="B Nazanin" panose="00000400000000000000" pitchFamily="2" charset="-78"/>
                        </a:rPr>
                        <a:t>مجاز</a:t>
                      </a:r>
                      <a:br>
                        <a:rPr lang="fa-IR" sz="2000" dirty="0" smtClean="0">
                          <a:effectLst/>
                          <a:cs typeface="B Nazanin" panose="00000400000000000000" pitchFamily="2" charset="-78"/>
                        </a:rPr>
                      </a:br>
                      <a:r>
                        <a:rPr lang="fa-IR" sz="2000" dirty="0" smtClean="0">
                          <a:effectLst/>
                          <a:cs typeface="B Nazanin" panose="00000400000000000000" pitchFamily="2" charset="-78"/>
                        </a:rPr>
                        <a:t>و ذیحساب/مدیرمالی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2391870490"/>
                  </a:ext>
                </a:extLst>
              </a:tr>
              <a:tr h="354600">
                <a:tc gridSpan="3">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ب- اقلام بدهی ها و مطالبات دولت (فاقد دستگاه اجرایی مشخص یا اقلام فرادستگاهی)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5988586"/>
                  </a:ext>
                </a:extLst>
              </a:tr>
              <a:tr h="638354">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1</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بدهی/طلب دولت به/از بانک مرکزی جمهوری اسلامی ایران که مربوط به دستگاه اجرایی خاصی نباشد.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هیات نظار بانک مرکزی جمهوری اسلامی </a:t>
                      </a:r>
                      <a:r>
                        <a:rPr lang="fa-IR" sz="2000" dirty="0" smtClean="0">
                          <a:effectLst/>
                          <a:cs typeface="B Nazanin" panose="00000400000000000000" pitchFamily="2" charset="-78"/>
                        </a:rPr>
                        <a:t>ایران</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131195607"/>
                  </a:ext>
                </a:extLst>
              </a:tr>
              <a:tr h="354600">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2</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40005" algn="ctr" rtl="1">
                        <a:spcBef>
                          <a:spcPts val="0"/>
                        </a:spcBef>
                        <a:spcAft>
                          <a:spcPts val="0"/>
                        </a:spcAft>
                        <a:tabLst>
                          <a:tab pos="4340225" algn="r"/>
                        </a:tabLst>
                      </a:pPr>
                      <a:r>
                        <a:rPr lang="fa-IR" sz="2000" dirty="0">
                          <a:effectLst/>
                          <a:cs typeface="B Nazanin" panose="00000400000000000000" pitchFamily="2" charset="-78"/>
                        </a:rPr>
                        <a:t>بدهی/طلب دولت به/از صندوق توسعه ملی که مربوط به دستگاه اجرایی خاصی نباشد.</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هیات نظارت صندوق توسعه </a:t>
                      </a:r>
                      <a:r>
                        <a:rPr lang="fa-IR" sz="2000" dirty="0" smtClean="0">
                          <a:effectLst/>
                          <a:cs typeface="B Nazanin" panose="00000400000000000000" pitchFamily="2" charset="-78"/>
                        </a:rPr>
                        <a:t>ملی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672506417"/>
                  </a:ext>
                </a:extLst>
              </a:tr>
              <a:tr h="354600">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3</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بدهی دولت بابت انتشار و صدور انواع اوراق مالی اسلامی و اوراق تسویه خزانه</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خزانه­داری کل کشور </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667208258"/>
                  </a:ext>
                </a:extLst>
              </a:tr>
              <a:tr h="638354">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4</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مطالبات دولت بابت وام موضوع ماده (32) قانون برنامه و بودجه و سود سهام شرکت‌های دولتی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خزانه­داری کل کشور </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2220108611"/>
                  </a:ext>
                </a:extLst>
              </a:tr>
              <a:tr h="354600">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5</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مطالبات دولت بابت حساب ذخیره ارزی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smtClean="0">
                          <a:effectLst/>
                          <a:cs typeface="B Nazanin" panose="00000400000000000000" pitchFamily="2" charset="-78"/>
                        </a:rPr>
                        <a:t>مبالغ </a:t>
                      </a:r>
                      <a:r>
                        <a:rPr lang="fa-IR" sz="2000" dirty="0">
                          <a:effectLst/>
                          <a:cs typeface="B Nazanin" panose="00000400000000000000" pitchFamily="2" charset="-78"/>
                        </a:rPr>
                        <a:t>اعلامی توسط بانک مرکزی </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631422271"/>
                  </a:ext>
                </a:extLst>
              </a:tr>
              <a:tr h="319177">
                <a:tc>
                  <a:txBody>
                    <a:bodyPr/>
                    <a:lstStyle/>
                    <a:p>
                      <a:pPr marL="0" marR="40005" algn="ctr" rtl="1">
                        <a:spcBef>
                          <a:spcPts val="0"/>
                        </a:spcBef>
                        <a:spcAft>
                          <a:spcPts val="0"/>
                        </a:spcAft>
                        <a:tabLst>
                          <a:tab pos="4340225" algn="r"/>
                        </a:tabLst>
                      </a:pPr>
                      <a:r>
                        <a:rPr lang="fa-IR" sz="2000">
                          <a:effectLst/>
                          <a:cs typeface="B Nazanin" panose="00000400000000000000" pitchFamily="2" charset="-78"/>
                        </a:rPr>
                        <a:t>6</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سایر اقلام بدهی‌ها و مطالبات فرادستگاهی </a:t>
                      </a:r>
                      <a:r>
                        <a:rPr lang="fa-IR" sz="2000" dirty="0" smtClean="0">
                          <a:effectLst/>
                          <a:cs typeface="B Nazanin" panose="00000400000000000000" pitchFamily="2" charset="-78"/>
                        </a:rPr>
                        <a:t>دولت</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tc>
                  <a:txBody>
                    <a:bodyPr/>
                    <a:lstStyle/>
                    <a:p>
                      <a:pPr marL="0" marR="39370" algn="ctr" rtl="1">
                        <a:spcBef>
                          <a:spcPts val="0"/>
                        </a:spcBef>
                        <a:spcAft>
                          <a:spcPts val="0"/>
                        </a:spcAft>
                        <a:tabLst>
                          <a:tab pos="4340225" algn="r"/>
                        </a:tabLst>
                      </a:pPr>
                      <a:r>
                        <a:rPr lang="fa-IR" sz="2000" dirty="0">
                          <a:effectLst/>
                          <a:cs typeface="B Nazanin" panose="00000400000000000000" pitchFamily="2" charset="-78"/>
                        </a:rPr>
                        <a:t>سازمان </a:t>
                      </a:r>
                      <a:r>
                        <a:rPr lang="fa-IR" sz="2000" dirty="0" smtClean="0">
                          <a:effectLst/>
                          <a:cs typeface="B Nazanin" panose="00000400000000000000" pitchFamily="2" charset="-78"/>
                        </a:rPr>
                        <a:t>حسابرسی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39186" marR="39186" marT="0" marB="0" anchor="ctr"/>
                </a:tc>
                <a:extLst>
                  <a:ext uri="{0D108BD9-81ED-4DB2-BD59-A6C34878D82A}">
                    <a16:rowId xmlns:a16="http://schemas.microsoft.com/office/drawing/2014/main" val="2201772627"/>
                  </a:ext>
                </a:extLst>
              </a:tr>
            </a:tbl>
          </a:graphicData>
        </a:graphic>
      </p:graphicFrame>
      <p:sp>
        <p:nvSpPr>
          <p:cNvPr id="4" name="Slide Number Placeholder 3"/>
          <p:cNvSpPr>
            <a:spLocks noGrp="1"/>
          </p:cNvSpPr>
          <p:nvPr>
            <p:ph type="sldNum" sz="quarter" idx="12"/>
          </p:nvPr>
        </p:nvSpPr>
        <p:spPr/>
        <p:txBody>
          <a:bodyPr/>
          <a:lstStyle/>
          <a:p>
            <a:fld id="{D78C462C-2690-40D2-8B65-86B36932F15F}" type="slidenum">
              <a:rPr lang="en-US" smtClean="0"/>
              <a:t>25</a:t>
            </a:fld>
            <a:endParaRPr lang="en-US" dirty="0"/>
          </a:p>
        </p:txBody>
      </p:sp>
    </p:spTree>
    <p:extLst>
      <p:ext uri="{BB962C8B-B14F-4D97-AF65-F5344CB8AC3E}">
        <p14:creationId xmlns:p14="http://schemas.microsoft.com/office/powerpoint/2010/main" val="16122584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گزارشگری بدهی‌ها و مطالبات عمومی</a:t>
            </a:r>
            <a:r>
              <a:rPr lang="fa-IR" sz="3200" b="1" dirty="0">
                <a:latin typeface="Times New Roman" panose="02020603050405020304" pitchFamily="18" charset="0"/>
                <a:ea typeface="Times New Roman" panose="02020603050405020304" pitchFamily="18" charset="0"/>
                <a:cs typeface="B Titr" panose="00000700000000000000" pitchFamily="2" charset="-78"/>
              </a:rPr>
              <a:t> </a:t>
            </a:r>
            <a:endParaRPr lang="en-US" sz="3200" dirty="0"/>
          </a:p>
        </p:txBody>
      </p:sp>
      <p:sp>
        <p:nvSpPr>
          <p:cNvPr id="4" name="Slide Number Placeholder 3"/>
          <p:cNvSpPr>
            <a:spLocks noGrp="1"/>
          </p:cNvSpPr>
          <p:nvPr>
            <p:ph type="sldNum" sz="quarter" idx="12"/>
          </p:nvPr>
        </p:nvSpPr>
        <p:spPr/>
        <p:txBody>
          <a:bodyPr/>
          <a:lstStyle/>
          <a:p>
            <a:fld id="{D78C462C-2690-40D2-8B65-86B36932F15F}" type="slidenum">
              <a:rPr lang="en-US" smtClean="0"/>
              <a:t>26</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74531876"/>
              </p:ext>
            </p:extLst>
          </p:nvPr>
        </p:nvGraphicFramePr>
        <p:xfrm>
          <a:off x="475778" y="2158883"/>
          <a:ext cx="11255300" cy="4657725"/>
        </p:xfrm>
        <a:graphic>
          <a:graphicData uri="http://schemas.openxmlformats.org/drawingml/2006/table">
            <a:tbl>
              <a:tblPr rtl="1">
                <a:tableStyleId>{5C22544A-7EE6-4342-B048-85BDC9FD1C3A}</a:tableStyleId>
              </a:tblPr>
              <a:tblGrid>
                <a:gridCol w="2364054">
                  <a:extLst>
                    <a:ext uri="{9D8B030D-6E8A-4147-A177-3AD203B41FA5}">
                      <a16:colId xmlns:a16="http://schemas.microsoft.com/office/drawing/2014/main" val="3338630935"/>
                    </a:ext>
                  </a:extLst>
                </a:gridCol>
                <a:gridCol w="3468029">
                  <a:extLst>
                    <a:ext uri="{9D8B030D-6E8A-4147-A177-3AD203B41FA5}">
                      <a16:colId xmlns:a16="http://schemas.microsoft.com/office/drawing/2014/main" val="1795209407"/>
                    </a:ext>
                  </a:extLst>
                </a:gridCol>
                <a:gridCol w="2687444">
                  <a:extLst>
                    <a:ext uri="{9D8B030D-6E8A-4147-A177-3AD203B41FA5}">
                      <a16:colId xmlns:a16="http://schemas.microsoft.com/office/drawing/2014/main" val="327985046"/>
                    </a:ext>
                  </a:extLst>
                </a:gridCol>
                <a:gridCol w="2735773">
                  <a:extLst>
                    <a:ext uri="{9D8B030D-6E8A-4147-A177-3AD203B41FA5}">
                      <a16:colId xmlns:a16="http://schemas.microsoft.com/office/drawing/2014/main" val="2702870587"/>
                    </a:ext>
                  </a:extLst>
                </a:gridCol>
              </a:tblGrid>
              <a:tr h="285750">
                <a:tc gridSpan="4">
                  <a:txBody>
                    <a:bodyPr/>
                    <a:lstStyle/>
                    <a:p>
                      <a:pPr algn="ctr" rtl="1" fontAlgn="ctr"/>
                      <a:r>
                        <a:rPr lang="ar-SA" sz="2400" u="none" strike="noStrike" dirty="0">
                          <a:effectLst/>
                          <a:cs typeface="B Nazanin" panose="00000400000000000000" pitchFamily="2" charset="-78"/>
                        </a:rPr>
                        <a:t>گزارش بدهی­های </a:t>
                      </a:r>
                      <a:r>
                        <a:rPr lang="fa-IR" sz="2400" u="none" strike="noStrike" dirty="0" smtClean="0">
                          <a:effectLst/>
                          <a:cs typeface="B Nazanin" panose="00000400000000000000" pitchFamily="2" charset="-78"/>
                        </a:rPr>
                        <a:t>ادعایی و قطعی</a:t>
                      </a:r>
                      <a:r>
                        <a:rPr lang="ar-SA" sz="2400" u="none" strike="noStrike" dirty="0" smtClean="0">
                          <a:effectLst/>
                          <a:cs typeface="B Nazanin" panose="00000400000000000000" pitchFamily="2" charset="-78"/>
                        </a:rPr>
                        <a:t> </a:t>
                      </a:r>
                      <a:r>
                        <a:rPr lang="ar-SA" sz="2400" u="none" strike="noStrike" dirty="0">
                          <a:effectLst/>
                          <a:cs typeface="B Nazanin" panose="00000400000000000000" pitchFamily="2" charset="-78"/>
                        </a:rPr>
                        <a:t>دولت جمهوری اسلامی ایران </a:t>
                      </a:r>
                      <a:r>
                        <a:rPr lang="ar-SA" sz="2400" u="none" strike="noStrike" dirty="0" smtClean="0">
                          <a:effectLst/>
                          <a:cs typeface="B Nazanin" panose="00000400000000000000" pitchFamily="2" charset="-78"/>
                        </a:rPr>
                        <a:t>(</a:t>
                      </a:r>
                      <a:r>
                        <a:rPr lang="fa-IR" sz="2400" u="none" strike="noStrike" dirty="0" smtClean="0">
                          <a:effectLst/>
                          <a:cs typeface="B Nazanin" panose="00000400000000000000" pitchFamily="2" charset="-78"/>
                        </a:rPr>
                        <a:t>فرادستگاهی</a:t>
                      </a:r>
                      <a:r>
                        <a:rPr lang="ar-SA" sz="2400" u="none" strike="noStrike" dirty="0" smtClean="0">
                          <a:effectLst/>
                          <a:cs typeface="B Nazanin" panose="00000400000000000000" pitchFamily="2" charset="-78"/>
                        </a:rPr>
                        <a:t>)</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hMerge="1">
                  <a:txBody>
                    <a:bodyPr/>
                    <a:lstStyle/>
                    <a:p>
                      <a:endParaRPr lang="en-US"/>
                    </a:p>
                  </a:txBody>
                  <a:tcPr/>
                </a:tc>
                <a:tc hMerge="1">
                  <a:txBody>
                    <a:bodyPr/>
                    <a:lstStyle/>
                    <a:p>
                      <a:pPr algn="l" rtl="0" fontAlgn="b"/>
                      <a:endParaRPr lang="en-US" sz="2000" b="0" i="0" u="none" strike="noStrike">
                        <a:solidFill>
                          <a:srgbClr val="000000"/>
                        </a:solidFill>
                        <a:effectLst/>
                        <a:latin typeface="Calibri" panose="020F0502020204030204" pitchFamily="34" charset="0"/>
                        <a:cs typeface="B Nazanin" panose="00000400000000000000" pitchFamily="2" charset="-78"/>
                      </a:endParaRPr>
                    </a:p>
                  </a:txBody>
                  <a:tcPr marL="9525" marR="9525" marT="9525" marB="0" anchor="b"/>
                </a:tc>
                <a:tc hMerge="1">
                  <a:txBody>
                    <a:bodyPr/>
                    <a:lstStyle/>
                    <a:p>
                      <a:pPr algn="l" rtl="0" fontAlgn="b"/>
                      <a:endParaRPr lang="en-US" sz="2000" b="0" i="0" u="none" strike="noStrike" dirty="0">
                        <a:solidFill>
                          <a:srgbClr val="000000"/>
                        </a:solidFill>
                        <a:effectLst/>
                        <a:latin typeface="Calibri" panose="020F0502020204030204" pitchFamily="34" charset="0"/>
                        <a:cs typeface="B Nazanin" panose="00000400000000000000" pitchFamily="2" charset="-78"/>
                      </a:endParaRPr>
                    </a:p>
                  </a:txBody>
                  <a:tcPr marL="9525" marR="9525" marT="9525" marB="0" anchor="b"/>
                </a:tc>
                <a:extLst>
                  <a:ext uri="{0D108BD9-81ED-4DB2-BD59-A6C34878D82A}">
                    <a16:rowId xmlns:a16="http://schemas.microsoft.com/office/drawing/2014/main" val="2965650948"/>
                  </a:ext>
                </a:extLst>
              </a:tr>
              <a:tr h="904875">
                <a:tc>
                  <a:txBody>
                    <a:bodyPr/>
                    <a:lstStyle/>
                    <a:p>
                      <a:pPr algn="ctr" rtl="1" fontAlgn="ctr"/>
                      <a:r>
                        <a:rPr lang="ar-SA" sz="2400" u="none" strike="noStrike" dirty="0">
                          <a:effectLst/>
                          <a:cs typeface="B Nazanin" panose="00000400000000000000" pitchFamily="2" charset="-78"/>
                        </a:rPr>
                        <a:t>طبقه اشخاص طلبکار</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ar-SA" sz="2400" u="none" strike="noStrike" dirty="0">
                          <a:effectLst/>
                          <a:cs typeface="B Nazanin" panose="00000400000000000000" pitchFamily="2" charset="-78"/>
                        </a:rPr>
                        <a:t>دستگاه اجرایی</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dirty="0" smtClean="0">
                          <a:effectLst/>
                          <a:latin typeface="aalf" panose="00000400000000000000" pitchFamily="2" charset="0"/>
                          <a:cs typeface="B Nazanin" panose="00000400000000000000" pitchFamily="2" charset="-78"/>
                        </a:rPr>
                        <a:t>تغییرات</a:t>
                      </a:r>
                      <a:r>
                        <a:rPr lang="fa-IR" sz="2400" u="none" strike="noStrike" dirty="0" smtClean="0">
                          <a:effectLst/>
                          <a:latin typeface="aalf" panose="00000400000000000000" pitchFamily="2" charset="0"/>
                          <a:cs typeface="B Nazanin" panose="00000400000000000000" pitchFamily="2" charset="-78"/>
                        </a:rPr>
                        <a:t> بدهی ادعایی</a:t>
                      </a:r>
                      <a:r>
                        <a:rPr lang="en-US" sz="2400" u="none" strike="noStrike" dirty="0" smtClean="0">
                          <a:effectLst/>
                          <a:latin typeface="aalf" panose="00000400000000000000" pitchFamily="2" charset="0"/>
                          <a:cs typeface="B Nazanin" panose="00000400000000000000" pitchFamily="2" charset="-78"/>
                        </a:rPr>
                        <a:t> </a:t>
                      </a:r>
                      <a:r>
                        <a:rPr lang="en-US" sz="2400" u="none" strike="noStrike" dirty="0">
                          <a:effectLst/>
                          <a:latin typeface="aalf" panose="00000400000000000000" pitchFamily="2" charset="0"/>
                          <a:cs typeface="B Nazanin" panose="00000400000000000000" pitchFamily="2" charset="-78"/>
                        </a:rPr>
                        <a:t>نسبت </a:t>
                      </a:r>
                      <a:r>
                        <a:rPr lang="en-US" sz="2400" u="none" strike="noStrike" dirty="0" err="1">
                          <a:effectLst/>
                          <a:latin typeface="aalf" panose="00000400000000000000" pitchFamily="2" charset="0"/>
                          <a:cs typeface="B Nazanin" panose="00000400000000000000" pitchFamily="2" charset="-78"/>
                        </a:rPr>
                        <a:t>به</a:t>
                      </a:r>
                      <a:r>
                        <a:rPr lang="en-US" sz="2400" u="none" strike="noStrike" dirty="0">
                          <a:effectLst/>
                          <a:latin typeface="aalf" panose="00000400000000000000" pitchFamily="2" charset="0"/>
                          <a:cs typeface="B Nazanin" panose="00000400000000000000" pitchFamily="2" charset="-78"/>
                        </a:rPr>
                        <a:t> </a:t>
                      </a:r>
                      <a:r>
                        <a:rPr lang="en-US" sz="2400" u="none" strike="noStrike" dirty="0" err="1">
                          <a:effectLst/>
                          <a:latin typeface="aalf" panose="00000400000000000000" pitchFamily="2" charset="0"/>
                          <a:cs typeface="B Nazanin" panose="00000400000000000000" pitchFamily="2" charset="-78"/>
                        </a:rPr>
                        <a:t>دوره</a:t>
                      </a:r>
                      <a:r>
                        <a:rPr lang="en-US" sz="2400" u="none" strike="noStrike" dirty="0">
                          <a:effectLst/>
                          <a:latin typeface="aalf" panose="00000400000000000000" pitchFamily="2" charset="0"/>
                          <a:cs typeface="B Nazanin" panose="00000400000000000000" pitchFamily="2" charset="-78"/>
                        </a:rPr>
                        <a:t> </a:t>
                      </a:r>
                      <a:r>
                        <a:rPr lang="en-US" sz="2400" u="none" strike="noStrike" dirty="0" err="1">
                          <a:effectLst/>
                          <a:latin typeface="aalf" panose="00000400000000000000" pitchFamily="2" charset="0"/>
                          <a:cs typeface="B Nazanin" panose="00000400000000000000" pitchFamily="2" charset="-78"/>
                        </a:rPr>
                        <a:t>متناظر</a:t>
                      </a:r>
                      <a:r>
                        <a:rPr lang="en-US" sz="2400" u="none" strike="noStrike" dirty="0">
                          <a:effectLst/>
                          <a:latin typeface="aalf" panose="00000400000000000000" pitchFamily="2" charset="0"/>
                          <a:cs typeface="B Nazanin" panose="00000400000000000000" pitchFamily="2" charset="-78"/>
                        </a:rPr>
                        <a:t> </a:t>
                      </a:r>
                      <a:r>
                        <a:rPr lang="fa-IR" sz="2400" u="none" strike="noStrike" dirty="0" smtClean="0">
                          <a:effectLst/>
                          <a:latin typeface="aalf" panose="00000400000000000000" pitchFamily="2" charset="0"/>
                          <a:cs typeface="B Nazanin" panose="00000400000000000000" pitchFamily="2" charset="-78"/>
                        </a:rPr>
                        <a:t>سال 1403</a:t>
                      </a:r>
                    </a:p>
                  </a:txBody>
                  <a:tcPr marL="9525" marR="9525" marT="9525" marB="0" anchor="ctr"/>
                </a:tc>
                <a:tc>
                  <a:txBody>
                    <a:bodyPr/>
                    <a:lstStyle/>
                    <a:p>
                      <a:pPr algn="ctr" rtl="1" fontAlgn="ctr"/>
                      <a:r>
                        <a:rPr lang="en-US" sz="2400" u="none" strike="noStrike" dirty="0" smtClean="0">
                          <a:effectLst/>
                          <a:cs typeface="B Nazanin" panose="00000400000000000000" pitchFamily="2" charset="-78"/>
                        </a:rPr>
                        <a:t>تغییرات</a:t>
                      </a:r>
                      <a:r>
                        <a:rPr lang="fa-IR" sz="2400" u="none" strike="noStrike" dirty="0" smtClean="0">
                          <a:effectLst/>
                          <a:cs typeface="B Nazanin" panose="00000400000000000000" pitchFamily="2" charset="-78"/>
                        </a:rPr>
                        <a:t> بدهی قطعی</a:t>
                      </a:r>
                      <a:r>
                        <a:rPr lang="en-US" sz="2400" u="none" strike="noStrike" dirty="0" smtClean="0">
                          <a:effectLst/>
                          <a:cs typeface="B Nazanin" panose="00000400000000000000" pitchFamily="2" charset="-78"/>
                        </a:rPr>
                        <a:t> نسبت </a:t>
                      </a:r>
                      <a:r>
                        <a:rPr lang="en-US" sz="2400" u="none" strike="noStrike" dirty="0" err="1" smtClean="0">
                          <a:effectLst/>
                          <a:cs typeface="B Nazanin" panose="00000400000000000000" pitchFamily="2" charset="-78"/>
                        </a:rPr>
                        <a:t>به</a:t>
                      </a:r>
                      <a:r>
                        <a:rPr lang="en-US" sz="2400" u="none" strike="noStrike" dirty="0" smtClean="0">
                          <a:effectLst/>
                          <a:cs typeface="B Nazanin" panose="00000400000000000000" pitchFamily="2" charset="-78"/>
                        </a:rPr>
                        <a:t> </a:t>
                      </a:r>
                      <a:r>
                        <a:rPr lang="en-US" sz="2400" u="none" strike="noStrike" dirty="0" err="1" smtClean="0">
                          <a:effectLst/>
                          <a:cs typeface="B Nazanin" panose="00000400000000000000" pitchFamily="2" charset="-78"/>
                        </a:rPr>
                        <a:t>دوره</a:t>
                      </a:r>
                      <a:r>
                        <a:rPr lang="en-US" sz="2400" u="none" strike="noStrike" dirty="0" smtClean="0">
                          <a:effectLst/>
                          <a:cs typeface="B Nazanin" panose="00000400000000000000" pitchFamily="2" charset="-78"/>
                        </a:rPr>
                        <a:t> </a:t>
                      </a:r>
                      <a:r>
                        <a:rPr lang="en-US" sz="2400" u="none" strike="noStrike" dirty="0" err="1" smtClean="0">
                          <a:effectLst/>
                          <a:cs typeface="B Nazanin" panose="00000400000000000000" pitchFamily="2" charset="-78"/>
                        </a:rPr>
                        <a:t>متناظر</a:t>
                      </a:r>
                      <a:r>
                        <a:rPr lang="en-US" sz="2400" u="none" strike="noStrike" dirty="0" smtClean="0">
                          <a:effectLst/>
                          <a:cs typeface="B Nazanin" panose="00000400000000000000" pitchFamily="2" charset="-78"/>
                        </a:rPr>
                        <a:t> </a:t>
                      </a:r>
                      <a:r>
                        <a:rPr lang="fa-IR" sz="2400" u="none" strike="noStrike" dirty="0" smtClean="0">
                          <a:effectLst/>
                          <a:cs typeface="B Nazanin" panose="00000400000000000000" pitchFamily="2" charset="-78"/>
                        </a:rPr>
                        <a:t>سال 1403</a:t>
                      </a:r>
                      <a:endParaRPr lang="fa-IR" sz="2400" u="none" strike="noStrike" dirty="0" smtClean="0">
                        <a:effectLst/>
                        <a:cs typeface="B Nazanin" panose="00000400000000000000" pitchFamily="2" charset="-78"/>
                      </a:endParaRPr>
                    </a:p>
                  </a:txBody>
                  <a:tcPr marL="9525" marR="9525" marT="9525" marB="0" anchor="ctr"/>
                </a:tc>
                <a:extLst>
                  <a:ext uri="{0D108BD9-81ED-4DB2-BD59-A6C34878D82A}">
                    <a16:rowId xmlns:a16="http://schemas.microsoft.com/office/drawing/2014/main" val="1940786543"/>
                  </a:ext>
                </a:extLst>
              </a:tr>
              <a:tr h="238125">
                <a:tc rowSpan="4">
                  <a:txBody>
                    <a:bodyPr/>
                    <a:lstStyle/>
                    <a:p>
                      <a:pPr algn="ctr" rtl="1" fontAlgn="ctr"/>
                      <a:r>
                        <a:rPr lang="ar-SA" sz="2400" u="none" strike="noStrike" dirty="0">
                          <a:effectLst/>
                          <a:cs typeface="B Nazanin" panose="00000400000000000000" pitchFamily="2" charset="-78"/>
                        </a:rPr>
                        <a:t>موسسات و نهادهای عمومی غیردولتی</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ar-SA" sz="2400" u="none" strike="noStrike">
                          <a:effectLst/>
                          <a:cs typeface="B Nazanin" panose="00000400000000000000" pitchFamily="2" charset="-78"/>
                        </a:rPr>
                        <a:t>صندوق توسعه ملی</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133%</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1949484455"/>
                  </a:ext>
                </a:extLst>
              </a:tr>
              <a:tr h="238125">
                <a:tc vMerge="1">
                  <a:txBody>
                    <a:bodyPr/>
                    <a:lstStyle/>
                    <a:p>
                      <a:endParaRPr lang="en-US"/>
                    </a:p>
                  </a:txBody>
                  <a:tcPr/>
                </a:tc>
                <a:tc>
                  <a:txBody>
                    <a:bodyPr/>
                    <a:lstStyle/>
                    <a:p>
                      <a:pPr algn="ctr" rtl="1" fontAlgn="ctr"/>
                      <a:r>
                        <a:rPr lang="ar-SA" sz="2400" u="none" strike="noStrike" dirty="0">
                          <a:effectLst/>
                          <a:cs typeface="B Nazanin" panose="00000400000000000000" pitchFamily="2" charset="-78"/>
                        </a:rPr>
                        <a:t>سازمان تامین اجتماعی </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30%</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-100%</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705777859"/>
                  </a:ext>
                </a:extLst>
              </a:tr>
              <a:tr h="238125">
                <a:tc vMerge="1">
                  <a:txBody>
                    <a:bodyPr/>
                    <a:lstStyle/>
                    <a:p>
                      <a:endParaRPr lang="en-US"/>
                    </a:p>
                  </a:txBody>
                  <a:tcPr/>
                </a:tc>
                <a:tc>
                  <a:txBody>
                    <a:bodyPr/>
                    <a:lstStyle/>
                    <a:p>
                      <a:pPr algn="ctr" rtl="1" fontAlgn="ctr"/>
                      <a:r>
                        <a:rPr lang="ar-SA" sz="2400" u="none" strike="noStrike">
                          <a:effectLst/>
                          <a:cs typeface="B Nazanin" panose="00000400000000000000" pitchFamily="2" charset="-78"/>
                        </a:rPr>
                        <a:t>شهرداری ها</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38%</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0%</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2166919526"/>
                  </a:ext>
                </a:extLst>
              </a:tr>
              <a:tr h="238125">
                <a:tc vMerge="1">
                  <a:txBody>
                    <a:bodyPr/>
                    <a:lstStyle/>
                    <a:p>
                      <a:endParaRPr lang="en-US"/>
                    </a:p>
                  </a:txBody>
                  <a:tcPr/>
                </a:tc>
                <a:tc>
                  <a:txBody>
                    <a:bodyPr/>
                    <a:lstStyle/>
                    <a:p>
                      <a:pPr algn="ctr" rtl="1" fontAlgn="ctr"/>
                      <a:r>
                        <a:rPr lang="ar-SA" sz="2400" u="none" strike="noStrike">
                          <a:effectLst/>
                          <a:cs typeface="B Nazanin" panose="00000400000000000000" pitchFamily="2" charset="-78"/>
                        </a:rPr>
                        <a:t>سایر موسسات عمومی غیردولتی</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-24%</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-4%</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2786254494"/>
                  </a:ext>
                </a:extLst>
              </a:tr>
              <a:tr h="238125">
                <a:tc rowSpan="3">
                  <a:txBody>
                    <a:bodyPr/>
                    <a:lstStyle/>
                    <a:p>
                      <a:pPr algn="ctr" rtl="1" fontAlgn="ctr"/>
                      <a:r>
                        <a:rPr lang="ar-SA" sz="2400" u="none" strike="noStrike" dirty="0">
                          <a:effectLst/>
                          <a:cs typeface="B Nazanin" panose="00000400000000000000" pitchFamily="2" charset="-78"/>
                        </a:rPr>
                        <a:t>شبکه بانکی کشور</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ar-SA" sz="2400" u="none" strike="noStrike">
                          <a:effectLst/>
                          <a:cs typeface="B Nazanin" panose="00000400000000000000" pitchFamily="2" charset="-78"/>
                        </a:rPr>
                        <a:t>بانکهای دولتی</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53%</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-8%</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1532933413"/>
                  </a:ext>
                </a:extLst>
              </a:tr>
              <a:tr h="238125">
                <a:tc vMerge="1">
                  <a:txBody>
                    <a:bodyPr/>
                    <a:lstStyle/>
                    <a:p>
                      <a:endParaRPr lang="en-US"/>
                    </a:p>
                  </a:txBody>
                  <a:tcPr/>
                </a:tc>
                <a:tc>
                  <a:txBody>
                    <a:bodyPr/>
                    <a:lstStyle/>
                    <a:p>
                      <a:pPr algn="ctr" rtl="1" fontAlgn="ctr"/>
                      <a:r>
                        <a:rPr lang="ar-SA" sz="2400" u="none" strike="noStrike">
                          <a:effectLst/>
                          <a:cs typeface="B Nazanin" panose="00000400000000000000" pitchFamily="2" charset="-78"/>
                        </a:rPr>
                        <a:t>بانکهای  غیردولتی</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29%</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-13%</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4157826330"/>
                  </a:ext>
                </a:extLst>
              </a:tr>
              <a:tr h="238125">
                <a:tc vMerge="1">
                  <a:txBody>
                    <a:bodyPr/>
                    <a:lstStyle/>
                    <a:p>
                      <a:endParaRPr lang="en-US"/>
                    </a:p>
                  </a:txBody>
                  <a:tcPr/>
                </a:tc>
                <a:tc>
                  <a:txBody>
                    <a:bodyPr/>
                    <a:lstStyle/>
                    <a:p>
                      <a:pPr algn="ctr" rtl="1" fontAlgn="ctr"/>
                      <a:r>
                        <a:rPr lang="ar-SA" sz="2400" u="none" strike="noStrike">
                          <a:effectLst/>
                          <a:cs typeface="B Nazanin" panose="00000400000000000000" pitchFamily="2" charset="-78"/>
                        </a:rPr>
                        <a:t>بانک مرکزی جمهوری اسلامی ایران</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84%</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0%</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3983208469"/>
                  </a:ext>
                </a:extLst>
              </a:tr>
              <a:tr h="238125">
                <a:tc>
                  <a:txBody>
                    <a:bodyPr/>
                    <a:lstStyle/>
                    <a:p>
                      <a:pPr algn="ctr" rtl="1" fontAlgn="ctr"/>
                      <a:r>
                        <a:rPr lang="ar-SA" sz="2400" u="none" strike="noStrike" dirty="0">
                          <a:effectLst/>
                          <a:cs typeface="B Nazanin" panose="00000400000000000000" pitchFamily="2" charset="-78"/>
                        </a:rPr>
                        <a:t>شرکتهای دولتی</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ar-SA" sz="2400" u="none" strike="noStrike">
                          <a:effectLst/>
                          <a:cs typeface="B Nazanin" panose="00000400000000000000" pitchFamily="2" charset="-78"/>
                        </a:rPr>
                        <a:t>شرکتهای دولتی</a:t>
                      </a:r>
                      <a:endParaRPr lang="en-US" sz="2400" b="0" i="0" u="none" strike="noStrike">
                        <a:solidFill>
                          <a:srgbClr val="000000"/>
                        </a:solidFill>
                        <a:effectLst/>
                        <a:latin typeface="B Titr" panose="00000700000000000000" pitchFamily="2" charset="-78"/>
                        <a:cs typeface="B Nazanin" panose="00000400000000000000" pitchFamily="2" charset="-78"/>
                      </a:endParaRPr>
                    </a:p>
                  </a:txBody>
                  <a:tcPr marL="9525" marR="9525" marT="9525" marB="0" anchor="ctr"/>
                </a:tc>
                <a:tc>
                  <a:txBody>
                    <a:bodyPr/>
                    <a:lstStyle/>
                    <a:p>
                      <a:pPr algn="ctr" rtl="1" fontAlgn="ctr"/>
                      <a:r>
                        <a:rPr lang="en-US" sz="2400" u="none" strike="noStrike">
                          <a:effectLst/>
                          <a:latin typeface="aalf" panose="00000400000000000000" pitchFamily="2" charset="0"/>
                          <a:cs typeface="B Nazanin" panose="00000400000000000000" pitchFamily="2" charset="-78"/>
                        </a:rPr>
                        <a:t>-25%</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1" fontAlgn="ctr"/>
                      <a:r>
                        <a:rPr lang="en-US" sz="2400" u="none" strike="noStrike" dirty="0">
                          <a:effectLst/>
                          <a:latin typeface="aalf" panose="00000400000000000000" pitchFamily="2" charset="0"/>
                          <a:cs typeface="B Nazanin" panose="00000400000000000000" pitchFamily="2" charset="-78"/>
                        </a:rPr>
                        <a:t>-23%</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320460116"/>
                  </a:ext>
                </a:extLst>
              </a:tr>
              <a:tr h="228600">
                <a:tc gridSpan="2">
                  <a:txBody>
                    <a:bodyPr/>
                    <a:lstStyle/>
                    <a:p>
                      <a:pPr algn="ctr" rtl="1" fontAlgn="ctr"/>
                      <a:r>
                        <a:rPr lang="ar-SA" sz="2400" u="none" strike="noStrike" dirty="0">
                          <a:effectLst/>
                          <a:cs typeface="B Nazanin" panose="00000400000000000000" pitchFamily="2" charset="-78"/>
                        </a:rPr>
                        <a:t>جمع کل</a:t>
                      </a:r>
                      <a:endParaRPr lang="en-US" sz="2400" b="0" i="0" u="none" strike="noStrike" dirty="0">
                        <a:solidFill>
                          <a:srgbClr val="000000"/>
                        </a:solidFill>
                        <a:effectLst/>
                        <a:latin typeface="B Titr" panose="00000700000000000000" pitchFamily="2" charset="-78"/>
                        <a:cs typeface="B Nazanin" panose="00000400000000000000" pitchFamily="2" charset="-78"/>
                      </a:endParaRPr>
                    </a:p>
                  </a:txBody>
                  <a:tcPr marL="9525" marR="9525" marT="9525" marB="0" anchor="ctr"/>
                </a:tc>
                <a:tc hMerge="1">
                  <a:txBody>
                    <a:bodyPr/>
                    <a:lstStyle/>
                    <a:p>
                      <a:endParaRPr lang="en-US"/>
                    </a:p>
                  </a:txBody>
                  <a:tcPr/>
                </a:tc>
                <a:tc>
                  <a:txBody>
                    <a:bodyPr/>
                    <a:lstStyle/>
                    <a:p>
                      <a:pPr algn="ctr" rtl="0" fontAlgn="ctr"/>
                      <a:r>
                        <a:rPr lang="en-US" sz="2400" u="none" strike="noStrike">
                          <a:effectLst/>
                          <a:latin typeface="aalf" panose="00000400000000000000" pitchFamily="2" charset="0"/>
                          <a:cs typeface="B Nazanin" panose="00000400000000000000" pitchFamily="2" charset="-78"/>
                        </a:rPr>
                        <a:t>112%</a:t>
                      </a:r>
                      <a:endParaRPr lang="en-US" sz="2400" b="0" i="0" u="none" strike="noStrike">
                        <a:solidFill>
                          <a:srgbClr val="000000"/>
                        </a:solidFill>
                        <a:effectLst/>
                        <a:latin typeface="aalf" panose="00000400000000000000" pitchFamily="2" charset="0"/>
                        <a:cs typeface="B Nazanin" panose="00000400000000000000" pitchFamily="2" charset="-78"/>
                      </a:endParaRPr>
                    </a:p>
                  </a:txBody>
                  <a:tcPr marL="9525" marR="9525" marT="9525" marB="0" anchor="ctr"/>
                </a:tc>
                <a:tc>
                  <a:txBody>
                    <a:bodyPr/>
                    <a:lstStyle/>
                    <a:p>
                      <a:pPr algn="ctr" rtl="0" fontAlgn="ctr"/>
                      <a:r>
                        <a:rPr lang="en-US" sz="2400" u="none" strike="noStrike" dirty="0">
                          <a:effectLst/>
                          <a:latin typeface="aalf" panose="00000400000000000000" pitchFamily="2" charset="0"/>
                          <a:cs typeface="B Nazanin" panose="00000400000000000000" pitchFamily="2" charset="-78"/>
                        </a:rPr>
                        <a:t>-20%</a:t>
                      </a:r>
                      <a:endParaRPr lang="en-US" sz="2400" b="0" i="0" u="none" strike="noStrike" dirty="0">
                        <a:solidFill>
                          <a:srgbClr val="000000"/>
                        </a:solidFill>
                        <a:effectLst/>
                        <a:latin typeface="aalf" panose="00000400000000000000" pitchFamily="2" charset="0"/>
                        <a:cs typeface="B Nazanin" panose="00000400000000000000" pitchFamily="2" charset="-78"/>
                      </a:endParaRPr>
                    </a:p>
                  </a:txBody>
                  <a:tcPr marL="9525" marR="9525" marT="9525" marB="0" anchor="ctr"/>
                </a:tc>
                <a:extLst>
                  <a:ext uri="{0D108BD9-81ED-4DB2-BD59-A6C34878D82A}">
                    <a16:rowId xmlns:a16="http://schemas.microsoft.com/office/drawing/2014/main" val="605336763"/>
                  </a:ext>
                </a:extLst>
              </a:tr>
            </a:tbl>
          </a:graphicData>
        </a:graphic>
      </p:graphicFrame>
    </p:spTree>
    <p:extLst>
      <p:ext uri="{BB962C8B-B14F-4D97-AF65-F5344CB8AC3E}">
        <p14:creationId xmlns:p14="http://schemas.microsoft.com/office/powerpoint/2010/main" val="2108092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حسابرسی داخلی و بررسی های ویژه</a:t>
            </a:r>
            <a:endParaRPr lang="en-US" sz="3200" dirty="0"/>
          </a:p>
        </p:txBody>
      </p:sp>
      <p:sp>
        <p:nvSpPr>
          <p:cNvPr id="4" name="Slide Number Placeholder 3"/>
          <p:cNvSpPr>
            <a:spLocks noGrp="1"/>
          </p:cNvSpPr>
          <p:nvPr>
            <p:ph type="sldNum" sz="quarter" idx="12"/>
          </p:nvPr>
        </p:nvSpPr>
        <p:spPr/>
        <p:txBody>
          <a:bodyPr/>
          <a:lstStyle/>
          <a:p>
            <a:fld id="{D78C462C-2690-40D2-8B65-86B36932F15F}" type="slidenum">
              <a:rPr lang="en-US" smtClean="0"/>
              <a:t>27</a:t>
            </a:fld>
            <a:endParaRPr lang="en-US" dirty="0"/>
          </a:p>
        </p:txBody>
      </p:sp>
      <p:sp>
        <p:nvSpPr>
          <p:cNvPr id="7" name="Content Placeholder 6"/>
          <p:cNvSpPr>
            <a:spLocks noGrp="1"/>
          </p:cNvSpPr>
          <p:nvPr>
            <p:ph idx="1"/>
          </p:nvPr>
        </p:nvSpPr>
        <p:spPr>
          <a:xfrm>
            <a:off x="546410" y="2603500"/>
            <a:ext cx="11173522" cy="4087232"/>
          </a:xfrm>
        </p:spPr>
        <p:txBody>
          <a:bodyPr>
            <a:normAutofit fontScale="92500"/>
          </a:bodyPr>
          <a:lstStyle/>
          <a:p>
            <a:pPr marR="0" algn="just" rtl="1">
              <a:lnSpc>
                <a:spcPct val="90000"/>
              </a:lnSpc>
            </a:pPr>
            <a:r>
              <a:rPr lang="ar-SA" sz="2600" b="1" dirty="0">
                <a:latin typeface="Times New Roman" panose="02020603050405020304" pitchFamily="18" charset="0"/>
                <a:ea typeface="Times New Roman" panose="02020603050405020304" pitchFamily="18" charset="0"/>
                <a:cs typeface="B Titr" panose="00000700000000000000" pitchFamily="2" charset="-78"/>
              </a:rPr>
              <a:t>بند (٣) ماده (</a:t>
            </a:r>
            <a:r>
              <a:rPr lang="fa-IR" sz="2600" b="1" dirty="0">
                <a:latin typeface="Times New Roman" panose="02020603050405020304" pitchFamily="18" charset="0"/>
                <a:ea typeface="Times New Roman" panose="02020603050405020304" pitchFamily="18" charset="0"/>
                <a:cs typeface="B Titr" panose="00000700000000000000" pitchFamily="2" charset="-78"/>
              </a:rPr>
              <a:t>۶۰) </a:t>
            </a:r>
            <a:r>
              <a:rPr lang="ar-SA" sz="2600" b="1" dirty="0">
                <a:latin typeface="Times New Roman" panose="02020603050405020304" pitchFamily="18" charset="0"/>
                <a:ea typeface="Times New Roman" panose="02020603050405020304" pitchFamily="18" charset="0"/>
                <a:cs typeface="B Titr" panose="00000700000000000000" pitchFamily="2" charset="-78"/>
              </a:rPr>
              <a:t>ضوابط اجرایی قانون بودجه سال </a:t>
            </a:r>
            <a:r>
              <a:rPr lang="fa-IR" sz="2600" b="1" dirty="0">
                <a:latin typeface="Times New Roman" panose="02020603050405020304" pitchFamily="18" charset="0"/>
                <a:ea typeface="Times New Roman" panose="02020603050405020304" pitchFamily="18" charset="0"/>
                <a:cs typeface="B Titr" panose="00000700000000000000" pitchFamily="2" charset="-78"/>
              </a:rPr>
              <a:t>1405</a:t>
            </a:r>
            <a:endParaRPr lang="en-US" sz="26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106000"/>
              </a:lnSpc>
              <a:spcBef>
                <a:spcPts val="0"/>
              </a:spcBef>
              <a:spcAft>
                <a:spcPts val="800"/>
              </a:spcAft>
              <a:buNone/>
            </a:pPr>
            <a:r>
              <a:rPr lang="fa-IR" sz="2000" dirty="0" smtClean="0">
                <a:cs typeface="B Nazanin" panose="00000400000000000000" pitchFamily="2" charset="-78"/>
              </a:rPr>
              <a:t> </a:t>
            </a:r>
            <a:r>
              <a:rPr lang="ar-SA" sz="2000" dirty="0" smtClean="0">
                <a:cs typeface="B Nazanin" panose="00000400000000000000" pitchFamily="2" charset="-78"/>
              </a:rPr>
              <a:t>ايجاد </a:t>
            </a:r>
            <a:r>
              <a:rPr lang="ar-SA" sz="2000" dirty="0">
                <a:cs typeface="B Nazanin" panose="00000400000000000000" pitchFamily="2" charset="-78"/>
              </a:rPr>
              <a:t>هرگونه بدهي جديد براي دولت، در صورتي مجاز است كه از قبل، مجوز آن در قالب مبادله موافقت نامه و يا تعهد و تضمين آن با مبناي قانوني همراه با اخذ شناسه يكتا، توسط سازمان صادر و حسب مورد شناسه تعهدات/ تضامين مربوط صادر شده باشد. پذيرش قطعي و يا تسويه بدهي هاي برعهده دولت (اقلام فرادستگاهي) منوط به ارائه شناسه تضمين/تعهد دولت توسط سازمان و طي مراحل رسيدگي و تأييد طبق شيوه نامه اجرايي و ثبت در سامانه (سيستم) حسابداري مركز مديريت بدهي هاي عمومي و روابط مالي دولت (به نيابت از دولت جمهوري اسلامي ايران) مي</a:t>
            </a:r>
            <a:r>
              <a:rPr lang="fa-IR" sz="2000" dirty="0">
                <a:cs typeface="B Nazanin" panose="00000400000000000000" pitchFamily="2" charset="-78"/>
              </a:rPr>
              <a:t>‌</a:t>
            </a:r>
            <a:r>
              <a:rPr lang="ar-SA" sz="2000" dirty="0" smtClean="0">
                <a:cs typeface="B Nazanin" panose="00000400000000000000" pitchFamily="2" charset="-78"/>
              </a:rPr>
              <a:t>باشد</a:t>
            </a:r>
            <a:r>
              <a:rPr lang="fa-IR" sz="2000" dirty="0">
                <a:cs typeface="B Nazanin" panose="00000400000000000000" pitchFamily="2" charset="-78"/>
              </a:rPr>
              <a:t>.</a:t>
            </a:r>
            <a:r>
              <a:rPr lang="en-US" sz="2000" dirty="0" smtClean="0">
                <a:cs typeface="B Nazanin" panose="00000400000000000000" pitchFamily="2" charset="-78"/>
              </a:rPr>
              <a:t> </a:t>
            </a:r>
            <a:r>
              <a:rPr lang="en-US" sz="2000" dirty="0">
                <a:cs typeface="B Nazanin" panose="00000400000000000000" pitchFamily="2" charset="-78"/>
              </a:rPr>
              <a:t/>
            </a:r>
            <a:br>
              <a:rPr lang="en-US" sz="2000" dirty="0">
                <a:cs typeface="B Nazanin" panose="00000400000000000000" pitchFamily="2" charset="-78"/>
              </a:rPr>
            </a:br>
            <a:r>
              <a:rPr lang="ar-SA" sz="2000" dirty="0">
                <a:cs typeface="B Nazanin" panose="00000400000000000000" pitchFamily="2" charset="-78"/>
              </a:rPr>
              <a:t>سازمان مكلف است قبل از صدور هرگونه تخصيص اعتبار به منظور تسويه بدهي هاي فرادستگاهي دولت، نسبت به صدور شناسه تعهد مربوط اقدام نمايد. در مواردي كه سازمان براي اقلام بدهي فرادستگاهي دولت، پيش از صدور شناسه تعهد مربوط، اقدام به صدور تخصيص براي تسويه بدهي مربوط نمايد، تخصيص يادشده به منزله صدور شناسه تعهد خواهد بود</a:t>
            </a:r>
            <a:r>
              <a:rPr lang="fa-IR" sz="2000" dirty="0">
                <a:cs typeface="B Nazanin" panose="00000400000000000000" pitchFamily="2" charset="-78"/>
              </a:rPr>
              <a:t>.</a:t>
            </a:r>
            <a:r>
              <a:rPr lang="en-US" sz="2000" dirty="0">
                <a:cs typeface="B Nazanin" panose="00000400000000000000" pitchFamily="2" charset="-78"/>
              </a:rPr>
              <a:t> </a:t>
            </a:r>
          </a:p>
          <a:p>
            <a:pPr algn="just" rtl="1">
              <a:lnSpc>
                <a:spcPct val="90000"/>
              </a:lnSpc>
            </a:pPr>
            <a:r>
              <a:rPr lang="ar-SA" sz="2600" b="1" dirty="0">
                <a:latin typeface="Times New Roman" panose="02020603050405020304" pitchFamily="18" charset="0"/>
                <a:ea typeface="Times New Roman" panose="02020603050405020304" pitchFamily="18" charset="0"/>
                <a:cs typeface="B Titr" panose="00000700000000000000" pitchFamily="2" charset="-78"/>
              </a:rPr>
              <a:t>بند (4) ماده (</a:t>
            </a:r>
            <a:r>
              <a:rPr lang="fa-IR" sz="2600" b="1" dirty="0">
                <a:latin typeface="Times New Roman" panose="02020603050405020304" pitchFamily="18" charset="0"/>
                <a:ea typeface="Times New Roman" panose="02020603050405020304" pitchFamily="18" charset="0"/>
                <a:cs typeface="B Titr" panose="00000700000000000000" pitchFamily="2" charset="-78"/>
              </a:rPr>
              <a:t>۶۰) </a:t>
            </a:r>
            <a:r>
              <a:rPr lang="ar-SA" sz="2600" b="1" dirty="0">
                <a:latin typeface="Times New Roman" panose="02020603050405020304" pitchFamily="18" charset="0"/>
                <a:ea typeface="Times New Roman" panose="02020603050405020304" pitchFamily="18" charset="0"/>
                <a:cs typeface="B Titr" panose="00000700000000000000" pitchFamily="2" charset="-78"/>
              </a:rPr>
              <a:t>ضوابط اجرایی قانون بودجه سال </a:t>
            </a:r>
            <a:r>
              <a:rPr lang="fa-IR" sz="2600" b="1" dirty="0">
                <a:latin typeface="Times New Roman" panose="02020603050405020304" pitchFamily="18" charset="0"/>
                <a:ea typeface="Times New Roman" panose="02020603050405020304" pitchFamily="18" charset="0"/>
                <a:cs typeface="B Titr" panose="00000700000000000000" pitchFamily="2" charset="-78"/>
              </a:rPr>
              <a:t>1405</a:t>
            </a:r>
            <a:endParaRPr lang="en-US" sz="2600" b="1" dirty="0">
              <a:latin typeface="Times New Roman" panose="02020603050405020304" pitchFamily="18" charset="0"/>
              <a:ea typeface="Times New Roman" panose="02020603050405020304" pitchFamily="18" charset="0"/>
              <a:cs typeface="B Titr" panose="00000700000000000000" pitchFamily="2" charset="-78"/>
            </a:endParaRPr>
          </a:p>
          <a:p>
            <a:pPr marL="0" marR="0" indent="0" algn="just" rtl="1">
              <a:lnSpc>
                <a:spcPct val="106000"/>
              </a:lnSpc>
              <a:spcBef>
                <a:spcPts val="0"/>
              </a:spcBef>
              <a:spcAft>
                <a:spcPts val="800"/>
              </a:spcAft>
              <a:buNone/>
            </a:pPr>
            <a:r>
              <a:rPr lang="fa-IR" sz="2100" dirty="0" smtClean="0">
                <a:cs typeface="B Nazanin" panose="00000400000000000000" pitchFamily="2" charset="-78"/>
              </a:rPr>
              <a:t>ب</a:t>
            </a:r>
            <a:r>
              <a:rPr lang="ar-SA" sz="2100" dirty="0">
                <a:cs typeface="B Nazanin" panose="00000400000000000000" pitchFamily="2" charset="-78"/>
              </a:rPr>
              <a:t>رای تمام بدهی های دولت که به موجب قوانین عام یا خاص بروزرسانی می­شود، روش محاسبه به صورت ساده خواهد بود؛ سازمان مکلف است در متن صدور شناسه تعهدات /تضامین شرایط بروز رسانی مطالبات از دولت اعم از نرخ سود و روش بروزرسانی را به صورت دقیق و شفاف درج نماید</a:t>
            </a:r>
            <a:r>
              <a:rPr lang="fa-IR" sz="2100" dirty="0">
                <a:cs typeface="B Nazanin" panose="00000400000000000000" pitchFamily="2" charset="-78"/>
              </a:rPr>
              <a:t>.</a:t>
            </a:r>
            <a:endParaRPr lang="en-US" sz="2100" dirty="0">
              <a:cs typeface="B Nazanin" panose="00000400000000000000" pitchFamily="2" charset="-78"/>
            </a:endParaRPr>
          </a:p>
          <a:p>
            <a:endParaRPr lang="en-US" dirty="0"/>
          </a:p>
        </p:txBody>
      </p:sp>
    </p:spTree>
    <p:extLst>
      <p:ext uri="{BB962C8B-B14F-4D97-AF65-F5344CB8AC3E}">
        <p14:creationId xmlns:p14="http://schemas.microsoft.com/office/powerpoint/2010/main" val="24615539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ctr"/>
            <a:r>
              <a:rPr lang="fa-IR" sz="3200" dirty="0">
                <a:cs typeface="B Nazanin" panose="00000400000000000000" pitchFamily="2" charset="-78"/>
              </a:rPr>
              <a:t>موارد مرتبط با وظایف اداره حسابرسی داخلی و بررسی های ویژه</a:t>
            </a:r>
            <a:endParaRPr lang="en-US" sz="3200" dirty="0"/>
          </a:p>
        </p:txBody>
      </p:sp>
      <p:sp>
        <p:nvSpPr>
          <p:cNvPr id="4" name="Slide Number Placeholder 3"/>
          <p:cNvSpPr>
            <a:spLocks noGrp="1"/>
          </p:cNvSpPr>
          <p:nvPr>
            <p:ph type="sldNum" sz="quarter" idx="12"/>
          </p:nvPr>
        </p:nvSpPr>
        <p:spPr/>
        <p:txBody>
          <a:bodyPr/>
          <a:lstStyle/>
          <a:p>
            <a:fld id="{D78C462C-2690-40D2-8B65-86B36932F15F}" type="slidenum">
              <a:rPr lang="en-US" smtClean="0"/>
              <a:t>28</a:t>
            </a:fld>
            <a:endParaRPr lang="en-US" dirty="0"/>
          </a:p>
        </p:txBody>
      </p:sp>
      <p:sp>
        <p:nvSpPr>
          <p:cNvPr id="7" name="Content Placeholder 6"/>
          <p:cNvSpPr>
            <a:spLocks noGrp="1"/>
          </p:cNvSpPr>
          <p:nvPr>
            <p:ph idx="1"/>
          </p:nvPr>
        </p:nvSpPr>
        <p:spPr>
          <a:xfrm>
            <a:off x="546410" y="2603500"/>
            <a:ext cx="11173522" cy="4087232"/>
          </a:xfrm>
        </p:spPr>
        <p:txBody>
          <a:bodyPr>
            <a:normAutofit lnSpcReduction="10000"/>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ماده 68 ضوابط اجرایی قانون بودجه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p>
          <a:p>
            <a:pPr marL="0" indent="0" algn="just" rtl="1">
              <a:lnSpc>
                <a:spcPct val="90000"/>
              </a:lnSpc>
              <a:buNone/>
            </a:pP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106000"/>
              </a:lnSpc>
              <a:spcBef>
                <a:spcPts val="0"/>
              </a:spcBef>
              <a:spcAft>
                <a:spcPts val="800"/>
              </a:spcAft>
              <a:buNone/>
            </a:pPr>
            <a:r>
              <a:rPr lang="ar-SA" sz="1900" dirty="0" smtClean="0">
                <a:cs typeface="B Nazanin" panose="00000400000000000000" pitchFamily="2" charset="-78"/>
              </a:rPr>
              <a:t>مرجع </a:t>
            </a:r>
            <a:r>
              <a:rPr lang="ar-SA" sz="1900" dirty="0">
                <a:cs typeface="B Nazanin" panose="00000400000000000000" pitchFamily="2" charset="-78"/>
              </a:rPr>
              <a:t>رسيدگي به بدهي‌ها و مطالبات ‏دولت، موضوع بند (پ) ماده (۱) قانون رفع ‏موانع توليد رقابت‌پذير و ارتقاي نظام مالي ‏كشور مصوب 1394، توسط وزارت امور اقتصادي و دارايي و ‏سازمان برنامه و بودجه کل کشور تعيين مي‌شود. بدهی فرادستگاهی دولت فقط پس از ‏صدور شناسه تعهدات دولت  توسط سازمان مبتنی بر معیار ها و قوانین مربوطه قابل رسیدگی و تایید می باشد. در موارد اختلافی با تشخیص سازمان صدور شناسه تعهدات دولت پس از حسابرسی ویژه توسط مرجع رسیدگی تعیین شده در دستورالعمل اجرایی انجام می پذیرد</a:t>
            </a:r>
            <a:r>
              <a:rPr lang="ar-SA" sz="1900" dirty="0" smtClean="0">
                <a:cs typeface="B Nazanin" panose="00000400000000000000" pitchFamily="2" charset="-78"/>
              </a:rPr>
              <a:t>.</a:t>
            </a:r>
            <a:endParaRPr lang="fa-IR" sz="1900" dirty="0" smtClean="0">
              <a:cs typeface="B Nazanin" panose="00000400000000000000" pitchFamily="2" charset="-78"/>
            </a:endParaRPr>
          </a:p>
          <a:p>
            <a:pPr marL="0" indent="0" algn="just" rtl="1">
              <a:lnSpc>
                <a:spcPct val="106000"/>
              </a:lnSpc>
              <a:spcBef>
                <a:spcPts val="0"/>
              </a:spcBef>
              <a:spcAft>
                <a:spcPts val="800"/>
              </a:spcAft>
              <a:buNone/>
            </a:pPr>
            <a:endParaRPr lang="en-US" sz="1900" dirty="0">
              <a:cs typeface="B Nazanin" panose="00000400000000000000" pitchFamily="2" charset="-78"/>
            </a:endParaRPr>
          </a:p>
          <a:p>
            <a:pPr marR="0" algn="just" rtl="1">
              <a:lnSpc>
                <a:spcPct val="90000"/>
              </a:lnSpc>
            </a:pPr>
            <a:r>
              <a:rPr lang="ar-SA" sz="2400" b="1" dirty="0">
                <a:latin typeface="Times New Roman" panose="02020603050405020304" pitchFamily="18" charset="0"/>
                <a:ea typeface="Times New Roman" panose="02020603050405020304" pitchFamily="18" charset="0"/>
                <a:cs typeface="B Titr" panose="00000700000000000000" pitchFamily="2" charset="-78"/>
              </a:rPr>
              <a:t>بند (4) ماده (٢) آیین نامه اجرایی اوراق مالی اسلامی قانون بودجه سال ١٤</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05</a:t>
            </a: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pPr marL="0" marR="0" indent="0" algn="just" rtl="1">
              <a:lnSpc>
                <a:spcPct val="106000"/>
              </a:lnSpc>
              <a:spcBef>
                <a:spcPts val="0"/>
              </a:spcBef>
              <a:spcAft>
                <a:spcPts val="800"/>
              </a:spcAft>
              <a:buNone/>
            </a:pPr>
            <a:endParaRPr lang="fa-IR" sz="1900" dirty="0">
              <a:cs typeface="B Nazanin" panose="00000400000000000000" pitchFamily="2" charset="-78"/>
            </a:endParaRPr>
          </a:p>
          <a:p>
            <a:pPr marL="0" marR="0" indent="0" algn="just" rtl="1">
              <a:lnSpc>
                <a:spcPct val="106000"/>
              </a:lnSpc>
              <a:spcBef>
                <a:spcPts val="0"/>
              </a:spcBef>
              <a:spcAft>
                <a:spcPts val="800"/>
              </a:spcAft>
              <a:buNone/>
            </a:pPr>
            <a:r>
              <a:rPr lang="fa-IR" sz="1900" dirty="0" smtClean="0">
                <a:cs typeface="B Nazanin" panose="00000400000000000000" pitchFamily="2" charset="-78"/>
              </a:rPr>
              <a:t>ب</a:t>
            </a:r>
            <a:r>
              <a:rPr lang="ar-SA" sz="1900" dirty="0">
                <a:cs typeface="B Nazanin" panose="00000400000000000000" pitchFamily="2" charset="-78"/>
              </a:rPr>
              <a:t>رای تمام بدهی های دولت که به موجب قوانین عام یا خاص بروزرسانی می­شود، روش محاسبه به صورت ساده خواهد بود؛ سازمان مکلف است در متن صدور شناسه تعهدات /تضامین شرایط بروز رسانی مطالبات از دولت اعم از نرخ سود و روش بروزرسانی را به صورت دقیق و شفاف درج نماید</a:t>
            </a:r>
            <a:r>
              <a:rPr lang="fa-IR" sz="1900" dirty="0">
                <a:cs typeface="B Nazanin" panose="00000400000000000000" pitchFamily="2" charset="-78"/>
              </a:rPr>
              <a:t>.</a:t>
            </a:r>
            <a:endParaRPr lang="en-US" sz="1900" dirty="0">
              <a:cs typeface="B Nazanin" panose="00000400000000000000" pitchFamily="2" charset="-78"/>
            </a:endParaRPr>
          </a:p>
          <a:p>
            <a:endParaRPr lang="en-US" dirty="0"/>
          </a:p>
        </p:txBody>
      </p:sp>
    </p:spTree>
    <p:extLst>
      <p:ext uri="{BB962C8B-B14F-4D97-AF65-F5344CB8AC3E}">
        <p14:creationId xmlns:p14="http://schemas.microsoft.com/office/powerpoint/2010/main" val="4103163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C462C-2690-40D2-8B65-86B36932F15F}" type="slidenum">
              <a:rPr lang="en-US" smtClean="0"/>
              <a:t>3</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4105549091"/>
              </p:ext>
            </p:extLst>
          </p:nvPr>
        </p:nvGraphicFramePr>
        <p:xfrm>
          <a:off x="468352" y="1405053"/>
          <a:ext cx="11251580" cy="5241073"/>
        </p:xfrm>
        <a:graphic>
          <a:graphicData uri="http://schemas.openxmlformats.org/presentationml/2006/ole">
            <mc:AlternateContent xmlns:mc="http://schemas.openxmlformats.org/markup-compatibility/2006">
              <mc:Choice xmlns:v="urn:schemas-microsoft-com:vml" Requires="v">
                <p:oleObj spid="_x0000_s14400" name="Worksheet" r:id="rId3" imgW="10249027" imgH="7200900" progId="Excel.Sheet.12">
                  <p:embed/>
                </p:oleObj>
              </mc:Choice>
              <mc:Fallback>
                <p:oleObj name="Worksheet" r:id="rId3" imgW="10249027" imgH="7200900" progId="Excel.Sheet.12">
                  <p:embed/>
                  <p:pic>
                    <p:nvPicPr>
                      <p:cNvPr id="0" name=""/>
                      <p:cNvPicPr/>
                      <p:nvPr/>
                    </p:nvPicPr>
                    <p:blipFill>
                      <a:blip r:embed="rId4"/>
                      <a:stretch>
                        <a:fillRect/>
                      </a:stretch>
                    </p:blipFill>
                    <p:spPr>
                      <a:xfrm>
                        <a:off x="468352" y="1405053"/>
                        <a:ext cx="11251580" cy="5241073"/>
                      </a:xfrm>
                      <a:prstGeom prst="rect">
                        <a:avLst/>
                      </a:prstGeom>
                    </p:spPr>
                  </p:pic>
                </p:oleObj>
              </mc:Fallback>
            </mc:AlternateContent>
          </a:graphicData>
        </a:graphic>
      </p:graphicFrame>
    </p:spTree>
    <p:extLst>
      <p:ext uri="{BB962C8B-B14F-4D97-AF65-F5344CB8AC3E}">
        <p14:creationId xmlns:p14="http://schemas.microsoft.com/office/powerpoint/2010/main" val="744848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C462C-2690-40D2-8B65-86B36932F15F}" type="slidenum">
              <a:rPr lang="en-US" smtClean="0"/>
              <a:t>4</a:t>
            </a:fld>
            <a:endParaRPr lang="en-US"/>
          </a:p>
        </p:txBody>
      </p:sp>
      <p:pic>
        <p:nvPicPr>
          <p:cNvPr id="5" name="Picture 4"/>
          <p:cNvPicPr>
            <a:picLocks noChangeAspect="1"/>
          </p:cNvPicPr>
          <p:nvPr/>
        </p:nvPicPr>
        <p:blipFill>
          <a:blip r:embed="rId2"/>
          <a:stretch>
            <a:fillRect/>
          </a:stretch>
        </p:blipFill>
        <p:spPr>
          <a:xfrm>
            <a:off x="501805" y="1349298"/>
            <a:ext cx="11206975" cy="5296829"/>
          </a:xfrm>
          <a:prstGeom prst="rect">
            <a:avLst/>
          </a:prstGeom>
        </p:spPr>
      </p:pic>
    </p:spTree>
    <p:extLst>
      <p:ext uri="{BB962C8B-B14F-4D97-AF65-F5344CB8AC3E}">
        <p14:creationId xmlns:p14="http://schemas.microsoft.com/office/powerpoint/2010/main" val="3422699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C462C-2690-40D2-8B65-86B36932F15F}" type="slidenum">
              <a:rPr lang="en-US" smtClean="0"/>
              <a:t>5</a:t>
            </a:fld>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28660127"/>
              </p:ext>
            </p:extLst>
          </p:nvPr>
        </p:nvGraphicFramePr>
        <p:xfrm>
          <a:off x="501805" y="457200"/>
          <a:ext cx="11195823" cy="5776329"/>
        </p:xfrm>
        <a:graphic>
          <a:graphicData uri="http://schemas.openxmlformats.org/drawingml/2006/table">
            <a:tbl>
              <a:tblPr/>
              <a:tblGrid>
                <a:gridCol w="2012401">
                  <a:extLst>
                    <a:ext uri="{9D8B030D-6E8A-4147-A177-3AD203B41FA5}">
                      <a16:colId xmlns:a16="http://schemas.microsoft.com/office/drawing/2014/main" val="3748139850"/>
                    </a:ext>
                  </a:extLst>
                </a:gridCol>
                <a:gridCol w="2297084">
                  <a:extLst>
                    <a:ext uri="{9D8B030D-6E8A-4147-A177-3AD203B41FA5}">
                      <a16:colId xmlns:a16="http://schemas.microsoft.com/office/drawing/2014/main" val="3978266963"/>
                    </a:ext>
                  </a:extLst>
                </a:gridCol>
                <a:gridCol w="2105659">
                  <a:extLst>
                    <a:ext uri="{9D8B030D-6E8A-4147-A177-3AD203B41FA5}">
                      <a16:colId xmlns:a16="http://schemas.microsoft.com/office/drawing/2014/main" val="811141171"/>
                    </a:ext>
                  </a:extLst>
                </a:gridCol>
                <a:gridCol w="2355982">
                  <a:extLst>
                    <a:ext uri="{9D8B030D-6E8A-4147-A177-3AD203B41FA5}">
                      <a16:colId xmlns:a16="http://schemas.microsoft.com/office/drawing/2014/main" val="1293214551"/>
                    </a:ext>
                  </a:extLst>
                </a:gridCol>
                <a:gridCol w="2424697">
                  <a:extLst>
                    <a:ext uri="{9D8B030D-6E8A-4147-A177-3AD203B41FA5}">
                      <a16:colId xmlns:a16="http://schemas.microsoft.com/office/drawing/2014/main" val="41051318"/>
                    </a:ext>
                  </a:extLst>
                </a:gridCol>
              </a:tblGrid>
              <a:tr h="434221">
                <a:tc gridSpan="4">
                  <a:txBody>
                    <a:bodyPr/>
                    <a:lstStyle/>
                    <a:p>
                      <a:pPr algn="ctr" rtl="1" fontAlgn="ctr"/>
                      <a:r>
                        <a:rPr lang="fa-IR" sz="1400" b="1" i="0" u="none" strike="noStrike">
                          <a:solidFill>
                            <a:srgbClr val="000000"/>
                          </a:solidFill>
                          <a:effectLst/>
                          <a:latin typeface="B Nazanin" panose="00000400000000000000" pitchFamily="2" charset="-78"/>
                          <a:cs typeface="B Nazanin" panose="00000400000000000000" pitchFamily="2" charset="-78"/>
                        </a:rPr>
                        <a:t>میانگین های عملکردی در 4 سال اخیر</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fontAlgn="ctr"/>
                      <a:r>
                        <a:rPr lang="fa-IR" sz="1400" b="1" i="0" u="none" strike="noStrike">
                          <a:solidFill>
                            <a:srgbClr val="000000"/>
                          </a:solidFill>
                          <a:effectLst/>
                          <a:latin typeface="B Nazanin" panose="00000400000000000000" pitchFamily="2" charset="-78"/>
                          <a:cs typeface="B Nazanin" panose="00000400000000000000" pitchFamily="2" charset="-78"/>
                        </a:rPr>
                        <a:t>درصد تحقق در  سال اخیر</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55477621"/>
                  </a:ext>
                </a:extLst>
              </a:tr>
              <a:tr h="759886">
                <a:tc rowSpan="2">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منابع عمومی بودجه دولت</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fa-IR" sz="1400" b="1" i="0" u="none" strike="noStrike">
                          <a:solidFill>
                            <a:srgbClr val="000000"/>
                          </a:solidFill>
                          <a:effectLst/>
                          <a:latin typeface="B Nazanin" panose="00000400000000000000" pitchFamily="2" charset="-78"/>
                          <a:cs typeface="B Nazanin" panose="00000400000000000000" pitchFamily="2" charset="-78"/>
                        </a:rPr>
                        <a:t>میانگین سهم از منابع / مصارف عمومی </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fa-IR" sz="1400" b="1" i="0" u="none" strike="noStrike">
                          <a:solidFill>
                            <a:srgbClr val="000000"/>
                          </a:solidFill>
                          <a:effectLst/>
                          <a:latin typeface="B Nazanin" panose="00000400000000000000" pitchFamily="2" charset="-78"/>
                          <a:cs typeface="B Nazanin" panose="00000400000000000000" pitchFamily="2" charset="-78"/>
                        </a:rPr>
                        <a:t>میانگین سهم از طبقه</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fa-IR" sz="1400" b="1" i="0" u="none" strike="noStrike">
                          <a:solidFill>
                            <a:srgbClr val="000000"/>
                          </a:solidFill>
                          <a:effectLst/>
                          <a:latin typeface="B Nazanin" panose="00000400000000000000" pitchFamily="2" charset="-78"/>
                          <a:cs typeface="B Nazanin" panose="00000400000000000000" pitchFamily="2" charset="-78"/>
                        </a:rPr>
                        <a:t>میانگین رشد </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vMerge="1">
                  <a:txBody>
                    <a:bodyPr/>
                    <a:lstStyle/>
                    <a:p>
                      <a:endParaRPr lang="en-US"/>
                    </a:p>
                  </a:txBody>
                  <a:tcPr/>
                </a:tc>
                <a:extLst>
                  <a:ext uri="{0D108BD9-81ED-4DB2-BD59-A6C34878D82A}">
                    <a16:rowId xmlns:a16="http://schemas.microsoft.com/office/drawing/2014/main" val="1421512972"/>
                  </a:ext>
                </a:extLst>
              </a:tr>
              <a:tr h="253294">
                <a:tc vMerge="1">
                  <a:txBody>
                    <a:bodyPr/>
                    <a:lstStyle/>
                    <a:p>
                      <a:endParaRPr lang="en-US"/>
                    </a:p>
                  </a:txBody>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91%</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80667846"/>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درامدها</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50.3%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43.6%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91.1%</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35593219"/>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درآمدهای مالیاتی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40.1%</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79.7%</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72.8%</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92.0%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18851483"/>
                  </a:ext>
                </a:extLst>
              </a:tr>
              <a:tr h="379945">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سایر درآمدها</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10.1%</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20.3%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22.4%</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dirty="0" smtClean="0">
                          <a:solidFill>
                            <a:srgbClr val="000000"/>
                          </a:solidFill>
                          <a:effectLst/>
                          <a:latin typeface="B Nazanin" panose="00000400000000000000" pitchFamily="2" charset="-78"/>
                          <a:cs typeface="B Nazanin" panose="00000400000000000000" pitchFamily="2" charset="-78"/>
                        </a:rPr>
                        <a:t>91%</a:t>
                      </a:r>
                      <a:endParaRPr lang="en-US" sz="1600" b="1" i="0" u="none" strike="noStrike" dirty="0">
                        <a:solidFill>
                          <a:srgbClr val="000000"/>
                        </a:solidFill>
                        <a:effectLst/>
                        <a:latin typeface="B Nazanin" panose="00000400000000000000" pitchFamily="2" charset="-78"/>
                        <a:cs typeface="B Nazanin" panose="00000400000000000000" pitchFamily="2" charset="-78"/>
                      </a:endParaRP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0107285"/>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واگذاری دارایی های سرمایه ای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22.1%</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44.3%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104.0%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142840681"/>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منابع حاصل از نفت و فرآورده های نفتی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21.9%</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98.3%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52.2%</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44.0%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3334842"/>
                  </a:ext>
                </a:extLst>
              </a:tr>
              <a:tr h="276212">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منابع حاصل از فروش اموال منقول و غیرمنقول</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0.3%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1.7%</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38.3%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3.0%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71343339"/>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واگذاری دارایی های مالی </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27.7%</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103.4%</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83.9%</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40345204"/>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منابع حاصل از واگذاری شرکت های دولتی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13.8%</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2005.4%</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73.0%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5069684"/>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حساب ذخیره ارزی/ صندوق توسعه ملی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7.6%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27.0%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162.3%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93.0%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5083418"/>
                  </a:ext>
                </a:extLst>
              </a:tr>
              <a:tr h="355820">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منابع حاصل از فروش اوراق مشارکت و اسناد خزانه اسلامی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15.0%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57.3%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54.6%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93.0%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7037770"/>
                  </a:ext>
                </a:extLst>
              </a:tr>
              <a:tr h="434221">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سایر منابع حاصل از واگذاری دارایی های مالی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0.5%</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1.9%</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29.0%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6772508"/>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مصارف عمومی دولت</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100%</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46%</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98.1%</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3517897"/>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اعتبارات هزینه ای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73.9%</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46.5%</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93.8%</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052477609"/>
                  </a:ext>
                </a:extLst>
              </a:tr>
              <a:tr h="253294">
                <a:tc>
                  <a:txBody>
                    <a:bodyPr/>
                    <a:lstStyle/>
                    <a:p>
                      <a:pPr algn="r" rtl="1" fontAlgn="ctr"/>
                      <a:r>
                        <a:rPr lang="fa-IR" sz="1100" b="1" i="0" u="none" strike="noStrike">
                          <a:solidFill>
                            <a:srgbClr val="000000"/>
                          </a:solidFill>
                          <a:effectLst/>
                          <a:latin typeface="B Nazanin" panose="00000400000000000000" pitchFamily="2" charset="-78"/>
                          <a:cs typeface="B Nazanin" panose="00000400000000000000" pitchFamily="2" charset="-78"/>
                        </a:rPr>
                        <a:t>تملک دارایی های سرمایه ای</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14.3%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a:solidFill>
                            <a:srgbClr val="000000"/>
                          </a:solidFill>
                          <a:effectLst/>
                          <a:latin typeface="B Nazanin" panose="00000400000000000000" pitchFamily="2" charset="-78"/>
                          <a:cs typeface="B Nazanin" panose="00000400000000000000" pitchFamily="2" charset="-78"/>
                        </a:rPr>
                        <a:t>49.3%</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smtClean="0">
                          <a:solidFill>
                            <a:srgbClr val="000000"/>
                          </a:solidFill>
                          <a:effectLst/>
                          <a:latin typeface="B Nazanin" panose="00000400000000000000" pitchFamily="2" charset="-78"/>
                          <a:cs typeface="B Nazanin" panose="00000400000000000000" pitchFamily="2" charset="-78"/>
                        </a:rPr>
                        <a:t>%</a:t>
                      </a:r>
                      <a:r>
                        <a:rPr lang="fa-IR" sz="1600" b="1" i="0" u="none" strike="noStrike" dirty="0" smtClean="0">
                          <a:solidFill>
                            <a:srgbClr val="000000"/>
                          </a:solidFill>
                          <a:effectLst/>
                          <a:latin typeface="B Nazanin" panose="00000400000000000000" pitchFamily="2" charset="-78"/>
                          <a:cs typeface="B Nazanin" panose="00000400000000000000" pitchFamily="2" charset="-78"/>
                        </a:rPr>
                        <a:t>95.6</a:t>
                      </a:r>
                      <a:endParaRPr lang="en-US" sz="1600" b="1" i="0" u="none" strike="noStrike" dirty="0">
                        <a:solidFill>
                          <a:srgbClr val="000000"/>
                        </a:solidFill>
                        <a:effectLst/>
                        <a:latin typeface="B Nazanin" panose="00000400000000000000" pitchFamily="2" charset="-78"/>
                        <a:cs typeface="B Nazanin" panose="00000400000000000000" pitchFamily="2" charset="-78"/>
                      </a:endParaRP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314700381"/>
                  </a:ext>
                </a:extLst>
              </a:tr>
              <a:tr h="349790">
                <a:tc>
                  <a:txBody>
                    <a:bodyPr/>
                    <a:lstStyle/>
                    <a:p>
                      <a:pPr algn="r" rtl="1" fontAlgn="ctr"/>
                      <a:r>
                        <a:rPr lang="fa-IR" sz="1100" b="1" i="0" u="none" strike="noStrike" dirty="0">
                          <a:solidFill>
                            <a:srgbClr val="000000"/>
                          </a:solidFill>
                          <a:effectLst/>
                          <a:latin typeface="B Nazanin" panose="00000400000000000000" pitchFamily="2" charset="-78"/>
                          <a:cs typeface="B Nazanin" panose="00000400000000000000" pitchFamily="2" charset="-78"/>
                        </a:rPr>
                        <a:t>تملک دارایی های مالی </a:t>
                      </a:r>
                    </a:p>
                  </a:txBody>
                  <a:tcPr marL="3567" marR="3567" marT="35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11.8%</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35.1%</a:t>
                      </a:r>
                    </a:p>
                  </a:txBody>
                  <a:tcPr marL="3567" marR="3567" marT="35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1" fontAlgn="ctr"/>
                      <a:r>
                        <a:rPr lang="en-US" sz="1600" b="1" i="0" u="none" strike="noStrike" dirty="0">
                          <a:solidFill>
                            <a:srgbClr val="000000"/>
                          </a:solidFill>
                          <a:effectLst/>
                          <a:latin typeface="B Nazanin" panose="00000400000000000000" pitchFamily="2" charset="-78"/>
                          <a:cs typeface="B Nazanin" panose="00000400000000000000" pitchFamily="2" charset="-78"/>
                        </a:rPr>
                        <a:t>47.3%</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220448682"/>
                  </a:ext>
                </a:extLst>
              </a:tr>
            </a:tbl>
          </a:graphicData>
        </a:graphic>
      </p:graphicFrame>
    </p:spTree>
    <p:extLst>
      <p:ext uri="{BB962C8B-B14F-4D97-AF65-F5344CB8AC3E}">
        <p14:creationId xmlns:p14="http://schemas.microsoft.com/office/powerpoint/2010/main" val="16648321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6</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ar-SA" sz="2400" b="1" dirty="0">
                <a:latin typeface="Times New Roman" panose="02020603050405020304" pitchFamily="18" charset="0"/>
                <a:ea typeface="Times New Roman" panose="02020603050405020304" pitchFamily="18" charset="0"/>
                <a:cs typeface="B Titr" panose="00000700000000000000" pitchFamily="2" charset="-78"/>
              </a:rPr>
              <a:t>قانون الزامات و احکام مورد نیاز بودجه های سنواتی</a:t>
            </a:r>
            <a:endParaRPr lang="en-US" sz="2400" b="1" dirty="0">
              <a:latin typeface="Times New Roman" panose="02020603050405020304" pitchFamily="18" charset="0"/>
              <a:ea typeface="Times New Roman" panose="02020603050405020304" pitchFamily="18" charset="0"/>
              <a:cs typeface="B Titr" panose="00000700000000000000" pitchFamily="2" charset="-78"/>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06633752"/>
              </p:ext>
            </p:extLst>
          </p:nvPr>
        </p:nvGraphicFramePr>
        <p:xfrm>
          <a:off x="546410" y="3055435"/>
          <a:ext cx="11055040" cy="3696243"/>
        </p:xfrm>
        <a:graphic>
          <a:graphicData uri="http://schemas.openxmlformats.org/drawingml/2006/table">
            <a:tbl>
              <a:tblPr rtl="1" firstRow="1" firstCol="1" bandRow="1"/>
              <a:tblGrid>
                <a:gridCol w="1694316">
                  <a:extLst>
                    <a:ext uri="{9D8B030D-6E8A-4147-A177-3AD203B41FA5}">
                      <a16:colId xmlns:a16="http://schemas.microsoft.com/office/drawing/2014/main" val="1230752757"/>
                    </a:ext>
                  </a:extLst>
                </a:gridCol>
                <a:gridCol w="9360724">
                  <a:extLst>
                    <a:ext uri="{9D8B030D-6E8A-4147-A177-3AD203B41FA5}">
                      <a16:colId xmlns:a16="http://schemas.microsoft.com/office/drawing/2014/main" val="2286404804"/>
                    </a:ext>
                  </a:extLst>
                </a:gridCol>
              </a:tblGrid>
              <a:tr h="267726">
                <a:tc gridSpan="2">
                  <a:txBody>
                    <a:bodyPr/>
                    <a:lstStyle/>
                    <a:p>
                      <a:pPr marL="105410" marR="0" algn="r" rtl="1">
                        <a:lnSpc>
                          <a:spcPct val="107000"/>
                        </a:lnSpc>
                        <a:spcBef>
                          <a:spcPts val="0"/>
                        </a:spcBef>
                        <a:spcAft>
                          <a:spcPts val="0"/>
                        </a:spcAft>
                      </a:pPr>
                      <a:r>
                        <a:rPr lang="ar-SA" sz="800" dirty="0">
                          <a:solidFill>
                            <a:srgbClr val="C45911"/>
                          </a:solidFill>
                          <a:effectLst/>
                          <a:latin typeface="Aptos"/>
                          <a:ea typeface="Aptos"/>
                          <a:cs typeface="B Titr" panose="00000700000000000000" pitchFamily="2" charset="-78"/>
                        </a:rPr>
                        <a:t> </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a:noFill/>
                    </a:lnL>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59909924"/>
                  </a:ext>
                </a:extLst>
              </a:tr>
              <a:tr h="278882">
                <a:tc>
                  <a:txBody>
                    <a:bodyPr/>
                    <a:lstStyle/>
                    <a:p>
                      <a:pPr marL="0" marR="0" algn="ctr" rtl="1">
                        <a:lnSpc>
                          <a:spcPct val="107000"/>
                        </a:lnSpc>
                        <a:spcBef>
                          <a:spcPts val="0"/>
                        </a:spcBef>
                        <a:spcAft>
                          <a:spcPts val="0"/>
                        </a:spcAft>
                      </a:pPr>
                      <a:r>
                        <a:rPr lang="fa-IR" sz="800">
                          <a:effectLst/>
                          <a:latin typeface="Aptos"/>
                          <a:ea typeface="Aptos"/>
                          <a:cs typeface="B Titr" panose="00000700000000000000" pitchFamily="2" charset="-78"/>
                        </a:rPr>
                        <a:t>شرح</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105410" marR="0" algn="ctr" rtl="1">
                        <a:lnSpc>
                          <a:spcPct val="107000"/>
                        </a:lnSpc>
                        <a:spcBef>
                          <a:spcPts val="0"/>
                        </a:spcBef>
                        <a:spcAft>
                          <a:spcPts val="0"/>
                        </a:spcAft>
                      </a:pPr>
                      <a:r>
                        <a:rPr lang="ar-SA" sz="800">
                          <a:effectLst/>
                          <a:latin typeface="Aptos"/>
                          <a:ea typeface="Aptos"/>
                          <a:cs typeface="B Titr" panose="00000700000000000000" pitchFamily="2" charset="-78"/>
                        </a:rPr>
                        <a:t>عنوان</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924069165"/>
                  </a:ext>
                </a:extLst>
              </a:tr>
              <a:tr h="382007">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1 ردیف 5-5</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a:effectLst/>
                          <a:latin typeface="Sahel-FD"/>
                          <a:ea typeface="Aptos"/>
                          <a:cs typeface="B Nazanin" panose="00000400000000000000" pitchFamily="2" charset="-78"/>
                        </a:rPr>
                        <a:t>تعیین میزان و نرخ مشمول مالیات بر اوراق مالی اسلامی دولت، کارمزد تعهد پذیره نوسی، کارمزد معامله گران اوراق دولت و شهرداری ها و معاملات بین ارکان انتشار و دریافت ها و پرداخت های مربوط به انتشار اوراق.</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671632"/>
                  </a:ext>
                </a:extLst>
              </a:tr>
              <a:tr h="573011">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1</a:t>
                      </a:r>
                      <a:endParaRPr lang="en-US" sz="1200" b="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ردیف -1-9</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ماده 9: تعیین میزان و سقف انتشار اوراق به شرح زیر:</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9-1- تعیین میزان سقف انتشار اوراق مشارکت شهرداری های کشور و سامانه های وابسته و همچنین سقف تضمین دولت برای موضوع ماده(5) قانون حمایت از سامانه های حمل و نقل ریلی شهری و حومه مصوب 22/5/1385 و ماده (10) قانون هوای پاک مصوب 25/4/1396 با اصلاحات و الحاقات بعدی در جدول تضامین</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423690"/>
                  </a:ext>
                </a:extLst>
              </a:tr>
              <a:tr h="382007">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1</a:t>
                      </a:r>
                      <a:endParaRPr lang="en-US" sz="1200" b="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 ردیف 2-9-</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a:effectLst/>
                          <a:latin typeface="Sahel-FD"/>
                          <a:ea typeface="Aptos"/>
                          <a:cs typeface="B Nazanin" panose="00000400000000000000" pitchFamily="2" charset="-78"/>
                        </a:rPr>
                        <a:t>تعیین سقف انتشار اولیه اوراق، تحویل اوراق به پیمانکاران ، عرضه تدریجی، حراج ، فروش اوراق به کسر ( کمتر از قیمت اسمی) و پذیره نویسی در بازارها</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601826"/>
                  </a:ext>
                </a:extLst>
              </a:tr>
              <a:tr h="382007">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1 </a:t>
                      </a:r>
                      <a:endParaRPr lang="en-US" sz="1200" b="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ردیف 10 </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تعیین سقف انتشار اوراق مالی اسلامی برای شرکت های دواتی در اجرای طرح های مصوب شورای اقتصاد با تضمین اصل و سود توسط شرکت </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8165091"/>
                  </a:ext>
                </a:extLst>
              </a:tr>
              <a:tr h="409737">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1 </a:t>
                      </a:r>
                      <a:endParaRPr lang="en-US" sz="1200" b="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ردیف36</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تعیین میزان استفاده از منابع در دسترس خزانه و حساب های پشتیبان در بازار بین بانکی بابت پرداخت کارمزدهای مربوط به بازار گردانی ، بازار سازی، باز خرید موقت و قطعی اوراق اسلامی دولت و تسویه بدهی های دولت به بانک مرکزی</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99065"/>
                  </a:ext>
                </a:extLst>
              </a:tr>
              <a:tr h="959919">
                <a:tc>
                  <a:txBody>
                    <a:bodyPr/>
                    <a:lstStyle/>
                    <a:p>
                      <a:pPr marL="0" marR="0" algn="ctr" rtl="1">
                        <a:lnSpc>
                          <a:spcPct val="107000"/>
                        </a:lnSpc>
                        <a:spcBef>
                          <a:spcPts val="0"/>
                        </a:spcBef>
                        <a:spcAft>
                          <a:spcPts val="0"/>
                        </a:spcAft>
                      </a:pPr>
                      <a:r>
                        <a:rPr lang="ar-SA" sz="1200" b="0">
                          <a:effectLst/>
                          <a:latin typeface="Aptos"/>
                          <a:ea typeface="Aptos"/>
                          <a:cs typeface="B Nazanin" panose="00000400000000000000" pitchFamily="2" charset="-78"/>
                        </a:rPr>
                        <a:t>ماده 6</a:t>
                      </a:r>
                      <a:endParaRPr lang="en-US" sz="1200" b="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07000"/>
                        </a:lnSpc>
                        <a:spcBef>
                          <a:spcPts val="0"/>
                        </a:spcBef>
                        <a:spcAft>
                          <a:spcPts val="0"/>
                        </a:spcAft>
                      </a:pPr>
                      <a:r>
                        <a:rPr lang="ar-SA" sz="1200" b="0" dirty="0">
                          <a:effectLst/>
                          <a:latin typeface="Aptos"/>
                          <a:ea typeface="Aptos"/>
                          <a:cs typeface="B Nazanin" panose="00000400000000000000" pitchFamily="2" charset="-78"/>
                        </a:rPr>
                        <a:t>فهرست احكام نظارتی موضوع ماده (6) «قانون الزامات و احكام مورد نياز قوانين بودجه‌های سنواتي» و مصوبات بودجه 1405( وزارت امور اقتصادی و دارایی) در زمینه اوراق دولت</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0"/>
                        </a:spcAft>
                      </a:pPr>
                      <a:r>
                        <a:rPr lang="ar-SA" sz="1200" b="0" u="sng" dirty="0">
                          <a:effectLst/>
                          <a:latin typeface="Sahel-FD"/>
                          <a:ea typeface="Aptos"/>
                          <a:cs typeface="B Nazanin" panose="00000400000000000000" pitchFamily="2" charset="-78"/>
                        </a:rPr>
                        <a:t>موضوع حكم نظارتی</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1	گزارش تفصیلی میزان انتشار اوراق مالی اسلامی برای تأمین مصارف عمومی بودجه به تفکیک انواع اوراق، زمان سررسید و دستگاه‌های اجرایی، روش‌های انتشار اوراق، نحوه تخصیص و هزینه کرد منابع حاصله</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0"/>
                        </a:spcAft>
                      </a:pPr>
                      <a:r>
                        <a:rPr lang="ar-SA" sz="1200" b="0" dirty="0">
                          <a:effectLst/>
                          <a:latin typeface="Sahel-FD"/>
                          <a:ea typeface="Aptos"/>
                          <a:cs typeface="B Nazanin" panose="00000400000000000000" pitchFamily="2" charset="-78"/>
                        </a:rPr>
                        <a:t>2*	گزارش تفصیلی میزان انتشار اوراق مالی اسلامی برای اجرای طرح‌های مصوب شورای اقتصاد و نحوه هزینه‌کرد منابع حاصله به تفکیک شرکت‌های دولتی</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57467" marR="57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7081507"/>
                  </a:ext>
                </a:extLst>
              </a:tr>
            </a:tbl>
          </a:graphicData>
        </a:graphic>
      </p:graphicFrame>
    </p:spTree>
    <p:extLst>
      <p:ext uri="{BB962C8B-B14F-4D97-AF65-F5344CB8AC3E}">
        <p14:creationId xmlns:p14="http://schemas.microsoft.com/office/powerpoint/2010/main" val="3663035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7</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شماره 5 - درآمدها، واگذاری دارائي های سرمايه ای و واگذاری دارائي های مالي بر حسب قسمت، بخش، بند ، اجزاء و دستگاه اجرائي در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1900" dirty="0">
              <a:cs typeface="B Nazanin" panose="00000400000000000000" pitchFamily="2" charset="-78"/>
            </a:endParaRP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765705899"/>
              </p:ext>
            </p:extLst>
          </p:nvPr>
        </p:nvGraphicFramePr>
        <p:xfrm>
          <a:off x="542632" y="3936375"/>
          <a:ext cx="11032334" cy="2397517"/>
        </p:xfrm>
        <a:graphic>
          <a:graphicData uri="http://schemas.openxmlformats.org/drawingml/2006/table">
            <a:tbl>
              <a:tblPr rtl="1" firstRow="1" firstCol="1" bandRow="1"/>
              <a:tblGrid>
                <a:gridCol w="1240925">
                  <a:extLst>
                    <a:ext uri="{9D8B030D-6E8A-4147-A177-3AD203B41FA5}">
                      <a16:colId xmlns:a16="http://schemas.microsoft.com/office/drawing/2014/main" val="2610929326"/>
                    </a:ext>
                  </a:extLst>
                </a:gridCol>
                <a:gridCol w="8504020">
                  <a:extLst>
                    <a:ext uri="{9D8B030D-6E8A-4147-A177-3AD203B41FA5}">
                      <a16:colId xmlns:a16="http://schemas.microsoft.com/office/drawing/2014/main" val="1804475982"/>
                    </a:ext>
                  </a:extLst>
                </a:gridCol>
                <a:gridCol w="1287389">
                  <a:extLst>
                    <a:ext uri="{9D8B030D-6E8A-4147-A177-3AD203B41FA5}">
                      <a16:colId xmlns:a16="http://schemas.microsoft.com/office/drawing/2014/main" val="845222958"/>
                    </a:ext>
                  </a:extLst>
                </a:gridCol>
              </a:tblGrid>
              <a:tr h="580945">
                <a:tc>
                  <a:txBody>
                    <a:bodyPr/>
                    <a:lstStyle/>
                    <a:p>
                      <a:pPr marL="0" marR="0" algn="ctr" rtl="1">
                        <a:lnSpc>
                          <a:spcPct val="107000"/>
                        </a:lnSpc>
                        <a:spcBef>
                          <a:spcPts val="0"/>
                        </a:spcBef>
                        <a:spcAft>
                          <a:spcPts val="0"/>
                        </a:spcAft>
                      </a:pPr>
                      <a:r>
                        <a:rPr lang="ar-SA" sz="1000">
                          <a:solidFill>
                            <a:srgbClr val="000000"/>
                          </a:solidFill>
                          <a:effectLst/>
                          <a:latin typeface="Aptos"/>
                          <a:ea typeface="Aptos"/>
                          <a:cs typeface="B Titr" panose="00000700000000000000" pitchFamily="2" charset="-78"/>
                        </a:rPr>
                        <a:t>شماره طبقه بندی</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rtl="1">
                        <a:lnSpc>
                          <a:spcPct val="107000"/>
                        </a:lnSpc>
                        <a:spcBef>
                          <a:spcPts val="0"/>
                        </a:spcBef>
                        <a:spcAft>
                          <a:spcPts val="0"/>
                        </a:spcAft>
                      </a:pPr>
                      <a:r>
                        <a:rPr lang="ar-SA" sz="1000">
                          <a:solidFill>
                            <a:srgbClr val="000000"/>
                          </a:solidFill>
                          <a:effectLst/>
                          <a:latin typeface="Aptos"/>
                          <a:ea typeface="Aptos"/>
                          <a:cs typeface="B Titr" panose="00000700000000000000" pitchFamily="2" charset="-78"/>
                        </a:rPr>
                        <a:t>عنوان</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rtl="1">
                        <a:lnSpc>
                          <a:spcPct val="107000"/>
                        </a:lnSpc>
                        <a:spcBef>
                          <a:spcPts val="0"/>
                        </a:spcBef>
                        <a:spcAft>
                          <a:spcPts val="0"/>
                        </a:spcAft>
                      </a:pPr>
                      <a:r>
                        <a:rPr lang="ar-SA" sz="1000" dirty="0">
                          <a:solidFill>
                            <a:srgbClr val="000000"/>
                          </a:solidFill>
                          <a:effectLst/>
                          <a:latin typeface="Aptos"/>
                          <a:ea typeface="Aptos"/>
                          <a:cs typeface="B Titr" panose="00000700000000000000" pitchFamily="2" charset="-78"/>
                        </a:rPr>
                        <a:t>مبلغ</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7000"/>
                        </a:lnSpc>
                        <a:spcBef>
                          <a:spcPts val="0"/>
                        </a:spcBef>
                        <a:spcAft>
                          <a:spcPts val="0"/>
                        </a:spcAft>
                      </a:pPr>
                      <a:r>
                        <a:rPr lang="ar-SA" sz="1000" dirty="0">
                          <a:solidFill>
                            <a:srgbClr val="000000"/>
                          </a:solidFill>
                          <a:effectLst/>
                          <a:latin typeface="Aptos"/>
                          <a:ea typeface="Aptos"/>
                          <a:cs typeface="B Titr" panose="00000700000000000000" pitchFamily="2" charset="-78"/>
                        </a:rPr>
                        <a:t>(میلیون ریال)</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619008205"/>
                  </a:ext>
                </a:extLst>
              </a:tr>
              <a:tr h="1038969">
                <a:tc>
                  <a:txBody>
                    <a:bodyPr/>
                    <a:lstStyle/>
                    <a:p>
                      <a:pPr marL="0" marR="0" algn="ctr" rtl="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310108</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خالص منابع ناشی از فروش و یا واگذاری انواع اوراق مالی اسلامی با سررسید سنوات آتی</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10،250،000،000</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0412392"/>
                  </a:ext>
                </a:extLst>
              </a:tr>
              <a:tr h="777603">
                <a:tc>
                  <a:txBody>
                    <a:bodyPr/>
                    <a:lstStyle/>
                    <a:p>
                      <a:pPr marL="0" marR="0" algn="ctr" rtl="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310109</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منابع حاصل از فروش و یا واگذاری انواع اوراق مالی اسلامی با سررسید سنوات آتی برای حساب پیشرفت و عدالت</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50،000،000</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3803523"/>
                  </a:ext>
                </a:extLst>
              </a:tr>
            </a:tbl>
          </a:graphicData>
        </a:graphic>
      </p:graphicFrame>
    </p:spTree>
    <p:extLst>
      <p:ext uri="{BB962C8B-B14F-4D97-AF65-F5344CB8AC3E}">
        <p14:creationId xmlns:p14="http://schemas.microsoft.com/office/powerpoint/2010/main" val="3462048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8</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جدول الزامات منابع قانون بودجة سال 1405 كل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كشور</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en-US" sz="1900" dirty="0">
              <a:cs typeface="B Nazanin" panose="00000400000000000000" pitchFamily="2" charset="-78"/>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91376" y="3111190"/>
            <a:ext cx="11028556" cy="3389971"/>
          </a:xfrm>
          <a:prstGeom prst="rect">
            <a:avLst/>
          </a:prstGeom>
          <a:noFill/>
          <a:ln>
            <a:noFill/>
          </a:ln>
        </p:spPr>
      </p:pic>
    </p:spTree>
    <p:extLst>
      <p:ext uri="{BB962C8B-B14F-4D97-AF65-F5344CB8AC3E}">
        <p14:creationId xmlns:p14="http://schemas.microsoft.com/office/powerpoint/2010/main" val="653983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47133"/>
            <a:ext cx="9059563" cy="1092818"/>
          </a:xfrm>
        </p:spPr>
        <p:txBody>
          <a:bodyPr/>
          <a:lstStyle/>
          <a:p>
            <a:pPr algn="r"/>
            <a:r>
              <a:rPr lang="fa-IR" sz="3200" dirty="0">
                <a:cs typeface="B Nazanin" panose="00000400000000000000" pitchFamily="2" charset="-78"/>
              </a:rPr>
              <a:t>موارد مرتبط با وظایف اداره مدیریت نقدینگی و بازاریابی اوراق مالی اسلامی دولت</a:t>
            </a:r>
            <a:endParaRPr lang="en-US" sz="3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78C462C-2690-40D2-8B65-86B36932F15F}" type="slidenum">
              <a:rPr lang="en-US" smtClean="0"/>
              <a:t>9</a:t>
            </a:fld>
            <a:endParaRPr lang="en-US" dirty="0"/>
          </a:p>
        </p:txBody>
      </p:sp>
      <p:sp>
        <p:nvSpPr>
          <p:cNvPr id="7" name="Content Placeholder 6"/>
          <p:cNvSpPr>
            <a:spLocks noGrp="1"/>
          </p:cNvSpPr>
          <p:nvPr>
            <p:ph idx="1"/>
          </p:nvPr>
        </p:nvSpPr>
        <p:spPr>
          <a:xfrm>
            <a:off x="546410" y="2603500"/>
            <a:ext cx="11173522" cy="4087232"/>
          </a:xfrm>
        </p:spPr>
        <p:txBody>
          <a:bodyPr>
            <a:normAutofit/>
          </a:bodyPr>
          <a:lstStyle/>
          <a:p>
            <a:pPr algn="just" rtl="1">
              <a:lnSpc>
                <a:spcPct val="90000"/>
              </a:lnSpc>
            </a:pPr>
            <a:r>
              <a:rPr lang="fa-IR" sz="2400" b="1" dirty="0">
                <a:latin typeface="Times New Roman" panose="02020603050405020304" pitchFamily="18" charset="0"/>
                <a:ea typeface="Times New Roman" panose="02020603050405020304" pitchFamily="18" charset="0"/>
                <a:cs typeface="B Titr" panose="00000700000000000000" pitchFamily="2" charset="-78"/>
              </a:rPr>
              <a:t>مواد مرتبط با ضوابط اجرایی قانون بودجه کشور سال </a:t>
            </a:r>
            <a:r>
              <a:rPr lang="fa-IR" sz="2400" b="1" dirty="0" smtClean="0">
                <a:latin typeface="Times New Roman" panose="02020603050405020304" pitchFamily="18" charset="0"/>
                <a:ea typeface="Times New Roman" panose="02020603050405020304" pitchFamily="18" charset="0"/>
                <a:cs typeface="B Titr" panose="00000700000000000000" pitchFamily="2" charset="-78"/>
              </a:rPr>
              <a:t>1405</a:t>
            </a: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90000"/>
              </a:lnSpc>
            </a:pPr>
            <a:endParaRPr lang="en-US" sz="2400" b="1" dirty="0" smtClean="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fa-IR" sz="2400" b="1" dirty="0">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lnSpc>
                <a:spcPct val="90000"/>
              </a:lnSpc>
              <a:buNone/>
            </a:pPr>
            <a:endParaRPr lang="en-US" sz="1900" dirty="0">
              <a:cs typeface="B Nazanin" panose="00000400000000000000" pitchFamily="2" charset="-78"/>
            </a:endParaRPr>
          </a:p>
        </p:txBody>
      </p:sp>
      <p:graphicFrame>
        <p:nvGraphicFramePr>
          <p:cNvPr id="11" name="Table 10"/>
          <p:cNvGraphicFramePr>
            <a:graphicFrameLocks noGrp="1"/>
          </p:cNvGraphicFramePr>
          <p:nvPr>
            <p:extLst>
              <p:ext uri="{D42A27DB-BD31-4B8C-83A1-F6EECF244321}">
                <p14:modId xmlns:p14="http://schemas.microsoft.com/office/powerpoint/2010/main" val="2248765945"/>
              </p:ext>
            </p:extLst>
          </p:nvPr>
        </p:nvGraphicFramePr>
        <p:xfrm>
          <a:off x="546410" y="3189249"/>
          <a:ext cx="11173522" cy="3278458"/>
        </p:xfrm>
        <a:graphic>
          <a:graphicData uri="http://schemas.openxmlformats.org/drawingml/2006/table">
            <a:tbl>
              <a:tblPr rtl="1" firstRow="1" firstCol="1" bandRow="1"/>
              <a:tblGrid>
                <a:gridCol w="809748">
                  <a:extLst>
                    <a:ext uri="{9D8B030D-6E8A-4147-A177-3AD203B41FA5}">
                      <a16:colId xmlns:a16="http://schemas.microsoft.com/office/drawing/2014/main" val="3388901303"/>
                    </a:ext>
                  </a:extLst>
                </a:gridCol>
                <a:gridCol w="10363774">
                  <a:extLst>
                    <a:ext uri="{9D8B030D-6E8A-4147-A177-3AD203B41FA5}">
                      <a16:colId xmlns:a16="http://schemas.microsoft.com/office/drawing/2014/main" val="593411137"/>
                    </a:ext>
                  </a:extLst>
                </a:gridCol>
              </a:tblGrid>
              <a:tr h="457630">
                <a:tc>
                  <a:txBody>
                    <a:bodyPr/>
                    <a:lstStyle/>
                    <a:p>
                      <a:pPr marL="0" marR="0" algn="ctr" rtl="1">
                        <a:lnSpc>
                          <a:spcPct val="107000"/>
                        </a:lnSpc>
                        <a:spcBef>
                          <a:spcPts val="0"/>
                        </a:spcBef>
                        <a:spcAft>
                          <a:spcPts val="0"/>
                        </a:spcAft>
                      </a:pPr>
                      <a:r>
                        <a:rPr lang="fa-IR" sz="1200">
                          <a:effectLst/>
                          <a:latin typeface="Calibri" panose="020F0502020204030204" pitchFamily="34" charset="0"/>
                          <a:ea typeface="Calibri" panose="020F0502020204030204" pitchFamily="34" charset="0"/>
                          <a:cs typeface="B Titr" panose="00000700000000000000" pitchFamily="2" charset="-78"/>
                        </a:rPr>
                        <a:t>ردیف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rtl="1">
                        <a:lnSpc>
                          <a:spcPct val="107000"/>
                        </a:lnSpc>
                        <a:spcBef>
                          <a:spcPts val="0"/>
                        </a:spcBef>
                        <a:spcAft>
                          <a:spcPts val="0"/>
                        </a:spcAft>
                      </a:pPr>
                      <a:r>
                        <a:rPr lang="fa-IR" sz="1200" dirty="0">
                          <a:effectLst/>
                          <a:latin typeface="Calibri" panose="020F0502020204030204" pitchFamily="34" charset="0"/>
                          <a:ea typeface="Calibri" panose="020F0502020204030204" pitchFamily="34" charset="0"/>
                          <a:cs typeface="B Titr" panose="00000700000000000000" pitchFamily="2" charset="-78"/>
                        </a:rPr>
                        <a:t>عنوان</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65427986"/>
                  </a:ext>
                </a:extLst>
              </a:tr>
              <a:tr h="1611902">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40</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بازپرداخت اصل و فرع اوراق منتشر شده  از جمله اسناد خزانه اسلامی ، اوراق مشارکت، و صکوک اسلامی در اولویت تخصیص و پرداخت می باشد و خزانه داری کل کشور مجاز است با رعایت ماده (24) قانون محاسبات عمومی کشورمصوب 1366 با اصلاحات بعدی و تبصره های آن در صورت عدم دریافت تخصیص تا موعد مقرر( اعلامی توسط خزانه داری کل کشور) نسبت به تامین و پرداخت مبالغ مربوط در قالب تنخواه گردان با رعایت  موضوع ماده </a:t>
                      </a:r>
                      <a:r>
                        <a:rPr lang="en-US" sz="1100" b="1" kern="1200" dirty="0">
                          <a:solidFill>
                            <a:schemeClr val="tx1"/>
                          </a:solidFill>
                          <a:effectLst/>
                          <a:latin typeface="Sahel-FD"/>
                          <a:ea typeface="Aptos"/>
                          <a:cs typeface="B Nazanin" panose="00000400000000000000" pitchFamily="2" charset="-78"/>
                        </a:rPr>
                        <a:t>(30)</a:t>
                      </a:r>
                      <a:r>
                        <a:rPr lang="fa-IR" sz="1100" b="1" kern="1200" dirty="0">
                          <a:solidFill>
                            <a:schemeClr val="tx1"/>
                          </a:solidFill>
                          <a:effectLst/>
                          <a:latin typeface="Sahel-FD"/>
                          <a:ea typeface="Aptos"/>
                          <a:cs typeface="B Nazanin" panose="00000400000000000000" pitchFamily="2" charset="-78"/>
                        </a:rPr>
                        <a:t> قانون برنامه و بودجه کشور مصوب 1351با اصلاحات بعدی اقدام  و در مراحل بعدی تخصیص تسویه نماید.</a:t>
                      </a:r>
                      <a:endParaRPr lang="en-US" sz="1100" b="1" kern="1200" dirty="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9296828"/>
                  </a:ext>
                </a:extLst>
              </a:tr>
              <a:tr h="1208926">
                <a:tc>
                  <a:txBody>
                    <a:bodyPr/>
                    <a:lstStyle/>
                    <a:p>
                      <a:pPr marL="0" marR="0" algn="r" defTabSz="457200" rtl="1" eaLnBrk="1" latinLnBrk="0" hangingPunct="1">
                        <a:lnSpc>
                          <a:spcPct val="107000"/>
                        </a:lnSpc>
                        <a:spcBef>
                          <a:spcPts val="0"/>
                        </a:spcBef>
                        <a:spcAft>
                          <a:spcPts val="800"/>
                        </a:spcAft>
                      </a:pPr>
                      <a:r>
                        <a:rPr lang="fa-IR" sz="1100" b="1" kern="1200">
                          <a:solidFill>
                            <a:schemeClr val="tx1"/>
                          </a:solidFill>
                          <a:effectLst/>
                          <a:latin typeface="Sahel-FD"/>
                          <a:ea typeface="Aptos"/>
                          <a:cs typeface="B Nazanin" panose="00000400000000000000" pitchFamily="2" charset="-78"/>
                        </a:rPr>
                        <a:t>ماده 51</a:t>
                      </a:r>
                      <a:endParaRPr lang="en-US" sz="1100" b="1" kern="1200">
                        <a:solidFill>
                          <a:schemeClr val="tx1"/>
                        </a:solidFill>
                        <a:effectLst/>
                        <a:latin typeface="Sahel-FD"/>
                        <a:ea typeface="Aptos"/>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defTabSz="457200" rtl="1" eaLnBrk="1" latinLnBrk="0" hangingPunct="1">
                        <a:lnSpc>
                          <a:spcPct val="107000"/>
                        </a:lnSpc>
                        <a:spcBef>
                          <a:spcPts val="0"/>
                        </a:spcBef>
                        <a:spcAft>
                          <a:spcPts val="800"/>
                        </a:spcAft>
                      </a:pPr>
                      <a:r>
                        <a:rPr lang="fa-IR" sz="1100" b="1" kern="1200" dirty="0">
                          <a:solidFill>
                            <a:schemeClr val="tx1"/>
                          </a:solidFill>
                          <a:effectLst/>
                          <a:latin typeface="Sahel-FD"/>
                          <a:ea typeface="Aptos"/>
                          <a:cs typeface="B Nazanin" panose="00000400000000000000" pitchFamily="2" charset="-78"/>
                        </a:rPr>
                        <a:t>به موجب بندهای (ب) و (د) ماده (۲۸) قانون الحاق برخی مواد به قانون تنظیم بخشی از مقررات مالی دولت (۲) و بند (الف) تبصره (۵) قانون بودجه سال ۱۴۰۴ کل کشور، کلیه تخصیصهای اعتبار صادره توسط سازمان برنامه و بودجه کشور و پرداختهای خزانهداری کل کشور، با رعایت ساز و کار ماده (30) قانون برنامه و بودجه کشور مصوب ۱۳۵۱ انجام میگردد و منوط به صدور مصوبه کارگروه (کمیته) تخصیص اعتبار خواهد بود</a:t>
                      </a:r>
                      <a:r>
                        <a:rPr lang="en-US" sz="1100" b="1" kern="1200" dirty="0">
                          <a:solidFill>
                            <a:schemeClr val="tx1"/>
                          </a:solidFill>
                          <a:effectLst/>
                          <a:latin typeface="Sahel-FD"/>
                          <a:ea typeface="Aptos"/>
                          <a:cs typeface="B Nazanin" panose="00000400000000000000" pitchFamily="2" charset="-78"/>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057478"/>
                  </a:ext>
                </a:extLst>
              </a:tr>
            </a:tbl>
          </a:graphicData>
        </a:graphic>
      </p:graphicFrame>
    </p:spTree>
    <p:extLst>
      <p:ext uri="{BB962C8B-B14F-4D97-AF65-F5344CB8AC3E}">
        <p14:creationId xmlns:p14="http://schemas.microsoft.com/office/powerpoint/2010/main" val="21704254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3654</TotalTime>
  <Words>5375</Words>
  <Application>Microsoft Office PowerPoint</Application>
  <PresentationFormat>Widescreen</PresentationFormat>
  <Paragraphs>519</Paragraphs>
  <Slides>28</Slides>
  <Notes>0</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43" baseType="lpstr">
      <vt:lpstr>aalf</vt:lpstr>
      <vt:lpstr>Aptos</vt:lpstr>
      <vt:lpstr>Arial</vt:lpstr>
      <vt:lpstr>B Nazanin</vt:lpstr>
      <vt:lpstr>B Titr</vt:lpstr>
      <vt:lpstr>BNazaninBold</vt:lpstr>
      <vt:lpstr>Calibri</vt:lpstr>
      <vt:lpstr>Cambria</vt:lpstr>
      <vt:lpstr>Century Gothic</vt:lpstr>
      <vt:lpstr>sahel</vt:lpstr>
      <vt:lpstr>Sahel-FD</vt:lpstr>
      <vt:lpstr>Times New Roman</vt:lpstr>
      <vt:lpstr>Wingdings 3</vt:lpstr>
      <vt:lpstr>Ion Boardroom</vt:lpstr>
      <vt:lpstr>Worksheet</vt:lpstr>
      <vt:lpstr>کارگاه آموزشی بودجه دولت</vt:lpstr>
      <vt:lpstr>سازوکار تدوین بودجه سال 1405</vt:lpstr>
      <vt:lpstr>PowerPoint Presentation</vt:lpstr>
      <vt:lpstr>PowerPoint Presentation</vt:lpstr>
      <vt:lpstr>PowerPoint Presentation</vt:lpstr>
      <vt:lpstr>موارد مرتبط با وظایف اداره مدیریت نقدینگی و بازاریابی اوراق مالی اسلامی دولت</vt:lpstr>
      <vt:lpstr>موارد مرتبط با وظایف اداره مدیریت نقدینگی و بازاریابی اوراق مالی اسلامی دولت</vt:lpstr>
      <vt:lpstr>موارد مرتبط با وظایف اداره مدیریت نقدینگی و بازاریابی اوراق مالی اسلامی دولت</vt:lpstr>
      <vt:lpstr>موارد مرتبط با وظایف اداره مدیریت نقدینگی و بازاریابی اوراق مالی اسلامی دولت</vt:lpstr>
      <vt:lpstr>موارد مرتبط با وظایف اداره مدیریت نقدینگی و بازاریابی اوراق مالی اسلامی دولت</vt:lpstr>
      <vt:lpstr>موارد مرتبط با وظایف اداره مدیریت نقدینگی و بازاریابی اوراق مالی اسلامی دولت</vt:lpstr>
      <vt:lpstr>موارد مرتبط با وظایف اداره تامین مالی و اوراق بهادار اسلامی</vt:lpstr>
      <vt:lpstr>موارد مرتبط با وظایف اداره تامین مالی و اوراق بهادار اسلامی</vt:lpstr>
      <vt:lpstr>موارد مرتبط با وظایف اداره تامین مالی و اوراق بهادار اسلامی</vt:lpstr>
      <vt:lpstr>موارد مرتبط با وظایف اداره تامین مالی و اوراق بهادار اسلامی</vt:lpstr>
      <vt:lpstr>موارد مرتبط با وظایف اداره تامین مالی و اوراق بهادار اسلامی</vt:lpstr>
      <vt:lpstr>موارد مرتبط با وظایف اداره ساماندهی و تهاتر بدهی ها و مطالبات دولت</vt:lpstr>
      <vt:lpstr>موارد مرتبط با وظایف اداره ساماندهی و تهاتر بدهی ها و مطالبات دولت</vt:lpstr>
      <vt:lpstr>موارد مرتبط با وظایف اداره ساماندهی و تهاتر بدهی ها و مطالبات دولت</vt:lpstr>
      <vt:lpstr>موارد مرتبط با وظایف اداره ساماندهی و تهاتر بدهی ها و مطالبات دولت</vt:lpstr>
      <vt:lpstr>موارد مرتبط با وظایف اداره حسابداری کل و روابط مالی دولت </vt:lpstr>
      <vt:lpstr>موارد مرتبط با وظایف اداره حسابداری کل و روابط مالی دولت </vt:lpstr>
      <vt:lpstr>موارد مرتبط با وظایف اداره گزارشگری بدهی‌ها و مطالبات عمومی </vt:lpstr>
      <vt:lpstr>موارد مرتبط با وظایف اداره گزارشگری بدهی‌ها و مطالبات عمومی </vt:lpstr>
      <vt:lpstr>موارد مرتبط با وظایف اداره گزارشگری بدهی‌ها و مطالبات عمومی </vt:lpstr>
      <vt:lpstr>موارد مرتبط با وظایف اداره گزارشگری بدهی‌ها و مطالبات عمومی </vt:lpstr>
      <vt:lpstr>موارد مرتبط با وظایف اداره حسابرسی داخلی و بررسی های ویژه</vt:lpstr>
      <vt:lpstr>موارد مرتبط با وظایف اداره حسابرسی داخلی و بررسی های ویژه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مقدمه</dc:title>
  <dc:creator>امیر امامی کلائی</dc:creator>
  <cp:lastModifiedBy>علیرضا عطایی</cp:lastModifiedBy>
  <cp:revision>259</cp:revision>
  <cp:lastPrinted>2026-06-16T13:50:39Z</cp:lastPrinted>
  <dcterms:created xsi:type="dcterms:W3CDTF">2023-11-12T06:52:38Z</dcterms:created>
  <dcterms:modified xsi:type="dcterms:W3CDTF">2026-06-16T13:58:47Z</dcterms:modified>
</cp:coreProperties>
</file>